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9"/>
  </p:notesMasterIdLst>
  <p:sldIdLst>
    <p:sldId id="256" r:id="rId2"/>
    <p:sldId id="258" r:id="rId3"/>
    <p:sldId id="257" r:id="rId4"/>
    <p:sldId id="259" r:id="rId5"/>
    <p:sldId id="303" r:id="rId6"/>
    <p:sldId id="300" r:id="rId7"/>
    <p:sldId id="302" r:id="rId8"/>
    <p:sldId id="329" r:id="rId9"/>
    <p:sldId id="330" r:id="rId10"/>
    <p:sldId id="269" r:id="rId11"/>
    <p:sldId id="273" r:id="rId12"/>
    <p:sldId id="260" r:id="rId13"/>
    <p:sldId id="263" r:id="rId14"/>
    <p:sldId id="277" r:id="rId15"/>
    <p:sldId id="272" r:id="rId16"/>
    <p:sldId id="324" r:id="rId17"/>
    <p:sldId id="307" r:id="rId18"/>
    <p:sldId id="308" r:id="rId19"/>
    <p:sldId id="320" r:id="rId20"/>
    <p:sldId id="314" r:id="rId21"/>
    <p:sldId id="321" r:id="rId22"/>
    <p:sldId id="332" r:id="rId23"/>
    <p:sldId id="325" r:id="rId24"/>
    <p:sldId id="311" r:id="rId25"/>
    <p:sldId id="331" r:id="rId26"/>
    <p:sldId id="333" r:id="rId27"/>
    <p:sldId id="326" r:id="rId28"/>
    <p:sldId id="304" r:id="rId29"/>
    <p:sldId id="334" r:id="rId30"/>
    <p:sldId id="335" r:id="rId31"/>
    <p:sldId id="317" r:id="rId32"/>
    <p:sldId id="318" r:id="rId33"/>
    <p:sldId id="336" r:id="rId34"/>
    <p:sldId id="337" r:id="rId35"/>
    <p:sldId id="338" r:id="rId36"/>
    <p:sldId id="340" r:id="rId37"/>
    <p:sldId id="339" r:id="rId38"/>
  </p:sldIdLst>
  <p:sldSz cx="9144000" cy="5143500" type="screen16x9"/>
  <p:notesSz cx="6858000" cy="9144000"/>
  <p:embeddedFontLst>
    <p:embeddedFont>
      <p:font typeface="Fira Code" panose="020B0809050000020004" pitchFamily="49"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E6C392-6C2D-40CA-A7C4-A5A96CD09662}">
  <a:tblStyle styleId="{2BE6C392-6C2D-40CA-A7C4-A5A96CD096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94660"/>
  </p:normalViewPr>
  <p:slideViewPr>
    <p:cSldViewPr snapToGrid="0">
      <p:cViewPr varScale="1">
        <p:scale>
          <a:sx n="108" d="100"/>
          <a:sy n="108" d="100"/>
        </p:scale>
        <p:origin x="52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7f9c668d6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7f9c668d6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e916184070_0_1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e916184070_0_1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e7f9c668d6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e7f9c668d6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248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275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253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e7f9c668d6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e7f9c668d6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994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265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590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e7f9c668d6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e7f9c668d6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500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49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776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615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e7f9c668d6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e7f9c668d6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25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298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566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78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e7f9c668d6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e7f9c668d6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575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049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105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e7f9c668d6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e7f9c668d6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445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061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e7f9c668d6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e7f9c668d6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2334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e7f9c668d6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e7f9c668d6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3094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e7f9c668d6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e7f9c668d6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426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579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590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135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7f9c668d6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7f9c668d6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332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464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18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14"/>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accent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6" name="Google Shape;216;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69" name="Google Shape;169;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7" r:id="rId7"/>
    <p:sldLayoutId id="2147483658" r:id="rId8"/>
    <p:sldLayoutId id="2147483659" r:id="rId9"/>
    <p:sldLayoutId id="2147483660" r:id="rId10"/>
    <p:sldLayoutId id="2147483666" r:id="rId11"/>
    <p:sldLayoutId id="2147483669"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towardsdatascience.com/nlp-extract-contextualized-word-embeddings-from-bert-keras-tf-67ef29f60a7b"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hyperlink" Target="https://web.eecs.umich.edu/~wangluxy/archive/neu_courses/cs6120_sp2018/slides_cs6120_sp18/wsd.pdf" TargetMode="External"/><Relationship Id="rId5" Type="http://schemas.openxmlformats.org/officeDocument/2006/relationships/hyperlink" Target="https://towardsdatascience.com/a-simple-word-sense-disambiguation-application-3ca645c56357" TargetMode="External"/><Relationship Id="rId4" Type="http://schemas.openxmlformats.org/officeDocument/2006/relationships/hyperlink" Target="https://web.stanford.edu/~jurafsky/slp3/18.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349730" y="637970"/>
            <a:ext cx="7612909" cy="9201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Word Sense</a:t>
            </a:r>
            <a:r>
              <a:rPr lang="en" sz="2800" dirty="0">
                <a:solidFill>
                  <a:schemeClr val="accent2"/>
                </a:solidFill>
              </a:rPr>
              <a:t>‘</a:t>
            </a:r>
            <a:r>
              <a:rPr lang="en-US" sz="2800" dirty="0">
                <a:solidFill>
                  <a:schemeClr val="accent2"/>
                </a:solidFill>
              </a:rPr>
              <a:t>Disambiguation</a:t>
            </a:r>
            <a:r>
              <a:rPr lang="en" sz="2800" dirty="0">
                <a:solidFill>
                  <a:schemeClr val="accent2"/>
                </a:solidFill>
              </a:rPr>
              <a:t>’</a:t>
            </a:r>
            <a:br>
              <a:rPr lang="en" sz="2800" dirty="0">
                <a:solidFill>
                  <a:schemeClr val="accent2"/>
                </a:solidFill>
              </a:rPr>
            </a:b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823634" y="4168935"/>
            <a:ext cx="6202800" cy="460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t>&lt;Teemo Team&gt;</a:t>
            </a:r>
          </a:p>
          <a:p>
            <a:pPr marL="0" lvl="0" indent="0" algn="r" rtl="0">
              <a:spcBef>
                <a:spcPts val="0"/>
              </a:spcBef>
              <a:spcAft>
                <a:spcPts val="0"/>
              </a:spcAft>
              <a:buNone/>
            </a:pPr>
            <a:r>
              <a:rPr lang="en" sz="1200" dirty="0"/>
              <a:t>&lt; Cretu Rodica C114-D &gt;</a:t>
            </a:r>
          </a:p>
          <a:p>
            <a:pPr marL="0" indent="0" algn="r"/>
            <a:r>
              <a:rPr lang="en-US" sz="1200" dirty="0"/>
              <a:t>&lt; Mihaiu Mihaela C114-D &gt;</a:t>
            </a:r>
          </a:p>
          <a:p>
            <a:pPr marL="0" indent="0" algn="r"/>
            <a:r>
              <a:rPr lang="en-US" sz="1200" dirty="0"/>
              <a:t>&lt; Stroe Catalina C114-E &gt;</a:t>
            </a:r>
          </a:p>
          <a:p>
            <a:pPr marL="0" indent="0" algn="r"/>
            <a:r>
              <a:rPr lang="en-US" sz="1200" dirty="0"/>
              <a:t>&lt; </a:t>
            </a:r>
            <a:r>
              <a:rPr lang="en-US" sz="1200" dirty="0" err="1"/>
              <a:t>Vaman</a:t>
            </a:r>
            <a:r>
              <a:rPr lang="en-US" sz="1200" dirty="0"/>
              <a:t> Adina C114-E &gt;</a:t>
            </a:r>
          </a:p>
          <a:p>
            <a:pPr marL="0" indent="0" algn="r"/>
            <a:endParaRPr lang="en-US" sz="1400" dirty="0"/>
          </a:p>
          <a:p>
            <a:pPr marL="0" indent="0" algn="r"/>
            <a:endParaRPr lang="en-US" sz="1400" dirty="0"/>
          </a:p>
          <a:p>
            <a:pPr marL="0" lvl="0" indent="0" algn="r" rtl="0">
              <a:spcBef>
                <a:spcPts val="0"/>
              </a:spcBef>
              <a:spcAft>
                <a:spcPts val="0"/>
              </a:spcAft>
              <a:buNone/>
            </a:pPr>
            <a:endParaRPr sz="1400" dirty="0"/>
          </a:p>
        </p:txBody>
      </p:sp>
      <p:sp>
        <p:nvSpPr>
          <p:cNvPr id="461" name="Google Shape;461;p27"/>
          <p:cNvSpPr txBox="1">
            <a:spLocks noGrp="1"/>
          </p:cNvSpPr>
          <p:nvPr>
            <p:ph type="subTitle" idx="2"/>
          </p:nvPr>
        </p:nvSpPr>
        <p:spPr>
          <a:xfrm>
            <a:off x="1516133" y="2040462"/>
            <a:ext cx="5958791"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6"/>
                </a:solidFill>
              </a:rPr>
              <a:t>[</a:t>
            </a:r>
            <a:r>
              <a:rPr lang="en" sz="1600" dirty="0">
                <a:solidFill>
                  <a:schemeClr val="accent1"/>
                </a:solidFill>
              </a:rPr>
              <a:t>Simplified </a:t>
            </a:r>
            <a:r>
              <a:rPr lang="en" sz="1600" dirty="0">
                <a:solidFill>
                  <a:schemeClr val="lt2"/>
                </a:solidFill>
              </a:rPr>
              <a:t>Lesk</a:t>
            </a:r>
            <a:r>
              <a:rPr lang="en" sz="1600" dirty="0">
                <a:solidFill>
                  <a:schemeClr val="accent6"/>
                </a:solidFill>
              </a:rPr>
              <a:t>] </a:t>
            </a:r>
            <a:endParaRPr sz="1600" dirty="0">
              <a:solidFill>
                <a:schemeClr val="accent6"/>
              </a:solidFill>
            </a:endParaRPr>
          </a:p>
        </p:txBody>
      </p:sp>
      <p:grpSp>
        <p:nvGrpSpPr>
          <p:cNvPr id="462" name="Google Shape;462;p27"/>
          <p:cNvGrpSpPr/>
          <p:nvPr/>
        </p:nvGrpSpPr>
        <p:grpSpPr>
          <a:xfrm>
            <a:off x="1454609" y="1553372"/>
            <a:ext cx="506100" cy="3238368"/>
            <a:chOff x="1518404" y="1834057"/>
            <a:chExt cx="506100" cy="2467411"/>
          </a:xfrm>
        </p:grpSpPr>
        <p:cxnSp>
          <p:nvCxnSpPr>
            <p:cNvPr id="463" name="Google Shape;463;p27"/>
            <p:cNvCxnSpPr/>
            <p:nvPr/>
          </p:nvCxnSpPr>
          <p:spPr>
            <a:xfrm>
              <a:off x="1552225" y="1834057"/>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518404" y="3654968"/>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proiectIA.html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proiectIA.css</a:t>
            </a:r>
            <a:endParaRPr sz="1400" dirty="0">
              <a:solidFill>
                <a:schemeClr val="accent3"/>
              </a:solidFill>
            </a:endParaRPr>
          </a:p>
        </p:txBody>
      </p:sp>
      <p:sp>
        <p:nvSpPr>
          <p:cNvPr id="13" name="Google Shape;461;p27">
            <a:extLst>
              <a:ext uri="{FF2B5EF4-FFF2-40B4-BE49-F238E27FC236}">
                <a16:creationId xmlns:a16="http://schemas.microsoft.com/office/drawing/2014/main" id="{A091C6BA-DE39-41E8-AC9F-6B3015BED458}"/>
              </a:ext>
            </a:extLst>
          </p:cNvPr>
          <p:cNvSpPr txBox="1">
            <a:spLocks/>
          </p:cNvSpPr>
          <p:nvPr/>
        </p:nvSpPr>
        <p:spPr>
          <a:xfrm>
            <a:off x="1516134" y="2314212"/>
            <a:ext cx="5958791" cy="51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30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1600" dirty="0">
                <a:solidFill>
                  <a:schemeClr val="accent6"/>
                </a:solidFill>
              </a:rPr>
              <a:t>[</a:t>
            </a:r>
            <a:r>
              <a:rPr lang="en" sz="1600" dirty="0">
                <a:solidFill>
                  <a:schemeClr val="accent1"/>
                </a:solidFill>
              </a:rPr>
              <a:t>Parsed Simplified </a:t>
            </a:r>
            <a:r>
              <a:rPr lang="en" sz="1600" dirty="0">
                <a:solidFill>
                  <a:schemeClr val="lt2"/>
                </a:solidFill>
              </a:rPr>
              <a:t>Lesk</a:t>
            </a:r>
            <a:r>
              <a:rPr lang="en-US" sz="1600" dirty="0">
                <a:solidFill>
                  <a:schemeClr val="accent6"/>
                </a:solidFill>
              </a:rPr>
              <a:t>] </a:t>
            </a:r>
          </a:p>
        </p:txBody>
      </p:sp>
      <p:sp>
        <p:nvSpPr>
          <p:cNvPr id="14" name="Google Shape;461;p27">
            <a:extLst>
              <a:ext uri="{FF2B5EF4-FFF2-40B4-BE49-F238E27FC236}">
                <a16:creationId xmlns:a16="http://schemas.microsoft.com/office/drawing/2014/main" id="{10201251-7333-4EF0-A7E7-904BD36E2E2B}"/>
              </a:ext>
            </a:extLst>
          </p:cNvPr>
          <p:cNvSpPr txBox="1">
            <a:spLocks/>
          </p:cNvSpPr>
          <p:nvPr/>
        </p:nvSpPr>
        <p:spPr>
          <a:xfrm>
            <a:off x="1516135" y="2568505"/>
            <a:ext cx="5958791" cy="51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30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1600" dirty="0">
                <a:solidFill>
                  <a:schemeClr val="accent6"/>
                </a:solidFill>
              </a:rPr>
              <a:t>[</a:t>
            </a:r>
            <a:r>
              <a:rPr lang="en" sz="1600" dirty="0">
                <a:solidFill>
                  <a:schemeClr val="accent1"/>
                </a:solidFill>
              </a:rPr>
              <a:t>Simplified </a:t>
            </a:r>
            <a:r>
              <a:rPr lang="en" sz="1600" dirty="0">
                <a:solidFill>
                  <a:schemeClr val="lt2"/>
                </a:solidFill>
              </a:rPr>
              <a:t>Lesk with hypernyms</a:t>
            </a:r>
            <a:r>
              <a:rPr lang="en-US" sz="1600" dirty="0">
                <a:solidFill>
                  <a:schemeClr val="accent6"/>
                </a:solidFill>
              </a:rPr>
              <a:t>] </a:t>
            </a:r>
          </a:p>
        </p:txBody>
      </p:sp>
      <p:sp>
        <p:nvSpPr>
          <p:cNvPr id="15" name="Google Shape;461;p27">
            <a:extLst>
              <a:ext uri="{FF2B5EF4-FFF2-40B4-BE49-F238E27FC236}">
                <a16:creationId xmlns:a16="http://schemas.microsoft.com/office/drawing/2014/main" id="{F9667B01-6525-4569-99FC-8503D6ECF24E}"/>
              </a:ext>
            </a:extLst>
          </p:cNvPr>
          <p:cNvSpPr txBox="1">
            <a:spLocks/>
          </p:cNvSpPr>
          <p:nvPr/>
        </p:nvSpPr>
        <p:spPr>
          <a:xfrm>
            <a:off x="1517821" y="2983063"/>
            <a:ext cx="6798155" cy="51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30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1600" dirty="0">
                <a:solidFill>
                  <a:schemeClr val="accent6"/>
                </a:solidFill>
              </a:rPr>
              <a:t>[</a:t>
            </a:r>
            <a:r>
              <a:rPr lang="en" sz="1600" dirty="0">
                <a:solidFill>
                  <a:schemeClr val="accent1"/>
                </a:solidFill>
              </a:rPr>
              <a:t>Simplified </a:t>
            </a:r>
            <a:r>
              <a:rPr lang="en" sz="1600" dirty="0">
                <a:solidFill>
                  <a:schemeClr val="lt2"/>
                </a:solidFill>
              </a:rPr>
              <a:t>Lesk with complete WordNet</a:t>
            </a:r>
            <a:r>
              <a:rPr lang="en-US" sz="1600" dirty="0">
                <a:solidFill>
                  <a:schemeClr val="accent6"/>
                </a:solidFill>
              </a:rPr>
              <a:t>] </a:t>
            </a:r>
          </a:p>
          <a:p>
            <a:pPr marL="0" indent="0"/>
            <a:endParaRPr lang="en-US" sz="1600" dirty="0">
              <a:solidFill>
                <a:schemeClr val="accent6"/>
              </a:solidFill>
            </a:endParaRPr>
          </a:p>
        </p:txBody>
      </p:sp>
      <p:sp>
        <p:nvSpPr>
          <p:cNvPr id="18" name="Google Shape;461;p27">
            <a:extLst>
              <a:ext uri="{FF2B5EF4-FFF2-40B4-BE49-F238E27FC236}">
                <a16:creationId xmlns:a16="http://schemas.microsoft.com/office/drawing/2014/main" id="{B1CF96CA-2271-4855-A7AD-8F45CBF83C12}"/>
              </a:ext>
            </a:extLst>
          </p:cNvPr>
          <p:cNvSpPr txBox="1">
            <a:spLocks/>
          </p:cNvSpPr>
          <p:nvPr/>
        </p:nvSpPr>
        <p:spPr>
          <a:xfrm>
            <a:off x="1517821" y="3237427"/>
            <a:ext cx="5958791" cy="51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30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1600" dirty="0">
                <a:solidFill>
                  <a:schemeClr val="accent6"/>
                </a:solidFill>
              </a:rPr>
              <a:t>[</a:t>
            </a:r>
            <a:r>
              <a:rPr lang="en" sz="1600" dirty="0">
                <a:solidFill>
                  <a:schemeClr val="accent1"/>
                </a:solidFill>
              </a:rPr>
              <a:t>Adapted </a:t>
            </a:r>
            <a:r>
              <a:rPr lang="en" sz="1600" dirty="0">
                <a:solidFill>
                  <a:schemeClr val="lt2"/>
                </a:solidFill>
              </a:rPr>
              <a:t>Lesk</a:t>
            </a:r>
            <a:r>
              <a:rPr lang="en-US" sz="1600" dirty="0">
                <a:solidFill>
                  <a:schemeClr val="accent6"/>
                </a:solidFill>
              </a:rPr>
              <a:t>] </a:t>
            </a:r>
          </a:p>
          <a:p>
            <a:pPr marL="0" indent="0"/>
            <a:r>
              <a:rPr lang="en-US" sz="1600" dirty="0">
                <a:solidFill>
                  <a:schemeClr val="accent6"/>
                </a:solidFill>
              </a:rPr>
              <a:t>[</a:t>
            </a:r>
            <a:r>
              <a:rPr lang="en-US" sz="1600" dirty="0">
                <a:solidFill>
                  <a:schemeClr val="accent1"/>
                </a:solidFill>
              </a:rPr>
              <a:t>Contextual</a:t>
            </a:r>
            <a:r>
              <a:rPr lang="en-US" sz="1600" dirty="0">
                <a:solidFill>
                  <a:schemeClr val="accent6"/>
                </a:solidFill>
              </a:rPr>
              <a:t> </a:t>
            </a:r>
            <a:r>
              <a:rPr lang="en-US" sz="1600" dirty="0">
                <a:solidFill>
                  <a:schemeClr val="tx2"/>
                </a:solidFill>
              </a:rPr>
              <a:t>Embeddings</a:t>
            </a:r>
            <a:r>
              <a:rPr lang="en-US" sz="1600" dirty="0">
                <a:solidFill>
                  <a:schemeClr val="accent6"/>
                </a:solidFill>
              </a:rPr>
              <a:t>]</a:t>
            </a:r>
          </a:p>
        </p:txBody>
      </p:sp>
      <p:pic>
        <p:nvPicPr>
          <p:cNvPr id="3" name="Imagine 2">
            <a:extLst>
              <a:ext uri="{FF2B5EF4-FFF2-40B4-BE49-F238E27FC236}">
                <a16:creationId xmlns:a16="http://schemas.microsoft.com/office/drawing/2014/main" id="{F6702BD8-C33B-4E3C-B0D6-4EE03D4380AB}"/>
              </a:ext>
            </a:extLst>
          </p:cNvPr>
          <p:cNvPicPr>
            <a:picLocks noChangeAspect="1"/>
          </p:cNvPicPr>
          <p:nvPr/>
        </p:nvPicPr>
        <p:blipFill>
          <a:blip r:embed="rId3"/>
          <a:stretch>
            <a:fillRect/>
          </a:stretch>
        </p:blipFill>
        <p:spPr>
          <a:xfrm>
            <a:off x="7166345" y="3129693"/>
            <a:ext cx="637823" cy="637823"/>
          </a:xfrm>
          <a:prstGeom prst="rect">
            <a:avLst/>
          </a:prstGeom>
        </p:spPr>
      </p:pic>
      <p:sp>
        <p:nvSpPr>
          <p:cNvPr id="16" name="Google Shape;461;p27">
            <a:extLst>
              <a:ext uri="{FF2B5EF4-FFF2-40B4-BE49-F238E27FC236}">
                <a16:creationId xmlns:a16="http://schemas.microsoft.com/office/drawing/2014/main" id="{962B7C17-3763-4C0E-8C00-C7F81F30D281}"/>
              </a:ext>
            </a:extLst>
          </p:cNvPr>
          <p:cNvSpPr txBox="1">
            <a:spLocks/>
          </p:cNvSpPr>
          <p:nvPr/>
        </p:nvSpPr>
        <p:spPr>
          <a:xfrm>
            <a:off x="1516132" y="1759772"/>
            <a:ext cx="5958791" cy="51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30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1600" dirty="0">
                <a:solidFill>
                  <a:schemeClr val="accent6"/>
                </a:solidFill>
              </a:rPr>
              <a:t>[</a:t>
            </a:r>
            <a:r>
              <a:rPr lang="en-US" sz="1600" dirty="0">
                <a:solidFill>
                  <a:schemeClr val="accent1"/>
                </a:solidFill>
              </a:rPr>
              <a:t>Baseline </a:t>
            </a:r>
            <a:r>
              <a:rPr lang="en-US" sz="1600" dirty="0">
                <a:solidFill>
                  <a:schemeClr val="lt2"/>
                </a:solidFill>
              </a:rPr>
              <a:t>Algorithm</a:t>
            </a:r>
            <a:r>
              <a:rPr lang="en-US" sz="1600" dirty="0">
                <a:solidFill>
                  <a:schemeClr val="accent6"/>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23" name="Google Shape;2544;p49">
            <a:extLst>
              <a:ext uri="{FF2B5EF4-FFF2-40B4-BE49-F238E27FC236}">
                <a16:creationId xmlns:a16="http://schemas.microsoft.com/office/drawing/2014/main" id="{B73ACACB-3381-46A6-B2E7-DBD556AC6E7D}"/>
              </a:ext>
            </a:extLst>
          </p:cNvPr>
          <p:cNvSpPr txBox="1">
            <a:spLocks/>
          </p:cNvSpPr>
          <p:nvPr/>
        </p:nvSpPr>
        <p:spPr>
          <a:xfrm>
            <a:off x="1139124" y="582056"/>
            <a:ext cx="4883717" cy="53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r>
              <a:rPr lang="en-US" sz="3600" dirty="0" err="1"/>
              <a:t>Algoritmii</a:t>
            </a:r>
            <a:r>
              <a:rPr lang="en-US" sz="3600" dirty="0"/>
              <a:t> </a:t>
            </a:r>
            <a:r>
              <a:rPr lang="en-US" sz="3600" dirty="0" err="1"/>
              <a:t>Lesk</a:t>
            </a:r>
            <a:r>
              <a:rPr lang="en-US" sz="3600" dirty="0"/>
              <a:t>; </a:t>
            </a:r>
            <a:r>
              <a:rPr lang="en-US" sz="3600" dirty="0">
                <a:solidFill>
                  <a:schemeClr val="accent6"/>
                </a:solidFill>
              </a:rPr>
              <a:t>{</a:t>
            </a:r>
          </a:p>
        </p:txBody>
      </p:sp>
      <p:sp>
        <p:nvSpPr>
          <p:cNvPr id="24" name="Google Shape;2546;p49">
            <a:extLst>
              <a:ext uri="{FF2B5EF4-FFF2-40B4-BE49-F238E27FC236}">
                <a16:creationId xmlns:a16="http://schemas.microsoft.com/office/drawing/2014/main" id="{47E25FF0-C2F6-4CC3-9A97-A0B467ED8E58}"/>
              </a:ext>
            </a:extLst>
          </p:cNvPr>
          <p:cNvSpPr txBox="1">
            <a:spLocks/>
          </p:cNvSpPr>
          <p:nvPr/>
        </p:nvSpPr>
        <p:spPr>
          <a:xfrm>
            <a:off x="1570575" y="1261025"/>
            <a:ext cx="5843862" cy="434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‘Why </a:t>
            </a:r>
            <a:r>
              <a:rPr lang="en-US" sz="1800" dirty="0" err="1">
                <a:solidFill>
                  <a:schemeClr val="accent2"/>
                </a:solidFill>
                <a:latin typeface="Fira Code" panose="020B0809050000020004" pitchFamily="49" charset="0"/>
                <a:ea typeface="Fira Code" panose="020B0809050000020004" pitchFamily="49" charset="0"/>
                <a:cs typeface="Fira Code" panose="020B0809050000020004" pitchFamily="49" charset="0"/>
              </a:rPr>
              <a:t>Lesk</a:t>
            </a:r>
            <a:r>
              <a:rPr lang="en-US" sz="18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 Algorithms are not accurate?’</a:t>
            </a:r>
          </a:p>
        </p:txBody>
      </p:sp>
      <p:sp>
        <p:nvSpPr>
          <p:cNvPr id="25" name="Google Shape;2547;p49">
            <a:extLst>
              <a:ext uri="{FF2B5EF4-FFF2-40B4-BE49-F238E27FC236}">
                <a16:creationId xmlns:a16="http://schemas.microsoft.com/office/drawing/2014/main" id="{041DF418-7BE7-4331-8D99-DE805E7E9B1E}"/>
              </a:ext>
            </a:extLst>
          </p:cNvPr>
          <p:cNvSpPr txBox="1"/>
          <p:nvPr/>
        </p:nvSpPr>
        <p:spPr>
          <a:xfrm>
            <a:off x="2006246" y="2819843"/>
            <a:ext cx="6377869" cy="11573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3"/>
                </a:solidFill>
                <a:latin typeface="Fira Code"/>
                <a:ea typeface="Fira Code"/>
                <a:cs typeface="Fira Code"/>
                <a:sym typeface="Fira Code"/>
              </a:rPr>
              <a:t>&lt;</a:t>
            </a:r>
            <a:r>
              <a:rPr lang="en-US" sz="1200" dirty="0">
                <a:solidFill>
                  <a:schemeClr val="accent3"/>
                </a:solidFill>
                <a:latin typeface="Fira Code"/>
                <a:ea typeface="Fira Code"/>
                <a:cs typeface="Fira Code"/>
                <a:sym typeface="Fira Code"/>
              </a:rPr>
              <a:t>Din </a:t>
            </a:r>
            <a:r>
              <a:rPr lang="en-US" sz="1200" dirty="0" err="1">
                <a:solidFill>
                  <a:schemeClr val="accent3"/>
                </a:solidFill>
                <a:latin typeface="Fira Code"/>
                <a:ea typeface="Fira Code"/>
                <a:cs typeface="Fira Code"/>
                <a:sym typeface="Fira Code"/>
              </a:rPr>
              <a:t>păcate</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abordarea</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lui</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Lesk</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este</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foarte</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sensibilă</a:t>
            </a:r>
            <a:r>
              <a:rPr lang="en-US" sz="1200" dirty="0">
                <a:solidFill>
                  <a:schemeClr val="accent3"/>
                </a:solidFill>
                <a:latin typeface="Fira Code"/>
                <a:ea typeface="Fira Code"/>
                <a:cs typeface="Fira Code"/>
                <a:sym typeface="Fira Code"/>
              </a:rPr>
              <a:t> la </a:t>
            </a:r>
            <a:r>
              <a:rPr lang="en-US" sz="1200" dirty="0" err="1">
                <a:solidFill>
                  <a:schemeClr val="accent3"/>
                </a:solidFill>
                <a:latin typeface="Fira Code"/>
                <a:ea typeface="Fira Code"/>
                <a:cs typeface="Fira Code"/>
                <a:sym typeface="Fira Code"/>
              </a:rPr>
              <a:t>formularea</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exactă</a:t>
            </a:r>
            <a:r>
              <a:rPr lang="en-US" sz="1200" dirty="0">
                <a:solidFill>
                  <a:schemeClr val="accent3"/>
                </a:solidFill>
                <a:latin typeface="Fira Code"/>
                <a:ea typeface="Fira Code"/>
                <a:cs typeface="Fira Code"/>
                <a:sym typeface="Fira Code"/>
              </a:rPr>
              <a:t> a </a:t>
            </a:r>
            <a:r>
              <a:rPr lang="en-US" sz="1200" dirty="0" err="1">
                <a:solidFill>
                  <a:schemeClr val="accent3"/>
                </a:solidFill>
                <a:latin typeface="Fira Code"/>
                <a:ea typeface="Fira Code"/>
                <a:cs typeface="Fira Code"/>
                <a:sym typeface="Fira Code"/>
              </a:rPr>
              <a:t>definițiilor</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așa</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că</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absența</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unui</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anumit</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cuvânt</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poate</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schimba</a:t>
            </a:r>
            <a:r>
              <a:rPr lang="en-US" sz="1200" dirty="0">
                <a:solidFill>
                  <a:schemeClr val="accent3"/>
                </a:solidFill>
                <a:latin typeface="Fira Code"/>
                <a:ea typeface="Fira Code"/>
                <a:cs typeface="Fira Code"/>
                <a:sym typeface="Fira Code"/>
              </a:rPr>
              <a:t> radical </a:t>
            </a:r>
            <a:r>
              <a:rPr lang="en-US" sz="1200" dirty="0" err="1">
                <a:solidFill>
                  <a:schemeClr val="accent3"/>
                </a:solidFill>
                <a:latin typeface="Fira Code"/>
                <a:ea typeface="Fira Code"/>
                <a:cs typeface="Fira Code"/>
                <a:sym typeface="Fira Code"/>
              </a:rPr>
              <a:t>rezultatele</a:t>
            </a:r>
            <a:r>
              <a:rPr lang="en-US" sz="1200" dirty="0">
                <a:solidFill>
                  <a:schemeClr val="accent3"/>
                </a:solidFill>
                <a:latin typeface="Fira Code"/>
                <a:ea typeface="Fira Code"/>
                <a:cs typeface="Fira Code"/>
                <a:sym typeface="Fira Code"/>
              </a:rPr>
              <a:t>.</a:t>
            </a:r>
            <a:r>
              <a:rPr lang="en" sz="1200" dirty="0">
                <a:solidFill>
                  <a:schemeClr val="accent3"/>
                </a:solidFill>
                <a:latin typeface="Fira Code"/>
                <a:ea typeface="Fira Code"/>
                <a:cs typeface="Fira Code"/>
                <a:sym typeface="Fira Code"/>
              </a:rPr>
              <a:t> &gt; </a:t>
            </a:r>
          </a:p>
          <a:p>
            <a:pPr marL="0" lvl="0" indent="0" algn="l" rtl="0">
              <a:spcBef>
                <a:spcPts val="0"/>
              </a:spcBef>
              <a:spcAft>
                <a:spcPts val="0"/>
              </a:spcAft>
              <a:buNone/>
            </a:pPr>
            <a:endParaRPr lang="en" sz="1200" dirty="0">
              <a:solidFill>
                <a:schemeClr val="accent3"/>
              </a:solidFill>
              <a:latin typeface="Fira Code"/>
              <a:ea typeface="Fira Code"/>
              <a:cs typeface="Fira Code"/>
              <a:sym typeface="Fira Code"/>
            </a:endParaRPr>
          </a:p>
          <a:p>
            <a:pPr marL="0" lvl="0" indent="0" algn="l" rtl="0">
              <a:spcBef>
                <a:spcPts val="0"/>
              </a:spcBef>
              <a:spcAft>
                <a:spcPts val="0"/>
              </a:spcAft>
              <a:buNone/>
            </a:pPr>
            <a:r>
              <a:rPr lang="en" sz="1200" dirty="0">
                <a:solidFill>
                  <a:schemeClr val="accent3"/>
                </a:solidFill>
                <a:latin typeface="Fira Code"/>
                <a:ea typeface="Fira Code"/>
                <a:cs typeface="Fira Code"/>
                <a:sym typeface="Fira Code"/>
              </a:rPr>
              <a:t>&lt;Dezavantajul in cadrul acestui algoritm este faptul ca se compara cuvintele din propozitie doar cu cele din definitia synset-ului, in forma lor nelematizata.&gt;</a:t>
            </a:r>
          </a:p>
          <a:p>
            <a:pPr marL="0" lvl="0" indent="0" algn="l" rtl="0">
              <a:spcBef>
                <a:spcPts val="0"/>
              </a:spcBef>
              <a:spcAft>
                <a:spcPts val="0"/>
              </a:spcAft>
              <a:buNone/>
            </a:pPr>
            <a:endParaRPr lang="en" sz="1200" dirty="0">
              <a:solidFill>
                <a:schemeClr val="accent3"/>
              </a:solidFill>
              <a:latin typeface="Fira Code"/>
              <a:ea typeface="Fira Code"/>
              <a:cs typeface="Fira Code"/>
              <a:sym typeface="Fira Code"/>
            </a:endParaRPr>
          </a:p>
          <a:p>
            <a:pPr marL="0" lvl="0" indent="0" algn="l" rtl="0">
              <a:spcBef>
                <a:spcPts val="0"/>
              </a:spcBef>
              <a:spcAft>
                <a:spcPts val="0"/>
              </a:spcAft>
              <a:buNone/>
            </a:pPr>
            <a:r>
              <a:rPr lang="en" sz="1200" dirty="0">
                <a:solidFill>
                  <a:schemeClr val="accent3"/>
                </a:solidFill>
                <a:latin typeface="Fira Code"/>
                <a:ea typeface="Fira Code"/>
                <a:cs typeface="Fira Code"/>
                <a:sym typeface="Fira Code"/>
              </a:rPr>
              <a:t>&lt;Un alt dezavantaj este faptul ca prin intermediul algoritmului original nu se exploreaza si relatiile dintre synset-urile din WordNet si nici nu se tine cont de pozitia cuvintelor din propozitii (daca apar la inceput, de exemplu, ca subiect).&gt;</a:t>
            </a:r>
            <a:endParaRPr sz="1200" dirty="0">
              <a:solidFill>
                <a:schemeClr val="accent3"/>
              </a:solidFill>
              <a:latin typeface="Fira Code"/>
              <a:ea typeface="Fira Code"/>
              <a:cs typeface="Fira Code"/>
              <a:sym typeface="Fira Code"/>
            </a:endParaRPr>
          </a:p>
        </p:txBody>
      </p:sp>
      <p:sp>
        <p:nvSpPr>
          <p:cNvPr id="27" name="Google Shape;2571;p49">
            <a:extLst>
              <a:ext uri="{FF2B5EF4-FFF2-40B4-BE49-F238E27FC236}">
                <a16:creationId xmlns:a16="http://schemas.microsoft.com/office/drawing/2014/main" id="{8A13F981-83F3-4290-8011-AA93F2FD75F5}"/>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n-US" dirty="0">
                <a:solidFill>
                  <a:schemeClr val="accent3"/>
                </a:solidFill>
              </a:rPr>
              <a:t>LeskAlgs.html</a:t>
            </a:r>
          </a:p>
        </p:txBody>
      </p:sp>
      <p:sp>
        <p:nvSpPr>
          <p:cNvPr id="28" name="Google Shape;2572;p49">
            <a:extLst>
              <a:ext uri="{FF2B5EF4-FFF2-40B4-BE49-F238E27FC236}">
                <a16:creationId xmlns:a16="http://schemas.microsoft.com/office/drawing/2014/main" id="{C1783A6C-2360-480A-9B50-06B78A0D7859}"/>
              </a:ext>
            </a:extLst>
          </p:cNvPr>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n-US" dirty="0">
                <a:solidFill>
                  <a:schemeClr val="accent3"/>
                </a:solidFill>
              </a:rPr>
              <a:t>LeskAlgs.css</a:t>
            </a:r>
          </a:p>
        </p:txBody>
      </p:sp>
      <p:grpSp>
        <p:nvGrpSpPr>
          <p:cNvPr id="29" name="Google Shape;2573;p49">
            <a:extLst>
              <a:ext uri="{FF2B5EF4-FFF2-40B4-BE49-F238E27FC236}">
                <a16:creationId xmlns:a16="http://schemas.microsoft.com/office/drawing/2014/main" id="{53DD1CF2-E54C-4BE4-871E-F2B6C87D3E8C}"/>
              </a:ext>
            </a:extLst>
          </p:cNvPr>
          <p:cNvGrpSpPr/>
          <p:nvPr/>
        </p:nvGrpSpPr>
        <p:grpSpPr>
          <a:xfrm>
            <a:off x="1084825" y="1152525"/>
            <a:ext cx="506100" cy="3417500"/>
            <a:chOff x="1084825" y="1152525"/>
            <a:chExt cx="506100" cy="3417500"/>
          </a:xfrm>
        </p:grpSpPr>
        <p:sp>
          <p:nvSpPr>
            <p:cNvPr id="30" name="Google Shape;2574;p49">
              <a:extLst>
                <a:ext uri="{FF2B5EF4-FFF2-40B4-BE49-F238E27FC236}">
                  <a16:creationId xmlns:a16="http://schemas.microsoft.com/office/drawing/2014/main" id="{6DD387A2-E491-4F6A-B63A-F92263E70BFC}"/>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 name="Google Shape;2575;p49">
              <a:extLst>
                <a:ext uri="{FF2B5EF4-FFF2-40B4-BE49-F238E27FC236}">
                  <a16:creationId xmlns:a16="http://schemas.microsoft.com/office/drawing/2014/main" id="{3B7ED2D8-8664-47F8-AE0C-187C921572CA}"/>
                </a:ext>
              </a:extLst>
            </p:cNvPr>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8" name="Google Shape;878;p44"/>
          <p:cNvSpPr txBox="1">
            <a:spLocks noGrp="1"/>
          </p:cNvSpPr>
          <p:nvPr>
            <p:ph type="subTitle" idx="1"/>
          </p:nvPr>
        </p:nvSpPr>
        <p:spPr>
          <a:xfrm>
            <a:off x="1807537" y="1771055"/>
            <a:ext cx="6613450" cy="12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err="1"/>
              <a:t>Astfel</a:t>
            </a:r>
            <a:r>
              <a:rPr lang="en-US" dirty="0"/>
              <a:t>, au </a:t>
            </a:r>
            <a:r>
              <a:rPr lang="en-US" dirty="0" err="1"/>
              <a:t>apărut</a:t>
            </a:r>
            <a:r>
              <a:rPr lang="en-US" dirty="0"/>
              <a:t> </a:t>
            </a:r>
            <a:r>
              <a:rPr lang="en-US" dirty="0" err="1"/>
              <a:t>multe</a:t>
            </a:r>
            <a:r>
              <a:rPr lang="en-US" dirty="0"/>
              <a:t> </a:t>
            </a:r>
            <a:r>
              <a:rPr lang="en-US" dirty="0" err="1"/>
              <a:t>lucrari</a:t>
            </a:r>
            <a:r>
              <a:rPr lang="en-US" dirty="0"/>
              <a:t> care </a:t>
            </a:r>
            <a:r>
              <a:rPr lang="en-US" dirty="0" err="1"/>
              <a:t>oferă</a:t>
            </a:r>
            <a:r>
              <a:rPr lang="en-US" dirty="0"/>
              <a:t> </a:t>
            </a:r>
            <a:r>
              <a:rPr lang="en-US" dirty="0" err="1"/>
              <a:t>diferite</a:t>
            </a:r>
            <a:r>
              <a:rPr lang="en-US" dirty="0"/>
              <a:t> </a:t>
            </a:r>
            <a:r>
              <a:rPr lang="en-US" dirty="0" err="1"/>
              <a:t>modificări</a:t>
            </a:r>
            <a:r>
              <a:rPr lang="en-US" dirty="0"/>
              <a:t> ale </a:t>
            </a:r>
            <a:r>
              <a:rPr lang="en-US" dirty="0" err="1"/>
              <a:t>acestui</a:t>
            </a:r>
            <a:r>
              <a:rPr lang="en-US" dirty="0"/>
              <a:t> </a:t>
            </a:r>
            <a:r>
              <a:rPr lang="en-US" dirty="0" err="1"/>
              <a:t>algoritm</a:t>
            </a:r>
            <a:r>
              <a:rPr lang="en-US" dirty="0"/>
              <a:t>. </a:t>
            </a:r>
            <a:r>
              <a:rPr lang="en-US" dirty="0" err="1"/>
              <a:t>Acestea</a:t>
            </a:r>
            <a:r>
              <a:rPr lang="en-US" dirty="0"/>
              <a:t> </a:t>
            </a:r>
            <a:r>
              <a:rPr lang="en-US" dirty="0" err="1"/>
              <a:t>folosesc</a:t>
            </a:r>
            <a:r>
              <a:rPr lang="en-US" dirty="0"/>
              <a:t> </a:t>
            </a:r>
            <a:r>
              <a:rPr lang="en-US" dirty="0" err="1"/>
              <a:t>alte</a:t>
            </a:r>
            <a:r>
              <a:rPr lang="en-US" dirty="0"/>
              <a:t> </a:t>
            </a:r>
            <a:r>
              <a:rPr lang="en-US" dirty="0" err="1"/>
              <a:t>resurse</a:t>
            </a:r>
            <a:r>
              <a:rPr lang="en-US" dirty="0"/>
              <a:t> </a:t>
            </a:r>
            <a:r>
              <a:rPr lang="en-US" dirty="0" err="1"/>
              <a:t>pentru</a:t>
            </a:r>
            <a:r>
              <a:rPr lang="en-US" dirty="0"/>
              <a:t> </a:t>
            </a:r>
            <a:r>
              <a:rPr lang="en-US" dirty="0" err="1"/>
              <a:t>analiză</a:t>
            </a:r>
            <a:r>
              <a:rPr lang="en-US" dirty="0"/>
              <a:t> (WordNet, </a:t>
            </a:r>
            <a:r>
              <a:rPr lang="en-US" dirty="0" err="1"/>
              <a:t>modele</a:t>
            </a:r>
            <a:r>
              <a:rPr lang="en-US" dirty="0"/>
              <a:t> </a:t>
            </a:r>
            <a:r>
              <a:rPr lang="en-US" dirty="0" err="1"/>
              <a:t>preantrenate</a:t>
            </a:r>
            <a:r>
              <a:rPr lang="en-US" dirty="0"/>
              <a:t> </a:t>
            </a:r>
            <a:r>
              <a:rPr lang="en-US" dirty="0" err="1"/>
              <a:t>pentru</a:t>
            </a:r>
            <a:r>
              <a:rPr lang="en-US" dirty="0"/>
              <a:t> Word Embeddings etc.)</a:t>
            </a:r>
            <a:r>
              <a:rPr lang="en" dirty="0"/>
              <a:t>&gt;</a:t>
            </a:r>
            <a:endParaRPr dirty="0"/>
          </a:p>
        </p:txBody>
      </p:sp>
      <p:sp>
        <p:nvSpPr>
          <p:cNvPr id="880" name="Google Shape;880;p4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accent3"/>
                </a:solidFill>
              </a:rPr>
              <a:t>LeskAlgs</a:t>
            </a:r>
            <a:r>
              <a:rPr lang="en" sz="1400" dirty="0">
                <a:solidFill>
                  <a:schemeClr val="accent3"/>
                </a:solidFill>
              </a:rPr>
              <a:t>.html</a:t>
            </a:r>
            <a:endParaRPr sz="1400" dirty="0">
              <a:solidFill>
                <a:schemeClr val="accent3"/>
              </a:solidFill>
            </a:endParaRPr>
          </a:p>
        </p:txBody>
      </p:sp>
      <p:sp>
        <p:nvSpPr>
          <p:cNvPr id="881" name="Google Shape;881;p4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accent3"/>
                </a:solidFill>
              </a:rPr>
              <a:t>LeskAlgs</a:t>
            </a:r>
            <a:r>
              <a:rPr lang="en" sz="1400" dirty="0">
                <a:solidFill>
                  <a:schemeClr val="accent3"/>
                </a:solidFill>
              </a:rPr>
              <a:t>.css</a:t>
            </a:r>
            <a:endParaRPr sz="1400" dirty="0">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1997275" y="1208049"/>
            <a:ext cx="5137500"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Algoritmul simplificat </a:t>
            </a:r>
            <a:r>
              <a:rPr lang="en-US" dirty="0"/>
              <a:t>face </a:t>
            </a:r>
            <a:r>
              <a:rPr lang="en-US" dirty="0" err="1"/>
              <a:t>intersecția</a:t>
            </a:r>
            <a:r>
              <a:rPr lang="en-US" dirty="0"/>
              <a:t> </a:t>
            </a:r>
            <a:r>
              <a:rPr lang="en-US" dirty="0" err="1"/>
              <a:t>între</a:t>
            </a:r>
            <a:r>
              <a:rPr lang="en-US" dirty="0"/>
              <a:t> </a:t>
            </a:r>
            <a:r>
              <a:rPr lang="en-US" dirty="0" err="1"/>
              <a:t>propoziție</a:t>
            </a:r>
            <a:r>
              <a:rPr lang="en-US" dirty="0"/>
              <a:t> </a:t>
            </a:r>
            <a:r>
              <a:rPr lang="en-US" dirty="0" err="1"/>
              <a:t>și</a:t>
            </a:r>
            <a:r>
              <a:rPr lang="en-US" dirty="0"/>
              <a:t> </a:t>
            </a:r>
            <a:r>
              <a:rPr lang="en-US" dirty="0" err="1"/>
              <a:t>definiția</a:t>
            </a:r>
            <a:r>
              <a:rPr lang="en-US" dirty="0"/>
              <a:t> </a:t>
            </a:r>
            <a:r>
              <a:rPr lang="en-US" dirty="0" err="1"/>
              <a:t>fiecărui</a:t>
            </a:r>
            <a:r>
              <a:rPr lang="en-US" dirty="0"/>
              <a:t> </a:t>
            </a:r>
            <a:r>
              <a:rPr lang="en-US" dirty="0" err="1"/>
              <a:t>synset</a:t>
            </a:r>
            <a:r>
              <a:rPr lang="en-US" dirty="0"/>
              <a:t>; se </a:t>
            </a:r>
            <a:r>
              <a:rPr lang="en-US" dirty="0" err="1"/>
              <a:t>alege</a:t>
            </a:r>
            <a:r>
              <a:rPr lang="en-US" dirty="0"/>
              <a:t> </a:t>
            </a:r>
            <a:r>
              <a:rPr lang="en-US" dirty="0" err="1"/>
              <a:t>apoi</a:t>
            </a:r>
            <a:r>
              <a:rPr lang="en-US" dirty="0"/>
              <a:t> </a:t>
            </a:r>
            <a:r>
              <a:rPr lang="en-US" dirty="0" err="1"/>
              <a:t>definiția</a:t>
            </a:r>
            <a:r>
              <a:rPr lang="en-US" dirty="0"/>
              <a:t> </a:t>
            </a:r>
            <a:r>
              <a:rPr lang="en-US" dirty="0" err="1"/>
              <a:t>corespunzatoare</a:t>
            </a:r>
            <a:r>
              <a:rPr lang="en-US" dirty="0"/>
              <a:t> </a:t>
            </a:r>
            <a:r>
              <a:rPr lang="en-US" dirty="0" err="1"/>
              <a:t>intersecției</a:t>
            </a:r>
            <a:r>
              <a:rPr lang="en-US" dirty="0"/>
              <a:t> </a:t>
            </a:r>
            <a:r>
              <a:rPr lang="en-US" dirty="0" err="1"/>
              <a:t>maxime</a:t>
            </a:r>
            <a:r>
              <a:rPr lang="en-US" dirty="0"/>
              <a:t>. </a:t>
            </a:r>
            <a:r>
              <a:rPr lang="en" dirty="0"/>
              <a:t>&gt;</a:t>
            </a:r>
            <a:endParaRPr dirty="0"/>
          </a:p>
        </p:txBody>
      </p:sp>
      <p:sp>
        <p:nvSpPr>
          <p:cNvPr id="513" name="Google Shape;513;p31"/>
          <p:cNvSpPr txBox="1">
            <a:spLocks noGrp="1"/>
          </p:cNvSpPr>
          <p:nvPr>
            <p:ph type="subTitle" idx="1"/>
          </p:nvPr>
        </p:nvSpPr>
        <p:spPr>
          <a:xfrm>
            <a:off x="1845791" y="3412359"/>
            <a:ext cx="6272983"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a:t>
            </a:r>
            <a:r>
              <a:rPr lang="en-US" sz="1200" dirty="0"/>
              <a:t>Un </a:t>
            </a:r>
            <a:r>
              <a:rPr lang="en-US" sz="1200" dirty="0" err="1"/>
              <a:t>avantaj</a:t>
            </a:r>
            <a:r>
              <a:rPr lang="en-US" sz="1200" dirty="0"/>
              <a:t> major al </a:t>
            </a:r>
            <a:r>
              <a:rPr lang="en-US" sz="1200" dirty="0" err="1"/>
              <a:t>algoritmului</a:t>
            </a:r>
            <a:r>
              <a:rPr lang="en-US" sz="1200" dirty="0"/>
              <a:t> Simplified </a:t>
            </a:r>
            <a:r>
              <a:rPr lang="en-US" sz="1200" dirty="0" err="1"/>
              <a:t>Lesk</a:t>
            </a:r>
            <a:r>
              <a:rPr lang="en-US" sz="1200" dirty="0"/>
              <a:t> </a:t>
            </a:r>
            <a:r>
              <a:rPr lang="en-US" sz="1200" dirty="0" err="1"/>
              <a:t>față</a:t>
            </a:r>
            <a:r>
              <a:rPr lang="en-US" sz="1200" dirty="0"/>
              <a:t> de </a:t>
            </a:r>
            <a:r>
              <a:rPr lang="en-US" sz="1200" dirty="0" err="1"/>
              <a:t>alte</a:t>
            </a:r>
            <a:r>
              <a:rPr lang="en-US" sz="1200" dirty="0"/>
              <a:t> </a:t>
            </a:r>
            <a:r>
              <a:rPr lang="en-US" sz="1200" dirty="0" err="1"/>
              <a:t>variente</a:t>
            </a:r>
            <a:r>
              <a:rPr lang="en-US" sz="1200" dirty="0"/>
              <a:t> </a:t>
            </a:r>
            <a:r>
              <a:rPr lang="en-US" sz="1200" dirty="0" err="1"/>
              <a:t>modificate</a:t>
            </a:r>
            <a:r>
              <a:rPr lang="en-US" sz="1200" dirty="0"/>
              <a:t> </a:t>
            </a:r>
            <a:r>
              <a:rPr lang="en-US" sz="1200" dirty="0" err="1"/>
              <a:t>este</a:t>
            </a:r>
            <a:r>
              <a:rPr lang="en-US" sz="1200" dirty="0"/>
              <a:t> </a:t>
            </a:r>
            <a:r>
              <a:rPr lang="en-US" sz="1200" dirty="0" err="1"/>
              <a:t>că</a:t>
            </a:r>
            <a:r>
              <a:rPr lang="en-US" sz="1200" dirty="0"/>
              <a:t> </a:t>
            </a:r>
            <a:r>
              <a:rPr lang="en-US" sz="1200" dirty="0" err="1"/>
              <a:t>este</a:t>
            </a:r>
            <a:r>
              <a:rPr lang="en-US" sz="1200" dirty="0"/>
              <a:t> </a:t>
            </a:r>
            <a:r>
              <a:rPr lang="en-US" sz="1200" dirty="0" err="1"/>
              <a:t>mult</a:t>
            </a:r>
            <a:r>
              <a:rPr lang="en-US" sz="1200" dirty="0"/>
              <a:t> </a:t>
            </a:r>
            <a:r>
              <a:rPr lang="en-US" sz="1200" dirty="0" err="1"/>
              <a:t>mai</a:t>
            </a:r>
            <a:r>
              <a:rPr lang="en-US" sz="1200" dirty="0"/>
              <a:t> rapid de </a:t>
            </a:r>
            <a:r>
              <a:rPr lang="en-US" sz="1200" dirty="0" err="1"/>
              <a:t>rulat</a:t>
            </a:r>
            <a:r>
              <a:rPr lang="en-US" sz="1200" dirty="0"/>
              <a:t>, </a:t>
            </a:r>
            <a:r>
              <a:rPr lang="en-US" sz="1200" dirty="0" err="1"/>
              <a:t>deoarece</a:t>
            </a:r>
            <a:r>
              <a:rPr lang="en-US" sz="1200" dirty="0"/>
              <a:t> are o </a:t>
            </a:r>
            <a:r>
              <a:rPr lang="en-US" sz="1200" b="1" dirty="0" err="1"/>
              <a:t>complexitate</a:t>
            </a:r>
            <a:r>
              <a:rPr lang="en-US" sz="1200" dirty="0"/>
              <a:t> </a:t>
            </a:r>
            <a:r>
              <a:rPr lang="en-US" sz="1200" dirty="0" err="1"/>
              <a:t>semnificativ</a:t>
            </a:r>
            <a:r>
              <a:rPr lang="en-US" sz="1200" dirty="0"/>
              <a:t> </a:t>
            </a:r>
            <a:r>
              <a:rPr lang="en-US" sz="1200" dirty="0" err="1"/>
              <a:t>mai</a:t>
            </a:r>
            <a:r>
              <a:rPr lang="en-US" sz="1200" dirty="0"/>
              <a:t> </a:t>
            </a:r>
            <a:r>
              <a:rPr lang="en-US" sz="1200" dirty="0" err="1"/>
              <a:t>mică</a:t>
            </a:r>
            <a:r>
              <a:rPr lang="en-US" sz="1200" dirty="0"/>
              <a:t> a </a:t>
            </a:r>
            <a:r>
              <a:rPr lang="en-US" sz="1200" dirty="0" err="1"/>
              <a:t>timpului</a:t>
            </a:r>
            <a:r>
              <a:rPr lang="en-US" sz="1200" dirty="0"/>
              <a:t> de </a:t>
            </a:r>
            <a:r>
              <a:rPr lang="en-US" sz="1200" dirty="0" err="1"/>
              <a:t>calcul</a:t>
            </a:r>
            <a:r>
              <a:rPr lang="en-US" sz="1200" dirty="0"/>
              <a:t>. </a:t>
            </a:r>
            <a:r>
              <a:rPr lang="en-US" sz="1200" dirty="0" err="1"/>
              <a:t>Algoritmul</a:t>
            </a:r>
            <a:r>
              <a:rPr lang="en-US" sz="1200" dirty="0"/>
              <a:t> </a:t>
            </a:r>
            <a:r>
              <a:rPr lang="en-US" sz="1200" dirty="0" err="1"/>
              <a:t>simplificat</a:t>
            </a:r>
            <a:r>
              <a:rPr lang="en-US" sz="1200" dirty="0"/>
              <a:t> </a:t>
            </a:r>
            <a:r>
              <a:rPr lang="en-US" sz="1200" dirty="0" err="1"/>
              <a:t>Lesk</a:t>
            </a:r>
            <a:r>
              <a:rPr lang="en-US" sz="1200" dirty="0"/>
              <a:t> </a:t>
            </a:r>
            <a:r>
              <a:rPr lang="en-US" sz="1200" dirty="0" err="1"/>
              <a:t>este</a:t>
            </a:r>
            <a:r>
              <a:rPr lang="en-US" sz="1200" dirty="0"/>
              <a:t>, de </a:t>
            </a:r>
            <a:r>
              <a:rPr lang="en-US" sz="1200" dirty="0" err="1"/>
              <a:t>asemenea</a:t>
            </a:r>
            <a:r>
              <a:rPr lang="en-US" sz="1200" dirty="0"/>
              <a:t>, </a:t>
            </a:r>
            <a:r>
              <a:rPr lang="en-US" sz="1200" dirty="0" err="1"/>
              <a:t>mai</a:t>
            </a:r>
            <a:r>
              <a:rPr lang="en-US" sz="1200" dirty="0"/>
              <a:t> </a:t>
            </a:r>
            <a:r>
              <a:rPr lang="en-US" sz="1200" dirty="0" err="1"/>
              <a:t>putin</a:t>
            </a:r>
            <a:r>
              <a:rPr lang="en-US" sz="1200" dirty="0"/>
              <a:t> precis </a:t>
            </a:r>
            <a:r>
              <a:rPr lang="en-US" sz="1200" dirty="0" err="1"/>
              <a:t>în</a:t>
            </a:r>
            <a:r>
              <a:rPr lang="en-US" sz="1200" dirty="0"/>
              <a:t> </a:t>
            </a:r>
            <a:r>
              <a:rPr lang="en-US" sz="1200" dirty="0" err="1"/>
              <a:t>dezambiguizarea</a:t>
            </a:r>
            <a:r>
              <a:rPr lang="en-US" sz="1200" dirty="0"/>
              <a:t> </a:t>
            </a:r>
            <a:r>
              <a:rPr lang="en-US" sz="1200" dirty="0" err="1"/>
              <a:t>sensurilor</a:t>
            </a:r>
            <a:r>
              <a:rPr lang="en-US" sz="1200" dirty="0"/>
              <a:t> </a:t>
            </a:r>
            <a:r>
              <a:rPr lang="en-US" sz="1200" dirty="0" err="1"/>
              <a:t>cuvintelor</a:t>
            </a:r>
            <a:r>
              <a:rPr lang="en-US" sz="1200" dirty="0"/>
              <a:t>. </a:t>
            </a:r>
            <a:r>
              <a:rPr lang="en" sz="1200" dirty="0"/>
              <a:t>&gt;</a:t>
            </a:r>
            <a:endParaRPr sz="1200" dirty="0"/>
          </a:p>
        </p:txBody>
      </p:sp>
      <p:sp>
        <p:nvSpPr>
          <p:cNvPr id="514" name="Google Shape;514;p31"/>
          <p:cNvSpPr txBox="1">
            <a:spLocks noGrp="1"/>
          </p:cNvSpPr>
          <p:nvPr>
            <p:ph type="subTitle" idx="3"/>
          </p:nvPr>
        </p:nvSpPr>
        <p:spPr>
          <a:xfrm>
            <a:off x="1199956" y="2571750"/>
            <a:ext cx="71785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Caracteristici &lt; /Simplified Lesk &gt;</a:t>
            </a:r>
            <a:r>
              <a:rPr lang="en" dirty="0">
                <a:solidFill>
                  <a:schemeClr val="lt1"/>
                </a:solidFill>
              </a:rPr>
              <a:t> </a:t>
            </a:r>
            <a:r>
              <a:rPr lang="en" dirty="0">
                <a:solidFill>
                  <a:schemeClr val="accent6"/>
                </a:solidFill>
              </a:rPr>
              <a:t>{</a:t>
            </a:r>
            <a:endParaRPr dirty="0">
              <a:solidFill>
                <a:schemeClr val="accent6"/>
              </a:solidFill>
            </a:endParaRPr>
          </a:p>
        </p:txBody>
      </p:sp>
      <p:sp>
        <p:nvSpPr>
          <p:cNvPr id="515" name="Google Shape;515;p31"/>
          <p:cNvSpPr txBox="1">
            <a:spLocks noGrp="1"/>
          </p:cNvSpPr>
          <p:nvPr>
            <p:ph type="title"/>
          </p:nvPr>
        </p:nvSpPr>
        <p:spPr>
          <a:xfrm>
            <a:off x="1143249" y="621240"/>
            <a:ext cx="5838797"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Simplified &lt; /Lesk &gt; </a:t>
            </a:r>
            <a:r>
              <a:rPr lang="en" dirty="0">
                <a:solidFill>
                  <a:schemeClr val="accent6"/>
                </a:solidFill>
              </a:rPr>
              <a:t>{</a:t>
            </a:r>
            <a:r>
              <a:rPr lang="en" dirty="0"/>
              <a:t> </a:t>
            </a:r>
            <a:endParaRPr dirty="0"/>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simplified.html</a:t>
            </a: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simplified.css</a:t>
            </a:r>
            <a:endParaRPr sz="1400" dirty="0">
              <a:solidFill>
                <a:schemeClr val="accent3"/>
              </a:solidFill>
            </a:endParaRPr>
          </a:p>
        </p:txBody>
      </p:sp>
      <p:grpSp>
        <p:nvGrpSpPr>
          <p:cNvPr id="551" name="Google Shape;551;p31"/>
          <p:cNvGrpSpPr/>
          <p:nvPr/>
        </p:nvGrpSpPr>
        <p:grpSpPr>
          <a:xfrm>
            <a:off x="1143249" y="3203163"/>
            <a:ext cx="506100" cy="1551160"/>
            <a:chOff x="1143249" y="3203163"/>
            <a:chExt cx="506100" cy="1551160"/>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143249" y="4138723"/>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366863"/>
            <a:chOff x="1084825" y="3203163"/>
            <a:chExt cx="506100" cy="1366863"/>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Prezentarea succinta </a:t>
            </a:r>
            <a:r>
              <a:rPr lang="en" sz="2000" dirty="0">
                <a:solidFill>
                  <a:schemeClr val="accent2"/>
                </a:solidFill>
              </a:rPr>
              <a:t>‘a pasilor algoritmului’ </a:t>
            </a:r>
            <a:r>
              <a:rPr lang="en" sz="2000" dirty="0">
                <a:solidFill>
                  <a:schemeClr val="accent6"/>
                </a:solidFill>
              </a:rPr>
              <a:t>{</a:t>
            </a:r>
            <a:endParaRPr sz="2000"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4" y="1261475"/>
            <a:ext cx="1453067"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Pasul 01</a:t>
            </a:r>
            <a:endParaRPr sz="2000" dirty="0">
              <a:solidFill>
                <a:schemeClr val="accent1"/>
              </a:solidFill>
              <a:latin typeface="Fira Code"/>
              <a:ea typeface="Fira Code"/>
              <a:cs typeface="Fira Code"/>
              <a:sym typeface="Fira Code"/>
            </a:endParaRPr>
          </a:p>
        </p:txBody>
      </p:sp>
      <p:sp>
        <p:nvSpPr>
          <p:cNvPr id="637" name="Google Shape;637;p34"/>
          <p:cNvSpPr txBox="1"/>
          <p:nvPr/>
        </p:nvSpPr>
        <p:spPr>
          <a:xfrm>
            <a:off x="3326925" y="1257775"/>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Se </a:t>
            </a:r>
            <a:r>
              <a:rPr lang="en-US" dirty="0" err="1">
                <a:solidFill>
                  <a:schemeClr val="accent3"/>
                </a:solidFill>
                <a:latin typeface="Fira Code"/>
                <a:ea typeface="Fira Code"/>
                <a:cs typeface="Fira Code"/>
                <a:sym typeface="Fira Code"/>
              </a:rPr>
              <a:t>itereaza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cuvant</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baza</a:t>
            </a:r>
            <a:r>
              <a:rPr lang="en-US" dirty="0">
                <a:solidFill>
                  <a:schemeClr val="accent3"/>
                </a:solidFill>
                <a:latin typeface="Fira Code"/>
                <a:ea typeface="Fira Code"/>
                <a:cs typeface="Fira Code"/>
                <a:sym typeface="Fira Code"/>
              </a:rPr>
              <a:t> de date.</a:t>
            </a:r>
            <a:endParaRPr dirty="0">
              <a:solidFill>
                <a:schemeClr val="accent3"/>
              </a:solidFill>
              <a:latin typeface="Fira Code"/>
              <a:ea typeface="Fira Code"/>
              <a:cs typeface="Fira Code"/>
              <a:sym typeface="Fira Code"/>
            </a:endParaRPr>
          </a:p>
        </p:txBody>
      </p:sp>
      <p:sp>
        <p:nvSpPr>
          <p:cNvPr id="638" name="Google Shape;638;p34"/>
          <p:cNvSpPr txBox="1"/>
          <p:nvPr/>
        </p:nvSpPr>
        <p:spPr>
          <a:xfrm>
            <a:off x="2068424" y="1984000"/>
            <a:ext cx="1504113"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Pasul 02</a:t>
            </a:r>
            <a:endParaRPr sz="2000" dirty="0">
              <a:solidFill>
                <a:schemeClr val="lt2"/>
              </a:solidFill>
              <a:latin typeface="Fira Code"/>
              <a:ea typeface="Fira Code"/>
              <a:cs typeface="Fira Code"/>
              <a:sym typeface="Fira Code"/>
            </a:endParaRPr>
          </a:p>
        </p:txBody>
      </p:sp>
      <p:sp>
        <p:nvSpPr>
          <p:cNvPr id="639" name="Google Shape;639;p34"/>
          <p:cNvSpPr txBox="1"/>
          <p:nvPr/>
        </p:nvSpPr>
        <p:spPr>
          <a:xfrm>
            <a:off x="3651670" y="1984000"/>
            <a:ext cx="478218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Pentru fiecare cuvant se itereaza fiecare propozitie din baza de date.</a:t>
            </a:r>
            <a:endParaRPr dirty="0">
              <a:solidFill>
                <a:schemeClr val="accent3"/>
              </a:solidFill>
              <a:latin typeface="Fira Code"/>
              <a:ea typeface="Fira Code"/>
              <a:cs typeface="Fira Code"/>
              <a:sym typeface="Fira Code"/>
            </a:endParaRPr>
          </a:p>
        </p:txBody>
      </p:sp>
      <p:sp>
        <p:nvSpPr>
          <p:cNvPr id="640" name="Google Shape;640;p34"/>
          <p:cNvSpPr txBox="1"/>
          <p:nvPr/>
        </p:nvSpPr>
        <p:spPr>
          <a:xfrm>
            <a:off x="2505724" y="2706550"/>
            <a:ext cx="150411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Pasul 03</a:t>
            </a:r>
            <a:endParaRPr sz="2000" dirty="0">
              <a:solidFill>
                <a:schemeClr val="dk2"/>
              </a:solidFill>
              <a:latin typeface="Fira Code"/>
              <a:ea typeface="Fira Code"/>
              <a:cs typeface="Fira Code"/>
              <a:sym typeface="Fira Code"/>
            </a:endParaRPr>
          </a:p>
        </p:txBody>
      </p:sp>
      <p:sp>
        <p:nvSpPr>
          <p:cNvPr id="641" name="Google Shape;641;p34"/>
          <p:cNvSpPr txBox="1"/>
          <p:nvPr/>
        </p:nvSpPr>
        <p:spPr>
          <a:xfrm>
            <a:off x="3915872" y="2921738"/>
            <a:ext cx="5575455" cy="584400"/>
          </a:xfrm>
          <a:prstGeom prst="rect">
            <a:avLst/>
          </a:prstGeom>
          <a:noFill/>
          <a:ln>
            <a:noFill/>
          </a:ln>
        </p:spPr>
        <p:txBody>
          <a:bodyPr spcFirstLastPara="1" wrap="square" lIns="91425" tIns="91425" rIns="91425" bIns="91425" anchor="ctr" anchorCtr="0">
            <a:noAutofit/>
          </a:bodyPr>
          <a:lstStyle/>
          <a:p>
            <a:r>
              <a:rPr lang="en-US" dirty="0">
                <a:solidFill>
                  <a:schemeClr val="accent3"/>
                </a:solidFill>
                <a:latin typeface="Fira Code"/>
                <a:ea typeface="Fira Code"/>
                <a:cs typeface="Fira Code"/>
                <a:sym typeface="Fira Code"/>
              </a:rPr>
              <a:t>Se </a:t>
            </a:r>
            <a:r>
              <a:rPr lang="en-US" dirty="0" err="1">
                <a:solidFill>
                  <a:schemeClr val="accent3"/>
                </a:solidFill>
                <a:latin typeface="Fira Code"/>
                <a:ea typeface="Fira Code"/>
                <a:cs typeface="Fira Code"/>
                <a:sym typeface="Fira Code"/>
              </a:rPr>
              <a:t>calculeaza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cardinalul</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intersectiei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dintre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multimea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cuvintelor</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propozitia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curenta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definitia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fiecarui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synset</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lista</a:t>
            </a:r>
            <a:r>
              <a:rPr lang="en-US" dirty="0">
                <a:solidFill>
                  <a:schemeClr val="accent3"/>
                </a:solidFill>
                <a:latin typeface="Fira Code"/>
                <a:ea typeface="Fira Code"/>
                <a:cs typeface="Fira Code"/>
                <a:sym typeface="Fira Code"/>
              </a:rPr>
              <a:t>.</a:t>
            </a:r>
          </a:p>
          <a:p>
            <a:pPr marL="0" lvl="0" indent="0" algn="l" rtl="0">
              <a:spcBef>
                <a:spcPts val="0"/>
              </a:spcBef>
              <a:spcAft>
                <a:spcPts val="0"/>
              </a:spcAft>
              <a:buNone/>
            </a:pPr>
            <a:endParaRPr dirty="0">
              <a:solidFill>
                <a:schemeClr val="accent3"/>
              </a:solidFill>
              <a:latin typeface="Fira Code"/>
              <a:ea typeface="Fira Code"/>
              <a:cs typeface="Fira Code"/>
              <a:sym typeface="Fira Code"/>
            </a:endParaRPr>
          </a:p>
        </p:txBody>
      </p:sp>
      <p:sp>
        <p:nvSpPr>
          <p:cNvPr id="642" name="Google Shape;642;p34"/>
          <p:cNvSpPr txBox="1"/>
          <p:nvPr/>
        </p:nvSpPr>
        <p:spPr>
          <a:xfrm>
            <a:off x="2924774" y="3429125"/>
            <a:ext cx="1453793"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Code"/>
                <a:ea typeface="Fira Code"/>
                <a:cs typeface="Fira Code"/>
                <a:sym typeface="Fira Code"/>
              </a:rPr>
              <a:t>Pasul 04</a:t>
            </a:r>
            <a:endParaRPr sz="2000" dirty="0">
              <a:solidFill>
                <a:schemeClr val="accent2"/>
              </a:solidFill>
              <a:latin typeface="Fira Code"/>
              <a:ea typeface="Fira Code"/>
              <a:cs typeface="Fira Code"/>
              <a:sym typeface="Fira Code"/>
            </a:endParaRPr>
          </a:p>
        </p:txBody>
      </p:sp>
      <p:sp>
        <p:nvSpPr>
          <p:cNvPr id="643" name="Google Shape;643;p34"/>
          <p:cNvSpPr txBox="1"/>
          <p:nvPr/>
        </p:nvSpPr>
        <p:spPr>
          <a:xfrm>
            <a:off x="4341411" y="3631799"/>
            <a:ext cx="4724376"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a:t>
            </a:r>
            <a:r>
              <a:rPr lang="en" dirty="0">
                <a:solidFill>
                  <a:schemeClr val="accent3"/>
                </a:solidFill>
                <a:latin typeface="Fira Code"/>
                <a:ea typeface="Fira Code"/>
                <a:cs typeface="Fira Code"/>
                <a:sym typeface="Fira Code"/>
              </a:rPr>
              <a:t>e returneaza synset-ul a carui definitie a dat intersectia cu cardinalul maxim.</a:t>
            </a:r>
            <a:endParaRPr dirty="0">
              <a:solidFill>
                <a:schemeClr val="accent3"/>
              </a:solidFill>
              <a:latin typeface="Fira Code"/>
              <a:ea typeface="Fira Code"/>
              <a:cs typeface="Fira Code"/>
              <a:sym typeface="Fira Code"/>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stepsSimplified</a:t>
            </a:r>
            <a:r>
              <a:rPr lang="en" sz="1400" dirty="0">
                <a:solidFill>
                  <a:schemeClr val="accent3"/>
                </a:solidFill>
              </a:rPr>
              <a:t>.html</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stepsSimplified</a:t>
            </a:r>
            <a:r>
              <a:rPr lang="en" sz="1400" dirty="0">
                <a:solidFill>
                  <a:schemeClr val="accent3"/>
                </a:solidFill>
              </a:rPr>
              <a:t>.css</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endCxn id="636" idx="1"/>
          </p:cNvCxnSpPr>
          <p:nvPr/>
        </p:nvCxnSpPr>
        <p:spPr>
          <a:xfrm>
            <a:off x="1337875" y="1553675"/>
            <a:ext cx="292499"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978497" y="492249"/>
            <a:ext cx="5287623"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 dirty="0">
                <a:solidFill>
                  <a:schemeClr val="lt1"/>
                </a:solidFill>
              </a:rPr>
            </a:br>
            <a:endParaRPr dirty="0">
              <a:solidFill>
                <a:schemeClr val="lt1"/>
              </a:solidFill>
            </a:endParaRPr>
          </a:p>
        </p:txBody>
      </p:sp>
      <p:sp>
        <p:nvSpPr>
          <p:cNvPr id="2523" name="Google Shape;2523;p48"/>
          <p:cNvSpPr txBox="1">
            <a:spLocks noGrp="1"/>
          </p:cNvSpPr>
          <p:nvPr>
            <p:ph type="subTitle" idx="1"/>
          </p:nvPr>
        </p:nvSpPr>
        <p:spPr>
          <a:xfrm>
            <a:off x="2504456" y="1308241"/>
            <a:ext cx="4347712" cy="22062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 urma rularii algoritmului pentru cuvantul </a:t>
            </a:r>
            <a:r>
              <a:rPr lang="en" dirty="0">
                <a:solidFill>
                  <a:schemeClr val="accent2"/>
                </a:solidFill>
              </a:rPr>
              <a:t>“banc</a:t>
            </a:r>
            <a:r>
              <a:rPr lang="ro-RO" dirty="0">
                <a:solidFill>
                  <a:schemeClr val="accent2"/>
                </a:solidFill>
              </a:rPr>
              <a:t>ă</a:t>
            </a:r>
            <a:r>
              <a:rPr lang="en" dirty="0">
                <a:solidFill>
                  <a:schemeClr val="accent2"/>
                </a:solidFill>
              </a:rPr>
              <a:t>”</a:t>
            </a:r>
            <a:r>
              <a:rPr lang="en" dirty="0"/>
              <a:t> si propozitia </a:t>
            </a:r>
            <a:r>
              <a:rPr lang="en" dirty="0">
                <a:solidFill>
                  <a:schemeClr val="accent2"/>
                </a:solidFill>
              </a:rPr>
              <a:t>“</a:t>
            </a:r>
            <a:r>
              <a:rPr lang="ro-RO" dirty="0">
                <a:solidFill>
                  <a:schemeClr val="accent2"/>
                </a:solidFill>
              </a:rPr>
              <a:t>La Nicolae Iorga nr.11 și-a început activitatea o nouă casă de schimb valutar a băncii </a:t>
            </a:r>
            <a:r>
              <a:rPr lang="en" dirty="0">
                <a:solidFill>
                  <a:schemeClr val="accent2"/>
                </a:solidFill>
              </a:rPr>
              <a:t> ” </a:t>
            </a:r>
            <a:r>
              <a:rPr lang="en" dirty="0"/>
              <a:t>am obtinut urmatoarele rezultate:</a:t>
            </a:r>
          </a:p>
          <a:p>
            <a:pPr marL="0" lvl="0" indent="0" algn="l" rtl="0">
              <a:spcBef>
                <a:spcPts val="0"/>
              </a:spcBef>
              <a:spcAft>
                <a:spcPts val="0"/>
              </a:spcAft>
              <a:buNone/>
            </a:pPr>
            <a:r>
              <a:rPr lang="en" dirty="0"/>
              <a:t> </a:t>
            </a:r>
          </a:p>
          <a:p>
            <a:pPr marL="0" lvl="0" indent="0" algn="l" rtl="0">
              <a:spcBef>
                <a:spcPts val="0"/>
              </a:spcBef>
              <a:spcAft>
                <a:spcPts val="0"/>
              </a:spcAft>
              <a:buNone/>
            </a:pPr>
            <a:endParaRPr dirty="0"/>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input.html</a:t>
            </a:r>
            <a:endParaRPr sz="1400" dirty="0">
              <a:solidFill>
                <a:schemeClr val="accent3"/>
              </a:solidFill>
            </a:endParaRPr>
          </a:p>
        </p:txBody>
      </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dirty="0">
                <a:solidFill>
                  <a:schemeClr val="accent3"/>
                </a:solidFill>
              </a:rPr>
              <a:t>input.css</a:t>
            </a:r>
            <a:endParaRPr sz="1400" dirty="0">
              <a:solidFill>
                <a:schemeClr val="accent3"/>
              </a:solidFill>
            </a:endParaRPr>
          </a:p>
        </p:txBody>
      </p:sp>
      <p:grpSp>
        <p:nvGrpSpPr>
          <p:cNvPr id="2531" name="Google Shape;2531;p48"/>
          <p:cNvGrpSpPr/>
          <p:nvPr/>
        </p:nvGrpSpPr>
        <p:grpSpPr>
          <a:xfrm>
            <a:off x="1949302" y="871871"/>
            <a:ext cx="5458045" cy="3707218"/>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output.html</a:t>
            </a:r>
            <a:endParaRPr sz="1400" dirty="0">
              <a:solidFill>
                <a:schemeClr val="accent3"/>
              </a:solidFill>
            </a:endParaRPr>
          </a:p>
        </p:txBody>
      </p:sp>
      <p:sp>
        <p:nvSpPr>
          <p:cNvPr id="869" name="Google Shape;869;p4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output.css</a:t>
            </a:r>
            <a:endParaRPr sz="1400" dirty="0">
              <a:solidFill>
                <a:schemeClr val="accent3"/>
              </a:solidFill>
            </a:endParaRPr>
          </a:p>
        </p:txBody>
      </p:sp>
      <p:pic>
        <p:nvPicPr>
          <p:cNvPr id="12" name="Imagine 11">
            <a:extLst>
              <a:ext uri="{FF2B5EF4-FFF2-40B4-BE49-F238E27FC236}">
                <a16:creationId xmlns:a16="http://schemas.microsoft.com/office/drawing/2014/main" id="{387FCA38-D00B-4BA6-BB48-EFB2E7BF132C}"/>
              </a:ext>
            </a:extLst>
          </p:cNvPr>
          <p:cNvPicPr>
            <a:picLocks noChangeAspect="1"/>
          </p:cNvPicPr>
          <p:nvPr/>
        </p:nvPicPr>
        <p:blipFill>
          <a:blip r:embed="rId3"/>
          <a:stretch>
            <a:fillRect/>
          </a:stretch>
        </p:blipFill>
        <p:spPr>
          <a:xfrm>
            <a:off x="1098697" y="1345627"/>
            <a:ext cx="7933002" cy="3003758"/>
          </a:xfrm>
          <a:prstGeom prst="rect">
            <a:avLst/>
          </a:prstGeom>
        </p:spPr>
      </p:pic>
      <p:sp>
        <p:nvSpPr>
          <p:cNvPr id="14" name="CasetăText 13">
            <a:extLst>
              <a:ext uri="{FF2B5EF4-FFF2-40B4-BE49-F238E27FC236}">
                <a16:creationId xmlns:a16="http://schemas.microsoft.com/office/drawing/2014/main" id="{EDB7CE8B-4341-45E2-94EA-6548770D64AB}"/>
              </a:ext>
            </a:extLst>
          </p:cNvPr>
          <p:cNvSpPr txBox="1"/>
          <p:nvPr/>
        </p:nvSpPr>
        <p:spPr>
          <a:xfrm>
            <a:off x="1160720" y="794115"/>
            <a:ext cx="4575544" cy="400110"/>
          </a:xfrm>
          <a:prstGeom prst="rect">
            <a:avLst/>
          </a:prstGeom>
          <a:noFill/>
        </p:spPr>
        <p:txBody>
          <a:bodyPr wrap="square">
            <a:spAutoFit/>
          </a:bodyPr>
          <a:lstStyle/>
          <a:p>
            <a:r>
              <a:rPr lang="en" sz="2000" dirty="0">
                <a:solidFill>
                  <a:schemeClr val="lt1"/>
                </a:solidFill>
                <a:latin typeface="Fira Code" panose="020B0809050000020004" pitchFamily="49" charset="0"/>
                <a:ea typeface="Fira Code" panose="020B0809050000020004" pitchFamily="49" charset="0"/>
                <a:cs typeface="Fira Code" panose="020B0809050000020004" pitchFamily="49" charset="0"/>
              </a:rPr>
              <a:t>Rezultatele </a:t>
            </a:r>
            <a:r>
              <a:rPr lang="ro-RO" sz="20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Rulării</a:t>
            </a:r>
            <a:r>
              <a:rPr lang="en" sz="2000" dirty="0">
                <a:solidFill>
                  <a:schemeClr val="lt1"/>
                </a:solidFill>
                <a:latin typeface="Fira Code" panose="020B0809050000020004" pitchFamily="49" charset="0"/>
                <a:ea typeface="Fira Code" panose="020B0809050000020004" pitchFamily="49" charset="0"/>
                <a:cs typeface="Fira Code" panose="020B0809050000020004" pitchFamily="49" charset="0"/>
              </a:rPr>
              <a:t> </a:t>
            </a:r>
            <a:endParaRPr lang="en-US" sz="2000" dirty="0">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921940" y="527831"/>
            <a:ext cx="7959789"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rPr>
              <a:t>Acuratetea medie in functie de  </a:t>
            </a:r>
            <a:r>
              <a:rPr lang="en" sz="2000" dirty="0">
                <a:solidFill>
                  <a:schemeClr val="accent2"/>
                </a:solidFill>
              </a:rPr>
              <a:t>numarul de sensuri ale unui cuvant</a:t>
            </a:r>
            <a:r>
              <a:rPr lang="en" sz="2000" dirty="0">
                <a:solidFill>
                  <a:schemeClr val="lt1"/>
                </a:solidFill>
              </a:rPr>
              <a:t> </a:t>
            </a:r>
            <a:br>
              <a:rPr lang="en" sz="2000" dirty="0">
                <a:solidFill>
                  <a:schemeClr val="lt1"/>
                </a:solidFill>
              </a:rPr>
            </a:br>
            <a:endParaRPr sz="2000" dirty="0">
              <a:solidFill>
                <a:schemeClr val="lt1"/>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graphSimplified.html</a:t>
            </a:r>
            <a:endParaRPr sz="1400" dirty="0">
              <a:solidFill>
                <a:schemeClr val="accent3"/>
              </a:solidFill>
            </a:endParaRPr>
          </a:p>
        </p:txBody>
      </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dirty="0">
                <a:solidFill>
                  <a:schemeClr val="accent3"/>
                </a:solidFill>
              </a:rPr>
              <a:t>graphSimplified.css</a:t>
            </a:r>
            <a:endParaRPr sz="1400" dirty="0">
              <a:solidFill>
                <a:schemeClr val="accent3"/>
              </a:solidFill>
            </a:endParaRPr>
          </a:p>
        </p:txBody>
      </p:sp>
      <p:pic>
        <p:nvPicPr>
          <p:cNvPr id="3" name="Imagine 2">
            <a:extLst>
              <a:ext uri="{FF2B5EF4-FFF2-40B4-BE49-F238E27FC236}">
                <a16:creationId xmlns:a16="http://schemas.microsoft.com/office/drawing/2014/main" id="{74AD53A2-0BD3-4BA1-9E5C-5A48C84DF598}"/>
              </a:ext>
            </a:extLst>
          </p:cNvPr>
          <p:cNvPicPr>
            <a:picLocks noChangeAspect="1"/>
          </p:cNvPicPr>
          <p:nvPr/>
        </p:nvPicPr>
        <p:blipFill>
          <a:blip r:embed="rId3"/>
          <a:stretch>
            <a:fillRect/>
          </a:stretch>
        </p:blipFill>
        <p:spPr>
          <a:xfrm>
            <a:off x="2515053" y="1214137"/>
            <a:ext cx="4303961" cy="3128204"/>
          </a:xfrm>
          <a:prstGeom prst="rect">
            <a:avLst/>
          </a:prstGeom>
        </p:spPr>
      </p:pic>
    </p:spTree>
    <p:extLst>
      <p:ext uri="{BB962C8B-B14F-4D97-AF65-F5344CB8AC3E}">
        <p14:creationId xmlns:p14="http://schemas.microsoft.com/office/powerpoint/2010/main" val="422438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1811206" y="1257520"/>
            <a:ext cx="6879137"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Este asemanator cu Simplified Lesk</a:t>
            </a:r>
            <a:r>
              <a:rPr lang="en-US" dirty="0"/>
              <a:t>, </a:t>
            </a:r>
            <a:r>
              <a:rPr lang="en-US" dirty="0" err="1"/>
              <a:t>diferenta</a:t>
            </a:r>
            <a:r>
              <a:rPr lang="en-US" dirty="0"/>
              <a:t> </a:t>
            </a:r>
            <a:r>
              <a:rPr lang="en-US" dirty="0" err="1"/>
              <a:t>fiind</a:t>
            </a:r>
            <a:r>
              <a:rPr lang="en-US" dirty="0"/>
              <a:t> </a:t>
            </a:r>
            <a:r>
              <a:rPr lang="en-US" dirty="0" err="1"/>
              <a:t>doar</a:t>
            </a:r>
            <a:r>
              <a:rPr lang="en-US" dirty="0"/>
              <a:t> </a:t>
            </a:r>
            <a:r>
              <a:rPr lang="en-US" dirty="0" err="1"/>
              <a:t>faptul</a:t>
            </a:r>
            <a:r>
              <a:rPr lang="en-US" dirty="0"/>
              <a:t> </a:t>
            </a:r>
            <a:r>
              <a:rPr lang="en-US" dirty="0" err="1"/>
              <a:t>că</a:t>
            </a:r>
            <a:r>
              <a:rPr lang="en-US" dirty="0"/>
              <a:t> </a:t>
            </a:r>
            <a:r>
              <a:rPr lang="en-US" dirty="0" err="1"/>
              <a:t>înainte</a:t>
            </a:r>
            <a:r>
              <a:rPr lang="en-US" dirty="0"/>
              <a:t> de a se face </a:t>
            </a:r>
            <a:r>
              <a:rPr lang="en-US" dirty="0" err="1"/>
              <a:t>intersecția</a:t>
            </a:r>
            <a:r>
              <a:rPr lang="en-US" dirty="0"/>
              <a:t>, se </a:t>
            </a:r>
            <a:r>
              <a:rPr lang="en-US" dirty="0" err="1"/>
              <a:t>lematizează</a:t>
            </a:r>
            <a:r>
              <a:rPr lang="en-US" dirty="0"/>
              <a:t> </a:t>
            </a:r>
            <a:r>
              <a:rPr lang="en-US" dirty="0" err="1"/>
              <a:t>cuvintele</a:t>
            </a:r>
            <a:r>
              <a:rPr lang="en-US" dirty="0"/>
              <a:t> din </a:t>
            </a:r>
            <a:r>
              <a:rPr lang="en-US" dirty="0" err="1"/>
              <a:t>propoziție</a:t>
            </a:r>
            <a:r>
              <a:rPr lang="en-US" dirty="0"/>
              <a:t>/</a:t>
            </a:r>
            <a:r>
              <a:rPr lang="en-US" dirty="0" err="1"/>
              <a:t>definiții</a:t>
            </a:r>
            <a:r>
              <a:rPr lang="en-US" dirty="0"/>
              <a:t> (</a:t>
            </a:r>
            <a:r>
              <a:rPr lang="en-US" dirty="0" err="1"/>
              <a:t>spre</a:t>
            </a:r>
            <a:r>
              <a:rPr lang="en-US" dirty="0"/>
              <a:t> </a:t>
            </a:r>
            <a:r>
              <a:rPr lang="en-US" dirty="0" err="1"/>
              <a:t>exemplu</a:t>
            </a:r>
            <a:r>
              <a:rPr lang="en-US" dirty="0"/>
              <a:t> </a:t>
            </a:r>
            <a:r>
              <a:rPr lang="en-US" dirty="0" err="1"/>
              <a:t>pentru</a:t>
            </a:r>
            <a:r>
              <a:rPr lang="en-US" dirty="0"/>
              <a:t> a se </a:t>
            </a:r>
            <a:r>
              <a:rPr lang="en-US" dirty="0" err="1"/>
              <a:t>potrivi</a:t>
            </a:r>
            <a:r>
              <a:rPr lang="en-US" dirty="0"/>
              <a:t> </a:t>
            </a:r>
            <a:r>
              <a:rPr lang="en-US" dirty="0" err="1"/>
              <a:t>cuvintele</a:t>
            </a:r>
            <a:r>
              <a:rPr lang="en-US" dirty="0"/>
              <a:t> la singular –</a:t>
            </a:r>
            <a:r>
              <a:rPr lang="en-US" dirty="0" err="1"/>
              <a:t>soldat</a:t>
            </a:r>
            <a:r>
              <a:rPr lang="en-US" dirty="0"/>
              <a:t>- cu </a:t>
            </a:r>
            <a:r>
              <a:rPr lang="en-US" dirty="0" err="1"/>
              <a:t>cele</a:t>
            </a:r>
            <a:r>
              <a:rPr lang="en-US" dirty="0"/>
              <a:t> la plural -</a:t>
            </a:r>
            <a:r>
              <a:rPr lang="en-US" dirty="0" err="1"/>
              <a:t>soldați</a:t>
            </a:r>
            <a:r>
              <a:rPr lang="en-US" dirty="0"/>
              <a:t>- ) </a:t>
            </a:r>
            <a:r>
              <a:rPr lang="en" dirty="0"/>
              <a:t>&gt; </a:t>
            </a:r>
            <a:endParaRPr dirty="0"/>
          </a:p>
        </p:txBody>
      </p:sp>
      <p:sp>
        <p:nvSpPr>
          <p:cNvPr id="513" name="Google Shape;513;p31"/>
          <p:cNvSpPr txBox="1">
            <a:spLocks noGrp="1"/>
          </p:cNvSpPr>
          <p:nvPr>
            <p:ph type="subTitle" idx="1"/>
          </p:nvPr>
        </p:nvSpPr>
        <p:spPr>
          <a:xfrm>
            <a:off x="1653426" y="3176763"/>
            <a:ext cx="7194695"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Avantajul algoritmului Parsed Simplified Lesk este faptul ca rezultatul este mai specific intrucat se iau in calcul cuvintele indiferent de forma sub care sunt scrise in propozitie. De asemenea apare functionalitatea de a se exclude din calcul cuvintele ce nu aduc niciun sens in plus propozitiei (de exemplu prepozitii, conjunctii, articole etc.) &gt;</a:t>
            </a:r>
            <a:endParaRPr dirty="0"/>
          </a:p>
        </p:txBody>
      </p:sp>
      <p:sp>
        <p:nvSpPr>
          <p:cNvPr id="514" name="Google Shape;514;p31"/>
          <p:cNvSpPr txBox="1">
            <a:spLocks noGrp="1"/>
          </p:cNvSpPr>
          <p:nvPr>
            <p:ph type="subTitle" idx="3"/>
          </p:nvPr>
        </p:nvSpPr>
        <p:spPr>
          <a:xfrm>
            <a:off x="964019" y="2501753"/>
            <a:ext cx="8123274"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2"/>
                </a:solidFill>
              </a:rPr>
              <a:t>Caracteristici &lt; /Parsed Simplified Lesk &gt;</a:t>
            </a:r>
          </a:p>
          <a:p>
            <a:pPr marL="0" lvl="0" indent="0" algn="l" rtl="0">
              <a:spcBef>
                <a:spcPts val="0"/>
              </a:spcBef>
              <a:spcAft>
                <a:spcPts val="0"/>
              </a:spcAft>
              <a:buNone/>
            </a:pPr>
            <a:r>
              <a:rPr lang="en" sz="2400" dirty="0">
                <a:solidFill>
                  <a:schemeClr val="accent6"/>
                </a:solidFill>
              </a:rPr>
              <a:t>{</a:t>
            </a:r>
            <a:endParaRPr sz="2400" dirty="0">
              <a:solidFill>
                <a:schemeClr val="accent6"/>
              </a:solidFill>
            </a:endParaRPr>
          </a:p>
        </p:txBody>
      </p:sp>
      <p:sp>
        <p:nvSpPr>
          <p:cNvPr id="515" name="Google Shape;515;p31"/>
          <p:cNvSpPr txBox="1">
            <a:spLocks noGrp="1"/>
          </p:cNvSpPr>
          <p:nvPr>
            <p:ph type="title"/>
          </p:nvPr>
        </p:nvSpPr>
        <p:spPr>
          <a:xfrm>
            <a:off x="1143249" y="621240"/>
            <a:ext cx="5838797"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Parsed Simplified &lt; /Lesk &gt; </a:t>
            </a:r>
            <a:r>
              <a:rPr lang="en" sz="2400" dirty="0">
                <a:solidFill>
                  <a:schemeClr val="accent6"/>
                </a:solidFill>
              </a:rPr>
              <a:t>{</a:t>
            </a:r>
            <a:r>
              <a:rPr lang="en" sz="2400" dirty="0"/>
              <a:t> </a:t>
            </a:r>
            <a:endParaRPr sz="2400" dirty="0"/>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parsed.html</a:t>
            </a: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parsed.css</a:t>
            </a:r>
            <a:endParaRPr sz="1400" dirty="0">
              <a:solidFill>
                <a:schemeClr val="accent3"/>
              </a:solidFill>
            </a:endParaRPr>
          </a:p>
        </p:txBody>
      </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366863"/>
            <a:chOff x="1084825" y="3203163"/>
            <a:chExt cx="506100" cy="1366863"/>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Tree>
    <p:extLst>
      <p:ext uri="{BB962C8B-B14F-4D97-AF65-F5344CB8AC3E}">
        <p14:creationId xmlns:p14="http://schemas.microsoft.com/office/powerpoint/2010/main" val="2019168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64515" y="490332"/>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Prezentarea succinta </a:t>
            </a:r>
            <a:r>
              <a:rPr lang="en" sz="2000" dirty="0">
                <a:solidFill>
                  <a:schemeClr val="accent2"/>
                </a:solidFill>
              </a:rPr>
              <a:t>‘a pasilor algoritmului’ </a:t>
            </a:r>
            <a:r>
              <a:rPr lang="en" sz="2000" dirty="0">
                <a:solidFill>
                  <a:schemeClr val="accent6"/>
                </a:solidFill>
              </a:rPr>
              <a:t>{</a:t>
            </a:r>
            <a:endParaRPr sz="2000"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5" y="126147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1"/>
                </a:solidFill>
                <a:latin typeface="Fira Code"/>
                <a:ea typeface="Fira Code"/>
                <a:cs typeface="Fira Code"/>
                <a:sym typeface="Fira Code"/>
              </a:rPr>
              <a:t>Step 01</a:t>
            </a:r>
            <a:endParaRPr sz="2000">
              <a:solidFill>
                <a:schemeClr val="accent1"/>
              </a:solidFill>
              <a:latin typeface="Fira Code"/>
              <a:ea typeface="Fira Code"/>
              <a:cs typeface="Fira Code"/>
              <a:sym typeface="Fira Code"/>
            </a:endParaRPr>
          </a:p>
        </p:txBody>
      </p:sp>
      <p:sp>
        <p:nvSpPr>
          <p:cNvPr id="637" name="Google Shape;637;p34"/>
          <p:cNvSpPr txBox="1"/>
          <p:nvPr/>
        </p:nvSpPr>
        <p:spPr>
          <a:xfrm>
            <a:off x="2888874" y="1261450"/>
            <a:ext cx="514225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Se </a:t>
            </a:r>
            <a:r>
              <a:rPr lang="en-US" dirty="0" err="1">
                <a:solidFill>
                  <a:schemeClr val="accent3"/>
                </a:solidFill>
                <a:latin typeface="Fira Code"/>
                <a:ea typeface="Fira Code"/>
                <a:cs typeface="Fira Code"/>
                <a:sym typeface="Fira Code"/>
              </a:rPr>
              <a:t>itereaza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cuvant</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baza</a:t>
            </a:r>
            <a:r>
              <a:rPr lang="en-US" dirty="0">
                <a:solidFill>
                  <a:schemeClr val="accent3"/>
                </a:solidFill>
                <a:latin typeface="Fira Code"/>
                <a:ea typeface="Fira Code"/>
                <a:cs typeface="Fira Code"/>
                <a:sym typeface="Fira Code"/>
              </a:rPr>
              <a:t> de date.</a:t>
            </a:r>
          </a:p>
        </p:txBody>
      </p:sp>
      <p:sp>
        <p:nvSpPr>
          <p:cNvPr id="638" name="Google Shape;638;p34"/>
          <p:cNvSpPr txBox="1"/>
          <p:nvPr/>
        </p:nvSpPr>
        <p:spPr>
          <a:xfrm>
            <a:off x="2068425" y="198400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2"/>
                </a:solidFill>
                <a:latin typeface="Fira Code"/>
                <a:ea typeface="Fira Code"/>
                <a:cs typeface="Fira Code"/>
                <a:sym typeface="Fira Code"/>
              </a:rPr>
              <a:t>Step 02</a:t>
            </a:r>
            <a:endParaRPr sz="2000">
              <a:solidFill>
                <a:schemeClr val="lt2"/>
              </a:solidFill>
              <a:latin typeface="Fira Code"/>
              <a:ea typeface="Fira Code"/>
              <a:cs typeface="Fira Code"/>
              <a:sym typeface="Fira Code"/>
            </a:endParaRPr>
          </a:p>
        </p:txBody>
      </p:sp>
      <p:sp>
        <p:nvSpPr>
          <p:cNvPr id="639" name="Google Shape;639;p34"/>
          <p:cNvSpPr txBox="1"/>
          <p:nvPr/>
        </p:nvSpPr>
        <p:spPr>
          <a:xfrm>
            <a:off x="3326924" y="1984008"/>
            <a:ext cx="5625683"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cuvant</a:t>
            </a:r>
            <a:r>
              <a:rPr lang="en-US" dirty="0">
                <a:solidFill>
                  <a:schemeClr val="accent3"/>
                </a:solidFill>
                <a:latin typeface="Fira Code"/>
                <a:ea typeface="Fira Code"/>
                <a:cs typeface="Fira Code"/>
                <a:sym typeface="Fira Code"/>
              </a:rPr>
              <a:t> se </a:t>
            </a:r>
            <a:r>
              <a:rPr lang="en-US" dirty="0" err="1">
                <a:solidFill>
                  <a:schemeClr val="accent3"/>
                </a:solidFill>
                <a:latin typeface="Fira Code"/>
                <a:ea typeface="Fira Code"/>
                <a:cs typeface="Fira Code"/>
                <a:sym typeface="Fira Code"/>
              </a:rPr>
              <a:t>itereaza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propozitie</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baza</a:t>
            </a:r>
            <a:r>
              <a:rPr lang="en-US" dirty="0">
                <a:solidFill>
                  <a:schemeClr val="accent3"/>
                </a:solidFill>
                <a:latin typeface="Fira Code"/>
                <a:ea typeface="Fira Code"/>
                <a:cs typeface="Fira Code"/>
                <a:sym typeface="Fira Code"/>
              </a:rPr>
              <a:t> de date.</a:t>
            </a:r>
          </a:p>
        </p:txBody>
      </p:sp>
      <p:sp>
        <p:nvSpPr>
          <p:cNvPr id="640" name="Google Shape;640;p34"/>
          <p:cNvSpPr txBox="1"/>
          <p:nvPr/>
        </p:nvSpPr>
        <p:spPr>
          <a:xfrm>
            <a:off x="2505725" y="270655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2"/>
                </a:solidFill>
                <a:latin typeface="Fira Code"/>
                <a:ea typeface="Fira Code"/>
                <a:cs typeface="Fira Code"/>
                <a:sym typeface="Fira Code"/>
              </a:rPr>
              <a:t>Step 03</a:t>
            </a:r>
            <a:endParaRPr sz="2000">
              <a:solidFill>
                <a:schemeClr val="dk2"/>
              </a:solidFill>
              <a:latin typeface="Fira Code"/>
              <a:ea typeface="Fira Code"/>
              <a:cs typeface="Fira Code"/>
              <a:sym typeface="Fira Code"/>
            </a:endParaRPr>
          </a:p>
        </p:txBody>
      </p:sp>
      <p:sp>
        <p:nvSpPr>
          <p:cNvPr id="641" name="Google Shape;641;p34"/>
          <p:cNvSpPr txBox="1"/>
          <p:nvPr/>
        </p:nvSpPr>
        <p:spPr>
          <a:xfrm>
            <a:off x="3764224" y="2706567"/>
            <a:ext cx="5379775" cy="584400"/>
          </a:xfrm>
          <a:prstGeom prst="rect">
            <a:avLst/>
          </a:prstGeom>
          <a:noFill/>
          <a:ln>
            <a:noFill/>
          </a:ln>
        </p:spPr>
        <p:txBody>
          <a:bodyPr spcFirstLastPara="1" wrap="square" lIns="91425" tIns="91425" rIns="91425" bIns="91425" anchor="ctr" anchorCtr="0">
            <a:noAutofit/>
          </a:bodyPr>
          <a:lstStyle/>
          <a:p>
            <a:r>
              <a:rPr lang="en-US" dirty="0">
                <a:solidFill>
                  <a:schemeClr val="accent3"/>
                </a:solidFill>
                <a:latin typeface="Fira Code"/>
                <a:ea typeface="Fira Code"/>
                <a:cs typeface="Fira Code"/>
                <a:sym typeface="Fira Code"/>
              </a:rPr>
              <a:t>Se </a:t>
            </a:r>
            <a:r>
              <a:rPr lang="en-US" dirty="0" err="1">
                <a:solidFill>
                  <a:schemeClr val="accent3"/>
                </a:solidFill>
                <a:latin typeface="Fira Code"/>
                <a:ea typeface="Fira Code"/>
                <a:cs typeface="Fira Code"/>
                <a:sym typeface="Fira Code"/>
              </a:rPr>
              <a:t>calculeaza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cardinalul</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intersectiei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dintre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multimea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cuvintelor</a:t>
            </a:r>
            <a:r>
              <a:rPr lang="en-US" dirty="0">
                <a:solidFill>
                  <a:schemeClr val="accent3"/>
                </a:solidFill>
                <a:latin typeface="Fira Code"/>
                <a:ea typeface="Fira Code"/>
                <a:cs typeface="Fira Code"/>
                <a:sym typeface="Fira Code"/>
              </a:rPr>
              <a:t> </a:t>
            </a:r>
            <a:r>
              <a:rPr lang="en-US" b="1" dirty="0" err="1">
                <a:solidFill>
                  <a:schemeClr val="bg1">
                    <a:lumMod val="75000"/>
                  </a:schemeClr>
                </a:solidFill>
                <a:latin typeface="Fira Code"/>
                <a:ea typeface="Fira Code"/>
                <a:cs typeface="Fira Code"/>
                <a:sym typeface="Fira Code"/>
              </a:rPr>
              <a:t>lematizate</a:t>
            </a:r>
            <a:r>
              <a:rPr lang="en-US" b="1" dirty="0">
                <a:solidFill>
                  <a:schemeClr val="bg1">
                    <a:lumMod val="75000"/>
                  </a:schemeClr>
                </a:solidFill>
                <a:latin typeface="Fira Code"/>
                <a:ea typeface="Fira Code"/>
                <a:cs typeface="Fira Code"/>
                <a:sym typeface="Fira Code"/>
              </a:rPr>
              <a:t> (care nu sunt </a:t>
            </a:r>
            <a:r>
              <a:rPr lang="en-US" b="1" dirty="0" err="1">
                <a:solidFill>
                  <a:schemeClr val="bg1">
                    <a:lumMod val="75000"/>
                  </a:schemeClr>
                </a:solidFill>
                <a:latin typeface="Fira Code"/>
                <a:ea typeface="Fira Code"/>
                <a:cs typeface="Fira Code"/>
                <a:sym typeface="Fira Code"/>
              </a:rPr>
              <a:t>stopwords</a:t>
            </a:r>
            <a:r>
              <a:rPr lang="en-US" b="1" dirty="0">
                <a:solidFill>
                  <a:schemeClr val="bg1">
                    <a:lumMod val="75000"/>
                  </a:schemeClr>
                </a:solidFill>
                <a:latin typeface="Fira Code"/>
                <a:ea typeface="Fira Code"/>
                <a:cs typeface="Fira Code"/>
                <a:sym typeface="Fira Code"/>
              </a:rPr>
              <a:t>)</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propozitia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curenta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definitia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fiecarui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synset</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lista</a:t>
            </a:r>
            <a:r>
              <a:rPr lang="en-US" dirty="0">
                <a:solidFill>
                  <a:schemeClr val="accent3"/>
                </a:solidFill>
                <a:latin typeface="Fira Code"/>
                <a:ea typeface="Fira Code"/>
                <a:cs typeface="Fira Code"/>
                <a:sym typeface="Fira Code"/>
              </a:rPr>
              <a:t>.</a:t>
            </a:r>
          </a:p>
        </p:txBody>
      </p:sp>
      <p:sp>
        <p:nvSpPr>
          <p:cNvPr id="642" name="Google Shape;642;p34"/>
          <p:cNvSpPr txBox="1"/>
          <p:nvPr/>
        </p:nvSpPr>
        <p:spPr>
          <a:xfrm>
            <a:off x="2924775" y="342912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Fira Code"/>
                <a:ea typeface="Fira Code"/>
                <a:cs typeface="Fira Code"/>
                <a:sym typeface="Fira Code"/>
              </a:rPr>
              <a:t>Step 04</a:t>
            </a:r>
            <a:endParaRPr sz="2000">
              <a:solidFill>
                <a:schemeClr val="accent2"/>
              </a:solidFill>
              <a:latin typeface="Fira Code"/>
              <a:ea typeface="Fira Code"/>
              <a:cs typeface="Fira Code"/>
              <a:sym typeface="Fira Code"/>
            </a:endParaRPr>
          </a:p>
        </p:txBody>
      </p:sp>
      <p:sp>
        <p:nvSpPr>
          <p:cNvPr id="643" name="Google Shape;643;p34"/>
          <p:cNvSpPr txBox="1"/>
          <p:nvPr/>
        </p:nvSpPr>
        <p:spPr>
          <a:xfrm>
            <a:off x="4183268" y="3654828"/>
            <a:ext cx="4769339"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Se </a:t>
            </a:r>
            <a:r>
              <a:rPr lang="en-US" dirty="0" err="1">
                <a:solidFill>
                  <a:schemeClr val="accent3"/>
                </a:solidFill>
                <a:latin typeface="Fira Code"/>
                <a:ea typeface="Fira Code"/>
                <a:cs typeface="Fira Code"/>
                <a:sym typeface="Fira Code"/>
              </a:rPr>
              <a:t>returneaza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synset</a:t>
            </a:r>
            <a:r>
              <a:rPr lang="en-US" dirty="0">
                <a:solidFill>
                  <a:schemeClr val="accent3"/>
                </a:solidFill>
                <a:latin typeface="Fira Code"/>
                <a:ea typeface="Fira Code"/>
                <a:cs typeface="Fira Code"/>
                <a:sym typeface="Fira Code"/>
              </a:rPr>
              <a:t>-ul a </a:t>
            </a:r>
            <a:r>
              <a:rPr lang="en-US" dirty="0" err="1">
                <a:solidFill>
                  <a:schemeClr val="accent3"/>
                </a:solidFill>
                <a:latin typeface="Fira Code"/>
                <a:ea typeface="Fira Code"/>
                <a:cs typeface="Fira Code"/>
                <a:sym typeface="Fira Code"/>
              </a:rPr>
              <a:t>carui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definitie</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dat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intersectia</a:t>
            </a:r>
            <a:r>
              <a:rPr lang="en-US" dirty="0">
                <a:solidFill>
                  <a:schemeClr val="accent3"/>
                </a:solidFill>
                <a:latin typeface="Fira Code"/>
                <a:ea typeface="Fira Code"/>
                <a:cs typeface="Fira Code"/>
                <a:sym typeface="Fira Code"/>
              </a:rPr>
              <a:t> cu </a:t>
            </a:r>
            <a:r>
              <a:rPr lang="en-US" dirty="0" err="1">
                <a:solidFill>
                  <a:schemeClr val="accent3"/>
                </a:solidFill>
                <a:latin typeface="Fira Code"/>
                <a:ea typeface="Fira Code"/>
                <a:cs typeface="Fira Code"/>
                <a:sym typeface="Fira Code"/>
              </a:rPr>
              <a:t>cardinalul</a:t>
            </a:r>
            <a:r>
              <a:rPr lang="en-US" dirty="0">
                <a:solidFill>
                  <a:schemeClr val="accent3"/>
                </a:solidFill>
                <a:latin typeface="Fira Code"/>
                <a:ea typeface="Fira Code"/>
                <a:cs typeface="Fira Code"/>
                <a:sym typeface="Fira Code"/>
              </a:rPr>
              <a:t> maxim.</a:t>
            </a: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stepsParsed.html</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stepsParsed.css</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stCxn id="649" idx="2"/>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677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output.html</a:t>
            </a:r>
            <a:endParaRPr sz="1400" dirty="0">
              <a:solidFill>
                <a:schemeClr val="accent3"/>
              </a:solidFill>
            </a:endParaRPr>
          </a:p>
        </p:txBody>
      </p:sp>
      <p:sp>
        <p:nvSpPr>
          <p:cNvPr id="869" name="Google Shape;869;p4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output.css</a:t>
            </a:r>
            <a:endParaRPr sz="1400" dirty="0">
              <a:solidFill>
                <a:schemeClr val="accent3"/>
              </a:solidFill>
            </a:endParaRPr>
          </a:p>
        </p:txBody>
      </p:sp>
      <p:sp>
        <p:nvSpPr>
          <p:cNvPr id="2" name="AutoShape 2">
            <a:extLst>
              <a:ext uri="{FF2B5EF4-FFF2-40B4-BE49-F238E27FC236}">
                <a16:creationId xmlns:a16="http://schemas.microsoft.com/office/drawing/2014/main" id="{39C8D329-391C-401E-9C4E-1F963591D7E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Imagine 3">
            <a:extLst>
              <a:ext uri="{FF2B5EF4-FFF2-40B4-BE49-F238E27FC236}">
                <a16:creationId xmlns:a16="http://schemas.microsoft.com/office/drawing/2014/main" id="{DC2A0189-35BB-4758-99DC-DE2D1633CD6C}"/>
              </a:ext>
            </a:extLst>
          </p:cNvPr>
          <p:cNvPicPr>
            <a:picLocks noChangeAspect="1"/>
          </p:cNvPicPr>
          <p:nvPr/>
        </p:nvPicPr>
        <p:blipFill>
          <a:blip r:embed="rId3"/>
          <a:stretch>
            <a:fillRect/>
          </a:stretch>
        </p:blipFill>
        <p:spPr>
          <a:xfrm>
            <a:off x="1219200" y="1033524"/>
            <a:ext cx="7739727" cy="3544284"/>
          </a:xfrm>
          <a:prstGeom prst="rect">
            <a:avLst/>
          </a:prstGeom>
        </p:spPr>
      </p:pic>
      <p:sp>
        <p:nvSpPr>
          <p:cNvPr id="8" name="CasetăText 7">
            <a:extLst>
              <a:ext uri="{FF2B5EF4-FFF2-40B4-BE49-F238E27FC236}">
                <a16:creationId xmlns:a16="http://schemas.microsoft.com/office/drawing/2014/main" id="{506299E0-6C61-4D17-A8D0-8D55BA052599}"/>
              </a:ext>
            </a:extLst>
          </p:cNvPr>
          <p:cNvSpPr txBox="1"/>
          <p:nvPr/>
        </p:nvSpPr>
        <p:spPr>
          <a:xfrm>
            <a:off x="1089837" y="633414"/>
            <a:ext cx="4575544" cy="400110"/>
          </a:xfrm>
          <a:prstGeom prst="rect">
            <a:avLst/>
          </a:prstGeom>
          <a:noFill/>
        </p:spPr>
        <p:txBody>
          <a:bodyPr wrap="square">
            <a:spAutoFit/>
          </a:bodyPr>
          <a:lstStyle/>
          <a:p>
            <a:r>
              <a:rPr lang="en" sz="2000" dirty="0">
                <a:solidFill>
                  <a:schemeClr val="lt1"/>
                </a:solidFill>
                <a:latin typeface="Fira Code" panose="020B0809050000020004" pitchFamily="49" charset="0"/>
                <a:ea typeface="Fira Code" panose="020B0809050000020004" pitchFamily="49" charset="0"/>
                <a:cs typeface="Fira Code" panose="020B0809050000020004" pitchFamily="49" charset="0"/>
              </a:rPr>
              <a:t>Rezultatele </a:t>
            </a:r>
            <a:r>
              <a:rPr lang="ro-RO" sz="20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Rulării</a:t>
            </a:r>
            <a:r>
              <a:rPr lang="en" sz="2000" dirty="0">
                <a:solidFill>
                  <a:schemeClr val="lt1"/>
                </a:solidFill>
                <a:latin typeface="Fira Code" panose="020B0809050000020004" pitchFamily="49" charset="0"/>
                <a:ea typeface="Fira Code" panose="020B0809050000020004" pitchFamily="49" charset="0"/>
                <a:cs typeface="Fira Code" panose="020B0809050000020004" pitchFamily="49" charset="0"/>
              </a:rPr>
              <a:t> </a:t>
            </a:r>
            <a:endParaRPr lang="en-US" sz="2000"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51418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622209" y="1257775"/>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332550" y="1596626"/>
            <a:ext cx="3529534" cy="488100"/>
          </a:xfrm>
          <a:prstGeom prst="rect">
            <a:avLst/>
          </a:prstGeom>
        </p:spPr>
        <p:txBody>
          <a:bodyPr spcFirstLastPara="1" wrap="square" lIns="91425" tIns="91425" rIns="91425" bIns="91425" anchor="ctr" anchorCtr="0">
            <a:noAutofit/>
          </a:bodyPr>
          <a:lstStyle/>
          <a:p>
            <a:pPr marL="0" indent="0"/>
            <a:r>
              <a:rPr lang="en" sz="1200" dirty="0"/>
              <a:t>&lt;</a:t>
            </a:r>
            <a:r>
              <a:rPr lang="en-US" sz="1200" dirty="0"/>
              <a:t>Word-sense disambiguation</a:t>
            </a:r>
            <a:r>
              <a:rPr lang="en" sz="1200" dirty="0"/>
              <a:t>&gt;</a:t>
            </a:r>
          </a:p>
          <a:p>
            <a:pPr marL="0" indent="0"/>
            <a:r>
              <a:rPr lang="en" sz="1200" dirty="0"/>
              <a:t>&lt;WSD Database&gt;</a:t>
            </a:r>
          </a:p>
          <a:p>
            <a:pPr marL="0" indent="0"/>
            <a:r>
              <a:rPr lang="en" sz="1200" dirty="0"/>
              <a:t>&lt;WordNet&gt;</a:t>
            </a:r>
            <a:endParaRPr sz="1200" dirty="0"/>
          </a:p>
        </p:txBody>
      </p:sp>
      <p:sp>
        <p:nvSpPr>
          <p:cNvPr id="482" name="Google Shape;482;p29"/>
          <p:cNvSpPr txBox="1">
            <a:spLocks noGrp="1"/>
          </p:cNvSpPr>
          <p:nvPr>
            <p:ph type="subTitle" idx="2"/>
          </p:nvPr>
        </p:nvSpPr>
        <p:spPr>
          <a:xfrm>
            <a:off x="2332550" y="1223718"/>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Introducere</a:t>
            </a:r>
            <a:endParaRPr dirty="0"/>
          </a:p>
        </p:txBody>
      </p:sp>
      <p:sp>
        <p:nvSpPr>
          <p:cNvPr id="483" name="Google Shape;483;p29"/>
          <p:cNvSpPr txBox="1">
            <a:spLocks noGrp="1"/>
          </p:cNvSpPr>
          <p:nvPr>
            <p:ph type="title" idx="3"/>
          </p:nvPr>
        </p:nvSpPr>
        <p:spPr>
          <a:xfrm flipH="1">
            <a:off x="2615383" y="2291153"/>
            <a:ext cx="872100" cy="4078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84" name="Google Shape;484;p29"/>
          <p:cNvSpPr txBox="1">
            <a:spLocks noGrp="1"/>
          </p:cNvSpPr>
          <p:nvPr>
            <p:ph type="subTitle" idx="4"/>
          </p:nvPr>
        </p:nvSpPr>
        <p:spPr>
          <a:xfrm>
            <a:off x="3568750" y="2882865"/>
            <a:ext cx="48651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&lt;Prezentarea generala a a algoritmilor&gt;</a:t>
            </a:r>
          </a:p>
          <a:p>
            <a:pPr marL="0" lvl="0" indent="0" algn="l" rtl="0">
              <a:spcBef>
                <a:spcPts val="0"/>
              </a:spcBef>
              <a:spcAft>
                <a:spcPts val="0"/>
              </a:spcAft>
              <a:buNone/>
            </a:pPr>
            <a:r>
              <a:rPr lang="en" sz="1200" dirty="0"/>
              <a:t>&lt;Pasii algoritmilor si rezultatele rularii&gt;</a:t>
            </a:r>
          </a:p>
          <a:p>
            <a:pPr marL="0" lvl="0" indent="0" algn="l" rtl="0">
              <a:spcBef>
                <a:spcPts val="0"/>
              </a:spcBef>
              <a:spcAft>
                <a:spcPts val="0"/>
              </a:spcAft>
              <a:buNone/>
            </a:pPr>
            <a:r>
              <a:rPr lang="en" sz="1200" dirty="0"/>
              <a:t>&lt;Grafurile de reprezentare a acuratetei in functie de numarul de sensuri ale unui cuvant&gt; </a:t>
            </a:r>
            <a:endParaRPr sz="1200" dirty="0"/>
          </a:p>
        </p:txBody>
      </p:sp>
      <p:sp>
        <p:nvSpPr>
          <p:cNvPr id="485" name="Google Shape;485;p29"/>
          <p:cNvSpPr txBox="1">
            <a:spLocks noGrp="1"/>
          </p:cNvSpPr>
          <p:nvPr>
            <p:ph type="subTitle" idx="5"/>
          </p:nvPr>
        </p:nvSpPr>
        <p:spPr>
          <a:xfrm>
            <a:off x="3317362" y="2291372"/>
            <a:ext cx="590461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Algoritmii</a:t>
            </a:r>
            <a:r>
              <a:rPr lang="en-US" dirty="0"/>
              <a:t> </a:t>
            </a:r>
            <a:r>
              <a:rPr lang="en-US" dirty="0" err="1"/>
              <a:t>Baseline,Lesk</a:t>
            </a:r>
            <a:r>
              <a:rPr lang="en-US" dirty="0"/>
              <a:t> </a:t>
            </a:r>
            <a:r>
              <a:rPr lang="en-US" dirty="0" err="1"/>
              <a:t>si</a:t>
            </a:r>
            <a:r>
              <a:rPr lang="en-US" dirty="0"/>
              <a:t> Contextual </a:t>
            </a:r>
            <a:r>
              <a:rPr lang="en-US" dirty="0" err="1"/>
              <a:t>Embbedings</a:t>
            </a:r>
            <a:endParaRPr lang="en-US" dirty="0"/>
          </a:p>
        </p:txBody>
      </p:sp>
      <p:sp>
        <p:nvSpPr>
          <p:cNvPr id="486" name="Google Shape;486;p29"/>
          <p:cNvSpPr txBox="1">
            <a:spLocks noGrp="1"/>
          </p:cNvSpPr>
          <p:nvPr>
            <p:ph type="title" idx="6"/>
          </p:nvPr>
        </p:nvSpPr>
        <p:spPr>
          <a:xfrm flipH="1">
            <a:off x="4358339" y="3648648"/>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87" name="Google Shape;487;p29"/>
          <p:cNvSpPr txBox="1">
            <a:spLocks noGrp="1"/>
          </p:cNvSpPr>
          <p:nvPr>
            <p:ph type="subTitle" idx="7"/>
          </p:nvPr>
        </p:nvSpPr>
        <p:spPr>
          <a:xfrm>
            <a:off x="5322530" y="3954425"/>
            <a:ext cx="382147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Compararea rezultatelor algoritmilor si extragerea celui mai bun dintre acestia&gt;</a:t>
            </a:r>
            <a:endParaRPr sz="1200" dirty="0"/>
          </a:p>
        </p:txBody>
      </p:sp>
      <p:sp>
        <p:nvSpPr>
          <p:cNvPr id="488" name="Google Shape;488;p29"/>
          <p:cNvSpPr txBox="1">
            <a:spLocks noGrp="1"/>
          </p:cNvSpPr>
          <p:nvPr>
            <p:ph type="subTitle" idx="8"/>
          </p:nvPr>
        </p:nvSpPr>
        <p:spPr>
          <a:xfrm>
            <a:off x="5220963" y="3581382"/>
            <a:ext cx="3603721"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Comparatii si concluzii</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a:t>
            </a:r>
            <a:r>
              <a:rPr lang="en" dirty="0">
                <a:solidFill>
                  <a:schemeClr val="accent2"/>
                </a:solidFill>
              </a:rPr>
              <a:t>‘prins’</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cuprins.html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cuprins.css</a:t>
            </a:r>
            <a:endParaRPr sz="1400" dirty="0">
              <a:solidFill>
                <a:schemeClr val="accent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1610182" y="1343006"/>
            <a:ext cx="7066884"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In cadrul acestui algoritm, se iau in calcul si relatiile(din WordNet) dintre synset si hipernimele lui. Astfel, se numara si cuvintele comune dintre propozitie si definitiile hipernimelor.&gt;</a:t>
            </a:r>
            <a:endParaRPr dirty="0"/>
          </a:p>
        </p:txBody>
      </p:sp>
      <p:sp>
        <p:nvSpPr>
          <p:cNvPr id="513" name="Google Shape;513;p31"/>
          <p:cNvSpPr txBox="1">
            <a:spLocks noGrp="1"/>
          </p:cNvSpPr>
          <p:nvPr>
            <p:ph type="subTitle" idx="1"/>
          </p:nvPr>
        </p:nvSpPr>
        <p:spPr>
          <a:xfrm>
            <a:off x="2077116" y="3345510"/>
            <a:ext cx="6294247"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Avantajul este faptul ca se mareste numarul de cuvinte din contextul cu care se realizeaza intersectia (adica nu se mai realizeaza intersectia doar cu definitia synsetului, adaugandu-se si definitiile hipernimelor.&gt;</a:t>
            </a:r>
            <a:endParaRPr dirty="0"/>
          </a:p>
        </p:txBody>
      </p:sp>
      <p:sp>
        <p:nvSpPr>
          <p:cNvPr id="514" name="Google Shape;514;p31"/>
          <p:cNvSpPr txBox="1">
            <a:spLocks noGrp="1"/>
          </p:cNvSpPr>
          <p:nvPr>
            <p:ph type="subTitle" idx="3"/>
          </p:nvPr>
        </p:nvSpPr>
        <p:spPr>
          <a:xfrm>
            <a:off x="1143247" y="2571750"/>
            <a:ext cx="8709587"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sz="2400" dirty="0">
              <a:solidFill>
                <a:schemeClr val="accent2"/>
              </a:solidFill>
            </a:endParaRPr>
          </a:p>
          <a:p>
            <a:pPr marL="0" lvl="0" indent="0" algn="l" rtl="0">
              <a:spcBef>
                <a:spcPts val="0"/>
              </a:spcBef>
              <a:spcAft>
                <a:spcPts val="0"/>
              </a:spcAft>
              <a:buNone/>
            </a:pPr>
            <a:r>
              <a:rPr lang="en" sz="2400" dirty="0">
                <a:solidFill>
                  <a:schemeClr val="accent2"/>
                </a:solidFill>
              </a:rPr>
              <a:t>Caracteristici &lt; /Simplified Lesk with hypernyms &gt;</a:t>
            </a:r>
            <a:r>
              <a:rPr lang="en" sz="2400" dirty="0">
                <a:solidFill>
                  <a:schemeClr val="lt1"/>
                </a:solidFill>
              </a:rPr>
              <a:t> </a:t>
            </a:r>
          </a:p>
          <a:p>
            <a:pPr marL="0" lvl="0" indent="0" algn="l" rtl="0">
              <a:spcBef>
                <a:spcPts val="0"/>
              </a:spcBef>
              <a:spcAft>
                <a:spcPts val="0"/>
              </a:spcAft>
              <a:buNone/>
            </a:pPr>
            <a:r>
              <a:rPr lang="en" sz="2400" dirty="0">
                <a:solidFill>
                  <a:schemeClr val="accent6"/>
                </a:solidFill>
              </a:rPr>
              <a:t>{</a:t>
            </a:r>
            <a:endParaRPr sz="2400" dirty="0">
              <a:solidFill>
                <a:schemeClr val="accent6"/>
              </a:solidFill>
            </a:endParaRPr>
          </a:p>
        </p:txBody>
      </p:sp>
      <p:sp>
        <p:nvSpPr>
          <p:cNvPr id="515" name="Google Shape;515;p31"/>
          <p:cNvSpPr txBox="1">
            <a:spLocks noGrp="1"/>
          </p:cNvSpPr>
          <p:nvPr>
            <p:ph type="title"/>
          </p:nvPr>
        </p:nvSpPr>
        <p:spPr>
          <a:xfrm>
            <a:off x="1143249" y="754619"/>
            <a:ext cx="8000751"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Simplified Lesk &lt;/with hypernyms&gt; </a:t>
            </a:r>
            <a:r>
              <a:rPr lang="en" sz="2400" dirty="0">
                <a:solidFill>
                  <a:schemeClr val="accent6"/>
                </a:solidFill>
              </a:rPr>
              <a:t>{</a:t>
            </a:r>
            <a:r>
              <a:rPr lang="en" sz="2400" dirty="0"/>
              <a:t> </a:t>
            </a:r>
            <a:endParaRPr sz="2400" dirty="0"/>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hypernymsLesk.html</a:t>
            </a: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hypernymsLesk.css</a:t>
            </a:r>
            <a:endParaRPr sz="1400" dirty="0">
              <a:solidFill>
                <a:schemeClr val="accent3"/>
              </a:solidFill>
            </a:endParaRPr>
          </a:p>
        </p:txBody>
      </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366863"/>
            <a:chOff x="1084825" y="3203163"/>
            <a:chExt cx="506100" cy="1366863"/>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Tree>
    <p:extLst>
      <p:ext uri="{BB962C8B-B14F-4D97-AF65-F5344CB8AC3E}">
        <p14:creationId xmlns:p14="http://schemas.microsoft.com/office/powerpoint/2010/main" val="2167924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64515" y="490332"/>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Prezentarea succinta </a:t>
            </a:r>
            <a:r>
              <a:rPr lang="en" sz="2000" dirty="0">
                <a:solidFill>
                  <a:schemeClr val="accent2"/>
                </a:solidFill>
              </a:rPr>
              <a:t>‘a pasilor algoritmului’ </a:t>
            </a:r>
            <a:r>
              <a:rPr lang="en" sz="2000" dirty="0">
                <a:solidFill>
                  <a:schemeClr val="accent6"/>
                </a:solidFill>
              </a:rPr>
              <a:t>{</a:t>
            </a:r>
            <a:endParaRPr sz="2000"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5" y="126147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1"/>
                </a:solidFill>
                <a:latin typeface="Fira Code"/>
                <a:ea typeface="Fira Code"/>
                <a:cs typeface="Fira Code"/>
                <a:sym typeface="Fira Code"/>
              </a:rPr>
              <a:t>Step 01</a:t>
            </a:r>
            <a:endParaRPr sz="2000">
              <a:solidFill>
                <a:schemeClr val="accent1"/>
              </a:solidFill>
              <a:latin typeface="Fira Code"/>
              <a:ea typeface="Fira Code"/>
              <a:cs typeface="Fira Code"/>
              <a:sym typeface="Fira Code"/>
            </a:endParaRPr>
          </a:p>
        </p:txBody>
      </p:sp>
      <p:sp>
        <p:nvSpPr>
          <p:cNvPr id="637" name="Google Shape;637;p34"/>
          <p:cNvSpPr txBox="1"/>
          <p:nvPr/>
        </p:nvSpPr>
        <p:spPr>
          <a:xfrm>
            <a:off x="2888874" y="1261450"/>
            <a:ext cx="514225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Se </a:t>
            </a:r>
            <a:r>
              <a:rPr lang="en-US" dirty="0" err="1">
                <a:solidFill>
                  <a:schemeClr val="accent3"/>
                </a:solidFill>
                <a:latin typeface="Fira Code"/>
                <a:ea typeface="Fira Code"/>
                <a:cs typeface="Fira Code"/>
                <a:sym typeface="Fira Code"/>
              </a:rPr>
              <a:t>itereaza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cuvant</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baza</a:t>
            </a:r>
            <a:r>
              <a:rPr lang="en-US" dirty="0">
                <a:solidFill>
                  <a:schemeClr val="accent3"/>
                </a:solidFill>
                <a:latin typeface="Fira Code"/>
                <a:ea typeface="Fira Code"/>
                <a:cs typeface="Fira Code"/>
                <a:sym typeface="Fira Code"/>
              </a:rPr>
              <a:t> de date.</a:t>
            </a:r>
          </a:p>
        </p:txBody>
      </p:sp>
      <p:sp>
        <p:nvSpPr>
          <p:cNvPr id="638" name="Google Shape;638;p34"/>
          <p:cNvSpPr txBox="1"/>
          <p:nvPr/>
        </p:nvSpPr>
        <p:spPr>
          <a:xfrm>
            <a:off x="2068425" y="198400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2"/>
                </a:solidFill>
                <a:latin typeface="Fira Code"/>
                <a:ea typeface="Fira Code"/>
                <a:cs typeface="Fira Code"/>
                <a:sym typeface="Fira Code"/>
              </a:rPr>
              <a:t>Step 02</a:t>
            </a:r>
            <a:endParaRPr sz="2000">
              <a:solidFill>
                <a:schemeClr val="lt2"/>
              </a:solidFill>
              <a:latin typeface="Fira Code"/>
              <a:ea typeface="Fira Code"/>
              <a:cs typeface="Fira Code"/>
              <a:sym typeface="Fira Code"/>
            </a:endParaRPr>
          </a:p>
        </p:txBody>
      </p:sp>
      <p:sp>
        <p:nvSpPr>
          <p:cNvPr id="639" name="Google Shape;639;p34"/>
          <p:cNvSpPr txBox="1"/>
          <p:nvPr/>
        </p:nvSpPr>
        <p:spPr>
          <a:xfrm>
            <a:off x="3326924" y="1984008"/>
            <a:ext cx="5625683"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cuvant</a:t>
            </a:r>
            <a:r>
              <a:rPr lang="en-US" dirty="0">
                <a:solidFill>
                  <a:schemeClr val="accent3"/>
                </a:solidFill>
                <a:latin typeface="Fira Code"/>
                <a:ea typeface="Fira Code"/>
                <a:cs typeface="Fira Code"/>
                <a:sym typeface="Fira Code"/>
              </a:rPr>
              <a:t> se </a:t>
            </a:r>
            <a:r>
              <a:rPr lang="en-US" dirty="0" err="1">
                <a:solidFill>
                  <a:schemeClr val="accent3"/>
                </a:solidFill>
                <a:latin typeface="Fira Code"/>
                <a:ea typeface="Fira Code"/>
                <a:cs typeface="Fira Code"/>
                <a:sym typeface="Fira Code"/>
              </a:rPr>
              <a:t>itereaza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propozitie</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baza</a:t>
            </a:r>
            <a:r>
              <a:rPr lang="en-US" dirty="0">
                <a:solidFill>
                  <a:schemeClr val="accent3"/>
                </a:solidFill>
                <a:latin typeface="Fira Code"/>
                <a:ea typeface="Fira Code"/>
                <a:cs typeface="Fira Code"/>
                <a:sym typeface="Fira Code"/>
              </a:rPr>
              <a:t> de date.</a:t>
            </a:r>
          </a:p>
        </p:txBody>
      </p:sp>
      <p:sp>
        <p:nvSpPr>
          <p:cNvPr id="640" name="Google Shape;640;p34"/>
          <p:cNvSpPr txBox="1"/>
          <p:nvPr/>
        </p:nvSpPr>
        <p:spPr>
          <a:xfrm>
            <a:off x="2411975" y="269862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Step 03</a:t>
            </a:r>
            <a:endParaRPr sz="2000" dirty="0">
              <a:solidFill>
                <a:schemeClr val="dk2"/>
              </a:solidFill>
              <a:latin typeface="Fira Code"/>
              <a:ea typeface="Fira Code"/>
              <a:cs typeface="Fira Code"/>
              <a:sym typeface="Fira Code"/>
            </a:endParaRPr>
          </a:p>
        </p:txBody>
      </p:sp>
      <p:sp>
        <p:nvSpPr>
          <p:cNvPr id="641" name="Google Shape;641;p34"/>
          <p:cNvSpPr txBox="1"/>
          <p:nvPr/>
        </p:nvSpPr>
        <p:spPr>
          <a:xfrm>
            <a:off x="3718040" y="2819418"/>
            <a:ext cx="5699794" cy="584400"/>
          </a:xfrm>
          <a:prstGeom prst="rect">
            <a:avLst/>
          </a:prstGeom>
          <a:noFill/>
          <a:ln>
            <a:noFill/>
          </a:ln>
        </p:spPr>
        <p:txBody>
          <a:bodyPr spcFirstLastPara="1" wrap="square" lIns="91425" tIns="91425" rIns="91425" bIns="91425" anchor="ctr" anchorCtr="0">
            <a:noAutofit/>
          </a:bodyPr>
          <a:lstStyle/>
          <a:p>
            <a:r>
              <a:rPr lang="en-US" dirty="0">
                <a:solidFill>
                  <a:schemeClr val="accent3"/>
                </a:solidFill>
                <a:latin typeface="Fira Code"/>
                <a:ea typeface="Fira Code"/>
                <a:cs typeface="Fira Code"/>
                <a:sym typeface="Fira Code"/>
              </a:rPr>
              <a:t>Se </a:t>
            </a:r>
            <a:r>
              <a:rPr lang="en-US" dirty="0" err="1">
                <a:solidFill>
                  <a:schemeClr val="accent3"/>
                </a:solidFill>
                <a:latin typeface="Fira Code"/>
                <a:ea typeface="Fira Code"/>
                <a:cs typeface="Fira Code"/>
                <a:sym typeface="Fira Code"/>
              </a:rPr>
              <a:t>calculeaza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cardinalul</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intersectiei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dintre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multimea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cuvintelor</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propozitia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curenta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definitia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fiecarui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synset</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lista</a:t>
            </a:r>
            <a:r>
              <a:rPr lang="en-US" dirty="0">
                <a:solidFill>
                  <a:schemeClr val="accent3"/>
                </a:solidFill>
                <a:latin typeface="Fira Code"/>
                <a:ea typeface="Fira Code"/>
                <a:cs typeface="Fira Code"/>
                <a:sym typeface="Fira Code"/>
              </a:rPr>
              <a:t> </a:t>
            </a:r>
            <a:r>
              <a:rPr lang="en-US" b="1" dirty="0">
                <a:solidFill>
                  <a:schemeClr val="bg1">
                    <a:lumMod val="75000"/>
                  </a:schemeClr>
                </a:solidFill>
                <a:latin typeface="Fira Code"/>
                <a:ea typeface="Fira Code"/>
                <a:cs typeface="Fira Code"/>
                <a:sym typeface="Fira Code"/>
              </a:rPr>
              <a:t>plus </a:t>
            </a:r>
          </a:p>
          <a:p>
            <a:r>
              <a:rPr lang="en-US" b="1" dirty="0" err="1">
                <a:solidFill>
                  <a:schemeClr val="bg1">
                    <a:lumMod val="75000"/>
                  </a:schemeClr>
                </a:solidFill>
                <a:latin typeface="Fira Code"/>
                <a:ea typeface="Fira Code"/>
                <a:cs typeface="Fira Code"/>
                <a:sym typeface="Fira Code"/>
              </a:rPr>
              <a:t>definitiile</a:t>
            </a:r>
            <a:r>
              <a:rPr lang="en-US" b="1" dirty="0">
                <a:solidFill>
                  <a:schemeClr val="bg1">
                    <a:lumMod val="75000"/>
                  </a:schemeClr>
                </a:solidFill>
                <a:latin typeface="Fira Code"/>
                <a:ea typeface="Fira Code"/>
                <a:cs typeface="Fira Code"/>
                <a:sym typeface="Fira Code"/>
              </a:rPr>
              <a:t> </a:t>
            </a:r>
            <a:r>
              <a:rPr lang="en-US" b="1" dirty="0" err="1">
                <a:solidFill>
                  <a:schemeClr val="bg1">
                    <a:lumMod val="75000"/>
                  </a:schemeClr>
                </a:solidFill>
                <a:latin typeface="Fira Code"/>
                <a:ea typeface="Fira Code"/>
                <a:cs typeface="Fira Code"/>
                <a:sym typeface="Fira Code"/>
              </a:rPr>
              <a:t>hipernimelor</a:t>
            </a:r>
            <a:r>
              <a:rPr lang="en-US" b="1" dirty="0">
                <a:solidFill>
                  <a:schemeClr val="bg1">
                    <a:lumMod val="75000"/>
                  </a:schemeClr>
                </a:solidFill>
                <a:latin typeface="Fira Code"/>
                <a:ea typeface="Fira Code"/>
                <a:cs typeface="Fira Code"/>
                <a:sym typeface="Fira Code"/>
              </a:rPr>
              <a:t> </a:t>
            </a:r>
            <a:r>
              <a:rPr lang="en-US" b="1" dirty="0" err="1">
                <a:solidFill>
                  <a:schemeClr val="bg1">
                    <a:lumMod val="75000"/>
                  </a:schemeClr>
                </a:solidFill>
                <a:latin typeface="Fira Code"/>
                <a:ea typeface="Fira Code"/>
                <a:cs typeface="Fira Code"/>
                <a:sym typeface="Fira Code"/>
              </a:rPr>
              <a:t>acestora</a:t>
            </a:r>
            <a:r>
              <a:rPr lang="en-US" dirty="0">
                <a:solidFill>
                  <a:schemeClr val="accent3"/>
                </a:solidFill>
                <a:latin typeface="Fira Code"/>
                <a:ea typeface="Fira Code"/>
                <a:cs typeface="Fira Code"/>
                <a:sym typeface="Fira Code"/>
              </a:rPr>
              <a:t>.</a:t>
            </a:r>
          </a:p>
        </p:txBody>
      </p:sp>
      <p:sp>
        <p:nvSpPr>
          <p:cNvPr id="642" name="Google Shape;642;p34"/>
          <p:cNvSpPr txBox="1"/>
          <p:nvPr/>
        </p:nvSpPr>
        <p:spPr>
          <a:xfrm>
            <a:off x="2924775" y="342912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Fira Code"/>
                <a:ea typeface="Fira Code"/>
                <a:cs typeface="Fira Code"/>
                <a:sym typeface="Fira Code"/>
              </a:rPr>
              <a:t>Step 04</a:t>
            </a:r>
            <a:endParaRPr sz="2000">
              <a:solidFill>
                <a:schemeClr val="accent2"/>
              </a:solidFill>
              <a:latin typeface="Fira Code"/>
              <a:ea typeface="Fira Code"/>
              <a:cs typeface="Fira Code"/>
              <a:sym typeface="Fira Code"/>
            </a:endParaRPr>
          </a:p>
        </p:txBody>
      </p:sp>
      <p:sp>
        <p:nvSpPr>
          <p:cNvPr id="643" name="Google Shape;643;p34"/>
          <p:cNvSpPr txBox="1"/>
          <p:nvPr/>
        </p:nvSpPr>
        <p:spPr>
          <a:xfrm>
            <a:off x="4183268" y="3654828"/>
            <a:ext cx="4769339"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Se </a:t>
            </a:r>
            <a:r>
              <a:rPr lang="en-US" dirty="0" err="1">
                <a:solidFill>
                  <a:schemeClr val="accent3"/>
                </a:solidFill>
                <a:latin typeface="Fira Code"/>
                <a:ea typeface="Fira Code"/>
                <a:cs typeface="Fira Code"/>
                <a:sym typeface="Fira Code"/>
              </a:rPr>
              <a:t>returneaza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synset</a:t>
            </a:r>
            <a:r>
              <a:rPr lang="en-US" dirty="0">
                <a:solidFill>
                  <a:schemeClr val="accent3"/>
                </a:solidFill>
                <a:latin typeface="Fira Code"/>
                <a:ea typeface="Fira Code"/>
                <a:cs typeface="Fira Code"/>
                <a:sym typeface="Fira Code"/>
              </a:rPr>
              <a:t>-ul a </a:t>
            </a:r>
            <a:r>
              <a:rPr lang="en-US" dirty="0" err="1">
                <a:solidFill>
                  <a:schemeClr val="accent3"/>
                </a:solidFill>
                <a:latin typeface="Fira Code"/>
                <a:ea typeface="Fira Code"/>
                <a:cs typeface="Fira Code"/>
                <a:sym typeface="Fira Code"/>
              </a:rPr>
              <a:t>carui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definitie</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dat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intersectia</a:t>
            </a:r>
            <a:r>
              <a:rPr lang="en-US" dirty="0">
                <a:solidFill>
                  <a:schemeClr val="accent3"/>
                </a:solidFill>
                <a:latin typeface="Fira Code"/>
                <a:ea typeface="Fira Code"/>
                <a:cs typeface="Fira Code"/>
                <a:sym typeface="Fira Code"/>
              </a:rPr>
              <a:t> cu </a:t>
            </a:r>
            <a:r>
              <a:rPr lang="en-US" dirty="0" err="1">
                <a:solidFill>
                  <a:schemeClr val="accent3"/>
                </a:solidFill>
                <a:latin typeface="Fira Code"/>
                <a:ea typeface="Fira Code"/>
                <a:cs typeface="Fira Code"/>
                <a:sym typeface="Fira Code"/>
              </a:rPr>
              <a:t>cardinalul</a:t>
            </a:r>
            <a:r>
              <a:rPr lang="en-US" dirty="0">
                <a:solidFill>
                  <a:schemeClr val="accent3"/>
                </a:solidFill>
                <a:latin typeface="Fira Code"/>
                <a:ea typeface="Fira Code"/>
                <a:cs typeface="Fira Code"/>
                <a:sym typeface="Fira Code"/>
              </a:rPr>
              <a:t> maxim.</a:t>
            </a: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steptsHypernyms.html</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steptsHypernyms.css</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stCxn id="649" idx="2"/>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248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output.html</a:t>
            </a:r>
            <a:endParaRPr sz="1400" dirty="0">
              <a:solidFill>
                <a:schemeClr val="accent3"/>
              </a:solidFill>
            </a:endParaRPr>
          </a:p>
        </p:txBody>
      </p:sp>
      <p:sp>
        <p:nvSpPr>
          <p:cNvPr id="869" name="Google Shape;869;p4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output.css</a:t>
            </a:r>
            <a:endParaRPr sz="1400" dirty="0">
              <a:solidFill>
                <a:schemeClr val="accent3"/>
              </a:solidFill>
            </a:endParaRPr>
          </a:p>
        </p:txBody>
      </p:sp>
      <p:sp>
        <p:nvSpPr>
          <p:cNvPr id="2" name="AutoShape 2">
            <a:extLst>
              <a:ext uri="{FF2B5EF4-FFF2-40B4-BE49-F238E27FC236}">
                <a16:creationId xmlns:a16="http://schemas.microsoft.com/office/drawing/2014/main" id="{39C8D329-391C-401E-9C4E-1F963591D7E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asetăText 7">
            <a:extLst>
              <a:ext uri="{FF2B5EF4-FFF2-40B4-BE49-F238E27FC236}">
                <a16:creationId xmlns:a16="http://schemas.microsoft.com/office/drawing/2014/main" id="{506299E0-6C61-4D17-A8D0-8D55BA052599}"/>
              </a:ext>
            </a:extLst>
          </p:cNvPr>
          <p:cNvSpPr txBox="1"/>
          <p:nvPr/>
        </p:nvSpPr>
        <p:spPr>
          <a:xfrm>
            <a:off x="1026041" y="2182967"/>
            <a:ext cx="4575544" cy="400110"/>
          </a:xfrm>
          <a:prstGeom prst="rect">
            <a:avLst/>
          </a:prstGeom>
          <a:noFill/>
        </p:spPr>
        <p:txBody>
          <a:bodyPr wrap="square">
            <a:spAutoFit/>
          </a:bodyPr>
          <a:lstStyle/>
          <a:p>
            <a:r>
              <a:rPr lang="en" sz="2000" dirty="0">
                <a:solidFill>
                  <a:schemeClr val="lt1"/>
                </a:solidFill>
                <a:latin typeface="Fira Code" panose="020B0809050000020004" pitchFamily="49" charset="0"/>
                <a:ea typeface="Fira Code" panose="020B0809050000020004" pitchFamily="49" charset="0"/>
                <a:cs typeface="Fira Code" panose="020B0809050000020004" pitchFamily="49" charset="0"/>
              </a:rPr>
              <a:t>Rezultatele </a:t>
            </a:r>
            <a:r>
              <a:rPr lang="ro-RO" sz="20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Rulării</a:t>
            </a:r>
            <a:r>
              <a:rPr lang="en" sz="2000" dirty="0">
                <a:solidFill>
                  <a:schemeClr val="lt1"/>
                </a:solidFill>
                <a:latin typeface="Fira Code" panose="020B0809050000020004" pitchFamily="49" charset="0"/>
                <a:ea typeface="Fira Code" panose="020B0809050000020004" pitchFamily="49" charset="0"/>
                <a:cs typeface="Fira Code" panose="020B0809050000020004" pitchFamily="49" charset="0"/>
              </a:rPr>
              <a:t> </a:t>
            </a:r>
            <a:endParaRPr lang="en-US" sz="2000" dirty="0">
              <a:latin typeface="Fira Code" panose="020B0809050000020004" pitchFamily="49" charset="0"/>
              <a:ea typeface="Fira Code" panose="020B0809050000020004" pitchFamily="49" charset="0"/>
              <a:cs typeface="Fira Code" panose="020B0809050000020004" pitchFamily="49" charset="0"/>
            </a:endParaRPr>
          </a:p>
        </p:txBody>
      </p:sp>
      <p:pic>
        <p:nvPicPr>
          <p:cNvPr id="7" name="Imagine 6">
            <a:extLst>
              <a:ext uri="{FF2B5EF4-FFF2-40B4-BE49-F238E27FC236}">
                <a16:creationId xmlns:a16="http://schemas.microsoft.com/office/drawing/2014/main" id="{EBD679E4-81CC-497D-AC0A-A9C0355D144E}"/>
              </a:ext>
            </a:extLst>
          </p:cNvPr>
          <p:cNvPicPr>
            <a:picLocks noChangeAspect="1"/>
          </p:cNvPicPr>
          <p:nvPr/>
        </p:nvPicPr>
        <p:blipFill>
          <a:blip r:embed="rId3"/>
          <a:stretch>
            <a:fillRect/>
          </a:stretch>
        </p:blipFill>
        <p:spPr>
          <a:xfrm>
            <a:off x="4238846" y="4508139"/>
            <a:ext cx="4813005" cy="381330"/>
          </a:xfrm>
          <a:prstGeom prst="rect">
            <a:avLst/>
          </a:prstGeom>
        </p:spPr>
      </p:pic>
      <p:pic>
        <p:nvPicPr>
          <p:cNvPr id="5" name="Imagine 4">
            <a:extLst>
              <a:ext uri="{FF2B5EF4-FFF2-40B4-BE49-F238E27FC236}">
                <a16:creationId xmlns:a16="http://schemas.microsoft.com/office/drawing/2014/main" id="{B5ADD849-F354-4672-BB8E-A7ED83ABCC36}"/>
              </a:ext>
            </a:extLst>
          </p:cNvPr>
          <p:cNvPicPr>
            <a:picLocks noChangeAspect="1"/>
          </p:cNvPicPr>
          <p:nvPr/>
        </p:nvPicPr>
        <p:blipFill>
          <a:blip r:embed="rId4"/>
          <a:stretch>
            <a:fillRect/>
          </a:stretch>
        </p:blipFill>
        <p:spPr>
          <a:xfrm>
            <a:off x="4238846" y="0"/>
            <a:ext cx="4813005" cy="4463715"/>
          </a:xfrm>
          <a:prstGeom prst="rect">
            <a:avLst/>
          </a:prstGeom>
        </p:spPr>
      </p:pic>
    </p:spTree>
    <p:extLst>
      <p:ext uri="{BB962C8B-B14F-4D97-AF65-F5344CB8AC3E}">
        <p14:creationId xmlns:p14="http://schemas.microsoft.com/office/powerpoint/2010/main" val="3123305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921940" y="527831"/>
            <a:ext cx="7959789"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rPr>
              <a:t>Acuratetea medie in functie de  </a:t>
            </a:r>
            <a:r>
              <a:rPr lang="en" sz="2000" dirty="0">
                <a:solidFill>
                  <a:schemeClr val="accent2"/>
                </a:solidFill>
              </a:rPr>
              <a:t>numarul de sensuri ale unui cuvant</a:t>
            </a:r>
            <a:r>
              <a:rPr lang="en" sz="2000" dirty="0">
                <a:solidFill>
                  <a:schemeClr val="lt1"/>
                </a:solidFill>
              </a:rPr>
              <a:t> </a:t>
            </a:r>
            <a:br>
              <a:rPr lang="en" sz="2000" dirty="0">
                <a:solidFill>
                  <a:schemeClr val="lt1"/>
                </a:solidFill>
              </a:rPr>
            </a:br>
            <a:endParaRPr sz="2000" dirty="0">
              <a:solidFill>
                <a:schemeClr val="lt1"/>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graphHypernyms.html</a:t>
            </a:r>
            <a:endParaRPr sz="1400" dirty="0">
              <a:solidFill>
                <a:schemeClr val="accent3"/>
              </a:solidFill>
            </a:endParaRPr>
          </a:p>
        </p:txBody>
      </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dirty="0">
                <a:solidFill>
                  <a:schemeClr val="accent3"/>
                </a:solidFill>
              </a:rPr>
              <a:t>graphHypernyms.css</a:t>
            </a:r>
            <a:endParaRPr sz="1400" dirty="0">
              <a:solidFill>
                <a:schemeClr val="accent3"/>
              </a:solidFill>
            </a:endParaRPr>
          </a:p>
        </p:txBody>
      </p:sp>
      <p:pic>
        <p:nvPicPr>
          <p:cNvPr id="4" name="Imagine 3">
            <a:extLst>
              <a:ext uri="{FF2B5EF4-FFF2-40B4-BE49-F238E27FC236}">
                <a16:creationId xmlns:a16="http://schemas.microsoft.com/office/drawing/2014/main" id="{3DF46A4E-5721-4BDF-81E7-7B2E6101C548}"/>
              </a:ext>
            </a:extLst>
          </p:cNvPr>
          <p:cNvPicPr>
            <a:picLocks noChangeAspect="1"/>
          </p:cNvPicPr>
          <p:nvPr/>
        </p:nvPicPr>
        <p:blipFill>
          <a:blip r:embed="rId3"/>
          <a:stretch>
            <a:fillRect/>
          </a:stretch>
        </p:blipFill>
        <p:spPr>
          <a:xfrm>
            <a:off x="2670446" y="1201703"/>
            <a:ext cx="3791157" cy="3268401"/>
          </a:xfrm>
          <a:prstGeom prst="rect">
            <a:avLst/>
          </a:prstGeom>
        </p:spPr>
      </p:pic>
    </p:spTree>
    <p:extLst>
      <p:ext uri="{BB962C8B-B14F-4D97-AF65-F5344CB8AC3E}">
        <p14:creationId xmlns:p14="http://schemas.microsoft.com/office/powerpoint/2010/main" val="527378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3" name="Google Shape;513;p31"/>
          <p:cNvSpPr txBox="1">
            <a:spLocks noGrp="1"/>
          </p:cNvSpPr>
          <p:nvPr>
            <p:ph type="subTitle" idx="1"/>
          </p:nvPr>
        </p:nvSpPr>
        <p:spPr>
          <a:xfrm>
            <a:off x="1997274" y="3381411"/>
            <a:ext cx="6232323"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Un avantaj al acestui algoritm este faptul ca se mareste contextul cu care se realizeaza intersectia.&gt;</a:t>
            </a:r>
            <a:endParaRPr dirty="0"/>
          </a:p>
        </p:txBody>
      </p:sp>
      <p:sp>
        <p:nvSpPr>
          <p:cNvPr id="514" name="Google Shape;514;p31"/>
          <p:cNvSpPr txBox="1">
            <a:spLocks noGrp="1"/>
          </p:cNvSpPr>
          <p:nvPr>
            <p:ph type="subTitle" idx="3"/>
          </p:nvPr>
        </p:nvSpPr>
        <p:spPr>
          <a:xfrm>
            <a:off x="1143249" y="2850711"/>
            <a:ext cx="8177959"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rPr>
              <a:t>Caracteristici &lt; </a:t>
            </a:r>
            <a:r>
              <a:rPr lang="ro-RO" sz="2000" dirty="0">
                <a:solidFill>
                  <a:schemeClr val="accent2"/>
                </a:solidFill>
              </a:rPr>
              <a:t>/</a:t>
            </a:r>
            <a:r>
              <a:rPr lang="en" sz="2000" dirty="0">
                <a:solidFill>
                  <a:schemeClr val="accent2"/>
                </a:solidFill>
              </a:rPr>
              <a:t>Simplified Lesk</a:t>
            </a:r>
            <a:r>
              <a:rPr lang="ro-RO" sz="2000" dirty="0">
                <a:solidFill>
                  <a:schemeClr val="accent2"/>
                </a:solidFill>
              </a:rPr>
              <a:t> </a:t>
            </a:r>
            <a:r>
              <a:rPr lang="en" sz="2000" dirty="0">
                <a:solidFill>
                  <a:schemeClr val="accent2"/>
                </a:solidFill>
              </a:rPr>
              <a:t>with complete WordNet&gt;</a:t>
            </a:r>
            <a:r>
              <a:rPr lang="en" sz="2000" dirty="0">
                <a:solidFill>
                  <a:schemeClr val="lt1"/>
                </a:solidFill>
              </a:rPr>
              <a:t> </a:t>
            </a:r>
            <a:endParaRPr lang="ro-RO" sz="2000" dirty="0">
              <a:solidFill>
                <a:schemeClr val="lt1"/>
              </a:solidFill>
            </a:endParaRPr>
          </a:p>
          <a:p>
            <a:pPr marL="0" lvl="0" indent="0" algn="l" rtl="0">
              <a:spcBef>
                <a:spcPts val="0"/>
              </a:spcBef>
              <a:spcAft>
                <a:spcPts val="0"/>
              </a:spcAft>
              <a:buNone/>
            </a:pPr>
            <a:r>
              <a:rPr lang="en" sz="2000" dirty="0">
                <a:solidFill>
                  <a:schemeClr val="accent6"/>
                </a:solidFill>
              </a:rPr>
              <a:t>{</a:t>
            </a:r>
            <a:endParaRPr sz="2000" dirty="0">
              <a:solidFill>
                <a:schemeClr val="accent6"/>
              </a:solidFill>
            </a:endParaRPr>
          </a:p>
        </p:txBody>
      </p:sp>
      <p:sp>
        <p:nvSpPr>
          <p:cNvPr id="515" name="Google Shape;515;p31"/>
          <p:cNvSpPr txBox="1">
            <a:spLocks noGrp="1"/>
          </p:cNvSpPr>
          <p:nvPr>
            <p:ph type="title"/>
          </p:nvPr>
        </p:nvSpPr>
        <p:spPr>
          <a:xfrm>
            <a:off x="1143249" y="754619"/>
            <a:ext cx="8000751"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Simplified Lesk &lt;/with complete WordNet&gt; </a:t>
            </a:r>
            <a:r>
              <a:rPr lang="en" sz="2400" dirty="0">
                <a:solidFill>
                  <a:schemeClr val="accent6"/>
                </a:solidFill>
              </a:rPr>
              <a:t>{</a:t>
            </a:r>
            <a:r>
              <a:rPr lang="en" sz="2400" dirty="0"/>
              <a:t> </a:t>
            </a:r>
            <a:endParaRPr sz="2400" dirty="0"/>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completeWordNet</a:t>
            </a:r>
            <a:r>
              <a:rPr lang="en" sz="1400" dirty="0">
                <a:solidFill>
                  <a:schemeClr val="accent3"/>
                </a:solidFill>
              </a:rPr>
              <a:t>.html</a:t>
            </a: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completeWordNet</a:t>
            </a:r>
            <a:r>
              <a:rPr lang="en" sz="1400" dirty="0">
                <a:solidFill>
                  <a:schemeClr val="accent3"/>
                </a:solidFill>
              </a:rPr>
              <a:t>.css</a:t>
            </a:r>
            <a:endParaRPr sz="1400" dirty="0">
              <a:solidFill>
                <a:schemeClr val="accent3"/>
              </a:solidFill>
            </a:endParaRPr>
          </a:p>
        </p:txBody>
      </p:sp>
      <p:grpSp>
        <p:nvGrpSpPr>
          <p:cNvPr id="551" name="Google Shape;551;p31"/>
          <p:cNvGrpSpPr/>
          <p:nvPr/>
        </p:nvGrpSpPr>
        <p:grpSpPr>
          <a:xfrm>
            <a:off x="1143249" y="3535577"/>
            <a:ext cx="506100" cy="1193666"/>
            <a:chOff x="1183950" y="3203163"/>
            <a:chExt cx="506100" cy="1193666"/>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183950" y="3781229"/>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grpSp>
        <p:nvGrpSpPr>
          <p:cNvPr id="554" name="Google Shape;554;p31"/>
          <p:cNvGrpSpPr/>
          <p:nvPr/>
        </p:nvGrpSpPr>
        <p:grpSpPr>
          <a:xfrm>
            <a:off x="1044124" y="1446716"/>
            <a:ext cx="506100" cy="1366863"/>
            <a:chOff x="1084825" y="3203163"/>
            <a:chExt cx="506100" cy="1366863"/>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sp>
        <p:nvSpPr>
          <p:cNvPr id="3" name="Subtitlu 2">
            <a:extLst>
              <a:ext uri="{FF2B5EF4-FFF2-40B4-BE49-F238E27FC236}">
                <a16:creationId xmlns:a16="http://schemas.microsoft.com/office/drawing/2014/main" id="{C676A810-8A08-4682-8D4D-F2347FE0CC49}"/>
              </a:ext>
            </a:extLst>
          </p:cNvPr>
          <p:cNvSpPr>
            <a:spLocks noGrp="1"/>
          </p:cNvSpPr>
          <p:nvPr>
            <p:ph type="subTitle" idx="2"/>
          </p:nvPr>
        </p:nvSpPr>
        <p:spPr>
          <a:xfrm>
            <a:off x="1058221" y="1446716"/>
            <a:ext cx="8085779" cy="784500"/>
          </a:xfrm>
        </p:spPr>
        <p:txBody>
          <a:bodyPr/>
          <a:lstStyle/>
          <a:p>
            <a:r>
              <a:rPr lang="en" dirty="0"/>
              <a:t>  &lt;In cadrul acestui algoritm, se iau in calcul si relatiile(din WordNet) dintre</a:t>
            </a:r>
            <a:r>
              <a:rPr lang="ro-RO" dirty="0"/>
              <a:t> </a:t>
            </a:r>
            <a:r>
              <a:rPr lang="en" dirty="0"/>
              <a:t>synset si alte synset-uri (mai putin hipernime si meronime, deoarece sunt mai specifice). Astfel, se numara si cuvintele comune dintre propozitie si definitiile hipernimelor, sinonimelor, antonimelor etc.&gt;</a:t>
            </a:r>
            <a:endParaRPr lang="en-US" dirty="0"/>
          </a:p>
        </p:txBody>
      </p:sp>
    </p:spTree>
    <p:extLst>
      <p:ext uri="{BB962C8B-B14F-4D97-AF65-F5344CB8AC3E}">
        <p14:creationId xmlns:p14="http://schemas.microsoft.com/office/powerpoint/2010/main" val="2770173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64515" y="490332"/>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Prezentarea succinta </a:t>
            </a:r>
            <a:r>
              <a:rPr lang="en" sz="2000" dirty="0">
                <a:solidFill>
                  <a:schemeClr val="accent2"/>
                </a:solidFill>
              </a:rPr>
              <a:t>‘a pasilor algoritmului’ </a:t>
            </a:r>
            <a:r>
              <a:rPr lang="en" sz="2000" dirty="0">
                <a:solidFill>
                  <a:schemeClr val="accent6"/>
                </a:solidFill>
              </a:rPr>
              <a:t>{</a:t>
            </a:r>
            <a:endParaRPr sz="2000"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5" y="126147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1"/>
                </a:solidFill>
                <a:latin typeface="Fira Code"/>
                <a:ea typeface="Fira Code"/>
                <a:cs typeface="Fira Code"/>
                <a:sym typeface="Fira Code"/>
              </a:rPr>
              <a:t>Step 01</a:t>
            </a:r>
            <a:endParaRPr sz="2000">
              <a:solidFill>
                <a:schemeClr val="accent1"/>
              </a:solidFill>
              <a:latin typeface="Fira Code"/>
              <a:ea typeface="Fira Code"/>
              <a:cs typeface="Fira Code"/>
              <a:sym typeface="Fira Code"/>
            </a:endParaRPr>
          </a:p>
        </p:txBody>
      </p:sp>
      <p:sp>
        <p:nvSpPr>
          <p:cNvPr id="637" name="Google Shape;637;p34"/>
          <p:cNvSpPr txBox="1"/>
          <p:nvPr/>
        </p:nvSpPr>
        <p:spPr>
          <a:xfrm>
            <a:off x="2888874" y="1261450"/>
            <a:ext cx="514225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Se </a:t>
            </a:r>
            <a:r>
              <a:rPr lang="en-US" dirty="0" err="1">
                <a:solidFill>
                  <a:schemeClr val="accent3"/>
                </a:solidFill>
                <a:latin typeface="Fira Code"/>
                <a:ea typeface="Fira Code"/>
                <a:cs typeface="Fira Code"/>
                <a:sym typeface="Fira Code"/>
              </a:rPr>
              <a:t>itereaza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cuvant</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baza</a:t>
            </a:r>
            <a:r>
              <a:rPr lang="en-US" dirty="0">
                <a:solidFill>
                  <a:schemeClr val="accent3"/>
                </a:solidFill>
                <a:latin typeface="Fira Code"/>
                <a:ea typeface="Fira Code"/>
                <a:cs typeface="Fira Code"/>
                <a:sym typeface="Fira Code"/>
              </a:rPr>
              <a:t> de date.</a:t>
            </a:r>
          </a:p>
        </p:txBody>
      </p:sp>
      <p:sp>
        <p:nvSpPr>
          <p:cNvPr id="638" name="Google Shape;638;p34"/>
          <p:cNvSpPr txBox="1"/>
          <p:nvPr/>
        </p:nvSpPr>
        <p:spPr>
          <a:xfrm>
            <a:off x="2068425" y="198400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2"/>
                </a:solidFill>
                <a:latin typeface="Fira Code"/>
                <a:ea typeface="Fira Code"/>
                <a:cs typeface="Fira Code"/>
                <a:sym typeface="Fira Code"/>
              </a:rPr>
              <a:t>Step 02</a:t>
            </a:r>
            <a:endParaRPr sz="2000">
              <a:solidFill>
                <a:schemeClr val="lt2"/>
              </a:solidFill>
              <a:latin typeface="Fira Code"/>
              <a:ea typeface="Fira Code"/>
              <a:cs typeface="Fira Code"/>
              <a:sym typeface="Fira Code"/>
            </a:endParaRPr>
          </a:p>
        </p:txBody>
      </p:sp>
      <p:sp>
        <p:nvSpPr>
          <p:cNvPr id="639" name="Google Shape;639;p34"/>
          <p:cNvSpPr txBox="1"/>
          <p:nvPr/>
        </p:nvSpPr>
        <p:spPr>
          <a:xfrm>
            <a:off x="3326924" y="1984008"/>
            <a:ext cx="5625683"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cuvant</a:t>
            </a:r>
            <a:r>
              <a:rPr lang="en-US" dirty="0">
                <a:solidFill>
                  <a:schemeClr val="accent3"/>
                </a:solidFill>
                <a:latin typeface="Fira Code"/>
                <a:ea typeface="Fira Code"/>
                <a:cs typeface="Fira Code"/>
                <a:sym typeface="Fira Code"/>
              </a:rPr>
              <a:t> se </a:t>
            </a:r>
            <a:r>
              <a:rPr lang="en-US" dirty="0" err="1">
                <a:solidFill>
                  <a:schemeClr val="accent3"/>
                </a:solidFill>
                <a:latin typeface="Fira Code"/>
                <a:ea typeface="Fira Code"/>
                <a:cs typeface="Fira Code"/>
                <a:sym typeface="Fira Code"/>
              </a:rPr>
              <a:t>itereaza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propozitie</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baza</a:t>
            </a:r>
            <a:r>
              <a:rPr lang="en-US" dirty="0">
                <a:solidFill>
                  <a:schemeClr val="accent3"/>
                </a:solidFill>
                <a:latin typeface="Fira Code"/>
                <a:ea typeface="Fira Code"/>
                <a:cs typeface="Fira Code"/>
                <a:sym typeface="Fira Code"/>
              </a:rPr>
              <a:t> de date.</a:t>
            </a:r>
          </a:p>
        </p:txBody>
      </p:sp>
      <p:sp>
        <p:nvSpPr>
          <p:cNvPr id="640" name="Google Shape;640;p34"/>
          <p:cNvSpPr txBox="1"/>
          <p:nvPr/>
        </p:nvSpPr>
        <p:spPr>
          <a:xfrm>
            <a:off x="2411975" y="269862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Step 03</a:t>
            </a:r>
            <a:endParaRPr sz="2000" dirty="0">
              <a:solidFill>
                <a:schemeClr val="dk2"/>
              </a:solidFill>
              <a:latin typeface="Fira Code"/>
              <a:ea typeface="Fira Code"/>
              <a:cs typeface="Fira Code"/>
              <a:sym typeface="Fira Code"/>
            </a:endParaRPr>
          </a:p>
        </p:txBody>
      </p:sp>
      <p:sp>
        <p:nvSpPr>
          <p:cNvPr id="641" name="Google Shape;641;p34"/>
          <p:cNvSpPr txBox="1"/>
          <p:nvPr/>
        </p:nvSpPr>
        <p:spPr>
          <a:xfrm>
            <a:off x="3718040" y="2819418"/>
            <a:ext cx="5625682" cy="584400"/>
          </a:xfrm>
          <a:prstGeom prst="rect">
            <a:avLst/>
          </a:prstGeom>
          <a:noFill/>
          <a:ln>
            <a:noFill/>
          </a:ln>
        </p:spPr>
        <p:txBody>
          <a:bodyPr spcFirstLastPara="1" wrap="square" lIns="91425" tIns="91425" rIns="91425" bIns="91425" anchor="ctr" anchorCtr="0">
            <a:noAutofit/>
          </a:bodyPr>
          <a:lstStyle/>
          <a:p>
            <a:r>
              <a:rPr lang="en-US" sz="1200" dirty="0">
                <a:solidFill>
                  <a:schemeClr val="accent3"/>
                </a:solidFill>
                <a:latin typeface="Fira Code"/>
                <a:ea typeface="Fira Code"/>
                <a:cs typeface="Fira Code"/>
                <a:sym typeface="Fira Code"/>
              </a:rPr>
              <a:t>Se </a:t>
            </a:r>
            <a:r>
              <a:rPr lang="en-US" sz="1200" dirty="0" err="1">
                <a:solidFill>
                  <a:schemeClr val="accent3"/>
                </a:solidFill>
                <a:latin typeface="Fira Code"/>
                <a:ea typeface="Fira Code"/>
                <a:cs typeface="Fira Code"/>
                <a:sym typeface="Fira Code"/>
              </a:rPr>
              <a:t>calculeaza</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cardinalul</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intersectiei</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dintre</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multimea</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cuvintelor</a:t>
            </a:r>
            <a:r>
              <a:rPr lang="en-US" sz="1200" dirty="0">
                <a:solidFill>
                  <a:schemeClr val="accent3"/>
                </a:solidFill>
                <a:latin typeface="Fira Code"/>
                <a:ea typeface="Fira Code"/>
                <a:cs typeface="Fira Code"/>
                <a:sym typeface="Fira Code"/>
              </a:rPr>
              <a:t> din </a:t>
            </a:r>
            <a:r>
              <a:rPr lang="en-US" sz="1200" dirty="0" err="1">
                <a:solidFill>
                  <a:schemeClr val="accent3"/>
                </a:solidFill>
                <a:latin typeface="Fira Code"/>
                <a:ea typeface="Fira Code"/>
                <a:cs typeface="Fira Code"/>
                <a:sym typeface="Fira Code"/>
              </a:rPr>
              <a:t>propozitia</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curenta</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si</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definitia</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fiecarui</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synset</a:t>
            </a:r>
            <a:r>
              <a:rPr lang="en-US" sz="1200" dirty="0">
                <a:solidFill>
                  <a:schemeClr val="accent3"/>
                </a:solidFill>
                <a:latin typeface="Fira Code"/>
                <a:ea typeface="Fira Code"/>
                <a:cs typeface="Fira Code"/>
                <a:sym typeface="Fira Code"/>
              </a:rPr>
              <a:t> din </a:t>
            </a:r>
            <a:r>
              <a:rPr lang="en-US" sz="1200" dirty="0" err="1">
                <a:solidFill>
                  <a:schemeClr val="accent3"/>
                </a:solidFill>
                <a:latin typeface="Fira Code"/>
                <a:ea typeface="Fira Code"/>
                <a:cs typeface="Fira Code"/>
                <a:sym typeface="Fira Code"/>
              </a:rPr>
              <a:t>lista</a:t>
            </a:r>
            <a:r>
              <a:rPr lang="en-US" sz="1200" dirty="0">
                <a:solidFill>
                  <a:schemeClr val="accent3"/>
                </a:solidFill>
                <a:latin typeface="Fira Code"/>
                <a:ea typeface="Fira Code"/>
                <a:cs typeface="Fira Code"/>
                <a:sym typeface="Fira Code"/>
              </a:rPr>
              <a:t> </a:t>
            </a:r>
            <a:r>
              <a:rPr lang="en-US" sz="1200" b="1" dirty="0">
                <a:solidFill>
                  <a:schemeClr val="bg1">
                    <a:lumMod val="75000"/>
                  </a:schemeClr>
                </a:solidFill>
                <a:latin typeface="Fira Code"/>
                <a:ea typeface="Fira Code"/>
                <a:cs typeface="Fira Code"/>
                <a:sym typeface="Fira Code"/>
              </a:rPr>
              <a:t>plus </a:t>
            </a:r>
            <a:r>
              <a:rPr lang="en-US" sz="1200" b="1" dirty="0" err="1">
                <a:solidFill>
                  <a:schemeClr val="bg1">
                    <a:lumMod val="75000"/>
                  </a:schemeClr>
                </a:solidFill>
                <a:latin typeface="Fira Code"/>
                <a:ea typeface="Fira Code"/>
                <a:cs typeface="Fira Code"/>
                <a:sym typeface="Fira Code"/>
              </a:rPr>
              <a:t>definitiile</a:t>
            </a:r>
            <a:r>
              <a:rPr lang="en-US" sz="1200" b="1" dirty="0">
                <a:solidFill>
                  <a:schemeClr val="bg1">
                    <a:lumMod val="75000"/>
                  </a:schemeClr>
                </a:solidFill>
                <a:latin typeface="Fira Code"/>
                <a:ea typeface="Fira Code"/>
                <a:cs typeface="Fira Code"/>
                <a:sym typeface="Fira Code"/>
              </a:rPr>
              <a:t> </a:t>
            </a:r>
            <a:r>
              <a:rPr lang="en-US" sz="1200" b="1" dirty="0" err="1">
                <a:solidFill>
                  <a:schemeClr val="bg1">
                    <a:lumMod val="75000"/>
                  </a:schemeClr>
                </a:solidFill>
                <a:latin typeface="Fira Code"/>
                <a:ea typeface="Fira Code"/>
                <a:cs typeface="Fira Code"/>
                <a:sym typeface="Fira Code"/>
              </a:rPr>
              <a:t>synset-urilor</a:t>
            </a:r>
            <a:r>
              <a:rPr lang="en-US" sz="1200" b="1" dirty="0">
                <a:solidFill>
                  <a:schemeClr val="bg1">
                    <a:lumMod val="75000"/>
                  </a:schemeClr>
                </a:solidFill>
                <a:latin typeface="Fira Code"/>
                <a:ea typeface="Fira Code"/>
                <a:cs typeface="Fira Code"/>
                <a:sym typeface="Fira Code"/>
              </a:rPr>
              <a:t> corelate, </a:t>
            </a:r>
            <a:r>
              <a:rPr lang="en-US" sz="1200" b="1" dirty="0" err="1">
                <a:solidFill>
                  <a:schemeClr val="bg1">
                    <a:lumMod val="75000"/>
                  </a:schemeClr>
                </a:solidFill>
                <a:latin typeface="Fira Code"/>
                <a:ea typeface="Fira Code"/>
                <a:cs typeface="Fira Code"/>
                <a:sym typeface="Fira Code"/>
              </a:rPr>
              <a:t>fara</a:t>
            </a:r>
            <a:r>
              <a:rPr lang="en-US" sz="1200" b="1" dirty="0">
                <a:solidFill>
                  <a:schemeClr val="bg1">
                    <a:lumMod val="75000"/>
                  </a:schemeClr>
                </a:solidFill>
                <a:latin typeface="Fira Code"/>
                <a:ea typeface="Fira Code"/>
                <a:cs typeface="Fira Code"/>
                <a:sym typeface="Fira Code"/>
              </a:rPr>
              <a:t> </a:t>
            </a:r>
            <a:r>
              <a:rPr lang="en-US" sz="1200" b="1" dirty="0" err="1">
                <a:solidFill>
                  <a:schemeClr val="bg1">
                    <a:lumMod val="75000"/>
                  </a:schemeClr>
                </a:solidFill>
                <a:latin typeface="Fira Code"/>
                <a:ea typeface="Fira Code"/>
                <a:cs typeface="Fira Code"/>
                <a:sym typeface="Fira Code"/>
              </a:rPr>
              <a:t>cele</a:t>
            </a:r>
            <a:r>
              <a:rPr lang="en-US" sz="1200" b="1" dirty="0">
                <a:solidFill>
                  <a:schemeClr val="bg1">
                    <a:lumMod val="75000"/>
                  </a:schemeClr>
                </a:solidFill>
                <a:latin typeface="Fira Code"/>
                <a:ea typeface="Fira Code"/>
                <a:cs typeface="Fira Code"/>
                <a:sym typeface="Fira Code"/>
              </a:rPr>
              <a:t> </a:t>
            </a:r>
            <a:r>
              <a:rPr lang="en-US" sz="1200" b="1" dirty="0" err="1">
                <a:solidFill>
                  <a:schemeClr val="bg1">
                    <a:lumMod val="75000"/>
                  </a:schemeClr>
                </a:solidFill>
                <a:latin typeface="Fira Code"/>
                <a:ea typeface="Fira Code"/>
                <a:cs typeface="Fira Code"/>
                <a:sym typeface="Fira Code"/>
              </a:rPr>
              <a:t>mai</a:t>
            </a:r>
            <a:r>
              <a:rPr lang="en-US" sz="1200" b="1" dirty="0">
                <a:solidFill>
                  <a:schemeClr val="bg1">
                    <a:lumMod val="75000"/>
                  </a:schemeClr>
                </a:solidFill>
                <a:latin typeface="Fira Code"/>
                <a:ea typeface="Fira Code"/>
                <a:cs typeface="Fira Code"/>
                <a:sym typeface="Fira Code"/>
              </a:rPr>
              <a:t> </a:t>
            </a:r>
            <a:r>
              <a:rPr lang="en-US" sz="1200" b="1" dirty="0" err="1">
                <a:solidFill>
                  <a:schemeClr val="bg1">
                    <a:lumMod val="75000"/>
                  </a:schemeClr>
                </a:solidFill>
                <a:latin typeface="Fira Code"/>
                <a:ea typeface="Fira Code"/>
                <a:cs typeface="Fira Code"/>
                <a:sym typeface="Fira Code"/>
              </a:rPr>
              <a:t>specifice</a:t>
            </a:r>
            <a:r>
              <a:rPr lang="en-US" sz="1200" b="1" dirty="0">
                <a:solidFill>
                  <a:schemeClr val="bg1">
                    <a:lumMod val="75000"/>
                  </a:schemeClr>
                </a:solidFill>
                <a:latin typeface="Fira Code"/>
                <a:ea typeface="Fira Code"/>
                <a:cs typeface="Fira Code"/>
                <a:sym typeface="Fira Code"/>
              </a:rPr>
              <a:t>(</a:t>
            </a:r>
            <a:r>
              <a:rPr lang="en-US" sz="1200" b="1" dirty="0" err="1">
                <a:solidFill>
                  <a:schemeClr val="bg1">
                    <a:lumMod val="75000"/>
                  </a:schemeClr>
                </a:solidFill>
                <a:latin typeface="Fira Code"/>
                <a:ea typeface="Fira Code"/>
                <a:cs typeface="Fira Code"/>
                <a:sym typeface="Fira Code"/>
              </a:rPr>
              <a:t>meronime</a:t>
            </a:r>
            <a:r>
              <a:rPr lang="en-US" sz="1200" b="1" dirty="0">
                <a:solidFill>
                  <a:schemeClr val="bg1">
                    <a:lumMod val="75000"/>
                  </a:schemeClr>
                </a:solidFill>
                <a:latin typeface="Fira Code"/>
                <a:ea typeface="Fira Code"/>
                <a:cs typeface="Fira Code"/>
                <a:sym typeface="Fira Code"/>
              </a:rPr>
              <a:t> </a:t>
            </a:r>
            <a:r>
              <a:rPr lang="en-US" sz="1200" b="1" dirty="0" err="1">
                <a:solidFill>
                  <a:schemeClr val="bg1">
                    <a:lumMod val="75000"/>
                  </a:schemeClr>
                </a:solidFill>
                <a:latin typeface="Fira Code"/>
                <a:ea typeface="Fira Code"/>
                <a:cs typeface="Fira Code"/>
                <a:sym typeface="Fira Code"/>
              </a:rPr>
              <a:t>sau</a:t>
            </a:r>
            <a:r>
              <a:rPr lang="en-US" sz="1200" b="1" dirty="0">
                <a:solidFill>
                  <a:schemeClr val="bg1">
                    <a:lumMod val="75000"/>
                  </a:schemeClr>
                </a:solidFill>
                <a:latin typeface="Fira Code"/>
                <a:ea typeface="Fira Code"/>
                <a:cs typeface="Fira Code"/>
                <a:sym typeface="Fira Code"/>
              </a:rPr>
              <a:t> </a:t>
            </a:r>
            <a:r>
              <a:rPr lang="en-US" sz="1200" b="1" dirty="0" err="1">
                <a:solidFill>
                  <a:schemeClr val="bg1">
                    <a:lumMod val="75000"/>
                  </a:schemeClr>
                </a:solidFill>
                <a:latin typeface="Fira Code"/>
                <a:ea typeface="Fira Code"/>
                <a:cs typeface="Fira Code"/>
                <a:sym typeface="Fira Code"/>
              </a:rPr>
              <a:t>hiponime</a:t>
            </a:r>
            <a:r>
              <a:rPr lang="en-US" sz="1200" b="1" dirty="0">
                <a:solidFill>
                  <a:schemeClr val="bg1">
                    <a:lumMod val="75000"/>
                  </a:schemeClr>
                </a:solidFill>
                <a:latin typeface="Fira Code"/>
                <a:ea typeface="Fira Code"/>
                <a:cs typeface="Fira Code"/>
                <a:sym typeface="Fira Code"/>
              </a:rPr>
              <a:t>)</a:t>
            </a:r>
            <a:r>
              <a:rPr lang="en-US" sz="1200" dirty="0">
                <a:solidFill>
                  <a:schemeClr val="accent3"/>
                </a:solidFill>
                <a:latin typeface="Fira Code"/>
                <a:ea typeface="Fira Code"/>
                <a:cs typeface="Fira Code"/>
                <a:sym typeface="Fira Code"/>
              </a:rPr>
              <a:t>.</a:t>
            </a:r>
          </a:p>
        </p:txBody>
      </p:sp>
      <p:sp>
        <p:nvSpPr>
          <p:cNvPr id="642" name="Google Shape;642;p34"/>
          <p:cNvSpPr txBox="1"/>
          <p:nvPr/>
        </p:nvSpPr>
        <p:spPr>
          <a:xfrm>
            <a:off x="2924775" y="342912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Fira Code"/>
                <a:ea typeface="Fira Code"/>
                <a:cs typeface="Fira Code"/>
                <a:sym typeface="Fira Code"/>
              </a:rPr>
              <a:t>Step 04</a:t>
            </a:r>
            <a:endParaRPr sz="2000">
              <a:solidFill>
                <a:schemeClr val="accent2"/>
              </a:solidFill>
              <a:latin typeface="Fira Code"/>
              <a:ea typeface="Fira Code"/>
              <a:cs typeface="Fira Code"/>
              <a:sym typeface="Fira Code"/>
            </a:endParaRPr>
          </a:p>
        </p:txBody>
      </p:sp>
      <p:sp>
        <p:nvSpPr>
          <p:cNvPr id="643" name="Google Shape;643;p34"/>
          <p:cNvSpPr txBox="1"/>
          <p:nvPr/>
        </p:nvSpPr>
        <p:spPr>
          <a:xfrm>
            <a:off x="4183268" y="3654828"/>
            <a:ext cx="4769339"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Se </a:t>
            </a:r>
            <a:r>
              <a:rPr lang="en-US" dirty="0" err="1">
                <a:solidFill>
                  <a:schemeClr val="accent3"/>
                </a:solidFill>
                <a:latin typeface="Fira Code"/>
                <a:ea typeface="Fira Code"/>
                <a:cs typeface="Fira Code"/>
                <a:sym typeface="Fira Code"/>
              </a:rPr>
              <a:t>returneaza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synset</a:t>
            </a:r>
            <a:r>
              <a:rPr lang="en-US" dirty="0">
                <a:solidFill>
                  <a:schemeClr val="accent3"/>
                </a:solidFill>
                <a:latin typeface="Fira Code"/>
                <a:ea typeface="Fira Code"/>
                <a:cs typeface="Fira Code"/>
                <a:sym typeface="Fira Code"/>
              </a:rPr>
              <a:t>-ul a </a:t>
            </a:r>
            <a:r>
              <a:rPr lang="en-US" dirty="0" err="1">
                <a:solidFill>
                  <a:schemeClr val="accent3"/>
                </a:solidFill>
                <a:latin typeface="Fira Code"/>
                <a:ea typeface="Fira Code"/>
                <a:cs typeface="Fira Code"/>
                <a:sym typeface="Fira Code"/>
              </a:rPr>
              <a:t>carui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definitie</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dat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intersectia</a:t>
            </a:r>
            <a:r>
              <a:rPr lang="en-US" dirty="0">
                <a:solidFill>
                  <a:schemeClr val="accent3"/>
                </a:solidFill>
                <a:latin typeface="Fira Code"/>
                <a:ea typeface="Fira Code"/>
                <a:cs typeface="Fira Code"/>
                <a:sym typeface="Fira Code"/>
              </a:rPr>
              <a:t> cu </a:t>
            </a:r>
            <a:r>
              <a:rPr lang="en-US" dirty="0" err="1">
                <a:solidFill>
                  <a:schemeClr val="accent3"/>
                </a:solidFill>
                <a:latin typeface="Fira Code"/>
                <a:ea typeface="Fira Code"/>
                <a:cs typeface="Fira Code"/>
                <a:sym typeface="Fira Code"/>
              </a:rPr>
              <a:t>cardinalul</a:t>
            </a:r>
            <a:r>
              <a:rPr lang="en-US" dirty="0">
                <a:solidFill>
                  <a:schemeClr val="accent3"/>
                </a:solidFill>
                <a:latin typeface="Fira Code"/>
                <a:ea typeface="Fira Code"/>
                <a:cs typeface="Fira Code"/>
                <a:sym typeface="Fira Code"/>
              </a:rPr>
              <a:t> maxim.</a:t>
            </a: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steps</a:t>
            </a:r>
            <a:r>
              <a:rPr lang="en-US" sz="1400" dirty="0" err="1">
                <a:solidFill>
                  <a:schemeClr val="accent3"/>
                </a:solidFill>
              </a:rPr>
              <a:t>completeWordNet</a:t>
            </a:r>
            <a:r>
              <a:rPr lang="en" sz="1400" dirty="0">
                <a:solidFill>
                  <a:schemeClr val="accent3"/>
                </a:solidFill>
              </a:rPr>
              <a:t>.html</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steps</a:t>
            </a:r>
            <a:r>
              <a:rPr lang="en-US" sz="1400" dirty="0" err="1">
                <a:solidFill>
                  <a:schemeClr val="accent3"/>
                </a:solidFill>
              </a:rPr>
              <a:t>completeWordNet</a:t>
            </a:r>
            <a:r>
              <a:rPr lang="en" sz="1400" dirty="0">
                <a:solidFill>
                  <a:schemeClr val="accent3"/>
                </a:solidFill>
              </a:rPr>
              <a:t>.css</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stCxn id="649" idx="2"/>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416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output.html</a:t>
            </a:r>
            <a:endParaRPr sz="1400" dirty="0">
              <a:solidFill>
                <a:schemeClr val="accent3"/>
              </a:solidFill>
            </a:endParaRPr>
          </a:p>
        </p:txBody>
      </p:sp>
      <p:sp>
        <p:nvSpPr>
          <p:cNvPr id="869" name="Google Shape;869;p4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output.css</a:t>
            </a:r>
            <a:endParaRPr sz="1400" dirty="0">
              <a:solidFill>
                <a:schemeClr val="accent3"/>
              </a:solidFill>
            </a:endParaRPr>
          </a:p>
        </p:txBody>
      </p:sp>
      <p:sp>
        <p:nvSpPr>
          <p:cNvPr id="2" name="AutoShape 2">
            <a:extLst>
              <a:ext uri="{FF2B5EF4-FFF2-40B4-BE49-F238E27FC236}">
                <a16:creationId xmlns:a16="http://schemas.microsoft.com/office/drawing/2014/main" id="{39C8D329-391C-401E-9C4E-1F963591D7E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asetăText 7">
            <a:extLst>
              <a:ext uri="{FF2B5EF4-FFF2-40B4-BE49-F238E27FC236}">
                <a16:creationId xmlns:a16="http://schemas.microsoft.com/office/drawing/2014/main" id="{506299E0-6C61-4D17-A8D0-8D55BA052599}"/>
              </a:ext>
            </a:extLst>
          </p:cNvPr>
          <p:cNvSpPr txBox="1"/>
          <p:nvPr/>
        </p:nvSpPr>
        <p:spPr>
          <a:xfrm>
            <a:off x="914400" y="2246889"/>
            <a:ext cx="4575544" cy="400110"/>
          </a:xfrm>
          <a:prstGeom prst="rect">
            <a:avLst/>
          </a:prstGeom>
          <a:noFill/>
        </p:spPr>
        <p:txBody>
          <a:bodyPr wrap="square">
            <a:spAutoFit/>
          </a:bodyPr>
          <a:lstStyle/>
          <a:p>
            <a:r>
              <a:rPr lang="en" sz="2000" dirty="0">
                <a:solidFill>
                  <a:schemeClr val="lt1"/>
                </a:solidFill>
                <a:latin typeface="Fira Code" panose="020B0809050000020004" pitchFamily="49" charset="0"/>
                <a:ea typeface="Fira Code" panose="020B0809050000020004" pitchFamily="49" charset="0"/>
                <a:cs typeface="Fira Code" panose="020B0809050000020004" pitchFamily="49" charset="0"/>
              </a:rPr>
              <a:t>Rezultatele </a:t>
            </a:r>
            <a:r>
              <a:rPr lang="ro-RO" sz="20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Rulării</a:t>
            </a:r>
            <a:r>
              <a:rPr lang="en" sz="2000" dirty="0">
                <a:solidFill>
                  <a:schemeClr val="lt1"/>
                </a:solidFill>
                <a:latin typeface="Fira Code" panose="020B0809050000020004" pitchFamily="49" charset="0"/>
                <a:ea typeface="Fira Code" panose="020B0809050000020004" pitchFamily="49" charset="0"/>
                <a:cs typeface="Fira Code" panose="020B0809050000020004" pitchFamily="49" charset="0"/>
              </a:rPr>
              <a:t> </a:t>
            </a:r>
            <a:endParaRPr lang="en-US" sz="2000" dirty="0">
              <a:latin typeface="Fira Code" panose="020B0809050000020004" pitchFamily="49" charset="0"/>
              <a:ea typeface="Fira Code" panose="020B0809050000020004" pitchFamily="49" charset="0"/>
              <a:cs typeface="Fira Code" panose="020B0809050000020004" pitchFamily="49" charset="0"/>
            </a:endParaRPr>
          </a:p>
        </p:txBody>
      </p:sp>
      <p:pic>
        <p:nvPicPr>
          <p:cNvPr id="5" name="Imagine 4">
            <a:extLst>
              <a:ext uri="{FF2B5EF4-FFF2-40B4-BE49-F238E27FC236}">
                <a16:creationId xmlns:a16="http://schemas.microsoft.com/office/drawing/2014/main" id="{32D3FB6C-B687-4EB3-AE59-5D1BBA5196FD}"/>
              </a:ext>
            </a:extLst>
          </p:cNvPr>
          <p:cNvPicPr>
            <a:picLocks noChangeAspect="1"/>
          </p:cNvPicPr>
          <p:nvPr/>
        </p:nvPicPr>
        <p:blipFill>
          <a:blip r:embed="rId3"/>
          <a:stretch>
            <a:fillRect/>
          </a:stretch>
        </p:blipFill>
        <p:spPr>
          <a:xfrm>
            <a:off x="3976577" y="46599"/>
            <a:ext cx="5167423" cy="4473699"/>
          </a:xfrm>
          <a:prstGeom prst="rect">
            <a:avLst/>
          </a:prstGeom>
        </p:spPr>
      </p:pic>
      <p:pic>
        <p:nvPicPr>
          <p:cNvPr id="7" name="Imagine 6">
            <a:extLst>
              <a:ext uri="{FF2B5EF4-FFF2-40B4-BE49-F238E27FC236}">
                <a16:creationId xmlns:a16="http://schemas.microsoft.com/office/drawing/2014/main" id="{7991D9D5-4A5E-414D-9036-A4F90FD80601}"/>
              </a:ext>
            </a:extLst>
          </p:cNvPr>
          <p:cNvPicPr>
            <a:picLocks noChangeAspect="1"/>
          </p:cNvPicPr>
          <p:nvPr/>
        </p:nvPicPr>
        <p:blipFill>
          <a:blip r:embed="rId4"/>
          <a:stretch>
            <a:fillRect/>
          </a:stretch>
        </p:blipFill>
        <p:spPr>
          <a:xfrm>
            <a:off x="3976577" y="4542667"/>
            <a:ext cx="5252484" cy="452801"/>
          </a:xfrm>
          <a:prstGeom prst="rect">
            <a:avLst/>
          </a:prstGeom>
        </p:spPr>
      </p:pic>
    </p:spTree>
    <p:extLst>
      <p:ext uri="{BB962C8B-B14F-4D97-AF65-F5344CB8AC3E}">
        <p14:creationId xmlns:p14="http://schemas.microsoft.com/office/powerpoint/2010/main" val="3600747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921940" y="527831"/>
            <a:ext cx="7959789"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rPr>
              <a:t>Acuratetea medie in functie de  </a:t>
            </a:r>
            <a:r>
              <a:rPr lang="en" sz="2000" dirty="0">
                <a:solidFill>
                  <a:schemeClr val="accent2"/>
                </a:solidFill>
              </a:rPr>
              <a:t>numarul de sensuri ale unui cuvant</a:t>
            </a:r>
            <a:r>
              <a:rPr lang="en" sz="2000" dirty="0">
                <a:solidFill>
                  <a:schemeClr val="lt1"/>
                </a:solidFill>
              </a:rPr>
              <a:t> </a:t>
            </a:r>
            <a:br>
              <a:rPr lang="en" sz="2000" dirty="0">
                <a:solidFill>
                  <a:schemeClr val="lt1"/>
                </a:solidFill>
              </a:rPr>
            </a:br>
            <a:endParaRPr sz="2000" dirty="0">
              <a:solidFill>
                <a:schemeClr val="lt1"/>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graph</a:t>
            </a:r>
            <a:r>
              <a:rPr lang="en-US" sz="1400" dirty="0" err="1">
                <a:solidFill>
                  <a:schemeClr val="accent3"/>
                </a:solidFill>
              </a:rPr>
              <a:t>completeWordNet</a:t>
            </a:r>
            <a:r>
              <a:rPr lang="en" sz="1400" dirty="0">
                <a:solidFill>
                  <a:schemeClr val="accent3"/>
                </a:solidFill>
              </a:rPr>
              <a:t>.html</a:t>
            </a:r>
            <a:endParaRPr sz="1400" dirty="0">
              <a:solidFill>
                <a:schemeClr val="accent3"/>
              </a:solidFill>
            </a:endParaRPr>
          </a:p>
        </p:txBody>
      </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dirty="0">
                <a:solidFill>
                  <a:schemeClr val="accent3"/>
                </a:solidFill>
              </a:rPr>
              <a:t>graph</a:t>
            </a:r>
            <a:r>
              <a:rPr lang="en-US" sz="1400" dirty="0" err="1">
                <a:solidFill>
                  <a:schemeClr val="accent3"/>
                </a:solidFill>
              </a:rPr>
              <a:t>completeWordNet</a:t>
            </a:r>
            <a:r>
              <a:rPr lang="en" sz="1400" dirty="0">
                <a:solidFill>
                  <a:schemeClr val="accent3"/>
                </a:solidFill>
              </a:rPr>
              <a:t>.css</a:t>
            </a:r>
            <a:endParaRPr sz="1400" dirty="0">
              <a:solidFill>
                <a:schemeClr val="accent3"/>
              </a:solidFill>
            </a:endParaRPr>
          </a:p>
        </p:txBody>
      </p:sp>
      <p:pic>
        <p:nvPicPr>
          <p:cNvPr id="3" name="Imagine 2">
            <a:extLst>
              <a:ext uri="{FF2B5EF4-FFF2-40B4-BE49-F238E27FC236}">
                <a16:creationId xmlns:a16="http://schemas.microsoft.com/office/drawing/2014/main" id="{84A646B1-D84A-4550-A547-CEDB2A535528}"/>
              </a:ext>
            </a:extLst>
          </p:cNvPr>
          <p:cNvPicPr>
            <a:picLocks noChangeAspect="1"/>
          </p:cNvPicPr>
          <p:nvPr/>
        </p:nvPicPr>
        <p:blipFill>
          <a:blip r:embed="rId3"/>
          <a:stretch>
            <a:fillRect/>
          </a:stretch>
        </p:blipFill>
        <p:spPr>
          <a:xfrm>
            <a:off x="2416614" y="1229083"/>
            <a:ext cx="3842418" cy="3287349"/>
          </a:xfrm>
          <a:prstGeom prst="rect">
            <a:avLst/>
          </a:prstGeom>
        </p:spPr>
      </p:pic>
    </p:spTree>
    <p:extLst>
      <p:ext uri="{BB962C8B-B14F-4D97-AF65-F5344CB8AC3E}">
        <p14:creationId xmlns:p14="http://schemas.microsoft.com/office/powerpoint/2010/main" val="4051099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1590925" y="1427593"/>
            <a:ext cx="7348617"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Se formeaza combinatii de synset-uri ale cuvintelor din contextul apropiat al cuvantului cheie. Pentru fiecare combinatie se calculeaza cardinalul intersectiei dintre propozitie si definitiile synset-urilor din combinatie. Pentru cardinalul maxim se marecheaza drept “corect” sensul din synset-ul aferent conbinatiei.&gt;</a:t>
            </a:r>
            <a:endParaRPr dirty="0"/>
          </a:p>
        </p:txBody>
      </p:sp>
      <p:sp>
        <p:nvSpPr>
          <p:cNvPr id="513" name="Google Shape;513;p31"/>
          <p:cNvSpPr txBox="1">
            <a:spLocks noGrp="1"/>
          </p:cNvSpPr>
          <p:nvPr>
            <p:ph type="subTitle" idx="1"/>
          </p:nvPr>
        </p:nvSpPr>
        <p:spPr>
          <a:xfrm>
            <a:off x="2280025" y="3325459"/>
            <a:ext cx="5899956"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&lt; Un </a:t>
            </a:r>
            <a:r>
              <a:rPr lang="en-US" dirty="0" err="1"/>
              <a:t>avantaj</a:t>
            </a:r>
            <a:r>
              <a:rPr lang="en-US" dirty="0"/>
              <a:t> al </a:t>
            </a:r>
            <a:r>
              <a:rPr lang="en-US" dirty="0" err="1"/>
              <a:t>acestui</a:t>
            </a:r>
            <a:r>
              <a:rPr lang="en-US" dirty="0"/>
              <a:t> </a:t>
            </a:r>
            <a:r>
              <a:rPr lang="en-US" dirty="0" err="1"/>
              <a:t>algoritm</a:t>
            </a:r>
            <a:r>
              <a:rPr lang="en-US" dirty="0"/>
              <a:t> </a:t>
            </a:r>
            <a:r>
              <a:rPr lang="en-US" dirty="0" err="1"/>
              <a:t>este</a:t>
            </a:r>
            <a:r>
              <a:rPr lang="en-US" dirty="0"/>
              <a:t> </a:t>
            </a:r>
            <a:r>
              <a:rPr lang="en-US" dirty="0" err="1"/>
              <a:t>faptul</a:t>
            </a:r>
            <a:r>
              <a:rPr lang="en-US" dirty="0"/>
              <a:t> ca se </a:t>
            </a:r>
            <a:r>
              <a:rPr lang="en-US" dirty="0" err="1"/>
              <a:t>mareste</a:t>
            </a:r>
            <a:r>
              <a:rPr lang="en-US" dirty="0"/>
              <a:t> </a:t>
            </a:r>
            <a:r>
              <a:rPr lang="en-US" dirty="0" err="1"/>
              <a:t>contextul</a:t>
            </a:r>
            <a:r>
              <a:rPr lang="en-US" dirty="0"/>
              <a:t> cu care se </a:t>
            </a:r>
            <a:r>
              <a:rPr lang="en-US" dirty="0" err="1"/>
              <a:t>realizeaza</a:t>
            </a:r>
            <a:r>
              <a:rPr lang="en-US" dirty="0"/>
              <a:t> </a:t>
            </a:r>
            <a:r>
              <a:rPr lang="en-US" dirty="0" err="1"/>
              <a:t>intersectia</a:t>
            </a:r>
            <a:r>
              <a:rPr lang="en-US" dirty="0"/>
              <a:t>.&gt;</a:t>
            </a:r>
          </a:p>
        </p:txBody>
      </p:sp>
      <p:sp>
        <p:nvSpPr>
          <p:cNvPr id="514" name="Google Shape;514;p31"/>
          <p:cNvSpPr txBox="1">
            <a:spLocks noGrp="1"/>
          </p:cNvSpPr>
          <p:nvPr>
            <p:ph type="subTitle" idx="3"/>
          </p:nvPr>
        </p:nvSpPr>
        <p:spPr>
          <a:xfrm>
            <a:off x="1269269" y="2938401"/>
            <a:ext cx="734862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rPr>
              <a:t>Caracteristici &lt; /Adapted Lesk &gt;</a:t>
            </a:r>
            <a:r>
              <a:rPr lang="en" sz="2000" dirty="0">
                <a:solidFill>
                  <a:schemeClr val="lt1"/>
                </a:solidFill>
              </a:rPr>
              <a:t> </a:t>
            </a:r>
          </a:p>
          <a:p>
            <a:pPr marL="0" lvl="0" indent="0" algn="l" rtl="0">
              <a:spcBef>
                <a:spcPts val="0"/>
              </a:spcBef>
              <a:spcAft>
                <a:spcPts val="0"/>
              </a:spcAft>
              <a:buNone/>
            </a:pPr>
            <a:endParaRPr lang="en" sz="2000" dirty="0">
              <a:solidFill>
                <a:schemeClr val="accent6"/>
              </a:solidFill>
            </a:endParaRPr>
          </a:p>
          <a:p>
            <a:pPr marL="0" lvl="0" indent="0" algn="l" rtl="0">
              <a:spcBef>
                <a:spcPts val="0"/>
              </a:spcBef>
              <a:spcAft>
                <a:spcPts val="0"/>
              </a:spcAft>
              <a:buNone/>
            </a:pPr>
            <a:r>
              <a:rPr lang="en" sz="2000" dirty="0">
                <a:solidFill>
                  <a:schemeClr val="accent6"/>
                </a:solidFill>
              </a:rPr>
              <a:t>{</a:t>
            </a:r>
            <a:endParaRPr sz="2000" dirty="0">
              <a:solidFill>
                <a:schemeClr val="accent6"/>
              </a:solidFill>
            </a:endParaRPr>
          </a:p>
        </p:txBody>
      </p:sp>
      <p:sp>
        <p:nvSpPr>
          <p:cNvPr id="515" name="Google Shape;515;p31"/>
          <p:cNvSpPr txBox="1">
            <a:spLocks noGrp="1"/>
          </p:cNvSpPr>
          <p:nvPr>
            <p:ph type="title"/>
          </p:nvPr>
        </p:nvSpPr>
        <p:spPr>
          <a:xfrm>
            <a:off x="1143249" y="621240"/>
            <a:ext cx="5838797"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Adapted &lt; /Lesk &gt; </a:t>
            </a:r>
            <a:r>
              <a:rPr lang="en" dirty="0">
                <a:solidFill>
                  <a:schemeClr val="accent6"/>
                </a:solidFill>
              </a:rPr>
              <a:t>{</a:t>
            </a:r>
            <a:r>
              <a:rPr lang="en" dirty="0"/>
              <a:t> </a:t>
            </a:r>
            <a:endParaRPr dirty="0"/>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adapted</a:t>
            </a:r>
            <a:r>
              <a:rPr lang="en" sz="1400" dirty="0">
                <a:solidFill>
                  <a:schemeClr val="accent3"/>
                </a:solidFill>
              </a:rPr>
              <a:t>.html</a:t>
            </a: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adapted.css</a:t>
            </a:r>
            <a:endParaRPr sz="1400" dirty="0">
              <a:solidFill>
                <a:schemeClr val="accent3"/>
              </a:solidFill>
            </a:endParaRPr>
          </a:p>
        </p:txBody>
      </p:sp>
      <p:grpSp>
        <p:nvGrpSpPr>
          <p:cNvPr id="551" name="Google Shape;551;p31"/>
          <p:cNvGrpSpPr/>
          <p:nvPr/>
        </p:nvGrpSpPr>
        <p:grpSpPr>
          <a:xfrm>
            <a:off x="1269269" y="3634522"/>
            <a:ext cx="506100" cy="1060153"/>
            <a:chOff x="1219504" y="3203163"/>
            <a:chExt cx="506100" cy="106015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219504" y="3647716"/>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671501"/>
            <a:chOff x="1084825" y="3203163"/>
            <a:chExt cx="506100" cy="1671501"/>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4259064"/>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spTree>
    <p:extLst>
      <p:ext uri="{BB962C8B-B14F-4D97-AF65-F5344CB8AC3E}">
        <p14:creationId xmlns:p14="http://schemas.microsoft.com/office/powerpoint/2010/main" val="212232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64515" y="490332"/>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Prezentarea succinta </a:t>
            </a:r>
            <a:r>
              <a:rPr lang="en" sz="2000" dirty="0">
                <a:solidFill>
                  <a:schemeClr val="accent2"/>
                </a:solidFill>
              </a:rPr>
              <a:t>‘a pasilor algoritmului’ </a:t>
            </a:r>
            <a:r>
              <a:rPr lang="en" sz="2000" dirty="0">
                <a:solidFill>
                  <a:schemeClr val="accent6"/>
                </a:solidFill>
              </a:rPr>
              <a:t>{</a:t>
            </a:r>
            <a:endParaRPr sz="2000" dirty="0">
              <a:solidFill>
                <a:schemeClr val="accent6"/>
              </a:solidFill>
            </a:endParaRPr>
          </a:p>
        </p:txBody>
      </p:sp>
      <p:sp>
        <p:nvSpPr>
          <p:cNvPr id="635" name="Google Shape;635;p34"/>
          <p:cNvSpPr txBox="1"/>
          <p:nvPr/>
        </p:nvSpPr>
        <p:spPr>
          <a:xfrm>
            <a:off x="1103050" y="4078322"/>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sp>
        <p:nvSpPr>
          <p:cNvPr id="636" name="Google Shape;636;p34"/>
          <p:cNvSpPr txBox="1"/>
          <p:nvPr/>
        </p:nvSpPr>
        <p:spPr>
          <a:xfrm>
            <a:off x="1644813" y="1001796"/>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1"/>
                </a:solidFill>
                <a:latin typeface="Fira Code"/>
                <a:ea typeface="Fira Code"/>
                <a:cs typeface="Fira Code"/>
                <a:sym typeface="Fira Code"/>
              </a:rPr>
              <a:t>Pasul </a:t>
            </a:r>
          </a:p>
          <a:p>
            <a:pPr marL="0" lvl="0" indent="0" algn="l" rtl="0">
              <a:spcBef>
                <a:spcPts val="0"/>
              </a:spcBef>
              <a:spcAft>
                <a:spcPts val="0"/>
              </a:spcAft>
              <a:buNone/>
            </a:pPr>
            <a:r>
              <a:rPr lang="en" sz="1600" dirty="0">
                <a:solidFill>
                  <a:schemeClr val="accent1"/>
                </a:solidFill>
                <a:latin typeface="Fira Code"/>
                <a:ea typeface="Fira Code"/>
                <a:cs typeface="Fira Code"/>
                <a:sym typeface="Fira Code"/>
              </a:rPr>
              <a:t>01</a:t>
            </a:r>
            <a:endParaRPr sz="1600" dirty="0">
              <a:solidFill>
                <a:schemeClr val="accent1"/>
              </a:solidFill>
              <a:latin typeface="Fira Code"/>
              <a:ea typeface="Fira Code"/>
              <a:cs typeface="Fira Code"/>
              <a:sym typeface="Fira Code"/>
            </a:endParaRPr>
          </a:p>
        </p:txBody>
      </p:sp>
      <p:sp>
        <p:nvSpPr>
          <p:cNvPr id="637" name="Google Shape;637;p34"/>
          <p:cNvSpPr txBox="1"/>
          <p:nvPr/>
        </p:nvSpPr>
        <p:spPr>
          <a:xfrm>
            <a:off x="2655892" y="893434"/>
            <a:ext cx="514225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Se </a:t>
            </a:r>
            <a:r>
              <a:rPr lang="en-US" dirty="0" err="1">
                <a:solidFill>
                  <a:schemeClr val="accent3"/>
                </a:solidFill>
                <a:latin typeface="Fira Code"/>
                <a:ea typeface="Fira Code"/>
                <a:cs typeface="Fira Code"/>
                <a:sym typeface="Fira Code"/>
              </a:rPr>
              <a:t>itereaza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cuvant</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baza</a:t>
            </a:r>
            <a:r>
              <a:rPr lang="en-US" dirty="0">
                <a:solidFill>
                  <a:schemeClr val="accent3"/>
                </a:solidFill>
                <a:latin typeface="Fira Code"/>
                <a:ea typeface="Fira Code"/>
                <a:cs typeface="Fira Code"/>
                <a:sym typeface="Fira Code"/>
              </a:rPr>
              <a:t> de date.</a:t>
            </a:r>
          </a:p>
        </p:txBody>
      </p:sp>
      <p:sp>
        <p:nvSpPr>
          <p:cNvPr id="638" name="Google Shape;638;p34"/>
          <p:cNvSpPr txBox="1"/>
          <p:nvPr/>
        </p:nvSpPr>
        <p:spPr>
          <a:xfrm>
            <a:off x="2036275" y="172973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latin typeface="Fira Code"/>
                <a:ea typeface="Fira Code"/>
                <a:cs typeface="Fira Code"/>
                <a:sym typeface="Fira Code"/>
              </a:rPr>
              <a:t>Pasul </a:t>
            </a:r>
          </a:p>
          <a:p>
            <a:pPr marL="0" lvl="0" indent="0" algn="l" rtl="0">
              <a:spcBef>
                <a:spcPts val="0"/>
              </a:spcBef>
              <a:spcAft>
                <a:spcPts val="0"/>
              </a:spcAft>
              <a:buNone/>
            </a:pPr>
            <a:r>
              <a:rPr lang="en" dirty="0">
                <a:solidFill>
                  <a:schemeClr val="lt2"/>
                </a:solidFill>
                <a:latin typeface="Fira Code"/>
                <a:ea typeface="Fira Code"/>
                <a:cs typeface="Fira Code"/>
                <a:sym typeface="Fira Code"/>
              </a:rPr>
              <a:t>02</a:t>
            </a:r>
            <a:endParaRPr dirty="0">
              <a:solidFill>
                <a:schemeClr val="lt2"/>
              </a:solidFill>
              <a:latin typeface="Fira Code"/>
              <a:ea typeface="Fira Code"/>
              <a:cs typeface="Fira Code"/>
              <a:sym typeface="Fira Code"/>
            </a:endParaRPr>
          </a:p>
        </p:txBody>
      </p:sp>
      <p:sp>
        <p:nvSpPr>
          <p:cNvPr id="639" name="Google Shape;639;p34"/>
          <p:cNvSpPr txBox="1"/>
          <p:nvPr/>
        </p:nvSpPr>
        <p:spPr>
          <a:xfrm>
            <a:off x="3025822" y="1557734"/>
            <a:ext cx="5625683"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cuvant</a:t>
            </a:r>
            <a:r>
              <a:rPr lang="en-US" dirty="0">
                <a:solidFill>
                  <a:schemeClr val="accent3"/>
                </a:solidFill>
                <a:latin typeface="Fira Code"/>
                <a:ea typeface="Fira Code"/>
                <a:cs typeface="Fira Code"/>
                <a:sym typeface="Fira Code"/>
              </a:rPr>
              <a:t> se </a:t>
            </a:r>
            <a:r>
              <a:rPr lang="en-US" dirty="0" err="1">
                <a:solidFill>
                  <a:schemeClr val="accent3"/>
                </a:solidFill>
                <a:latin typeface="Fira Code"/>
                <a:ea typeface="Fira Code"/>
                <a:cs typeface="Fira Code"/>
                <a:sym typeface="Fira Code"/>
              </a:rPr>
              <a:t>itereaza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propozitie</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baza</a:t>
            </a:r>
            <a:r>
              <a:rPr lang="en-US" dirty="0">
                <a:solidFill>
                  <a:schemeClr val="accent3"/>
                </a:solidFill>
                <a:latin typeface="Fira Code"/>
                <a:ea typeface="Fira Code"/>
                <a:cs typeface="Fira Code"/>
                <a:sym typeface="Fira Code"/>
              </a:rPr>
              <a:t> de date.</a:t>
            </a:r>
          </a:p>
        </p:txBody>
      </p:sp>
      <p:sp>
        <p:nvSpPr>
          <p:cNvPr id="640" name="Google Shape;640;p34"/>
          <p:cNvSpPr txBox="1"/>
          <p:nvPr/>
        </p:nvSpPr>
        <p:spPr>
          <a:xfrm>
            <a:off x="2404220" y="3235051"/>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Fira Code"/>
                <a:ea typeface="Fira Code"/>
                <a:cs typeface="Fira Code"/>
                <a:sym typeface="Fira Code"/>
              </a:rPr>
              <a:t>Pasul </a:t>
            </a:r>
          </a:p>
          <a:p>
            <a:pPr marL="0" lvl="0" indent="0" algn="l" rtl="0">
              <a:spcBef>
                <a:spcPts val="0"/>
              </a:spcBef>
              <a:spcAft>
                <a:spcPts val="0"/>
              </a:spcAft>
              <a:buNone/>
            </a:pPr>
            <a:r>
              <a:rPr lang="en" sz="1600" dirty="0">
                <a:solidFill>
                  <a:schemeClr val="dk2"/>
                </a:solidFill>
                <a:latin typeface="Fira Code"/>
                <a:ea typeface="Fira Code"/>
                <a:cs typeface="Fira Code"/>
                <a:sym typeface="Fira Code"/>
              </a:rPr>
              <a:t>04</a:t>
            </a:r>
            <a:endParaRPr sz="1600" dirty="0">
              <a:solidFill>
                <a:schemeClr val="dk2"/>
              </a:solidFill>
              <a:latin typeface="Fira Code"/>
              <a:ea typeface="Fira Code"/>
              <a:cs typeface="Fira Code"/>
              <a:sym typeface="Fira Code"/>
            </a:endParaRPr>
          </a:p>
        </p:txBody>
      </p:sp>
      <p:sp>
        <p:nvSpPr>
          <p:cNvPr id="641" name="Google Shape;641;p34"/>
          <p:cNvSpPr txBox="1"/>
          <p:nvPr/>
        </p:nvSpPr>
        <p:spPr>
          <a:xfrm>
            <a:off x="3613064" y="3227411"/>
            <a:ext cx="6324833" cy="584400"/>
          </a:xfrm>
          <a:prstGeom prst="rect">
            <a:avLst/>
          </a:prstGeom>
          <a:noFill/>
          <a:ln>
            <a:noFill/>
          </a:ln>
        </p:spPr>
        <p:txBody>
          <a:bodyPr spcFirstLastPara="1" wrap="square" lIns="91425" tIns="91425" rIns="91425" bIns="91425" anchor="ctr" anchorCtr="0">
            <a:noAutofit/>
          </a:bodyPr>
          <a:lstStyle/>
          <a:p>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fiecare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combinatie</a:t>
            </a:r>
            <a:r>
              <a:rPr lang="en-US" dirty="0">
                <a:solidFill>
                  <a:schemeClr val="accent3"/>
                </a:solidFill>
                <a:latin typeface="Fira Code"/>
                <a:ea typeface="Fira Code"/>
                <a:cs typeface="Fira Code"/>
                <a:sym typeface="Fira Code"/>
              </a:rPr>
              <a:t> se </a:t>
            </a:r>
            <a:r>
              <a:rPr lang="en-US" dirty="0" err="1">
                <a:solidFill>
                  <a:schemeClr val="accent3"/>
                </a:solidFill>
                <a:latin typeface="Fira Code"/>
                <a:ea typeface="Fira Code"/>
                <a:cs typeface="Fira Code"/>
                <a:sym typeface="Fira Code"/>
              </a:rPr>
              <a:t>numara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cuvintele</a:t>
            </a:r>
            <a:r>
              <a:rPr lang="en-US" dirty="0">
                <a:solidFill>
                  <a:schemeClr val="accent3"/>
                </a:solidFill>
                <a:latin typeface="Fira Code"/>
                <a:ea typeface="Fira Code"/>
                <a:cs typeface="Fira Code"/>
                <a:sym typeface="Fira Code"/>
              </a:rPr>
              <a:t> </a:t>
            </a:r>
          </a:p>
          <a:p>
            <a:r>
              <a:rPr lang="en-US" dirty="0" err="1">
                <a:solidFill>
                  <a:schemeClr val="accent3"/>
                </a:solidFill>
                <a:latin typeface="Fira Code"/>
                <a:ea typeface="Fira Code"/>
                <a:cs typeface="Fira Code"/>
                <a:sym typeface="Fira Code"/>
              </a:rPr>
              <a:t>comune</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definitiile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synset-urilor</a:t>
            </a:r>
            <a:r>
              <a:rPr lang="en-US" dirty="0">
                <a:solidFill>
                  <a:schemeClr val="accent3"/>
                </a:solidFill>
                <a:latin typeface="Fira Code"/>
                <a:ea typeface="Fira Code"/>
                <a:cs typeface="Fira Code"/>
                <a:sym typeface="Fira Code"/>
              </a:rPr>
              <a:t>, </a:t>
            </a:r>
          </a:p>
          <a:p>
            <a:r>
              <a:rPr lang="en-US" dirty="0" err="1">
                <a:solidFill>
                  <a:schemeClr val="accent3"/>
                </a:solidFill>
                <a:latin typeface="Fira Code"/>
                <a:ea typeface="Fira Code"/>
                <a:cs typeface="Fira Code"/>
                <a:sym typeface="Fira Code"/>
              </a:rPr>
              <a:t>doua</a:t>
            </a:r>
            <a:r>
              <a:rPr lang="en-US" dirty="0">
                <a:solidFill>
                  <a:schemeClr val="accent3"/>
                </a:solidFill>
                <a:latin typeface="Fira Code"/>
                <a:ea typeface="Fira Code"/>
                <a:cs typeface="Fira Code"/>
                <a:sym typeface="Fira Code"/>
              </a:rPr>
              <a:t> cate </a:t>
            </a:r>
            <a:r>
              <a:rPr lang="en-US" dirty="0" err="1">
                <a:solidFill>
                  <a:schemeClr val="accent3"/>
                </a:solidFill>
                <a:latin typeface="Fira Code"/>
                <a:ea typeface="Fira Code"/>
                <a:cs typeface="Fira Code"/>
                <a:sym typeface="Fira Code"/>
              </a:rPr>
              <a:t>doua</a:t>
            </a:r>
            <a:r>
              <a:rPr lang="en-US" dirty="0">
                <a:solidFill>
                  <a:schemeClr val="accent3"/>
                </a:solidFill>
                <a:latin typeface="Fira Code"/>
                <a:ea typeface="Fira Code"/>
                <a:cs typeface="Fira Code"/>
                <a:sym typeface="Fira Code"/>
              </a:rPr>
              <a:t>.</a:t>
            </a:r>
          </a:p>
        </p:txBody>
      </p:sp>
      <p:sp>
        <p:nvSpPr>
          <p:cNvPr id="642" name="Google Shape;642;p34"/>
          <p:cNvSpPr txBox="1"/>
          <p:nvPr/>
        </p:nvSpPr>
        <p:spPr>
          <a:xfrm>
            <a:off x="2655892" y="3943183"/>
            <a:ext cx="115194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Fira Code"/>
                <a:ea typeface="Fira Code"/>
                <a:cs typeface="Fira Code"/>
                <a:sym typeface="Fira Code"/>
              </a:rPr>
              <a:t>Pasul </a:t>
            </a:r>
          </a:p>
          <a:p>
            <a:pPr marL="0" lvl="0" indent="0" algn="l" rtl="0">
              <a:spcBef>
                <a:spcPts val="0"/>
              </a:spcBef>
              <a:spcAft>
                <a:spcPts val="0"/>
              </a:spcAft>
              <a:buNone/>
            </a:pPr>
            <a:r>
              <a:rPr lang="en" dirty="0">
                <a:solidFill>
                  <a:schemeClr val="accent2"/>
                </a:solidFill>
                <a:latin typeface="Fira Code"/>
                <a:ea typeface="Fira Code"/>
                <a:cs typeface="Fira Code"/>
                <a:sym typeface="Fira Code"/>
              </a:rPr>
              <a:t>05</a:t>
            </a:r>
            <a:endParaRPr dirty="0">
              <a:solidFill>
                <a:schemeClr val="accent2"/>
              </a:solidFill>
              <a:latin typeface="Fira Code"/>
              <a:ea typeface="Fira Code"/>
              <a:cs typeface="Fira Code"/>
              <a:sym typeface="Fira Code"/>
            </a:endParaRPr>
          </a:p>
        </p:txBody>
      </p:sp>
      <p:sp>
        <p:nvSpPr>
          <p:cNvPr id="643" name="Google Shape;643;p34"/>
          <p:cNvSpPr txBox="1"/>
          <p:nvPr/>
        </p:nvSpPr>
        <p:spPr>
          <a:xfrm>
            <a:off x="3740662" y="3985151"/>
            <a:ext cx="5226129"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Se </a:t>
            </a:r>
            <a:r>
              <a:rPr lang="en-US" dirty="0" err="1">
                <a:solidFill>
                  <a:schemeClr val="accent3"/>
                </a:solidFill>
                <a:latin typeface="Fira Code"/>
                <a:ea typeface="Fira Code"/>
                <a:cs typeface="Fira Code"/>
                <a:sym typeface="Fira Code"/>
              </a:rPr>
              <a:t>returneaza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synset</a:t>
            </a:r>
            <a:r>
              <a:rPr lang="en-US" dirty="0">
                <a:solidFill>
                  <a:schemeClr val="accent3"/>
                </a:solidFill>
                <a:latin typeface="Fira Code"/>
                <a:ea typeface="Fira Code"/>
                <a:cs typeface="Fira Code"/>
                <a:sym typeface="Fira Code"/>
              </a:rPr>
              <a:t>-ul </a:t>
            </a:r>
            <a:r>
              <a:rPr lang="en-US" dirty="0" err="1">
                <a:solidFill>
                  <a:schemeClr val="accent3"/>
                </a:solidFill>
                <a:latin typeface="Fira Code"/>
                <a:ea typeface="Fira Code"/>
                <a:cs typeface="Fira Code"/>
                <a:sym typeface="Fira Code"/>
              </a:rPr>
              <a:t>cuvantului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cheie</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combinatia</a:t>
            </a:r>
            <a:r>
              <a:rPr lang="en-US" dirty="0">
                <a:solidFill>
                  <a:schemeClr val="accent3"/>
                </a:solidFill>
                <a:latin typeface="Fira Code"/>
                <a:ea typeface="Fira Code"/>
                <a:cs typeface="Fira Code"/>
                <a:sym typeface="Fira Code"/>
              </a:rPr>
              <a:t> cu </a:t>
            </a:r>
            <a:r>
              <a:rPr lang="en-US" dirty="0" err="1">
                <a:solidFill>
                  <a:schemeClr val="accent3"/>
                </a:solidFill>
                <a:latin typeface="Fira Code"/>
                <a:ea typeface="Fira Code"/>
                <a:cs typeface="Fira Code"/>
                <a:sym typeface="Fira Code"/>
              </a:rPr>
              <a:t>scor</a:t>
            </a:r>
            <a:r>
              <a:rPr lang="en-US" dirty="0">
                <a:solidFill>
                  <a:schemeClr val="accent3"/>
                </a:solidFill>
                <a:latin typeface="Fira Code"/>
                <a:ea typeface="Fira Code"/>
                <a:cs typeface="Fira Code"/>
                <a:sym typeface="Fira Code"/>
              </a:rPr>
              <a:t> maxim.</a:t>
            </a: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stepsAdapted.html</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stepsAdapted.css</a:t>
            </a:r>
            <a:endParaRPr sz="1400" dirty="0">
              <a:solidFill>
                <a:schemeClr val="accent3"/>
              </a:solidFill>
            </a:endParaRPr>
          </a:p>
        </p:txBody>
      </p:sp>
      <p:cxnSp>
        <p:nvCxnSpPr>
          <p:cNvPr id="647" name="Google Shape;647;p34"/>
          <p:cNvCxnSpPr>
            <a:cxnSpLocks/>
            <a:endCxn id="635" idx="0"/>
          </p:cNvCxnSpPr>
          <p:nvPr/>
        </p:nvCxnSpPr>
        <p:spPr>
          <a:xfrm>
            <a:off x="1337875" y="1293996"/>
            <a:ext cx="18225" cy="2784326"/>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endCxn id="636" idx="1"/>
          </p:cNvCxnSpPr>
          <p:nvPr/>
        </p:nvCxnSpPr>
        <p:spPr>
          <a:xfrm>
            <a:off x="1328989" y="1293996"/>
            <a:ext cx="315824"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184381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a:cxnSpLocks/>
          </p:cNvCxnSpPr>
          <p:nvPr/>
        </p:nvCxnSpPr>
        <p:spPr>
          <a:xfrm>
            <a:off x="1337875" y="2571750"/>
            <a:ext cx="85952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a:cxnSpLocks/>
          </p:cNvCxnSpPr>
          <p:nvPr/>
        </p:nvCxnSpPr>
        <p:spPr>
          <a:xfrm>
            <a:off x="1419995" y="4138983"/>
            <a:ext cx="1145996"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3;p34">
            <a:extLst>
              <a:ext uri="{FF2B5EF4-FFF2-40B4-BE49-F238E27FC236}">
                <a16:creationId xmlns:a16="http://schemas.microsoft.com/office/drawing/2014/main" id="{918211C7-614F-491F-B4E7-2D768AB3AB34}"/>
              </a:ext>
            </a:extLst>
          </p:cNvPr>
          <p:cNvSpPr txBox="1"/>
          <p:nvPr/>
        </p:nvSpPr>
        <p:spPr>
          <a:xfrm>
            <a:off x="3170460" y="2356604"/>
            <a:ext cx="5909745"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o </a:t>
            </a:r>
            <a:r>
              <a:rPr lang="en-US" dirty="0" err="1">
                <a:solidFill>
                  <a:schemeClr val="accent3"/>
                </a:solidFill>
                <a:latin typeface="Fira Code"/>
                <a:ea typeface="Fira Code"/>
                <a:cs typeface="Fira Code"/>
                <a:sym typeface="Fira Code"/>
              </a:rPr>
              <a:t>fereastra</a:t>
            </a:r>
            <a:r>
              <a:rPr lang="en-US" dirty="0">
                <a:solidFill>
                  <a:schemeClr val="accent3"/>
                </a:solidFill>
                <a:latin typeface="Fira Code"/>
                <a:ea typeface="Fira Code"/>
                <a:cs typeface="Fira Code"/>
                <a:sym typeface="Fira Code"/>
              </a:rPr>
              <a:t> de 5 </a:t>
            </a:r>
            <a:r>
              <a:rPr lang="en-US" dirty="0" err="1">
                <a:solidFill>
                  <a:schemeClr val="accent3"/>
                </a:solidFill>
                <a:latin typeface="Fira Code"/>
                <a:ea typeface="Fira Code"/>
                <a:cs typeface="Fira Code"/>
                <a:sym typeface="Fira Code"/>
              </a:rPr>
              <a:t>cuvinte</a:t>
            </a:r>
            <a:r>
              <a:rPr lang="en-US" dirty="0">
                <a:solidFill>
                  <a:schemeClr val="accent3"/>
                </a:solidFill>
                <a:latin typeface="Fira Code"/>
                <a:ea typeface="Fira Code"/>
                <a:cs typeface="Fira Code"/>
                <a:sym typeface="Fira Code"/>
              </a:rPr>
              <a:t> se </a:t>
            </a:r>
            <a:r>
              <a:rPr lang="en-US" dirty="0" err="1">
                <a:solidFill>
                  <a:schemeClr val="accent3"/>
                </a:solidFill>
                <a:latin typeface="Fira Code"/>
                <a:ea typeface="Fira Code"/>
                <a:cs typeface="Fira Code"/>
                <a:sym typeface="Fira Code"/>
              </a:rPr>
              <a:t>cauta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toate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synset</a:t>
            </a:r>
            <a:r>
              <a:rPr lang="en-US" dirty="0">
                <a:solidFill>
                  <a:schemeClr val="accent3"/>
                </a:solidFill>
                <a:latin typeface="Fira Code"/>
                <a:ea typeface="Fira Code"/>
                <a:cs typeface="Fira Code"/>
                <a:sym typeface="Fira Code"/>
              </a:rPr>
              <a:t>-urile </a:t>
            </a:r>
            <a:r>
              <a:rPr lang="en-US" dirty="0" err="1">
                <a:solidFill>
                  <a:schemeClr val="accent3"/>
                </a:solidFill>
                <a:latin typeface="Fira Code"/>
                <a:ea typeface="Fira Code"/>
                <a:cs typeface="Fira Code"/>
                <a:sym typeface="Fira Code"/>
              </a:rPr>
              <a:t>cuvintelor</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fereastra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si</a:t>
            </a:r>
            <a:r>
              <a:rPr lang="en-US" dirty="0">
                <a:solidFill>
                  <a:schemeClr val="accent3"/>
                </a:solidFill>
                <a:latin typeface="Fira Code"/>
                <a:ea typeface="Fira Code"/>
                <a:cs typeface="Fira Code"/>
                <a:sym typeface="Fira Code"/>
              </a:rPr>
              <a:t> se fac </a:t>
            </a:r>
            <a:r>
              <a:rPr lang="en-US" dirty="0" err="1">
                <a:solidFill>
                  <a:schemeClr val="accent3"/>
                </a:solidFill>
                <a:latin typeface="Fira Code"/>
                <a:ea typeface="Fira Code"/>
                <a:cs typeface="Fira Code"/>
                <a:sym typeface="Fira Code"/>
              </a:rPr>
              <a:t>combinatii</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acestea</a:t>
            </a:r>
            <a:r>
              <a:rPr lang="en-US" dirty="0">
                <a:solidFill>
                  <a:schemeClr val="accent3"/>
                </a:solidFill>
                <a:latin typeface="Fira Code"/>
                <a:ea typeface="Fira Code"/>
                <a:cs typeface="Fira Code"/>
                <a:sym typeface="Fira Code"/>
              </a:rPr>
              <a:t>.</a:t>
            </a:r>
          </a:p>
        </p:txBody>
      </p:sp>
      <p:cxnSp>
        <p:nvCxnSpPr>
          <p:cNvPr id="25" name="Google Shape;652;p34">
            <a:extLst>
              <a:ext uri="{FF2B5EF4-FFF2-40B4-BE49-F238E27FC236}">
                <a16:creationId xmlns:a16="http://schemas.microsoft.com/office/drawing/2014/main" id="{5AC87285-FA31-4B45-AFC9-B296A1E7CB60}"/>
              </a:ext>
            </a:extLst>
          </p:cNvPr>
          <p:cNvCxnSpPr/>
          <p:nvPr/>
        </p:nvCxnSpPr>
        <p:spPr>
          <a:xfrm>
            <a:off x="1337875" y="3468385"/>
            <a:ext cx="1152000" cy="0"/>
          </a:xfrm>
          <a:prstGeom prst="straightConnector1">
            <a:avLst/>
          </a:prstGeom>
          <a:noFill/>
          <a:ln w="9525" cap="flat" cmpd="sng">
            <a:solidFill>
              <a:schemeClr val="accent4"/>
            </a:solidFill>
            <a:prstDash val="solid"/>
            <a:round/>
            <a:headEnd type="none" w="med" len="med"/>
            <a:tailEnd type="none" w="med" len="med"/>
          </a:ln>
        </p:spPr>
      </p:cxnSp>
      <p:sp>
        <p:nvSpPr>
          <p:cNvPr id="27" name="CasetăText 26">
            <a:extLst>
              <a:ext uri="{FF2B5EF4-FFF2-40B4-BE49-F238E27FC236}">
                <a16:creationId xmlns:a16="http://schemas.microsoft.com/office/drawing/2014/main" id="{F9CB3860-1215-4682-93F4-B43282BD506C}"/>
              </a:ext>
            </a:extLst>
          </p:cNvPr>
          <p:cNvSpPr txBox="1"/>
          <p:nvPr/>
        </p:nvSpPr>
        <p:spPr>
          <a:xfrm>
            <a:off x="2197395" y="2408774"/>
            <a:ext cx="4742120" cy="523220"/>
          </a:xfrm>
          <a:prstGeom prst="rect">
            <a:avLst/>
          </a:prstGeom>
          <a:noFill/>
        </p:spPr>
        <p:txBody>
          <a:bodyPr wrap="square">
            <a:spAutoFit/>
          </a:bodyPr>
          <a:lstStyle/>
          <a:p>
            <a:pPr marL="0" lvl="0" indent="0" algn="l" rtl="0">
              <a:spcBef>
                <a:spcPts val="0"/>
              </a:spcBef>
              <a:spcAft>
                <a:spcPts val="0"/>
              </a:spcAft>
              <a:buNone/>
            </a:pPr>
            <a:r>
              <a:rPr lang="en-US" sz="1400" dirty="0">
                <a:solidFill>
                  <a:schemeClr val="accent2"/>
                </a:solidFill>
                <a:latin typeface="Fira Code"/>
                <a:ea typeface="Fira Code"/>
                <a:cs typeface="Fira Code"/>
                <a:sym typeface="Fira Code"/>
              </a:rPr>
              <a:t>Pasul </a:t>
            </a:r>
          </a:p>
          <a:p>
            <a:pPr marL="0" lvl="0" indent="0" algn="l" rtl="0">
              <a:spcBef>
                <a:spcPts val="0"/>
              </a:spcBef>
              <a:spcAft>
                <a:spcPts val="0"/>
              </a:spcAft>
              <a:buNone/>
            </a:pPr>
            <a:r>
              <a:rPr lang="en-US" sz="1400" dirty="0">
                <a:solidFill>
                  <a:schemeClr val="accent2"/>
                </a:solidFill>
                <a:latin typeface="Fira Code"/>
                <a:ea typeface="Fira Code"/>
                <a:cs typeface="Fira Code"/>
                <a:sym typeface="Fira Code"/>
              </a:rPr>
              <a:t>03</a:t>
            </a:r>
          </a:p>
        </p:txBody>
      </p:sp>
    </p:spTree>
    <p:extLst>
      <p:ext uri="{BB962C8B-B14F-4D97-AF65-F5344CB8AC3E}">
        <p14:creationId xmlns:p14="http://schemas.microsoft.com/office/powerpoint/2010/main" val="394404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49" y="582700"/>
            <a:ext cx="7632155"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Introducere </a:t>
            </a:r>
            <a:r>
              <a:rPr lang="en" dirty="0">
                <a:solidFill>
                  <a:schemeClr val="accent2"/>
                </a:solidFill>
              </a:rPr>
              <a:t>‘in problema’;</a:t>
            </a:r>
            <a:endParaRPr dirty="0">
              <a:solidFill>
                <a:schemeClr val="accent2"/>
              </a:solidFill>
            </a:endParaRPr>
          </a:p>
        </p:txBody>
      </p:sp>
      <p:sp>
        <p:nvSpPr>
          <p:cNvPr id="472" name="Google Shape;472;p28"/>
          <p:cNvSpPr txBox="1">
            <a:spLocks noGrp="1"/>
          </p:cNvSpPr>
          <p:nvPr>
            <p:ph type="body" idx="1"/>
          </p:nvPr>
        </p:nvSpPr>
        <p:spPr>
          <a:xfrm>
            <a:off x="1881055" y="980891"/>
            <a:ext cx="6119696" cy="3416400"/>
          </a:xfrm>
          <a:prstGeom prst="rect">
            <a:avLst/>
          </a:prstGeom>
        </p:spPr>
        <p:txBody>
          <a:bodyPr spcFirstLastPara="1" wrap="square" lIns="91425" tIns="91425" rIns="91425" bIns="91425" anchor="ctr" anchorCtr="0">
            <a:noAutofit/>
          </a:bodyPr>
          <a:lstStyle/>
          <a:p>
            <a:pPr marL="0" indent="0">
              <a:buNone/>
            </a:pPr>
            <a:r>
              <a:rPr lang="en-US" sz="1400" dirty="0">
                <a:solidFill>
                  <a:schemeClr val="accent2"/>
                </a:solidFill>
              </a:rPr>
              <a:t>‘</a:t>
            </a:r>
            <a:r>
              <a:rPr lang="en-US" sz="1400" dirty="0" err="1">
                <a:solidFill>
                  <a:schemeClr val="accent2"/>
                </a:solidFill>
              </a:rPr>
              <a:t>Dezambiguizarea</a:t>
            </a:r>
            <a:r>
              <a:rPr lang="en-US" sz="1400" dirty="0">
                <a:solidFill>
                  <a:schemeClr val="accent2"/>
                </a:solidFill>
              </a:rPr>
              <a:t> </a:t>
            </a:r>
            <a:r>
              <a:rPr lang="en-US" sz="1400" dirty="0" err="1">
                <a:solidFill>
                  <a:schemeClr val="accent2"/>
                </a:solidFill>
              </a:rPr>
              <a:t>sensului</a:t>
            </a:r>
            <a:r>
              <a:rPr lang="en-US" sz="1400" dirty="0">
                <a:solidFill>
                  <a:schemeClr val="accent2"/>
                </a:solidFill>
              </a:rPr>
              <a:t> </a:t>
            </a:r>
            <a:r>
              <a:rPr lang="en-US" sz="1400" dirty="0" err="1">
                <a:solidFill>
                  <a:schemeClr val="accent2"/>
                </a:solidFill>
              </a:rPr>
              <a:t>cuvântului</a:t>
            </a:r>
            <a:r>
              <a:rPr lang="en-US" sz="1400" dirty="0">
                <a:solidFill>
                  <a:schemeClr val="accent2"/>
                </a:solidFill>
              </a:rPr>
              <a:t> </a:t>
            </a:r>
            <a:r>
              <a:rPr lang="en-US" sz="1400" dirty="0" err="1">
                <a:solidFill>
                  <a:schemeClr val="accent2"/>
                </a:solidFill>
              </a:rPr>
              <a:t>este</a:t>
            </a:r>
            <a:r>
              <a:rPr lang="en-US" sz="1400" dirty="0">
                <a:solidFill>
                  <a:schemeClr val="accent2"/>
                </a:solidFill>
              </a:rPr>
              <a:t> o </a:t>
            </a:r>
            <a:r>
              <a:rPr lang="en-US" sz="1400" dirty="0" err="1">
                <a:solidFill>
                  <a:schemeClr val="accent2"/>
                </a:solidFill>
              </a:rPr>
              <a:t>problemă</a:t>
            </a:r>
            <a:r>
              <a:rPr lang="en-US" sz="1400" dirty="0">
                <a:solidFill>
                  <a:schemeClr val="accent2"/>
                </a:solidFill>
              </a:rPr>
              <a:t> </a:t>
            </a:r>
            <a:r>
              <a:rPr lang="en-US" sz="1400" dirty="0" err="1">
                <a:solidFill>
                  <a:schemeClr val="accent2"/>
                </a:solidFill>
              </a:rPr>
              <a:t>deschisă</a:t>
            </a:r>
            <a:r>
              <a:rPr lang="en-US" sz="1400" dirty="0">
                <a:solidFill>
                  <a:schemeClr val="accent2"/>
                </a:solidFill>
              </a:rPr>
              <a:t> </a:t>
            </a:r>
            <a:r>
              <a:rPr lang="en-US" sz="1400" dirty="0" err="1">
                <a:solidFill>
                  <a:schemeClr val="accent2"/>
                </a:solidFill>
              </a:rPr>
              <a:t>în</a:t>
            </a:r>
            <a:r>
              <a:rPr lang="en-US" sz="1400" dirty="0">
                <a:solidFill>
                  <a:schemeClr val="accent2"/>
                </a:solidFill>
              </a:rPr>
              <a:t> </a:t>
            </a:r>
            <a:r>
              <a:rPr lang="en-US" sz="1400" dirty="0" err="1">
                <a:solidFill>
                  <a:schemeClr val="accent2"/>
                </a:solidFill>
              </a:rPr>
              <a:t>lingvistica</a:t>
            </a:r>
            <a:r>
              <a:rPr lang="en-US" sz="1400" dirty="0">
                <a:solidFill>
                  <a:schemeClr val="accent2"/>
                </a:solidFill>
              </a:rPr>
              <a:t> </a:t>
            </a:r>
            <a:r>
              <a:rPr lang="en-US" sz="1400" dirty="0" err="1">
                <a:solidFill>
                  <a:schemeClr val="accent2"/>
                </a:solidFill>
              </a:rPr>
              <a:t>computațională</a:t>
            </a:r>
            <a:r>
              <a:rPr lang="en-US" sz="1400" dirty="0">
                <a:solidFill>
                  <a:schemeClr val="accent2"/>
                </a:solidFill>
              </a:rPr>
              <a:t>, </a:t>
            </a:r>
            <a:r>
              <a:rPr lang="en-US" sz="1400" dirty="0" err="1">
                <a:solidFill>
                  <a:schemeClr val="accent2"/>
                </a:solidFill>
              </a:rPr>
              <a:t>preocupată</a:t>
            </a:r>
            <a:r>
              <a:rPr lang="en-US" sz="1400" dirty="0">
                <a:solidFill>
                  <a:schemeClr val="accent2"/>
                </a:solidFill>
              </a:rPr>
              <a:t> de </a:t>
            </a:r>
            <a:r>
              <a:rPr lang="en-US" sz="1400" dirty="0" err="1">
                <a:solidFill>
                  <a:schemeClr val="accent2"/>
                </a:solidFill>
              </a:rPr>
              <a:t>identificarea</a:t>
            </a:r>
            <a:r>
              <a:rPr lang="en-US" sz="1400" dirty="0">
                <a:solidFill>
                  <a:schemeClr val="accent2"/>
                </a:solidFill>
              </a:rPr>
              <a:t> </a:t>
            </a:r>
            <a:r>
              <a:rPr lang="en-US" sz="1400" dirty="0" err="1">
                <a:solidFill>
                  <a:schemeClr val="accent2"/>
                </a:solidFill>
              </a:rPr>
              <a:t>sensului</a:t>
            </a:r>
            <a:r>
              <a:rPr lang="en-US" sz="1400" dirty="0">
                <a:solidFill>
                  <a:schemeClr val="accent2"/>
                </a:solidFill>
              </a:rPr>
              <a:t> </a:t>
            </a:r>
            <a:r>
              <a:rPr lang="en-US" sz="1400" dirty="0" err="1">
                <a:solidFill>
                  <a:schemeClr val="accent2"/>
                </a:solidFill>
              </a:rPr>
              <a:t>unui</a:t>
            </a:r>
            <a:r>
              <a:rPr lang="en-US" sz="1400" dirty="0">
                <a:solidFill>
                  <a:schemeClr val="accent2"/>
                </a:solidFill>
              </a:rPr>
              <a:t> </a:t>
            </a:r>
            <a:r>
              <a:rPr lang="en-US" sz="1400" dirty="0" err="1">
                <a:solidFill>
                  <a:schemeClr val="accent2"/>
                </a:solidFill>
              </a:rPr>
              <a:t>cuvânt</a:t>
            </a:r>
            <a:r>
              <a:rPr lang="en-US" sz="1400" dirty="0">
                <a:solidFill>
                  <a:schemeClr val="accent2"/>
                </a:solidFill>
              </a:rPr>
              <a:t> </a:t>
            </a:r>
            <a:r>
              <a:rPr lang="en-US" sz="1400" dirty="0" err="1">
                <a:solidFill>
                  <a:schemeClr val="accent2"/>
                </a:solidFill>
              </a:rPr>
              <a:t>folosit</a:t>
            </a:r>
            <a:r>
              <a:rPr lang="en-US" sz="1400" dirty="0">
                <a:solidFill>
                  <a:schemeClr val="accent2"/>
                </a:solidFill>
              </a:rPr>
              <a:t> </a:t>
            </a:r>
            <a:r>
              <a:rPr lang="en-US" sz="1400" dirty="0" err="1">
                <a:solidFill>
                  <a:schemeClr val="accent2"/>
                </a:solidFill>
              </a:rPr>
              <a:t>într</a:t>
            </a:r>
            <a:r>
              <a:rPr lang="en-US" sz="1400" dirty="0">
                <a:solidFill>
                  <a:schemeClr val="accent2"/>
                </a:solidFill>
              </a:rPr>
              <a:t>-o </a:t>
            </a:r>
            <a:r>
              <a:rPr lang="en-US" sz="1400" dirty="0" err="1">
                <a:solidFill>
                  <a:schemeClr val="accent2"/>
                </a:solidFill>
              </a:rPr>
              <a:t>propoziție</a:t>
            </a:r>
            <a:r>
              <a:rPr lang="en-US" sz="1400" dirty="0">
                <a:solidFill>
                  <a:schemeClr val="accent2"/>
                </a:solidFill>
              </a:rPr>
              <a:t>.’</a:t>
            </a:r>
          </a:p>
          <a:p>
            <a:pPr marL="0" lvl="0" indent="0" algn="l" rtl="0">
              <a:spcBef>
                <a:spcPts val="0"/>
              </a:spcBef>
              <a:spcAft>
                <a:spcPts val="0"/>
              </a:spcAft>
              <a:buNone/>
            </a:pPr>
            <a:endParaRPr lang="en-US" sz="1400" dirty="0">
              <a:solidFill>
                <a:schemeClr val="accent3"/>
              </a:solidFill>
            </a:endParaRPr>
          </a:p>
          <a:p>
            <a:pPr marL="0" lvl="0" indent="0" algn="l" rtl="0">
              <a:spcBef>
                <a:spcPts val="0"/>
              </a:spcBef>
              <a:spcAft>
                <a:spcPts val="0"/>
              </a:spcAft>
              <a:buNone/>
            </a:pPr>
            <a:r>
              <a:rPr lang="en-US" sz="1400" dirty="0">
                <a:solidFill>
                  <a:schemeClr val="accent3"/>
                </a:solidFill>
              </a:rPr>
              <a:t>&lt;</a:t>
            </a:r>
            <a:r>
              <a:rPr lang="en-US" sz="1400" dirty="0" err="1">
                <a:solidFill>
                  <a:schemeClr val="accent3"/>
                </a:solidFill>
              </a:rPr>
              <a:t>Soluția</a:t>
            </a:r>
            <a:r>
              <a:rPr lang="en-US" sz="1400" dirty="0">
                <a:solidFill>
                  <a:schemeClr val="accent3"/>
                </a:solidFill>
              </a:rPr>
              <a:t> la </a:t>
            </a:r>
            <a:r>
              <a:rPr lang="en-US" sz="1400" dirty="0" err="1">
                <a:solidFill>
                  <a:schemeClr val="accent3"/>
                </a:solidFill>
              </a:rPr>
              <a:t>această</a:t>
            </a:r>
            <a:r>
              <a:rPr lang="en-US" sz="1400" dirty="0">
                <a:solidFill>
                  <a:schemeClr val="accent3"/>
                </a:solidFill>
              </a:rPr>
              <a:t> </a:t>
            </a:r>
            <a:r>
              <a:rPr lang="en-US" sz="1400" dirty="0" err="1">
                <a:solidFill>
                  <a:schemeClr val="accent3"/>
                </a:solidFill>
              </a:rPr>
              <a:t>problemă</a:t>
            </a:r>
            <a:r>
              <a:rPr lang="en-US" sz="1400" dirty="0">
                <a:solidFill>
                  <a:schemeClr val="accent3"/>
                </a:solidFill>
              </a:rPr>
              <a:t> are impact </a:t>
            </a:r>
            <a:r>
              <a:rPr lang="en-US" sz="1400" dirty="0" err="1">
                <a:solidFill>
                  <a:schemeClr val="accent3"/>
                </a:solidFill>
              </a:rPr>
              <a:t>asupra</a:t>
            </a:r>
            <a:r>
              <a:rPr lang="en-US" sz="1400" dirty="0">
                <a:solidFill>
                  <a:schemeClr val="accent3"/>
                </a:solidFill>
              </a:rPr>
              <a:t> </a:t>
            </a:r>
            <a:r>
              <a:rPr lang="en-US" sz="1400" dirty="0" err="1">
                <a:solidFill>
                  <a:schemeClr val="accent3"/>
                </a:solidFill>
              </a:rPr>
              <a:t>altor</a:t>
            </a:r>
            <a:r>
              <a:rPr lang="en-US" sz="1400" dirty="0">
                <a:solidFill>
                  <a:schemeClr val="accent3"/>
                </a:solidFill>
              </a:rPr>
              <a:t> </a:t>
            </a:r>
            <a:r>
              <a:rPr lang="en-US" sz="1400" dirty="0" err="1">
                <a:solidFill>
                  <a:schemeClr val="accent3"/>
                </a:solidFill>
              </a:rPr>
              <a:t>scrieri</a:t>
            </a:r>
            <a:r>
              <a:rPr lang="en-US" sz="1400" dirty="0">
                <a:solidFill>
                  <a:schemeClr val="accent3"/>
                </a:solidFill>
              </a:rPr>
              <a:t> legate de computer, cum </a:t>
            </a:r>
            <a:r>
              <a:rPr lang="en-US" sz="1400" dirty="0" err="1">
                <a:solidFill>
                  <a:schemeClr val="accent3"/>
                </a:solidFill>
              </a:rPr>
              <a:t>ar</a:t>
            </a:r>
            <a:r>
              <a:rPr lang="en-US" sz="1400" dirty="0">
                <a:solidFill>
                  <a:schemeClr val="accent3"/>
                </a:solidFill>
              </a:rPr>
              <a:t> fi </a:t>
            </a:r>
            <a:r>
              <a:rPr lang="en-US" sz="1400" dirty="0" err="1">
                <a:solidFill>
                  <a:schemeClr val="accent3"/>
                </a:solidFill>
              </a:rPr>
              <a:t>discursul</a:t>
            </a:r>
            <a:r>
              <a:rPr lang="en-US" sz="1400" dirty="0">
                <a:solidFill>
                  <a:schemeClr val="accent3"/>
                </a:solidFill>
              </a:rPr>
              <a:t>, </a:t>
            </a:r>
            <a:r>
              <a:rPr lang="en-US" sz="1400" dirty="0" err="1">
                <a:solidFill>
                  <a:schemeClr val="accent3"/>
                </a:solidFill>
              </a:rPr>
              <a:t>îmbunătățirea</a:t>
            </a:r>
            <a:r>
              <a:rPr lang="en-US" sz="1400" dirty="0">
                <a:solidFill>
                  <a:schemeClr val="accent3"/>
                </a:solidFill>
              </a:rPr>
              <a:t> </a:t>
            </a:r>
            <a:r>
              <a:rPr lang="en-US" sz="1400" dirty="0" err="1">
                <a:solidFill>
                  <a:schemeClr val="accent3"/>
                </a:solidFill>
              </a:rPr>
              <a:t>relevanței</a:t>
            </a:r>
            <a:r>
              <a:rPr lang="en-US" sz="1400" dirty="0">
                <a:solidFill>
                  <a:schemeClr val="accent3"/>
                </a:solidFill>
              </a:rPr>
              <a:t> </a:t>
            </a:r>
            <a:r>
              <a:rPr lang="en-US" sz="1400" dirty="0" err="1">
                <a:solidFill>
                  <a:schemeClr val="accent3"/>
                </a:solidFill>
              </a:rPr>
              <a:t>motoarelor</a:t>
            </a:r>
            <a:r>
              <a:rPr lang="en-US" sz="1400" dirty="0">
                <a:solidFill>
                  <a:schemeClr val="accent3"/>
                </a:solidFill>
              </a:rPr>
              <a:t> de </a:t>
            </a:r>
            <a:r>
              <a:rPr lang="en-US" sz="1400" dirty="0" err="1">
                <a:solidFill>
                  <a:schemeClr val="accent3"/>
                </a:solidFill>
              </a:rPr>
              <a:t>căutare</a:t>
            </a:r>
            <a:r>
              <a:rPr lang="en-US" sz="1400" dirty="0">
                <a:solidFill>
                  <a:schemeClr val="accent3"/>
                </a:solidFill>
              </a:rPr>
              <a:t>, </a:t>
            </a:r>
            <a:r>
              <a:rPr lang="en-US" sz="1400" dirty="0" err="1">
                <a:solidFill>
                  <a:schemeClr val="accent3"/>
                </a:solidFill>
              </a:rPr>
              <a:t>rezoluția</a:t>
            </a:r>
            <a:r>
              <a:rPr lang="en-US" sz="1400" dirty="0">
                <a:solidFill>
                  <a:schemeClr val="accent3"/>
                </a:solidFill>
              </a:rPr>
              <a:t> </a:t>
            </a:r>
            <a:r>
              <a:rPr lang="en-US" sz="1400" dirty="0" err="1">
                <a:solidFill>
                  <a:schemeClr val="accent3"/>
                </a:solidFill>
              </a:rPr>
              <a:t>anaforelor</a:t>
            </a:r>
            <a:r>
              <a:rPr lang="en-US" sz="1400" dirty="0">
                <a:solidFill>
                  <a:schemeClr val="accent3"/>
                </a:solidFill>
              </a:rPr>
              <a:t>, </a:t>
            </a:r>
            <a:r>
              <a:rPr lang="en-US" sz="1400" dirty="0" err="1">
                <a:solidFill>
                  <a:schemeClr val="accent3"/>
                </a:solidFill>
              </a:rPr>
              <a:t>coerența</a:t>
            </a:r>
            <a:r>
              <a:rPr lang="en-US" sz="1400" dirty="0">
                <a:solidFill>
                  <a:schemeClr val="accent3"/>
                </a:solidFill>
              </a:rPr>
              <a:t> </a:t>
            </a:r>
            <a:r>
              <a:rPr lang="en-US" sz="1400" dirty="0" err="1">
                <a:solidFill>
                  <a:schemeClr val="accent3"/>
                </a:solidFill>
              </a:rPr>
              <a:t>și</a:t>
            </a:r>
            <a:r>
              <a:rPr lang="en-US" sz="1400" dirty="0">
                <a:solidFill>
                  <a:schemeClr val="accent3"/>
                </a:solidFill>
              </a:rPr>
              <a:t> </a:t>
            </a:r>
            <a:r>
              <a:rPr lang="en-US" sz="1400" dirty="0" err="1">
                <a:solidFill>
                  <a:schemeClr val="accent3"/>
                </a:solidFill>
              </a:rPr>
              <a:t>inferența</a:t>
            </a:r>
            <a:r>
              <a:rPr lang="en-US" sz="1400" dirty="0">
                <a:solidFill>
                  <a:schemeClr val="accent3"/>
                </a:solidFill>
              </a:rPr>
              <a:t>.&gt;</a:t>
            </a:r>
            <a:endParaRPr sz="1400" dirty="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introducere.html</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introducere.css</a:t>
            </a:r>
            <a:endParaRPr sz="1400" dirty="0">
              <a:solidFill>
                <a:schemeClr val="accent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output.html</a:t>
            </a:r>
            <a:endParaRPr sz="1400" dirty="0">
              <a:solidFill>
                <a:schemeClr val="accent3"/>
              </a:solidFill>
            </a:endParaRPr>
          </a:p>
        </p:txBody>
      </p:sp>
      <p:sp>
        <p:nvSpPr>
          <p:cNvPr id="869" name="Google Shape;869;p4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output.css</a:t>
            </a:r>
            <a:endParaRPr sz="1400" dirty="0">
              <a:solidFill>
                <a:schemeClr val="accent3"/>
              </a:solidFill>
            </a:endParaRPr>
          </a:p>
        </p:txBody>
      </p:sp>
      <p:sp>
        <p:nvSpPr>
          <p:cNvPr id="2" name="AutoShape 2">
            <a:extLst>
              <a:ext uri="{FF2B5EF4-FFF2-40B4-BE49-F238E27FC236}">
                <a16:creationId xmlns:a16="http://schemas.microsoft.com/office/drawing/2014/main" id="{39C8D329-391C-401E-9C4E-1F963591D7E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asetăText 7">
            <a:extLst>
              <a:ext uri="{FF2B5EF4-FFF2-40B4-BE49-F238E27FC236}">
                <a16:creationId xmlns:a16="http://schemas.microsoft.com/office/drawing/2014/main" id="{506299E0-6C61-4D17-A8D0-8D55BA052599}"/>
              </a:ext>
            </a:extLst>
          </p:cNvPr>
          <p:cNvSpPr txBox="1"/>
          <p:nvPr/>
        </p:nvSpPr>
        <p:spPr>
          <a:xfrm>
            <a:off x="592106" y="348153"/>
            <a:ext cx="4575544" cy="400110"/>
          </a:xfrm>
          <a:prstGeom prst="rect">
            <a:avLst/>
          </a:prstGeom>
          <a:noFill/>
        </p:spPr>
        <p:txBody>
          <a:bodyPr wrap="square">
            <a:spAutoFit/>
          </a:bodyPr>
          <a:lstStyle/>
          <a:p>
            <a:r>
              <a:rPr lang="en" sz="2000" dirty="0">
                <a:solidFill>
                  <a:schemeClr val="lt1"/>
                </a:solidFill>
                <a:latin typeface="Fira Code" panose="020B0809050000020004" pitchFamily="49" charset="0"/>
                <a:ea typeface="Fira Code" panose="020B0809050000020004" pitchFamily="49" charset="0"/>
                <a:cs typeface="Fira Code" panose="020B0809050000020004" pitchFamily="49" charset="0"/>
              </a:rPr>
              <a:t>Rezultatele </a:t>
            </a:r>
            <a:r>
              <a:rPr lang="ro-RO" sz="20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Rulării</a:t>
            </a:r>
            <a:r>
              <a:rPr lang="en" sz="2000" dirty="0">
                <a:solidFill>
                  <a:schemeClr val="lt1"/>
                </a:solidFill>
                <a:latin typeface="Fira Code" panose="020B0809050000020004" pitchFamily="49" charset="0"/>
                <a:ea typeface="Fira Code" panose="020B0809050000020004" pitchFamily="49" charset="0"/>
                <a:cs typeface="Fira Code" panose="020B0809050000020004" pitchFamily="49" charset="0"/>
              </a:rPr>
              <a:t> </a:t>
            </a:r>
            <a:endParaRPr lang="en-US" sz="2000" dirty="0">
              <a:latin typeface="Fira Code" panose="020B0809050000020004" pitchFamily="49" charset="0"/>
              <a:ea typeface="Fira Code" panose="020B0809050000020004" pitchFamily="49" charset="0"/>
              <a:cs typeface="Fira Code" panose="020B0809050000020004" pitchFamily="49" charset="0"/>
            </a:endParaRPr>
          </a:p>
        </p:txBody>
      </p:sp>
      <p:pic>
        <p:nvPicPr>
          <p:cNvPr id="4" name="Imagine 3">
            <a:extLst>
              <a:ext uri="{FF2B5EF4-FFF2-40B4-BE49-F238E27FC236}">
                <a16:creationId xmlns:a16="http://schemas.microsoft.com/office/drawing/2014/main" id="{8F910F26-2970-40E8-9977-1393376897AC}"/>
              </a:ext>
            </a:extLst>
          </p:cNvPr>
          <p:cNvPicPr>
            <a:picLocks noChangeAspect="1"/>
          </p:cNvPicPr>
          <p:nvPr/>
        </p:nvPicPr>
        <p:blipFill>
          <a:blip r:embed="rId3"/>
          <a:stretch>
            <a:fillRect/>
          </a:stretch>
        </p:blipFill>
        <p:spPr>
          <a:xfrm>
            <a:off x="1047307" y="791541"/>
            <a:ext cx="7947837" cy="3114559"/>
          </a:xfrm>
          <a:prstGeom prst="rect">
            <a:avLst/>
          </a:prstGeom>
        </p:spPr>
      </p:pic>
      <p:pic>
        <p:nvPicPr>
          <p:cNvPr id="6" name="Imagine 5">
            <a:extLst>
              <a:ext uri="{FF2B5EF4-FFF2-40B4-BE49-F238E27FC236}">
                <a16:creationId xmlns:a16="http://schemas.microsoft.com/office/drawing/2014/main" id="{D9F812BC-6ABD-4AF7-B5CB-39F9FF24DC9C}"/>
              </a:ext>
            </a:extLst>
          </p:cNvPr>
          <p:cNvPicPr>
            <a:picLocks noChangeAspect="1"/>
          </p:cNvPicPr>
          <p:nvPr/>
        </p:nvPicPr>
        <p:blipFill>
          <a:blip r:embed="rId4"/>
          <a:stretch>
            <a:fillRect/>
          </a:stretch>
        </p:blipFill>
        <p:spPr>
          <a:xfrm>
            <a:off x="1047307" y="3975953"/>
            <a:ext cx="7947837" cy="376006"/>
          </a:xfrm>
          <a:prstGeom prst="rect">
            <a:avLst/>
          </a:prstGeom>
        </p:spPr>
      </p:pic>
    </p:spTree>
    <p:extLst>
      <p:ext uri="{BB962C8B-B14F-4D97-AF65-F5344CB8AC3E}">
        <p14:creationId xmlns:p14="http://schemas.microsoft.com/office/powerpoint/2010/main" val="803056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1570263" y="1310936"/>
            <a:ext cx="7936295"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a:t>
            </a:r>
            <a:r>
              <a:rPr lang="en-US" dirty="0"/>
              <a:t>Cu </a:t>
            </a:r>
            <a:r>
              <a:rPr lang="en-US" dirty="0" err="1"/>
              <a:t>ajutorul</a:t>
            </a:r>
            <a:r>
              <a:rPr lang="en-US" dirty="0"/>
              <a:t> </a:t>
            </a:r>
            <a:r>
              <a:rPr lang="en-US" dirty="0" err="1"/>
              <a:t>unor</a:t>
            </a:r>
            <a:r>
              <a:rPr lang="en-US" dirty="0"/>
              <a:t> </a:t>
            </a:r>
            <a:r>
              <a:rPr lang="en-US" dirty="0" err="1"/>
              <a:t>vectori</a:t>
            </a:r>
            <a:r>
              <a:rPr lang="en-US" dirty="0"/>
              <a:t> </a:t>
            </a:r>
            <a:r>
              <a:rPr lang="en-US" dirty="0" err="1"/>
              <a:t>rezultați</a:t>
            </a:r>
            <a:r>
              <a:rPr lang="en-US" dirty="0"/>
              <a:t> </a:t>
            </a:r>
            <a:r>
              <a:rPr lang="en-US" dirty="0" err="1"/>
              <a:t>prin</a:t>
            </a:r>
            <a:r>
              <a:rPr lang="en-US" dirty="0"/>
              <a:t> </a:t>
            </a:r>
            <a:r>
              <a:rPr lang="en-US" dirty="0" err="1"/>
              <a:t>contextualizarea</a:t>
            </a:r>
            <a:r>
              <a:rPr lang="en-US" dirty="0"/>
              <a:t> </a:t>
            </a:r>
            <a:r>
              <a:rPr lang="en-US" dirty="0" err="1"/>
              <a:t>cuvintelor</a:t>
            </a:r>
            <a:r>
              <a:rPr lang="en-US" dirty="0"/>
              <a:t> pe </a:t>
            </a:r>
            <a:r>
              <a:rPr lang="en-US" dirty="0" err="1"/>
              <a:t>baza</a:t>
            </a:r>
            <a:r>
              <a:rPr lang="en-US" dirty="0"/>
              <a:t> </a:t>
            </a:r>
            <a:r>
              <a:rPr lang="en-US" dirty="0" err="1"/>
              <a:t>unui</a:t>
            </a:r>
            <a:r>
              <a:rPr lang="en-US" dirty="0"/>
              <a:t> model </a:t>
            </a:r>
            <a:r>
              <a:rPr lang="en-US" dirty="0" err="1"/>
              <a:t>preantrenat</a:t>
            </a:r>
            <a:r>
              <a:rPr lang="en-US" dirty="0"/>
              <a:t> (</a:t>
            </a:r>
            <a:r>
              <a:rPr lang="en-US" dirty="0" err="1"/>
              <a:t>bert</a:t>
            </a:r>
            <a:r>
              <a:rPr lang="en-US" dirty="0"/>
              <a:t>-base-</a:t>
            </a:r>
            <a:r>
              <a:rPr lang="en-US" dirty="0" err="1"/>
              <a:t>romanian</a:t>
            </a:r>
            <a:r>
              <a:rPr lang="en-US" dirty="0"/>
              <a:t>-uncased), se </a:t>
            </a:r>
            <a:r>
              <a:rPr lang="en-US" dirty="0" err="1"/>
              <a:t>masoara</a:t>
            </a:r>
            <a:r>
              <a:rPr lang="en-US" dirty="0"/>
              <a:t> </a:t>
            </a:r>
            <a:r>
              <a:rPr lang="en-US" dirty="0" err="1"/>
              <a:t>gradul</a:t>
            </a:r>
            <a:r>
              <a:rPr lang="en-US" dirty="0"/>
              <a:t> de </a:t>
            </a:r>
            <a:r>
              <a:rPr lang="en-US" dirty="0" err="1"/>
              <a:t>similitudine</a:t>
            </a:r>
            <a:r>
              <a:rPr lang="en-US" dirty="0"/>
              <a:t> al </a:t>
            </a:r>
            <a:r>
              <a:rPr lang="en-US" dirty="0" err="1"/>
              <a:t>sensurilor</a:t>
            </a:r>
            <a:r>
              <a:rPr lang="en-US" dirty="0"/>
              <a:t> </a:t>
            </a:r>
            <a:r>
              <a:rPr lang="en-US" dirty="0" err="1"/>
              <a:t>cuvintelor</a:t>
            </a:r>
            <a:r>
              <a:rPr lang="en-US" dirty="0"/>
              <a:t> </a:t>
            </a:r>
            <a:r>
              <a:rPr lang="en-US" dirty="0" err="1"/>
              <a:t>cheie</a:t>
            </a:r>
            <a:r>
              <a:rPr lang="en-US" dirty="0"/>
              <a:t> </a:t>
            </a:r>
            <a:r>
              <a:rPr lang="en-US" dirty="0" err="1"/>
              <a:t>în</a:t>
            </a:r>
            <a:r>
              <a:rPr lang="en-US" dirty="0"/>
              <a:t> </a:t>
            </a:r>
            <a:r>
              <a:rPr lang="en-US" dirty="0" err="1"/>
              <a:t>propoziții</a:t>
            </a:r>
            <a:r>
              <a:rPr lang="en-US" dirty="0"/>
              <a:t> - </a:t>
            </a:r>
            <a:r>
              <a:rPr lang="en-US" dirty="0" err="1"/>
              <a:t>definiții</a:t>
            </a:r>
            <a:r>
              <a:rPr lang="en-US" dirty="0"/>
              <a:t> cu </a:t>
            </a:r>
            <a:r>
              <a:rPr lang="en-US" dirty="0" err="1"/>
              <a:t>ajutorul</a:t>
            </a:r>
            <a:r>
              <a:rPr lang="en-US" dirty="0"/>
              <a:t> </a:t>
            </a:r>
            <a:r>
              <a:rPr lang="en-US" dirty="0" err="1"/>
              <a:t>funcției</a:t>
            </a:r>
            <a:r>
              <a:rPr lang="en-US" dirty="0"/>
              <a:t> </a:t>
            </a:r>
            <a:r>
              <a:rPr lang="en-US" dirty="0" err="1"/>
              <a:t>cosinus</a:t>
            </a:r>
            <a:r>
              <a:rPr lang="en" dirty="0"/>
              <a:t> &gt;</a:t>
            </a:r>
            <a:endParaRPr dirty="0"/>
          </a:p>
        </p:txBody>
      </p:sp>
      <p:sp>
        <p:nvSpPr>
          <p:cNvPr id="513" name="Google Shape;513;p31"/>
          <p:cNvSpPr txBox="1">
            <a:spLocks noGrp="1"/>
          </p:cNvSpPr>
          <p:nvPr>
            <p:ph type="subTitle" idx="1"/>
          </p:nvPr>
        </p:nvSpPr>
        <p:spPr>
          <a:xfrm>
            <a:off x="1338575" y="3277223"/>
            <a:ext cx="7652627"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a:t>
            </a:r>
            <a:r>
              <a:rPr lang="en-US" sz="1200" dirty="0" err="1"/>
              <a:t>Modelul</a:t>
            </a:r>
            <a:r>
              <a:rPr lang="en-US" sz="1200" dirty="0"/>
              <a:t> </a:t>
            </a:r>
            <a:r>
              <a:rPr lang="en-US" sz="1200" dirty="0" err="1"/>
              <a:t>folosit</a:t>
            </a:r>
            <a:r>
              <a:rPr lang="en-US" sz="1200" dirty="0"/>
              <a:t> </a:t>
            </a:r>
            <a:r>
              <a:rPr lang="en-US" sz="1200" dirty="0" err="1"/>
              <a:t>este</a:t>
            </a:r>
            <a:r>
              <a:rPr lang="en-US" sz="1200" dirty="0"/>
              <a:t> </a:t>
            </a:r>
            <a:r>
              <a:rPr lang="en-US" sz="1200" dirty="0" err="1"/>
              <a:t>preantrenat</a:t>
            </a:r>
            <a:r>
              <a:rPr lang="en-US" sz="1200" dirty="0"/>
              <a:t> pe un corpus de 15 GB. </a:t>
            </a:r>
            <a:r>
              <a:rPr lang="en-US" sz="1200" dirty="0" err="1"/>
              <a:t>Ofera</a:t>
            </a:r>
            <a:r>
              <a:rPr lang="en-US" sz="1200" dirty="0"/>
              <a:t> </a:t>
            </a:r>
            <a:r>
              <a:rPr lang="en-US" sz="1200" dirty="0" err="1"/>
              <a:t>îmbunătățiri</a:t>
            </a:r>
            <a:r>
              <a:rPr lang="en-US" sz="1200" dirty="0"/>
              <a:t> </a:t>
            </a:r>
            <a:r>
              <a:rPr lang="en-US" sz="1200" dirty="0" err="1"/>
              <a:t>semnificative</a:t>
            </a:r>
            <a:r>
              <a:rPr lang="en-US" sz="1200" dirty="0"/>
              <a:t> ale </a:t>
            </a:r>
            <a:r>
              <a:rPr lang="en-US" sz="1200" dirty="0" err="1"/>
              <a:t>performanței</a:t>
            </a:r>
            <a:r>
              <a:rPr lang="en-US" sz="1200" dirty="0"/>
              <a:t> </a:t>
            </a:r>
            <a:r>
              <a:rPr lang="en-US" sz="1200" dirty="0" err="1"/>
              <a:t>în</a:t>
            </a:r>
            <a:r>
              <a:rPr lang="en-US" sz="1200" dirty="0"/>
              <a:t> </a:t>
            </a:r>
            <a:r>
              <a:rPr lang="en-US" sz="1200" dirty="0" err="1"/>
              <a:t>raport</a:t>
            </a:r>
            <a:r>
              <a:rPr lang="en-US" sz="1200" dirty="0"/>
              <a:t> cu classic pretrained embeddings </a:t>
            </a:r>
            <a:r>
              <a:rPr lang="en-US" sz="1200" dirty="0" err="1"/>
              <a:t>și</a:t>
            </a:r>
            <a:r>
              <a:rPr lang="en-US" sz="1200" dirty="0"/>
              <a:t> un baseline </a:t>
            </a:r>
            <a:r>
              <a:rPr lang="en-US" sz="1200" dirty="0" err="1"/>
              <a:t>mai</a:t>
            </a:r>
            <a:r>
              <a:rPr lang="en-US" sz="1200" dirty="0"/>
              <a:t> </a:t>
            </a:r>
            <a:r>
              <a:rPr lang="en-US" sz="1200" dirty="0" err="1"/>
              <a:t>simplu</a:t>
            </a:r>
            <a:r>
              <a:rPr lang="en-US" sz="1200" dirty="0"/>
              <a:t> --- random word embeddings --- </a:t>
            </a:r>
            <a:r>
              <a:rPr lang="en-US" sz="1200" dirty="0" err="1"/>
              <a:t>concentrându</a:t>
            </a:r>
            <a:r>
              <a:rPr lang="en-US" sz="1200" dirty="0"/>
              <a:t>-se pe </a:t>
            </a:r>
            <a:r>
              <a:rPr lang="en-US" sz="1200" dirty="0" err="1"/>
              <a:t>impactul</a:t>
            </a:r>
            <a:r>
              <a:rPr lang="en-US" sz="1200" dirty="0"/>
              <a:t> </a:t>
            </a:r>
            <a:r>
              <a:rPr lang="en-US" sz="1200" dirty="0" err="1"/>
              <a:t>dimensiunii</a:t>
            </a:r>
            <a:r>
              <a:rPr lang="en-US" sz="1200" dirty="0"/>
              <a:t> </a:t>
            </a:r>
            <a:r>
              <a:rPr lang="en-US" sz="1200" dirty="0" err="1"/>
              <a:t>setului</a:t>
            </a:r>
            <a:r>
              <a:rPr lang="en-US" sz="1200" dirty="0"/>
              <a:t> de </a:t>
            </a:r>
            <a:r>
              <a:rPr lang="en-US" sz="1200" dirty="0" err="1"/>
              <a:t>antrenament</a:t>
            </a:r>
            <a:r>
              <a:rPr lang="en-US" sz="1200" dirty="0"/>
              <a:t> </a:t>
            </a:r>
            <a:r>
              <a:rPr lang="en-US" sz="1200" dirty="0" err="1"/>
              <a:t>și</a:t>
            </a:r>
            <a:r>
              <a:rPr lang="en-US" sz="1200" dirty="0"/>
              <a:t> pe </a:t>
            </a:r>
            <a:r>
              <a:rPr lang="en-US" sz="1200" dirty="0" err="1"/>
              <a:t>proprietățile</a:t>
            </a:r>
            <a:r>
              <a:rPr lang="en-US" sz="1200" dirty="0"/>
              <a:t> </a:t>
            </a:r>
            <a:r>
              <a:rPr lang="en-US" sz="1200" dirty="0" err="1"/>
              <a:t>lingvistice</a:t>
            </a:r>
            <a:r>
              <a:rPr lang="en-US" sz="1200" dirty="0"/>
              <a:t> ale </a:t>
            </a:r>
            <a:r>
              <a:rPr lang="en-US" sz="1200" dirty="0" err="1"/>
              <a:t>sarcinii</a:t>
            </a:r>
            <a:r>
              <a:rPr lang="en-US" sz="1200" dirty="0"/>
              <a:t>. </a:t>
            </a:r>
            <a:r>
              <a:rPr lang="en-US" sz="1200" dirty="0" err="1"/>
              <a:t>Algoritmul</a:t>
            </a:r>
            <a:r>
              <a:rPr lang="en-US" sz="1200" dirty="0"/>
              <a:t> </a:t>
            </a:r>
            <a:r>
              <a:rPr lang="en-US" sz="1200" dirty="0" err="1"/>
              <a:t>este</a:t>
            </a:r>
            <a:r>
              <a:rPr lang="en-US" sz="1200" dirty="0"/>
              <a:t> bun </a:t>
            </a:r>
            <a:r>
              <a:rPr lang="en-US" sz="1200" dirty="0" err="1"/>
              <a:t>pentru</a:t>
            </a:r>
            <a:r>
              <a:rPr lang="en-US" sz="1200" dirty="0"/>
              <a:t> </a:t>
            </a:r>
            <a:r>
              <a:rPr lang="en-US" sz="1200" dirty="0" err="1"/>
              <a:t>limbajul</a:t>
            </a:r>
            <a:r>
              <a:rPr lang="en-US" sz="1200" dirty="0"/>
              <a:t> care </a:t>
            </a:r>
            <a:r>
              <a:rPr lang="en-US" sz="1200" dirty="0" err="1"/>
              <a:t>conține</a:t>
            </a:r>
            <a:r>
              <a:rPr lang="en-US" sz="1200" dirty="0"/>
              <a:t> o </a:t>
            </a:r>
            <a:r>
              <a:rPr lang="en-US" sz="1200" dirty="0" err="1"/>
              <a:t>structură</a:t>
            </a:r>
            <a:r>
              <a:rPr lang="en-US" sz="1200" dirty="0"/>
              <a:t> </a:t>
            </a:r>
            <a:r>
              <a:rPr lang="en-US" sz="1200" dirty="0" err="1"/>
              <a:t>complexă</a:t>
            </a:r>
            <a:r>
              <a:rPr lang="en-US" sz="1200" dirty="0"/>
              <a:t> </a:t>
            </a:r>
            <a:r>
              <a:rPr lang="en-US" sz="1200" dirty="0" err="1"/>
              <a:t>și</a:t>
            </a:r>
            <a:r>
              <a:rPr lang="en-US" sz="1200" dirty="0"/>
              <a:t> o </a:t>
            </a:r>
            <a:r>
              <a:rPr lang="en-US" sz="1200" dirty="0" err="1"/>
              <a:t>utilizare</a:t>
            </a:r>
            <a:r>
              <a:rPr lang="en-US" sz="1200" dirty="0"/>
              <a:t> </a:t>
            </a:r>
            <a:r>
              <a:rPr lang="en-US" sz="1200" dirty="0" err="1"/>
              <a:t>ambiguă</a:t>
            </a:r>
            <a:r>
              <a:rPr lang="en-US" sz="1200" dirty="0"/>
              <a:t> a </a:t>
            </a:r>
            <a:r>
              <a:rPr lang="en-US" sz="1200" dirty="0" err="1"/>
              <a:t>cuvintelor</a:t>
            </a:r>
            <a:r>
              <a:rPr lang="en-US" sz="1200" dirty="0"/>
              <a:t>.</a:t>
            </a:r>
            <a:r>
              <a:rPr lang="en" sz="1200" dirty="0"/>
              <a:t>&gt;</a:t>
            </a:r>
            <a:endParaRPr sz="1200" dirty="0"/>
          </a:p>
        </p:txBody>
      </p:sp>
      <p:sp>
        <p:nvSpPr>
          <p:cNvPr id="514" name="Google Shape;514;p31"/>
          <p:cNvSpPr txBox="1">
            <a:spLocks noGrp="1"/>
          </p:cNvSpPr>
          <p:nvPr>
            <p:ph type="subTitle" idx="3"/>
          </p:nvPr>
        </p:nvSpPr>
        <p:spPr>
          <a:xfrm>
            <a:off x="987305" y="2724912"/>
            <a:ext cx="8355169"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2"/>
                </a:solidFill>
              </a:rPr>
              <a:t>Caracteristici &lt; /Contextual Embeddings &gt;</a:t>
            </a:r>
            <a:r>
              <a:rPr lang="en" sz="2400" dirty="0">
                <a:solidFill>
                  <a:schemeClr val="lt1"/>
                </a:solidFill>
              </a:rPr>
              <a:t> </a:t>
            </a:r>
          </a:p>
          <a:p>
            <a:pPr marL="0" lvl="0" indent="0" algn="l" rtl="0">
              <a:spcBef>
                <a:spcPts val="0"/>
              </a:spcBef>
              <a:spcAft>
                <a:spcPts val="0"/>
              </a:spcAft>
              <a:buNone/>
            </a:pPr>
            <a:r>
              <a:rPr lang="en" dirty="0">
                <a:solidFill>
                  <a:schemeClr val="accent6"/>
                </a:solidFill>
              </a:rPr>
              <a:t>{</a:t>
            </a:r>
            <a:endParaRPr dirty="0">
              <a:solidFill>
                <a:schemeClr val="accent6"/>
              </a:solidFill>
            </a:endParaRPr>
          </a:p>
        </p:txBody>
      </p:sp>
      <p:sp>
        <p:nvSpPr>
          <p:cNvPr id="515" name="Google Shape;515;p31"/>
          <p:cNvSpPr txBox="1">
            <a:spLocks noGrp="1"/>
          </p:cNvSpPr>
          <p:nvPr>
            <p:ph type="title"/>
          </p:nvPr>
        </p:nvSpPr>
        <p:spPr>
          <a:xfrm>
            <a:off x="1143250" y="783649"/>
            <a:ext cx="5838797"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Contextual &lt; /Embeddings &gt; </a:t>
            </a:r>
            <a:r>
              <a:rPr lang="en" dirty="0">
                <a:solidFill>
                  <a:schemeClr val="accent6"/>
                </a:solidFill>
              </a:rPr>
              <a:t>{</a:t>
            </a:r>
            <a:r>
              <a:rPr lang="en" dirty="0"/>
              <a:t> </a:t>
            </a:r>
            <a:endParaRPr dirty="0"/>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contextualEmbeddings.html</a:t>
            </a: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contextualEmbeddings.css</a:t>
            </a:r>
            <a:endParaRPr sz="1400" dirty="0">
              <a:solidFill>
                <a:schemeClr val="accent3"/>
              </a:solidFill>
            </a:endParaRPr>
          </a:p>
        </p:txBody>
      </p:sp>
      <p:grpSp>
        <p:nvGrpSpPr>
          <p:cNvPr id="551" name="Google Shape;551;p31"/>
          <p:cNvGrpSpPr/>
          <p:nvPr/>
        </p:nvGrpSpPr>
        <p:grpSpPr>
          <a:xfrm>
            <a:off x="987305" y="3366461"/>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54" name="Google Shape;554;p31"/>
          <p:cNvGrpSpPr/>
          <p:nvPr/>
        </p:nvGrpSpPr>
        <p:grpSpPr>
          <a:xfrm>
            <a:off x="1064163" y="1445219"/>
            <a:ext cx="506100" cy="1239388"/>
            <a:chOff x="1084825" y="3203163"/>
            <a:chExt cx="506100" cy="1239388"/>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826951"/>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spTree>
    <p:extLst>
      <p:ext uri="{BB962C8B-B14F-4D97-AF65-F5344CB8AC3E}">
        <p14:creationId xmlns:p14="http://schemas.microsoft.com/office/powerpoint/2010/main" val="797777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Prezentarea succinta </a:t>
            </a:r>
            <a:r>
              <a:rPr lang="en" sz="2000" dirty="0">
                <a:solidFill>
                  <a:schemeClr val="accent2"/>
                </a:solidFill>
              </a:rPr>
              <a:t>‘a pasilor algoritmului’ </a:t>
            </a:r>
            <a:r>
              <a:rPr lang="en" sz="2000" dirty="0">
                <a:solidFill>
                  <a:schemeClr val="accent6"/>
                </a:solidFill>
              </a:rPr>
              <a:t>{</a:t>
            </a:r>
            <a:endParaRPr sz="2000"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702521" y="1210832"/>
            <a:ext cx="1453067"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Pasul </a:t>
            </a:r>
          </a:p>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01</a:t>
            </a:r>
            <a:endParaRPr sz="2000" dirty="0">
              <a:solidFill>
                <a:schemeClr val="accent1"/>
              </a:solidFill>
              <a:latin typeface="Fira Code"/>
              <a:ea typeface="Fira Code"/>
              <a:cs typeface="Fira Code"/>
              <a:sym typeface="Fira Code"/>
            </a:endParaRPr>
          </a:p>
        </p:txBody>
      </p:sp>
      <p:sp>
        <p:nvSpPr>
          <p:cNvPr id="637" name="Google Shape;637;p34"/>
          <p:cNvSpPr txBox="1"/>
          <p:nvPr/>
        </p:nvSpPr>
        <p:spPr>
          <a:xfrm>
            <a:off x="3030642" y="1261425"/>
            <a:ext cx="6113358"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err="1">
                <a:solidFill>
                  <a:schemeClr val="accent3"/>
                </a:solidFill>
                <a:latin typeface="Fira Code"/>
                <a:ea typeface="Fira Code"/>
                <a:cs typeface="Fira Code"/>
                <a:sym typeface="Fira Code"/>
              </a:rPr>
              <a:t>Pentru</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fiecare</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cuvânt</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împărțim</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propozițiile</a:t>
            </a:r>
            <a:r>
              <a:rPr lang="en-US" sz="1200" dirty="0">
                <a:solidFill>
                  <a:schemeClr val="accent3"/>
                </a:solidFill>
                <a:latin typeface="Fira Code"/>
                <a:ea typeface="Fira Code"/>
                <a:cs typeface="Fira Code"/>
                <a:sym typeface="Fira Code"/>
              </a:rPr>
              <a:t> din </a:t>
            </a:r>
            <a:r>
              <a:rPr lang="en-US" sz="1200" dirty="0" err="1">
                <a:solidFill>
                  <a:schemeClr val="accent3"/>
                </a:solidFill>
                <a:latin typeface="Fira Code"/>
                <a:ea typeface="Fira Code"/>
                <a:cs typeface="Fira Code"/>
                <a:sym typeface="Fira Code"/>
              </a:rPr>
              <a:t>baza</a:t>
            </a:r>
            <a:r>
              <a:rPr lang="en-US" sz="1200" dirty="0">
                <a:solidFill>
                  <a:schemeClr val="accent3"/>
                </a:solidFill>
                <a:latin typeface="Fira Code"/>
                <a:ea typeface="Fira Code"/>
                <a:cs typeface="Fira Code"/>
                <a:sym typeface="Fira Code"/>
              </a:rPr>
              <a:t> de date </a:t>
            </a:r>
            <a:r>
              <a:rPr lang="en-US" sz="1200" dirty="0" err="1">
                <a:solidFill>
                  <a:schemeClr val="accent3"/>
                </a:solidFill>
                <a:latin typeface="Fira Code"/>
                <a:ea typeface="Fira Code"/>
                <a:cs typeface="Fira Code"/>
                <a:sym typeface="Fira Code"/>
              </a:rPr>
              <a:t>în</a:t>
            </a:r>
            <a:r>
              <a:rPr lang="en-US" sz="1200" dirty="0">
                <a:solidFill>
                  <a:schemeClr val="accent3"/>
                </a:solidFill>
                <a:latin typeface="Fira Code"/>
                <a:ea typeface="Fira Code"/>
                <a:cs typeface="Fira Code"/>
                <a:sym typeface="Fira Code"/>
              </a:rPr>
              <a:t> test </a:t>
            </a:r>
            <a:r>
              <a:rPr lang="en-US" sz="1200" dirty="0" err="1">
                <a:solidFill>
                  <a:schemeClr val="accent3"/>
                </a:solidFill>
                <a:latin typeface="Fira Code"/>
                <a:ea typeface="Fira Code"/>
                <a:cs typeface="Fira Code"/>
                <a:sym typeface="Fira Code"/>
              </a:rPr>
              <a:t>și</a:t>
            </a:r>
            <a:r>
              <a:rPr lang="en-US" sz="1200" dirty="0">
                <a:solidFill>
                  <a:schemeClr val="accent3"/>
                </a:solidFill>
                <a:latin typeface="Fira Code"/>
                <a:ea typeface="Fira Code"/>
                <a:cs typeface="Fira Code"/>
                <a:sym typeface="Fira Code"/>
              </a:rPr>
              <a:t> train (20-80), </a:t>
            </a:r>
            <a:r>
              <a:rPr lang="en-US" sz="1200" dirty="0" err="1">
                <a:solidFill>
                  <a:schemeClr val="accent3"/>
                </a:solidFill>
                <a:latin typeface="Fira Code"/>
                <a:ea typeface="Fira Code"/>
                <a:cs typeface="Fira Code"/>
                <a:sym typeface="Fira Code"/>
              </a:rPr>
              <a:t>astfel</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încât</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să</a:t>
            </a:r>
            <a:r>
              <a:rPr lang="en-US" sz="1200" dirty="0">
                <a:solidFill>
                  <a:schemeClr val="accent3"/>
                </a:solidFill>
                <a:latin typeface="Fira Code"/>
                <a:ea typeface="Fira Code"/>
                <a:cs typeface="Fira Code"/>
                <a:sym typeface="Fira Code"/>
              </a:rPr>
              <a:t> fie </a:t>
            </a:r>
            <a:r>
              <a:rPr lang="en-US" sz="1200" dirty="0" err="1">
                <a:solidFill>
                  <a:schemeClr val="accent3"/>
                </a:solidFill>
                <a:latin typeface="Fira Code"/>
                <a:ea typeface="Fira Code"/>
                <a:cs typeface="Fira Code"/>
                <a:sym typeface="Fira Code"/>
              </a:rPr>
              <a:t>proporții</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egale</a:t>
            </a:r>
            <a:r>
              <a:rPr lang="en-US" sz="1200" dirty="0">
                <a:solidFill>
                  <a:schemeClr val="accent3"/>
                </a:solidFill>
                <a:latin typeface="Fira Code"/>
                <a:ea typeface="Fira Code"/>
                <a:cs typeface="Fira Code"/>
                <a:sym typeface="Fira Code"/>
              </a:rPr>
              <a:t> din </a:t>
            </a:r>
            <a:r>
              <a:rPr lang="en-US" sz="1200" dirty="0" err="1">
                <a:solidFill>
                  <a:schemeClr val="accent3"/>
                </a:solidFill>
                <a:latin typeface="Fira Code"/>
                <a:ea typeface="Fira Code"/>
                <a:cs typeface="Fira Code"/>
                <a:sym typeface="Fira Code"/>
              </a:rPr>
              <a:t>toate</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sensurile</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în</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ambele</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dataseturi</a:t>
            </a:r>
            <a:endParaRPr sz="1200" dirty="0">
              <a:solidFill>
                <a:schemeClr val="accent3"/>
              </a:solidFill>
              <a:latin typeface="Fira Code"/>
              <a:ea typeface="Fira Code"/>
              <a:cs typeface="Fira Code"/>
              <a:sym typeface="Fira Code"/>
            </a:endParaRPr>
          </a:p>
        </p:txBody>
      </p:sp>
      <p:sp>
        <p:nvSpPr>
          <p:cNvPr id="638" name="Google Shape;638;p34"/>
          <p:cNvSpPr txBox="1"/>
          <p:nvPr/>
        </p:nvSpPr>
        <p:spPr>
          <a:xfrm>
            <a:off x="2043259" y="2147945"/>
            <a:ext cx="1504113"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Pasul </a:t>
            </a:r>
          </a:p>
          <a:p>
            <a:pPr marL="0" lvl="0" indent="0" algn="l" rtl="0">
              <a:spcBef>
                <a:spcPts val="0"/>
              </a:spcBef>
              <a:spcAft>
                <a:spcPts val="0"/>
              </a:spcAft>
              <a:buNone/>
            </a:pPr>
            <a:r>
              <a:rPr lang="en" sz="2000" dirty="0">
                <a:solidFill>
                  <a:schemeClr val="lt2"/>
                </a:solidFill>
                <a:latin typeface="Fira Code"/>
                <a:ea typeface="Fira Code"/>
                <a:cs typeface="Fira Code"/>
                <a:sym typeface="Fira Code"/>
              </a:rPr>
              <a:t>02</a:t>
            </a:r>
            <a:endParaRPr sz="2000" dirty="0">
              <a:solidFill>
                <a:schemeClr val="lt2"/>
              </a:solidFill>
              <a:latin typeface="Fira Code"/>
              <a:ea typeface="Fira Code"/>
              <a:cs typeface="Fira Code"/>
              <a:sym typeface="Fira Code"/>
            </a:endParaRPr>
          </a:p>
        </p:txBody>
      </p:sp>
      <p:sp>
        <p:nvSpPr>
          <p:cNvPr id="639" name="Google Shape;639;p34"/>
          <p:cNvSpPr txBox="1"/>
          <p:nvPr/>
        </p:nvSpPr>
        <p:spPr>
          <a:xfrm>
            <a:off x="3520234" y="2310496"/>
            <a:ext cx="5980107"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err="1">
                <a:solidFill>
                  <a:schemeClr val="accent3"/>
                </a:solidFill>
                <a:latin typeface="Fira Code"/>
                <a:ea typeface="Fira Code"/>
                <a:cs typeface="Fira Code"/>
                <a:sym typeface="Fira Code"/>
              </a:rPr>
              <a:t>Pentru</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fiecare</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propoziție</a:t>
            </a:r>
            <a:r>
              <a:rPr lang="en-US" sz="1200" dirty="0">
                <a:solidFill>
                  <a:schemeClr val="accent3"/>
                </a:solidFill>
                <a:latin typeface="Fira Code"/>
                <a:ea typeface="Fira Code"/>
                <a:cs typeface="Fira Code"/>
                <a:sym typeface="Fira Code"/>
              </a:rPr>
              <a:t> din train, </a:t>
            </a:r>
            <a:r>
              <a:rPr lang="en-US" sz="1200" dirty="0" err="1">
                <a:solidFill>
                  <a:schemeClr val="accent3"/>
                </a:solidFill>
                <a:latin typeface="Fira Code"/>
                <a:ea typeface="Fira Code"/>
                <a:cs typeface="Fira Code"/>
                <a:sym typeface="Fira Code"/>
              </a:rPr>
              <a:t>aplicăm</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modelul</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pentru</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obținerea</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vectorului</a:t>
            </a:r>
            <a:r>
              <a:rPr lang="en-US" sz="1200" dirty="0">
                <a:solidFill>
                  <a:schemeClr val="accent3"/>
                </a:solidFill>
                <a:latin typeface="Fira Code"/>
                <a:ea typeface="Fira Code"/>
                <a:cs typeface="Fira Code"/>
                <a:sym typeface="Fira Code"/>
              </a:rPr>
              <a:t> word embedding; se </a:t>
            </a:r>
            <a:r>
              <a:rPr lang="en-US" sz="1200" dirty="0" err="1">
                <a:solidFill>
                  <a:schemeClr val="accent3"/>
                </a:solidFill>
                <a:latin typeface="Fira Code"/>
                <a:ea typeface="Fira Code"/>
                <a:cs typeface="Fira Code"/>
                <a:sym typeface="Fira Code"/>
              </a:rPr>
              <a:t>realizează</a:t>
            </a:r>
            <a:r>
              <a:rPr lang="en-US" sz="1200" dirty="0">
                <a:solidFill>
                  <a:schemeClr val="accent3"/>
                </a:solidFill>
                <a:latin typeface="Fira Code"/>
                <a:ea typeface="Fira Code"/>
                <a:cs typeface="Fira Code"/>
                <a:sym typeface="Fira Code"/>
              </a:rPr>
              <a:t> o </a:t>
            </a:r>
            <a:r>
              <a:rPr lang="en-US" sz="1200" dirty="0" err="1">
                <a:solidFill>
                  <a:schemeClr val="accent3"/>
                </a:solidFill>
                <a:latin typeface="Fira Code"/>
                <a:ea typeface="Fira Code"/>
                <a:cs typeface="Fira Code"/>
                <a:sym typeface="Fira Code"/>
              </a:rPr>
              <a:t>medie</a:t>
            </a:r>
            <a:r>
              <a:rPr lang="en-US" sz="1200" dirty="0">
                <a:solidFill>
                  <a:schemeClr val="accent3"/>
                </a:solidFill>
                <a:latin typeface="Fira Code"/>
                <a:ea typeface="Fira Code"/>
                <a:cs typeface="Fira Code"/>
                <a:sym typeface="Fira Code"/>
              </a:rPr>
              <a:t> a </a:t>
            </a:r>
            <a:r>
              <a:rPr lang="en-US" sz="1200" dirty="0" err="1">
                <a:solidFill>
                  <a:schemeClr val="accent3"/>
                </a:solidFill>
                <a:latin typeface="Fira Code"/>
                <a:ea typeface="Fira Code"/>
                <a:cs typeface="Fira Code"/>
                <a:sym typeface="Fira Code"/>
              </a:rPr>
              <a:t>vectorilor</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obținuți</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pentru</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fiecare</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sens</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ce</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va</a:t>
            </a:r>
            <a:r>
              <a:rPr lang="en-US" sz="1200" dirty="0">
                <a:solidFill>
                  <a:schemeClr val="accent3"/>
                </a:solidFill>
                <a:latin typeface="Fira Code"/>
                <a:ea typeface="Fira Code"/>
                <a:cs typeface="Fira Code"/>
                <a:sym typeface="Fira Code"/>
              </a:rPr>
              <a:t> fi </a:t>
            </a:r>
            <a:r>
              <a:rPr lang="en-US" sz="1200" dirty="0" err="1">
                <a:solidFill>
                  <a:schemeClr val="accent3"/>
                </a:solidFill>
                <a:latin typeface="Fira Code"/>
                <a:ea typeface="Fira Code"/>
                <a:cs typeface="Fira Code"/>
                <a:sym typeface="Fira Code"/>
              </a:rPr>
              <a:t>vectorul</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reprezentativ</a:t>
            </a:r>
            <a:r>
              <a:rPr lang="en-US" sz="1200" dirty="0">
                <a:solidFill>
                  <a:schemeClr val="accent3"/>
                </a:solidFill>
                <a:latin typeface="Fira Code"/>
                <a:ea typeface="Fira Code"/>
                <a:cs typeface="Fira Code"/>
                <a:sym typeface="Fira Code"/>
              </a:rPr>
              <a:t> al </a:t>
            </a:r>
            <a:r>
              <a:rPr lang="en-US" sz="1200" dirty="0" err="1">
                <a:solidFill>
                  <a:schemeClr val="accent3"/>
                </a:solidFill>
                <a:latin typeface="Fira Code"/>
                <a:ea typeface="Fira Code"/>
                <a:cs typeface="Fira Code"/>
                <a:sym typeface="Fira Code"/>
              </a:rPr>
              <a:t>acelui</a:t>
            </a:r>
            <a:r>
              <a:rPr lang="en-US" sz="1200" dirty="0">
                <a:solidFill>
                  <a:schemeClr val="accent3"/>
                </a:solidFill>
                <a:latin typeface="Fira Code"/>
                <a:ea typeface="Fira Code"/>
                <a:cs typeface="Fira Code"/>
                <a:sym typeface="Fira Code"/>
              </a:rPr>
              <a:t> </a:t>
            </a:r>
            <a:r>
              <a:rPr lang="en-US" sz="1200" dirty="0" err="1">
                <a:solidFill>
                  <a:schemeClr val="accent3"/>
                </a:solidFill>
                <a:latin typeface="Fira Code"/>
                <a:ea typeface="Fira Code"/>
                <a:cs typeface="Fira Code"/>
                <a:sym typeface="Fira Code"/>
              </a:rPr>
              <a:t>sens</a:t>
            </a:r>
            <a:endParaRPr sz="1200" dirty="0">
              <a:solidFill>
                <a:schemeClr val="accent3"/>
              </a:solidFill>
              <a:latin typeface="Fira Code"/>
              <a:ea typeface="Fira Code"/>
              <a:cs typeface="Fira Code"/>
              <a:sym typeface="Fira Code"/>
            </a:endParaRPr>
          </a:p>
        </p:txBody>
      </p:sp>
      <p:sp>
        <p:nvSpPr>
          <p:cNvPr id="640" name="Google Shape;640;p34"/>
          <p:cNvSpPr txBox="1"/>
          <p:nvPr/>
        </p:nvSpPr>
        <p:spPr>
          <a:xfrm>
            <a:off x="2403532" y="3330491"/>
            <a:ext cx="150411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Pasul</a:t>
            </a:r>
          </a:p>
          <a:p>
            <a:pPr marL="0" lvl="0" indent="0" algn="l" rtl="0">
              <a:spcBef>
                <a:spcPts val="0"/>
              </a:spcBef>
              <a:spcAft>
                <a:spcPts val="0"/>
              </a:spcAft>
              <a:buNone/>
            </a:pPr>
            <a:r>
              <a:rPr lang="en" sz="2000" dirty="0">
                <a:solidFill>
                  <a:schemeClr val="dk2"/>
                </a:solidFill>
                <a:latin typeface="Fira Code"/>
                <a:ea typeface="Fira Code"/>
                <a:cs typeface="Fira Code"/>
                <a:sym typeface="Fira Code"/>
              </a:rPr>
              <a:t> 03</a:t>
            </a:r>
            <a:endParaRPr sz="2000" dirty="0">
              <a:solidFill>
                <a:schemeClr val="dk2"/>
              </a:solidFill>
              <a:latin typeface="Fira Code"/>
              <a:ea typeface="Fira Code"/>
              <a:cs typeface="Fira Code"/>
              <a:sym typeface="Fira Code"/>
            </a:endParaRPr>
          </a:p>
        </p:txBody>
      </p:sp>
      <p:sp>
        <p:nvSpPr>
          <p:cNvPr id="641" name="Google Shape;641;p34"/>
          <p:cNvSpPr txBox="1"/>
          <p:nvPr/>
        </p:nvSpPr>
        <p:spPr>
          <a:xfrm>
            <a:off x="3466214" y="3663563"/>
            <a:ext cx="532809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err="1">
                <a:solidFill>
                  <a:schemeClr val="accent3"/>
                </a:solidFill>
                <a:latin typeface="Fira Code"/>
                <a:ea typeface="Fira Code"/>
                <a:cs typeface="Fira Code"/>
                <a:sym typeface="Fira Code"/>
              </a:rPr>
              <a:t>Pentru</a:t>
            </a:r>
            <a:r>
              <a:rPr lang="en-US" sz="1100" dirty="0">
                <a:solidFill>
                  <a:schemeClr val="accent3"/>
                </a:solidFill>
                <a:latin typeface="Fira Code"/>
                <a:ea typeface="Fira Code"/>
                <a:cs typeface="Fira Code"/>
                <a:sym typeface="Fira Code"/>
              </a:rPr>
              <a:t> </a:t>
            </a:r>
            <a:r>
              <a:rPr lang="en-US" sz="1100" dirty="0" err="1">
                <a:solidFill>
                  <a:schemeClr val="accent3"/>
                </a:solidFill>
                <a:latin typeface="Fira Code"/>
                <a:ea typeface="Fira Code"/>
                <a:cs typeface="Fira Code"/>
                <a:sym typeface="Fira Code"/>
              </a:rPr>
              <a:t>fiecare</a:t>
            </a:r>
            <a:r>
              <a:rPr lang="en-US" sz="1100" dirty="0">
                <a:solidFill>
                  <a:schemeClr val="accent3"/>
                </a:solidFill>
                <a:latin typeface="Fira Code"/>
                <a:ea typeface="Fira Code"/>
                <a:cs typeface="Fira Code"/>
                <a:sym typeface="Fira Code"/>
              </a:rPr>
              <a:t> </a:t>
            </a:r>
            <a:r>
              <a:rPr lang="en-US" sz="1100" dirty="0" err="1">
                <a:solidFill>
                  <a:schemeClr val="accent3"/>
                </a:solidFill>
                <a:latin typeface="Fira Code"/>
                <a:ea typeface="Fira Code"/>
                <a:cs typeface="Fira Code"/>
                <a:sym typeface="Fira Code"/>
              </a:rPr>
              <a:t>propoziție</a:t>
            </a:r>
            <a:r>
              <a:rPr lang="en-US" sz="1100" dirty="0">
                <a:solidFill>
                  <a:schemeClr val="accent3"/>
                </a:solidFill>
                <a:latin typeface="Fira Code"/>
                <a:ea typeface="Fira Code"/>
                <a:cs typeface="Fira Code"/>
                <a:sym typeface="Fira Code"/>
              </a:rPr>
              <a:t> de test, se </a:t>
            </a:r>
            <a:r>
              <a:rPr lang="en-US" sz="1100" dirty="0" err="1">
                <a:solidFill>
                  <a:schemeClr val="accent3"/>
                </a:solidFill>
                <a:latin typeface="Fira Code"/>
                <a:ea typeface="Fira Code"/>
                <a:cs typeface="Fira Code"/>
                <a:sym typeface="Fira Code"/>
              </a:rPr>
              <a:t>calculează</a:t>
            </a:r>
            <a:r>
              <a:rPr lang="en-US" sz="1100" dirty="0">
                <a:solidFill>
                  <a:schemeClr val="accent3"/>
                </a:solidFill>
                <a:latin typeface="Fira Code"/>
                <a:ea typeface="Fira Code"/>
                <a:cs typeface="Fira Code"/>
                <a:sym typeface="Fira Code"/>
              </a:rPr>
              <a:t> </a:t>
            </a:r>
            <a:r>
              <a:rPr lang="en-US" sz="1100" dirty="0" err="1">
                <a:solidFill>
                  <a:schemeClr val="accent3"/>
                </a:solidFill>
                <a:latin typeface="Fira Code"/>
                <a:ea typeface="Fira Code"/>
                <a:cs typeface="Fira Code"/>
                <a:sym typeface="Fira Code"/>
              </a:rPr>
              <a:t>vectorul</a:t>
            </a:r>
            <a:r>
              <a:rPr lang="en-US" sz="1100" dirty="0">
                <a:solidFill>
                  <a:schemeClr val="accent3"/>
                </a:solidFill>
                <a:latin typeface="Fira Code"/>
                <a:ea typeface="Fira Code"/>
                <a:cs typeface="Fira Code"/>
                <a:sym typeface="Fira Code"/>
              </a:rPr>
              <a:t> </a:t>
            </a:r>
            <a:r>
              <a:rPr lang="en-US" sz="1100" dirty="0" err="1">
                <a:solidFill>
                  <a:schemeClr val="accent3"/>
                </a:solidFill>
                <a:latin typeface="Fira Code"/>
                <a:ea typeface="Fira Code"/>
                <a:cs typeface="Fira Code"/>
                <a:sym typeface="Fira Code"/>
              </a:rPr>
              <a:t>respectiv</a:t>
            </a:r>
            <a:r>
              <a:rPr lang="en-US" sz="1100" dirty="0">
                <a:solidFill>
                  <a:schemeClr val="accent3"/>
                </a:solidFill>
                <a:latin typeface="Fira Code"/>
                <a:ea typeface="Fira Code"/>
                <a:cs typeface="Fira Code"/>
                <a:sym typeface="Fira Code"/>
              </a:rPr>
              <a:t> </a:t>
            </a:r>
            <a:r>
              <a:rPr lang="en-US" sz="1100" dirty="0" err="1">
                <a:solidFill>
                  <a:schemeClr val="accent3"/>
                </a:solidFill>
                <a:latin typeface="Fira Code"/>
                <a:ea typeface="Fira Code"/>
                <a:cs typeface="Fira Code"/>
                <a:sym typeface="Fira Code"/>
              </a:rPr>
              <a:t>și</a:t>
            </a:r>
            <a:r>
              <a:rPr lang="en-US" sz="1100" dirty="0">
                <a:solidFill>
                  <a:schemeClr val="accent3"/>
                </a:solidFill>
                <a:latin typeface="Fira Code"/>
                <a:ea typeface="Fira Code"/>
                <a:cs typeface="Fira Code"/>
                <a:sym typeface="Fira Code"/>
              </a:rPr>
              <a:t> cos(</a:t>
            </a:r>
            <a:r>
              <a:rPr lang="en-US" sz="1100" dirty="0" err="1">
                <a:solidFill>
                  <a:schemeClr val="accent3"/>
                </a:solidFill>
                <a:latin typeface="Fira Code"/>
                <a:ea typeface="Fira Code"/>
                <a:cs typeface="Fira Code"/>
                <a:sym typeface="Fira Code"/>
              </a:rPr>
              <a:t>vector_test</a:t>
            </a:r>
            <a:r>
              <a:rPr lang="en-US" sz="1100" dirty="0">
                <a:solidFill>
                  <a:schemeClr val="accent3"/>
                </a:solidFill>
                <a:latin typeface="Fira Code"/>
                <a:ea typeface="Fira Code"/>
                <a:cs typeface="Fira Code"/>
                <a:sym typeface="Fira Code"/>
              </a:rPr>
              <a:t>, </a:t>
            </a:r>
            <a:r>
              <a:rPr lang="en-US" sz="1100" dirty="0" err="1">
                <a:solidFill>
                  <a:schemeClr val="accent3"/>
                </a:solidFill>
                <a:latin typeface="Fira Code"/>
                <a:ea typeface="Fira Code"/>
                <a:cs typeface="Fira Code"/>
                <a:sym typeface="Fira Code"/>
              </a:rPr>
              <a:t>vector_sens</a:t>
            </a:r>
            <a:r>
              <a:rPr lang="en-US" sz="1100" dirty="0">
                <a:solidFill>
                  <a:schemeClr val="accent3"/>
                </a:solidFill>
                <a:latin typeface="Fira Code"/>
                <a:ea typeface="Fira Code"/>
                <a:cs typeface="Fira Code"/>
                <a:sym typeface="Fira Code"/>
              </a:rPr>
              <a:t>) </a:t>
            </a:r>
            <a:r>
              <a:rPr lang="en-US" sz="1100" dirty="0" err="1">
                <a:solidFill>
                  <a:schemeClr val="accent3"/>
                </a:solidFill>
                <a:latin typeface="Fira Code"/>
                <a:ea typeface="Fira Code"/>
                <a:cs typeface="Fira Code"/>
                <a:sym typeface="Fira Code"/>
              </a:rPr>
              <a:t>pentru</a:t>
            </a:r>
            <a:r>
              <a:rPr lang="en-US" sz="1100" dirty="0">
                <a:solidFill>
                  <a:schemeClr val="accent3"/>
                </a:solidFill>
                <a:latin typeface="Fira Code"/>
                <a:ea typeface="Fira Code"/>
                <a:cs typeface="Fira Code"/>
                <a:sym typeface="Fira Code"/>
              </a:rPr>
              <a:t> </a:t>
            </a:r>
            <a:r>
              <a:rPr lang="en-US" sz="1100" dirty="0" err="1">
                <a:solidFill>
                  <a:schemeClr val="accent3"/>
                </a:solidFill>
                <a:latin typeface="Fira Code"/>
                <a:ea typeface="Fira Code"/>
                <a:cs typeface="Fira Code"/>
                <a:sym typeface="Fira Code"/>
              </a:rPr>
              <a:t>fiecare</a:t>
            </a:r>
            <a:r>
              <a:rPr lang="en-US" sz="1100" dirty="0">
                <a:solidFill>
                  <a:schemeClr val="accent3"/>
                </a:solidFill>
                <a:latin typeface="Fira Code"/>
                <a:ea typeface="Fira Code"/>
                <a:cs typeface="Fira Code"/>
                <a:sym typeface="Fira Code"/>
              </a:rPr>
              <a:t> </a:t>
            </a:r>
            <a:r>
              <a:rPr lang="en-US" sz="1100" dirty="0" err="1">
                <a:solidFill>
                  <a:schemeClr val="accent3"/>
                </a:solidFill>
                <a:latin typeface="Fira Code"/>
                <a:ea typeface="Fira Code"/>
                <a:cs typeface="Fira Code"/>
                <a:sym typeface="Fira Code"/>
              </a:rPr>
              <a:t>sens</a:t>
            </a:r>
            <a:r>
              <a:rPr lang="en-US" sz="1100" dirty="0">
                <a:solidFill>
                  <a:schemeClr val="accent3"/>
                </a:solidFill>
                <a:latin typeface="Fira Code"/>
                <a:ea typeface="Fira Code"/>
                <a:cs typeface="Fira Code"/>
                <a:sym typeface="Fira Code"/>
              </a:rPr>
              <a:t>; se </a:t>
            </a:r>
            <a:r>
              <a:rPr lang="en-US" sz="1100" dirty="0" err="1">
                <a:solidFill>
                  <a:schemeClr val="accent3"/>
                </a:solidFill>
                <a:latin typeface="Fira Code"/>
                <a:ea typeface="Fira Code"/>
                <a:cs typeface="Fira Code"/>
                <a:sym typeface="Fira Code"/>
              </a:rPr>
              <a:t>alege</a:t>
            </a:r>
            <a:r>
              <a:rPr lang="en-US" sz="1100" dirty="0">
                <a:solidFill>
                  <a:schemeClr val="accent3"/>
                </a:solidFill>
                <a:latin typeface="Fira Code"/>
                <a:ea typeface="Fira Code"/>
                <a:cs typeface="Fira Code"/>
                <a:sym typeface="Fira Code"/>
              </a:rPr>
              <a:t> </a:t>
            </a:r>
            <a:r>
              <a:rPr lang="en-US" sz="1100" dirty="0" err="1">
                <a:solidFill>
                  <a:schemeClr val="accent3"/>
                </a:solidFill>
                <a:latin typeface="Fira Code"/>
                <a:ea typeface="Fira Code"/>
                <a:cs typeface="Fira Code"/>
                <a:sym typeface="Fira Code"/>
              </a:rPr>
              <a:t>sensul</a:t>
            </a:r>
            <a:r>
              <a:rPr lang="en-US" sz="1100" dirty="0">
                <a:solidFill>
                  <a:schemeClr val="accent3"/>
                </a:solidFill>
                <a:latin typeface="Fira Code"/>
                <a:ea typeface="Fira Code"/>
                <a:cs typeface="Fira Code"/>
                <a:sym typeface="Fira Code"/>
              </a:rPr>
              <a:t> cu </a:t>
            </a:r>
            <a:r>
              <a:rPr lang="en-US" sz="1100" dirty="0" err="1">
                <a:solidFill>
                  <a:schemeClr val="accent3"/>
                </a:solidFill>
                <a:latin typeface="Fira Code"/>
                <a:ea typeface="Fira Code"/>
                <a:cs typeface="Fira Code"/>
                <a:sym typeface="Fira Code"/>
              </a:rPr>
              <a:t>vectorul</a:t>
            </a:r>
            <a:r>
              <a:rPr lang="en-US" sz="1100" dirty="0">
                <a:solidFill>
                  <a:schemeClr val="accent3"/>
                </a:solidFill>
                <a:latin typeface="Fira Code"/>
                <a:ea typeface="Fira Code"/>
                <a:cs typeface="Fira Code"/>
                <a:sym typeface="Fira Code"/>
              </a:rPr>
              <a:t> </a:t>
            </a:r>
            <a:r>
              <a:rPr lang="en-US" sz="1100" dirty="0" err="1">
                <a:solidFill>
                  <a:schemeClr val="accent3"/>
                </a:solidFill>
                <a:latin typeface="Fira Code"/>
                <a:ea typeface="Fira Code"/>
                <a:cs typeface="Fira Code"/>
                <a:sym typeface="Fira Code"/>
              </a:rPr>
              <a:t>reprezentativ</a:t>
            </a:r>
            <a:r>
              <a:rPr lang="en-US" sz="1100" dirty="0">
                <a:solidFill>
                  <a:schemeClr val="accent3"/>
                </a:solidFill>
                <a:latin typeface="Fira Code"/>
                <a:ea typeface="Fira Code"/>
                <a:cs typeface="Fira Code"/>
                <a:sym typeface="Fira Code"/>
              </a:rPr>
              <a:t> </a:t>
            </a:r>
            <a:r>
              <a:rPr lang="en-US" sz="1100" dirty="0" err="1">
                <a:solidFill>
                  <a:schemeClr val="accent3"/>
                </a:solidFill>
                <a:latin typeface="Fira Code"/>
                <a:ea typeface="Fira Code"/>
                <a:cs typeface="Fira Code"/>
                <a:sym typeface="Fira Code"/>
              </a:rPr>
              <a:t>cel</a:t>
            </a:r>
            <a:r>
              <a:rPr lang="en-US" sz="1100" dirty="0">
                <a:solidFill>
                  <a:schemeClr val="accent3"/>
                </a:solidFill>
                <a:latin typeface="Fira Code"/>
                <a:ea typeface="Fira Code"/>
                <a:cs typeface="Fira Code"/>
                <a:sym typeface="Fira Code"/>
              </a:rPr>
              <a:t> </a:t>
            </a:r>
            <a:r>
              <a:rPr lang="en-US" sz="1100" dirty="0" err="1">
                <a:solidFill>
                  <a:schemeClr val="accent3"/>
                </a:solidFill>
                <a:latin typeface="Fira Code"/>
                <a:ea typeface="Fira Code"/>
                <a:cs typeface="Fira Code"/>
                <a:sym typeface="Fira Code"/>
              </a:rPr>
              <a:t>mai</a:t>
            </a:r>
            <a:r>
              <a:rPr lang="en-US" sz="1100" dirty="0">
                <a:solidFill>
                  <a:schemeClr val="accent3"/>
                </a:solidFill>
                <a:latin typeface="Fira Code"/>
                <a:ea typeface="Fira Code"/>
                <a:cs typeface="Fira Code"/>
                <a:sym typeface="Fira Code"/>
              </a:rPr>
              <a:t> similar</a:t>
            </a:r>
            <a:endParaRPr sz="1100" dirty="0">
              <a:solidFill>
                <a:schemeClr val="accent3"/>
              </a:solidFill>
              <a:latin typeface="Fira Code"/>
              <a:ea typeface="Fira Code"/>
              <a:cs typeface="Fira Code"/>
              <a:sym typeface="Fira Code"/>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stepscontextualEmbeddings.html</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stepscontextualEmbeddings.css</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p:cNvCxnSpPr>
          <p:nvPr/>
        </p:nvCxnSpPr>
        <p:spPr>
          <a:xfrm>
            <a:off x="1353950" y="1595000"/>
            <a:ext cx="292499"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a:cxnSpLocks/>
            <a:endCxn id="640" idx="1"/>
          </p:cNvCxnSpPr>
          <p:nvPr/>
        </p:nvCxnSpPr>
        <p:spPr>
          <a:xfrm>
            <a:off x="1353950" y="3610603"/>
            <a:ext cx="1049582" cy="12088"/>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92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output.html</a:t>
            </a:r>
            <a:endParaRPr sz="1400" dirty="0">
              <a:solidFill>
                <a:schemeClr val="accent3"/>
              </a:solidFill>
            </a:endParaRPr>
          </a:p>
        </p:txBody>
      </p:sp>
      <p:sp>
        <p:nvSpPr>
          <p:cNvPr id="869" name="Google Shape;869;p4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output.css</a:t>
            </a:r>
            <a:endParaRPr sz="1400" dirty="0">
              <a:solidFill>
                <a:schemeClr val="accent3"/>
              </a:solidFill>
            </a:endParaRPr>
          </a:p>
        </p:txBody>
      </p:sp>
      <p:sp>
        <p:nvSpPr>
          <p:cNvPr id="2" name="AutoShape 2">
            <a:extLst>
              <a:ext uri="{FF2B5EF4-FFF2-40B4-BE49-F238E27FC236}">
                <a16:creationId xmlns:a16="http://schemas.microsoft.com/office/drawing/2014/main" id="{39C8D329-391C-401E-9C4E-1F963591D7E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asetăText 7">
            <a:extLst>
              <a:ext uri="{FF2B5EF4-FFF2-40B4-BE49-F238E27FC236}">
                <a16:creationId xmlns:a16="http://schemas.microsoft.com/office/drawing/2014/main" id="{506299E0-6C61-4D17-A8D0-8D55BA052599}"/>
              </a:ext>
            </a:extLst>
          </p:cNvPr>
          <p:cNvSpPr txBox="1"/>
          <p:nvPr/>
        </p:nvSpPr>
        <p:spPr>
          <a:xfrm>
            <a:off x="2860580" y="1395414"/>
            <a:ext cx="4575544" cy="400110"/>
          </a:xfrm>
          <a:prstGeom prst="rect">
            <a:avLst/>
          </a:prstGeom>
          <a:noFill/>
        </p:spPr>
        <p:txBody>
          <a:bodyPr wrap="square">
            <a:spAutoFit/>
          </a:bodyPr>
          <a:lstStyle/>
          <a:p>
            <a:r>
              <a:rPr lang="en" sz="2000" dirty="0">
                <a:solidFill>
                  <a:schemeClr val="lt1"/>
                </a:solidFill>
                <a:latin typeface="Fira Code" panose="020B0809050000020004" pitchFamily="49" charset="0"/>
                <a:ea typeface="Fira Code" panose="020B0809050000020004" pitchFamily="49" charset="0"/>
                <a:cs typeface="Fira Code" panose="020B0809050000020004" pitchFamily="49" charset="0"/>
              </a:rPr>
              <a:t>Rezultatele </a:t>
            </a:r>
            <a:r>
              <a:rPr lang="ro-RO" sz="20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Rulării</a:t>
            </a:r>
            <a:r>
              <a:rPr lang="en" sz="2000" dirty="0">
                <a:solidFill>
                  <a:schemeClr val="lt1"/>
                </a:solidFill>
                <a:latin typeface="Fira Code" panose="020B0809050000020004" pitchFamily="49" charset="0"/>
                <a:ea typeface="Fira Code" panose="020B0809050000020004" pitchFamily="49" charset="0"/>
                <a:cs typeface="Fira Code" panose="020B0809050000020004" pitchFamily="49" charset="0"/>
              </a:rPr>
              <a:t> </a:t>
            </a:r>
            <a:endParaRPr lang="en-US" sz="2000" dirty="0">
              <a:latin typeface="Fira Code" panose="020B0809050000020004" pitchFamily="49" charset="0"/>
              <a:ea typeface="Fira Code" panose="020B0809050000020004" pitchFamily="49" charset="0"/>
              <a:cs typeface="Fira Code" panose="020B0809050000020004" pitchFamily="49" charset="0"/>
            </a:endParaRPr>
          </a:p>
        </p:txBody>
      </p:sp>
      <p:pic>
        <p:nvPicPr>
          <p:cNvPr id="5" name="Imagine 4">
            <a:extLst>
              <a:ext uri="{FF2B5EF4-FFF2-40B4-BE49-F238E27FC236}">
                <a16:creationId xmlns:a16="http://schemas.microsoft.com/office/drawing/2014/main" id="{09E307C9-E437-4C9C-A638-C6D9F90CCFF9}"/>
              </a:ext>
            </a:extLst>
          </p:cNvPr>
          <p:cNvPicPr>
            <a:picLocks noChangeAspect="1"/>
          </p:cNvPicPr>
          <p:nvPr/>
        </p:nvPicPr>
        <p:blipFill>
          <a:blip r:embed="rId3"/>
          <a:stretch>
            <a:fillRect/>
          </a:stretch>
        </p:blipFill>
        <p:spPr>
          <a:xfrm>
            <a:off x="1089837" y="2419350"/>
            <a:ext cx="7996865" cy="729408"/>
          </a:xfrm>
          <a:prstGeom prst="rect">
            <a:avLst/>
          </a:prstGeom>
        </p:spPr>
      </p:pic>
    </p:spTree>
    <p:extLst>
      <p:ext uri="{BB962C8B-B14F-4D97-AF65-F5344CB8AC3E}">
        <p14:creationId xmlns:p14="http://schemas.microsoft.com/office/powerpoint/2010/main" val="12728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921940" y="527831"/>
            <a:ext cx="7959789"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rPr>
              <a:t>Acuratetea medie in functie de  </a:t>
            </a:r>
            <a:r>
              <a:rPr lang="en" sz="2000" dirty="0">
                <a:solidFill>
                  <a:schemeClr val="accent2"/>
                </a:solidFill>
              </a:rPr>
              <a:t>numarul de sensuri ale unui cuvant</a:t>
            </a:r>
            <a:r>
              <a:rPr lang="en" sz="2000" dirty="0">
                <a:solidFill>
                  <a:schemeClr val="lt1"/>
                </a:solidFill>
              </a:rPr>
              <a:t> </a:t>
            </a:r>
            <a:br>
              <a:rPr lang="en" sz="2000" dirty="0">
                <a:solidFill>
                  <a:schemeClr val="lt1"/>
                </a:solidFill>
              </a:rPr>
            </a:br>
            <a:endParaRPr sz="2000" dirty="0">
              <a:solidFill>
                <a:schemeClr val="lt1"/>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graphContextualEmbeddings.html</a:t>
            </a:r>
            <a:endParaRPr sz="1400" dirty="0">
              <a:solidFill>
                <a:schemeClr val="accent3"/>
              </a:solidFill>
            </a:endParaRPr>
          </a:p>
        </p:txBody>
      </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dirty="0">
                <a:solidFill>
                  <a:schemeClr val="accent3"/>
                </a:solidFill>
              </a:rPr>
              <a:t>graphContextualEmbeddings.css</a:t>
            </a:r>
            <a:endParaRPr sz="1400" dirty="0">
              <a:solidFill>
                <a:schemeClr val="accent3"/>
              </a:solidFill>
            </a:endParaRPr>
          </a:p>
        </p:txBody>
      </p:sp>
      <p:pic>
        <p:nvPicPr>
          <p:cNvPr id="2" name="Imagine 1">
            <a:extLst>
              <a:ext uri="{FF2B5EF4-FFF2-40B4-BE49-F238E27FC236}">
                <a16:creationId xmlns:a16="http://schemas.microsoft.com/office/drawing/2014/main" id="{78AF38B2-A635-4DE3-B0E5-0E0B58578F14}"/>
              </a:ext>
            </a:extLst>
          </p:cNvPr>
          <p:cNvPicPr>
            <a:picLocks noChangeAspect="1"/>
          </p:cNvPicPr>
          <p:nvPr/>
        </p:nvPicPr>
        <p:blipFill>
          <a:blip r:embed="rId3"/>
          <a:stretch>
            <a:fillRect/>
          </a:stretch>
        </p:blipFill>
        <p:spPr>
          <a:xfrm>
            <a:off x="4084196" y="895397"/>
            <a:ext cx="4238282" cy="3634073"/>
          </a:xfrm>
          <a:prstGeom prst="rect">
            <a:avLst/>
          </a:prstGeom>
        </p:spPr>
      </p:pic>
    </p:spTree>
    <p:extLst>
      <p:ext uri="{BB962C8B-B14F-4D97-AF65-F5344CB8AC3E}">
        <p14:creationId xmlns:p14="http://schemas.microsoft.com/office/powerpoint/2010/main" val="592430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2" name="AutoShape 2">
            <a:extLst>
              <a:ext uri="{FF2B5EF4-FFF2-40B4-BE49-F238E27FC236}">
                <a16:creationId xmlns:a16="http://schemas.microsoft.com/office/drawing/2014/main" id="{39C8D329-391C-401E-9C4E-1F963591D7E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asetăText 7">
            <a:extLst>
              <a:ext uri="{FF2B5EF4-FFF2-40B4-BE49-F238E27FC236}">
                <a16:creationId xmlns:a16="http://schemas.microsoft.com/office/drawing/2014/main" id="{506299E0-6C61-4D17-A8D0-8D55BA052599}"/>
              </a:ext>
            </a:extLst>
          </p:cNvPr>
          <p:cNvSpPr txBox="1"/>
          <p:nvPr/>
        </p:nvSpPr>
        <p:spPr>
          <a:xfrm>
            <a:off x="3549501" y="99500"/>
            <a:ext cx="4575544" cy="523220"/>
          </a:xfrm>
          <a:prstGeom prst="rect">
            <a:avLst/>
          </a:prstGeom>
          <a:noFill/>
        </p:spPr>
        <p:txBody>
          <a:bodyPr wrap="square">
            <a:spAutoFit/>
          </a:bodyPr>
          <a:lstStyle/>
          <a:p>
            <a:r>
              <a:rPr lang="en" sz="2800" b="1" dirty="0">
                <a:solidFill>
                  <a:schemeClr val="lt1"/>
                </a:solidFill>
                <a:latin typeface="Fira Code" panose="020B0809050000020004" pitchFamily="49" charset="0"/>
                <a:ea typeface="Fira Code" panose="020B0809050000020004" pitchFamily="49" charset="0"/>
                <a:cs typeface="Fira Code" panose="020B0809050000020004" pitchFamily="49" charset="0"/>
              </a:rPr>
              <a:t>Concluzii</a:t>
            </a:r>
            <a:endParaRPr lang="en-US" sz="28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3" name="CasetăText 2">
            <a:extLst>
              <a:ext uri="{FF2B5EF4-FFF2-40B4-BE49-F238E27FC236}">
                <a16:creationId xmlns:a16="http://schemas.microsoft.com/office/drawing/2014/main" id="{112021B0-7329-4CB9-8EF9-86A1A3A6F358}"/>
              </a:ext>
            </a:extLst>
          </p:cNvPr>
          <p:cNvSpPr txBox="1"/>
          <p:nvPr/>
        </p:nvSpPr>
        <p:spPr>
          <a:xfrm>
            <a:off x="1247555" y="562071"/>
            <a:ext cx="7520763" cy="861774"/>
          </a:xfrm>
          <a:prstGeom prst="rect">
            <a:avLst/>
          </a:prstGeom>
          <a:noFill/>
        </p:spPr>
        <p:txBody>
          <a:bodyPr wrap="square" rtlCol="0">
            <a:spAutoFit/>
          </a:bodyPr>
          <a:lstStyle/>
          <a:p>
            <a:pPr algn="ct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Prin</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incercarea</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implementarea</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testarea</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si</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compararea</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mai</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multor</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tipuri</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de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algoritmi</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pentru</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dezambiguizarea</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sensurilor</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cuvintelor</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am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obtinut</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urmatoarele</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2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rezultate</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p>
          <a:p>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p>
        </p:txBody>
      </p:sp>
      <p:pic>
        <p:nvPicPr>
          <p:cNvPr id="10" name="Imagine 9">
            <a:extLst>
              <a:ext uri="{FF2B5EF4-FFF2-40B4-BE49-F238E27FC236}">
                <a16:creationId xmlns:a16="http://schemas.microsoft.com/office/drawing/2014/main" id="{73DBB11E-BF7B-4320-82C0-4AEE67EF6BED}"/>
              </a:ext>
            </a:extLst>
          </p:cNvPr>
          <p:cNvPicPr>
            <a:picLocks noChangeAspect="1"/>
          </p:cNvPicPr>
          <p:nvPr/>
        </p:nvPicPr>
        <p:blipFill rotWithShape="1">
          <a:blip r:embed="rId3"/>
          <a:srcRect l="7581" t="7159" r="6715" b="2387"/>
          <a:stretch/>
        </p:blipFill>
        <p:spPr>
          <a:xfrm>
            <a:off x="1839432" y="1261730"/>
            <a:ext cx="5769936" cy="3657600"/>
          </a:xfrm>
          <a:prstGeom prst="rect">
            <a:avLst/>
          </a:prstGeom>
        </p:spPr>
      </p:pic>
    </p:spTree>
    <p:extLst>
      <p:ext uri="{BB962C8B-B14F-4D97-AF65-F5344CB8AC3E}">
        <p14:creationId xmlns:p14="http://schemas.microsoft.com/office/powerpoint/2010/main" val="2340674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concluzii.html</a:t>
            </a:r>
            <a:endParaRPr sz="1400" dirty="0">
              <a:solidFill>
                <a:schemeClr val="accent3"/>
              </a:solidFill>
            </a:endParaRPr>
          </a:p>
        </p:txBody>
      </p:sp>
      <p:sp>
        <p:nvSpPr>
          <p:cNvPr id="869" name="Google Shape;869;p4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concluzii.css</a:t>
            </a:r>
            <a:endParaRPr sz="1400" dirty="0">
              <a:solidFill>
                <a:schemeClr val="accent3"/>
              </a:solidFill>
            </a:endParaRPr>
          </a:p>
        </p:txBody>
      </p:sp>
      <p:sp>
        <p:nvSpPr>
          <p:cNvPr id="2" name="AutoShape 2">
            <a:extLst>
              <a:ext uri="{FF2B5EF4-FFF2-40B4-BE49-F238E27FC236}">
                <a16:creationId xmlns:a16="http://schemas.microsoft.com/office/drawing/2014/main" id="{39C8D329-391C-401E-9C4E-1F963591D7E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asetăText 7">
            <a:extLst>
              <a:ext uri="{FF2B5EF4-FFF2-40B4-BE49-F238E27FC236}">
                <a16:creationId xmlns:a16="http://schemas.microsoft.com/office/drawing/2014/main" id="{506299E0-6C61-4D17-A8D0-8D55BA052599}"/>
              </a:ext>
            </a:extLst>
          </p:cNvPr>
          <p:cNvSpPr txBox="1"/>
          <p:nvPr/>
        </p:nvSpPr>
        <p:spPr>
          <a:xfrm>
            <a:off x="3492795" y="795354"/>
            <a:ext cx="4575544" cy="461665"/>
          </a:xfrm>
          <a:prstGeom prst="rect">
            <a:avLst/>
          </a:prstGeom>
          <a:noFill/>
        </p:spPr>
        <p:txBody>
          <a:bodyPr wrap="square">
            <a:spAutoFit/>
          </a:bodyPr>
          <a:lstStyle/>
          <a:p>
            <a:r>
              <a:rPr lang="en" sz="2400" b="1" dirty="0">
                <a:solidFill>
                  <a:schemeClr val="lt1"/>
                </a:solidFill>
                <a:latin typeface="Fira Code" panose="020B0809050000020004" pitchFamily="49" charset="0"/>
                <a:ea typeface="Fira Code" panose="020B0809050000020004" pitchFamily="49" charset="0"/>
                <a:cs typeface="Fira Code" panose="020B0809050000020004" pitchFamily="49" charset="0"/>
              </a:rPr>
              <a:t>Concluzii</a:t>
            </a:r>
            <a:endParaRPr lang="en-US" sz="24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3" name="CasetăText 2">
            <a:extLst>
              <a:ext uri="{FF2B5EF4-FFF2-40B4-BE49-F238E27FC236}">
                <a16:creationId xmlns:a16="http://schemas.microsoft.com/office/drawing/2014/main" id="{112021B0-7329-4CB9-8EF9-86A1A3A6F358}"/>
              </a:ext>
            </a:extLst>
          </p:cNvPr>
          <p:cNvSpPr txBox="1"/>
          <p:nvPr/>
        </p:nvSpPr>
        <p:spPr>
          <a:xfrm>
            <a:off x="1481471" y="1971585"/>
            <a:ext cx="6684334" cy="1200329"/>
          </a:xfrm>
          <a:prstGeom prst="rect">
            <a:avLst/>
          </a:prstGeom>
          <a:noFill/>
        </p:spPr>
        <p:txBody>
          <a:bodyPr wrap="square" rtlCol="0">
            <a:spAutoFit/>
          </a:bodyPr>
          <a:lstStyle/>
          <a:p>
            <a:pPr algn="ctr"/>
            <a:r>
              <a:rPr lang="en-US"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Astfel</a:t>
            </a:r>
            <a:r>
              <a:rPr lang="en-US"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cel</a:t>
            </a:r>
            <a:r>
              <a:rPr lang="en-US"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mai</a:t>
            </a:r>
            <a:r>
              <a:rPr lang="en-US"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bun </a:t>
            </a:r>
            <a:r>
              <a:rPr lang="en-US"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algoritm</a:t>
            </a:r>
            <a:r>
              <a:rPr lang="en-US"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este</a:t>
            </a:r>
            <a:r>
              <a:rPr lang="en-US"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“Most Frequent Sense Algorithm”, </a:t>
            </a:r>
            <a:r>
              <a:rPr lang="en-US"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iar</a:t>
            </a:r>
            <a:r>
              <a:rPr lang="en-US"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cel</a:t>
            </a:r>
            <a:r>
              <a:rPr lang="en-US"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mai</a:t>
            </a:r>
            <a:r>
              <a:rPr lang="en-US"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slab </a:t>
            </a:r>
            <a:r>
              <a:rPr lang="en-US"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algoritm</a:t>
            </a:r>
            <a:r>
              <a:rPr lang="en-US"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este</a:t>
            </a:r>
            <a:r>
              <a:rPr lang="en-US"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“Simplified </a:t>
            </a:r>
            <a:r>
              <a:rPr lang="en-US"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Lesk</a:t>
            </a:r>
            <a:r>
              <a:rPr lang="en-US"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WordNet Strict Algorithm”. </a:t>
            </a:r>
          </a:p>
        </p:txBody>
      </p:sp>
    </p:spTree>
    <p:extLst>
      <p:ext uri="{BB962C8B-B14F-4D97-AF65-F5344CB8AC3E}">
        <p14:creationId xmlns:p14="http://schemas.microsoft.com/office/powerpoint/2010/main" val="927557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bibliografie.html</a:t>
            </a:r>
            <a:endParaRPr sz="1400" dirty="0">
              <a:solidFill>
                <a:schemeClr val="accent3"/>
              </a:solidFill>
            </a:endParaRPr>
          </a:p>
        </p:txBody>
      </p:sp>
      <p:sp>
        <p:nvSpPr>
          <p:cNvPr id="869" name="Google Shape;869;p4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siteografie.css</a:t>
            </a:r>
            <a:endParaRPr sz="1400" dirty="0">
              <a:solidFill>
                <a:schemeClr val="accent3"/>
              </a:solidFill>
            </a:endParaRPr>
          </a:p>
        </p:txBody>
      </p:sp>
      <p:sp>
        <p:nvSpPr>
          <p:cNvPr id="2" name="AutoShape 2">
            <a:extLst>
              <a:ext uri="{FF2B5EF4-FFF2-40B4-BE49-F238E27FC236}">
                <a16:creationId xmlns:a16="http://schemas.microsoft.com/office/drawing/2014/main" id="{39C8D329-391C-401E-9C4E-1F963591D7E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asetăText 7">
            <a:extLst>
              <a:ext uri="{FF2B5EF4-FFF2-40B4-BE49-F238E27FC236}">
                <a16:creationId xmlns:a16="http://schemas.microsoft.com/office/drawing/2014/main" id="{506299E0-6C61-4D17-A8D0-8D55BA052599}"/>
              </a:ext>
            </a:extLst>
          </p:cNvPr>
          <p:cNvSpPr txBox="1"/>
          <p:nvPr/>
        </p:nvSpPr>
        <p:spPr>
          <a:xfrm>
            <a:off x="2528776" y="590175"/>
            <a:ext cx="4575544" cy="400110"/>
          </a:xfrm>
          <a:prstGeom prst="rect">
            <a:avLst/>
          </a:prstGeom>
          <a:noFill/>
        </p:spPr>
        <p:txBody>
          <a:bodyPr wrap="square">
            <a:spAutoFit/>
          </a:bodyPr>
          <a:lstStyle/>
          <a:p>
            <a:r>
              <a:rPr lang="en" sz="2000" dirty="0">
                <a:solidFill>
                  <a:schemeClr val="lt1"/>
                </a:solidFill>
                <a:latin typeface="Fira Code" panose="020B0809050000020004" pitchFamily="49" charset="0"/>
                <a:ea typeface="Fira Code" panose="020B0809050000020004" pitchFamily="49" charset="0"/>
                <a:cs typeface="Fira Code" panose="020B0809050000020004" pitchFamily="49" charset="0"/>
              </a:rPr>
              <a:t>Bibliografie/</a:t>
            </a:r>
            <a:r>
              <a:rPr lang="en" sz="20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Siteografie</a:t>
            </a:r>
            <a:endParaRPr lang="en-US" sz="2000" dirty="0">
              <a:solidFill>
                <a:schemeClr val="accent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3" name="CasetăText 2">
            <a:extLst>
              <a:ext uri="{FF2B5EF4-FFF2-40B4-BE49-F238E27FC236}">
                <a16:creationId xmlns:a16="http://schemas.microsoft.com/office/drawing/2014/main" id="{2A185090-2187-4768-A3E4-6A8E0F1D644B}"/>
              </a:ext>
            </a:extLst>
          </p:cNvPr>
          <p:cNvSpPr txBox="1"/>
          <p:nvPr/>
        </p:nvSpPr>
        <p:spPr>
          <a:xfrm>
            <a:off x="1371599" y="966515"/>
            <a:ext cx="6889898" cy="4016484"/>
          </a:xfrm>
          <a:prstGeom prst="rect">
            <a:avLst/>
          </a:prstGeom>
          <a:noFill/>
        </p:spPr>
        <p:txBody>
          <a:bodyPr wrap="square" rtlCol="0">
            <a:spAutoFit/>
          </a:bodyPr>
          <a:lstStyle/>
          <a:p>
            <a:pPr marL="285750" indent="-285750">
              <a:buFont typeface="Arial" panose="020B0604020202020204" pitchFamily="34" charset="0"/>
              <a:buChar char="•"/>
            </a:pPr>
            <a:r>
              <a:rPr lang="en-US" sz="1100" dirty="0">
                <a:latin typeface="Fira Code" panose="020B0809050000020004" pitchFamily="49" charset="0"/>
                <a:ea typeface="Fira Code" panose="020B0809050000020004" pitchFamily="49" charset="0"/>
                <a:cs typeface="Fira Code" panose="020B0809050000020004" pitchFamily="49" charset="0"/>
                <a:hlinkClick r:id="rId3"/>
              </a:rPr>
              <a:t>https://towardsdatascience.com/nlp-extract-contextualized-word-embeddings-from-bert-keras-tf-67ef29f60a7b</a:t>
            </a:r>
            <a:endParaRPr lang="en-US" sz="1100" dirty="0">
              <a:latin typeface="Fira Code" panose="020B0809050000020004" pitchFamily="49" charset="0"/>
              <a:ea typeface="Fira Code" panose="020B0809050000020004" pitchFamily="49" charset="0"/>
              <a:cs typeface="Fira Code" panose="020B0809050000020004" pitchFamily="49" charset="0"/>
            </a:endParaRPr>
          </a:p>
          <a:p>
            <a:pPr marL="285750" indent="-285750">
              <a:buFont typeface="Arial" panose="020B0604020202020204" pitchFamily="34" charset="0"/>
              <a:buChar char="•"/>
            </a:pPr>
            <a:r>
              <a:rPr lang="en-US" sz="1100" dirty="0">
                <a:latin typeface="Fira Code" panose="020B0809050000020004" pitchFamily="49" charset="0"/>
                <a:ea typeface="Fira Code" panose="020B0809050000020004" pitchFamily="49" charset="0"/>
                <a:cs typeface="Fira Code" panose="020B0809050000020004" pitchFamily="49" charset="0"/>
                <a:hlinkClick r:id="rId4"/>
              </a:rPr>
              <a:t>https://web.stanford.edu/~jurafsky/slp3/18.pdf</a:t>
            </a:r>
            <a:endParaRPr lang="en-US" sz="1100" dirty="0">
              <a:latin typeface="Fira Code" panose="020B0809050000020004" pitchFamily="49" charset="0"/>
              <a:ea typeface="Fira Code" panose="020B0809050000020004" pitchFamily="49" charset="0"/>
              <a:cs typeface="Fira Code" panose="020B0809050000020004" pitchFamily="49" charset="0"/>
            </a:endParaRPr>
          </a:p>
          <a:p>
            <a:pPr marL="285750" indent="-285750">
              <a:buFont typeface="Arial" panose="020B0604020202020204" pitchFamily="34" charset="0"/>
              <a:buChar char="•"/>
            </a:pPr>
            <a:r>
              <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“Unsupervised word sense disambiguation using WordNet relatives” by </a:t>
            </a:r>
            <a:r>
              <a:rPr lang="en-US" sz="11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Hee</a:t>
            </a:r>
            <a:r>
              <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-Cheol </a:t>
            </a:r>
            <a:r>
              <a:rPr lang="en-US" sz="11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Seo</a:t>
            </a:r>
            <a:r>
              <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 </a:t>
            </a:r>
            <a:r>
              <a:rPr lang="en-US" sz="11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Hoojung</a:t>
            </a:r>
            <a:r>
              <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Chung a , </a:t>
            </a:r>
            <a:r>
              <a:rPr lang="en-US" sz="11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Hae</a:t>
            </a:r>
            <a:r>
              <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-Chang Rim a,*, Sung Hyon </a:t>
            </a:r>
            <a:r>
              <a:rPr lang="en-US" sz="11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Myaeng</a:t>
            </a:r>
            <a:r>
              <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b , Soo-Hong Kim c</a:t>
            </a:r>
          </a:p>
          <a:p>
            <a:pPr marL="285750" indent="-285750">
              <a:buFont typeface="Arial" panose="020B0604020202020204" pitchFamily="34" charset="0"/>
              <a:buChar char="•"/>
            </a:pPr>
            <a:r>
              <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“An Enhanced </a:t>
            </a:r>
            <a:r>
              <a:rPr lang="en-US" sz="11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Lesk</a:t>
            </a:r>
            <a:r>
              <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Word Sense Disambiguation Algorithm through a Distributional Semantic Model “ by </a:t>
            </a:r>
            <a:r>
              <a:rPr lang="en-US" sz="11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Pierpaolo</a:t>
            </a:r>
            <a:r>
              <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Basile, </a:t>
            </a:r>
            <a:r>
              <a:rPr lang="en-US" sz="11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Annalina</a:t>
            </a:r>
            <a:r>
              <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Caputo and Giovanni Semeraro </a:t>
            </a:r>
          </a:p>
          <a:p>
            <a:pPr marL="285750" indent="-285750">
              <a:buFont typeface="Arial" panose="020B0604020202020204" pitchFamily="34" charset="0"/>
              <a:buChar char="•"/>
            </a:pPr>
            <a:r>
              <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hlinkClick r:id="rId5"/>
              </a:rPr>
              <a:t>https://towardsdatascience.com/a-simple-word-sense-disambiguation-application-3ca645c56357</a:t>
            </a:r>
            <a:endPar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a:p>
            <a:pPr marL="285750" indent="-285750">
              <a:buFont typeface="Arial" panose="020B0604020202020204" pitchFamily="34" charset="0"/>
              <a:buChar char="•"/>
            </a:pPr>
            <a:r>
              <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“Simple Embedding-Based Word Sense Disambiguation” by </a:t>
            </a:r>
            <a:r>
              <a:rPr lang="nl-NL"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Dieke Oele  and Gertjan van Noord</a:t>
            </a:r>
            <a:endPar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a:p>
            <a:pPr marL="285750" indent="-285750">
              <a:buFont typeface="Arial" panose="020B0604020202020204" pitchFamily="34" charset="0"/>
              <a:buChar char="•"/>
            </a:pPr>
            <a:r>
              <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“Improvement WSD Dictionary Using Annotated Corpus and Testing it with Simplified </a:t>
            </a:r>
            <a:r>
              <a:rPr lang="en-US" sz="11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Lesk</a:t>
            </a:r>
            <a:r>
              <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Algorithm” by Ahmed </a:t>
            </a:r>
            <a:r>
              <a:rPr lang="en-US" sz="11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Aliwy</a:t>
            </a:r>
            <a:r>
              <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and Ayad </a:t>
            </a:r>
            <a:r>
              <a:rPr lang="en-US" sz="11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Rodhan</a:t>
            </a:r>
            <a:r>
              <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Abbas</a:t>
            </a:r>
          </a:p>
          <a:p>
            <a:pPr marL="285750" indent="-285750">
              <a:buFont typeface="Arial" panose="020B0604020202020204" pitchFamily="34" charset="0"/>
              <a:buChar char="•"/>
            </a:pPr>
            <a:r>
              <a:rPr lang="en-US"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r>
              <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An associative method for </a:t>
            </a:r>
            <a:r>
              <a:rPr lang="en-US" sz="11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Lesk</a:t>
            </a:r>
            <a:r>
              <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-based word sense disambiguation” by Gerardo </a:t>
            </a:r>
            <a:r>
              <a:rPr lang="en-US" sz="11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Mendizabal</a:t>
            </a:r>
            <a:r>
              <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-Ruiz</a:t>
            </a:r>
          </a:p>
          <a:p>
            <a:pPr marL="285750" indent="-285750">
              <a:buFont typeface="Arial" panose="020B0604020202020204" pitchFamily="34" charset="0"/>
              <a:buChar char="•"/>
            </a:pPr>
            <a:r>
              <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hlinkClick r:id="rId6"/>
              </a:rPr>
              <a:t>https://web.eecs.umich.edu/~wangluxy/archive/neu_courses/cs6120_sp2018/slides_cs6120_sp18/wsd.pdf</a:t>
            </a:r>
            <a:endPar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endParaRPr>
          </a:p>
          <a:p>
            <a:pPr marL="285750" indent="-285750">
              <a:buFont typeface="Arial" panose="020B0604020202020204" pitchFamily="34" charset="0"/>
              <a:buChar char="•"/>
            </a:pPr>
            <a:r>
              <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"An optimized </a:t>
            </a:r>
            <a:r>
              <a:rPr lang="en-US" sz="11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Lesk</a:t>
            </a:r>
            <a:r>
              <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-based algorithm for word sense disambiguation" by </a:t>
            </a:r>
            <a:r>
              <a:rPr lang="en-US" sz="11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Eniafe</a:t>
            </a:r>
            <a:r>
              <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Festus </a:t>
            </a:r>
            <a:r>
              <a:rPr lang="en-US" sz="11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Ayetiran</a:t>
            </a:r>
            <a:r>
              <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and Kehinde </a:t>
            </a:r>
            <a:r>
              <a:rPr lang="en-US" sz="11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Agbele</a:t>
            </a:r>
            <a:endParaRPr lang="en-US" sz="11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endParaRPr>
          </a:p>
          <a:p>
            <a:pPr marL="285750" indent="-285750">
              <a:buFont typeface="Arial" panose="020B0604020202020204" pitchFamily="34" charset="0"/>
              <a:buChar char="•"/>
            </a:pPr>
            <a:endPar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endParaRPr>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247337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501" name="Google Shape;501;p30"/>
          <p:cNvSpPr txBox="1">
            <a:spLocks noGrp="1"/>
          </p:cNvSpPr>
          <p:nvPr>
            <p:ph type="title" idx="2"/>
          </p:nvPr>
        </p:nvSpPr>
        <p:spPr>
          <a:xfrm>
            <a:off x="2408778" y="1423825"/>
            <a:ext cx="702731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6"/>
                </a:solidFill>
              </a:rPr>
              <a:t>[</a:t>
            </a:r>
            <a:r>
              <a:rPr lang="en-US" sz="2400" dirty="0">
                <a:solidFill>
                  <a:schemeClr val="accent1">
                    <a:lumMod val="75000"/>
                  </a:schemeClr>
                </a:solidFill>
              </a:rPr>
              <a:t>Word-sense disambiguation</a:t>
            </a:r>
            <a:r>
              <a:rPr lang="en" sz="2400" dirty="0">
                <a:solidFill>
                  <a:schemeClr val="accent6"/>
                </a:solidFill>
              </a:rPr>
              <a:t>]</a:t>
            </a:r>
            <a:r>
              <a:rPr lang="en" sz="2400" dirty="0">
                <a:solidFill>
                  <a:schemeClr val="accent1"/>
                </a:solidFill>
              </a:rPr>
              <a:t> </a:t>
            </a:r>
            <a:endParaRPr sz="2400" dirty="0">
              <a:solidFill>
                <a:schemeClr val="accent3"/>
              </a:solidFill>
            </a:endParaRPr>
          </a:p>
        </p:txBody>
      </p:sp>
      <p:sp>
        <p:nvSpPr>
          <p:cNvPr id="502" name="Google Shape;502;p30"/>
          <p:cNvSpPr txBox="1">
            <a:spLocks noGrp="1"/>
          </p:cNvSpPr>
          <p:nvPr>
            <p:ph type="subTitle" idx="1"/>
          </p:nvPr>
        </p:nvSpPr>
        <p:spPr>
          <a:xfrm>
            <a:off x="2762894" y="2576378"/>
            <a:ext cx="5914247" cy="783000"/>
          </a:xfrm>
          <a:prstGeom prst="rect">
            <a:avLst/>
          </a:prstGeom>
        </p:spPr>
        <p:txBody>
          <a:bodyPr spcFirstLastPara="1" wrap="square" lIns="91425" tIns="91425" rIns="91425" bIns="91425" anchor="ctr" anchorCtr="0">
            <a:noAutofit/>
          </a:bodyPr>
          <a:lstStyle/>
          <a:p>
            <a:pPr marL="0" indent="0">
              <a:buClr>
                <a:schemeClr val="dk1"/>
              </a:buClr>
              <a:buSzPts val="1100"/>
            </a:pPr>
            <a:r>
              <a:rPr lang="en-US" sz="1400" dirty="0">
                <a:solidFill>
                  <a:schemeClr val="accent2"/>
                </a:solidFill>
              </a:rPr>
              <a:t>‘</a:t>
            </a:r>
            <a:r>
              <a:rPr lang="ro-RO" sz="1100" dirty="0">
                <a:solidFill>
                  <a:schemeClr val="accent2"/>
                </a:solidFill>
              </a:rPr>
              <a:t>WSD este o problemă deschisă în lingvistica computațională, preocupată de identificarea sensului unui cuvânt folosit într-o propoziție.</a:t>
            </a:r>
            <a:r>
              <a:rPr lang="en-US" sz="1100" dirty="0">
                <a:solidFill>
                  <a:schemeClr val="accent2"/>
                </a:solidFill>
              </a:rPr>
              <a:t>’</a:t>
            </a:r>
          </a:p>
          <a:p>
            <a:pPr marL="0" indent="0">
              <a:buClr>
                <a:schemeClr val="dk1"/>
              </a:buClr>
              <a:buSzPts val="1100"/>
            </a:pPr>
            <a:endParaRPr lang="en-US" sz="1400" dirty="0">
              <a:solidFill>
                <a:schemeClr val="accent2"/>
              </a:solidFill>
            </a:endParaRPr>
          </a:p>
          <a:p>
            <a:pPr marL="0" indent="0">
              <a:buClr>
                <a:schemeClr val="dk1"/>
              </a:buClr>
              <a:buSzPts val="1100"/>
            </a:pPr>
            <a:r>
              <a:rPr lang="en-US" sz="1400" dirty="0"/>
              <a:t>&lt; </a:t>
            </a:r>
            <a:r>
              <a:rPr lang="ro-RO" sz="1100" dirty="0"/>
              <a:t>Dificultatea acestei probleme provine din subtilitatea diferențelor de sens ale cuvintelor și din necesitatea unui anumit nivel de înțelegere. </a:t>
            </a:r>
            <a:r>
              <a:rPr lang="en-US" sz="1400" dirty="0"/>
              <a:t>&gt;</a:t>
            </a:r>
            <a:endParaRPr sz="1400" dirty="0"/>
          </a:p>
        </p:txBody>
      </p:sp>
      <p:sp>
        <p:nvSpPr>
          <p:cNvPr id="503" name="Google Shape;503;p30"/>
          <p:cNvSpPr txBox="1"/>
          <p:nvPr/>
        </p:nvSpPr>
        <p:spPr>
          <a:xfrm>
            <a:off x="2155728" y="377352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408778" y="166542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WSD.html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WSD.css</a:t>
            </a:r>
            <a:endParaRPr sz="1400" dirty="0">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2" name="Google Shape;502;p30"/>
          <p:cNvSpPr txBox="1">
            <a:spLocks noGrp="1"/>
          </p:cNvSpPr>
          <p:nvPr>
            <p:ph type="subTitle" idx="1"/>
          </p:nvPr>
        </p:nvSpPr>
        <p:spPr>
          <a:xfrm>
            <a:off x="2054663" y="2824027"/>
            <a:ext cx="6684336" cy="783000"/>
          </a:xfrm>
          <a:prstGeom prst="rect">
            <a:avLst/>
          </a:prstGeom>
        </p:spPr>
        <p:txBody>
          <a:bodyPr spcFirstLastPara="1" wrap="square" lIns="91425" tIns="91425" rIns="91425" bIns="91425" anchor="ctr" anchorCtr="0">
            <a:noAutofit/>
          </a:bodyPr>
          <a:lstStyle/>
          <a:p>
            <a:pPr algn="l"/>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&lt;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Baza</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de date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este</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reprezentata</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de un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fisier</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pickle (Python) care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contine</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o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lista</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de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dictionare</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Fiecare</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dictionar</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are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cheie</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un literal,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valoarea</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fiind</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o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lista</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cu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urmatorul</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format:</a:t>
            </a:r>
          </a:p>
          <a:p>
            <a:pPr algn="l"/>
            <a:endParaRPr lang="en-US" sz="105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a:p>
            <a:pPr algn="l"/>
            <a:endPar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endParaRPr>
          </a:p>
          <a:p>
            <a:pPr algn="ct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literal: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propozitie</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cuvant</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target,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synseturi</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candidat</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synsetul</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corect</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user}, …]</a:t>
            </a:r>
          </a:p>
          <a:p>
            <a:pPr algn="ct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SAU</a:t>
            </a:r>
          </a:p>
          <a:p>
            <a:pPr algn="ct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literal: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user_id</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valoare_user_id</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„literal“: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cuvant_target</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synsets</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synset-uri</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candidat</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correct_synset_id</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valoare_correct_synset_id</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text_prefix</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valoare_text_prefix</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„text“: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cuvant_de_dezambiguizat</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text_postfix</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valoare_text_postfix</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„sentence“: „</a:t>
            </a:r>
            <a:r>
              <a:rPr lang="en-US" sz="105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valoare_propozitie_intreaga</a:t>
            </a:r>
            <a:r>
              <a:rPr lang="en-US" sz="105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 …]</a:t>
            </a:r>
          </a:p>
          <a:p>
            <a:pPr marL="0" lvl="0" indent="0" rtl="0">
              <a:spcBef>
                <a:spcPts val="0"/>
              </a:spcBef>
              <a:spcAft>
                <a:spcPts val="0"/>
              </a:spcAft>
              <a:buNone/>
            </a:pPr>
            <a:endParaRPr lang="en-US" sz="120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endParaRPr>
          </a:p>
          <a:p>
            <a:pPr marL="0" lvl="0" indent="0" algn="l" rtl="0">
              <a:spcBef>
                <a:spcPts val="0"/>
              </a:spcBef>
              <a:spcAft>
                <a:spcPts val="0"/>
              </a:spcAft>
              <a:buNone/>
            </a:pPr>
            <a:endPar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
        <p:nvSpPr>
          <p:cNvPr id="503" name="Google Shape;503;p30"/>
          <p:cNvSpPr txBox="1"/>
          <p:nvPr/>
        </p:nvSpPr>
        <p:spPr>
          <a:xfrm>
            <a:off x="1865408" y="4135673"/>
            <a:ext cx="506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p:cNvCxnSpPr>
            <a:cxnSpLocks/>
          </p:cNvCxnSpPr>
          <p:nvPr/>
        </p:nvCxnSpPr>
        <p:spPr>
          <a:xfrm>
            <a:off x="2118458" y="1620125"/>
            <a:ext cx="0" cy="2363540"/>
          </a:xfrm>
          <a:prstGeom prst="straightConnector1">
            <a:avLst/>
          </a:prstGeom>
          <a:noFill/>
          <a:ln w="9525" cap="flat" cmpd="sng">
            <a:solidFill>
              <a:schemeClr val="accent4"/>
            </a:solidFill>
            <a:prstDash val="solid"/>
            <a:round/>
            <a:headEnd type="none" w="med" len="med"/>
            <a:tailEnd type="none" w="med" len="med"/>
          </a:ln>
        </p:spPr>
      </p:cxn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dataBaseDescription.html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dataBaseDescription.css</a:t>
            </a:r>
            <a:endParaRPr sz="1400" dirty="0">
              <a:solidFill>
                <a:schemeClr val="accent3"/>
              </a:solidFill>
            </a:endParaRPr>
          </a:p>
        </p:txBody>
      </p:sp>
      <p:sp>
        <p:nvSpPr>
          <p:cNvPr id="12" name="Google Shape;501;p30">
            <a:extLst>
              <a:ext uri="{FF2B5EF4-FFF2-40B4-BE49-F238E27FC236}">
                <a16:creationId xmlns:a16="http://schemas.microsoft.com/office/drawing/2014/main" id="{40D9088A-3A2E-485C-A498-115E1A5C6149}"/>
              </a:ext>
            </a:extLst>
          </p:cNvPr>
          <p:cNvSpPr txBox="1">
            <a:spLocks noGrp="1"/>
          </p:cNvSpPr>
          <p:nvPr>
            <p:ph type="title" idx="2"/>
          </p:nvPr>
        </p:nvSpPr>
        <p:spPr>
          <a:xfrm>
            <a:off x="2280025" y="1403124"/>
            <a:ext cx="702731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6"/>
                </a:solidFill>
              </a:rPr>
              <a:t>[</a:t>
            </a:r>
            <a:r>
              <a:rPr lang="en" sz="2000" dirty="0">
                <a:solidFill>
                  <a:schemeClr val="accent1">
                    <a:lumMod val="75000"/>
                  </a:schemeClr>
                </a:solidFill>
              </a:rPr>
              <a:t>Descrierea bazei de date </a:t>
            </a:r>
            <a:r>
              <a:rPr lang="en-US" sz="2000" dirty="0">
                <a:solidFill>
                  <a:schemeClr val="accent1">
                    <a:lumMod val="75000"/>
                  </a:schemeClr>
                </a:solidFill>
              </a:rPr>
              <a:t>WSD </a:t>
            </a:r>
            <a:r>
              <a:rPr lang="en" sz="2000" dirty="0">
                <a:solidFill>
                  <a:schemeClr val="accent6"/>
                </a:solidFill>
              </a:rPr>
              <a:t>]</a:t>
            </a:r>
            <a:r>
              <a:rPr lang="en" sz="2000" dirty="0">
                <a:solidFill>
                  <a:schemeClr val="accent1"/>
                </a:solidFill>
              </a:rPr>
              <a:t> </a:t>
            </a:r>
            <a:endParaRPr sz="2000" dirty="0">
              <a:solidFill>
                <a:schemeClr val="accent3"/>
              </a:solidFill>
            </a:endParaRPr>
          </a:p>
        </p:txBody>
      </p:sp>
    </p:spTree>
    <p:extLst>
      <p:ext uri="{BB962C8B-B14F-4D97-AF65-F5344CB8AC3E}">
        <p14:creationId xmlns:p14="http://schemas.microsoft.com/office/powerpoint/2010/main" val="246607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534904" y="1620125"/>
            <a:ext cx="702731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US" dirty="0">
                <a:solidFill>
                  <a:schemeClr val="accent1">
                    <a:lumMod val="75000"/>
                  </a:schemeClr>
                </a:solidFill>
              </a:rPr>
              <a:t>WordNet</a:t>
            </a:r>
            <a:r>
              <a:rPr lang="en" dirty="0">
                <a:solidFill>
                  <a:schemeClr val="accent6"/>
                </a:solidFill>
              </a:rPr>
              <a:t>]</a:t>
            </a:r>
            <a:r>
              <a:rPr lang="en" dirty="0">
                <a:solidFill>
                  <a:schemeClr val="accent1"/>
                </a:solidFill>
              </a:rPr>
              <a:t> </a:t>
            </a:r>
            <a:endParaRPr dirty="0">
              <a:solidFill>
                <a:schemeClr val="accent3"/>
              </a:solidFill>
            </a:endParaRPr>
          </a:p>
        </p:txBody>
      </p:sp>
      <p:sp>
        <p:nvSpPr>
          <p:cNvPr id="503" name="Google Shape;503;p30"/>
          <p:cNvSpPr txBox="1"/>
          <p:nvPr/>
        </p:nvSpPr>
        <p:spPr>
          <a:xfrm>
            <a:off x="2080283" y="391172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33333" y="180362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6"/>
                </a:solidFill>
              </a:rPr>
              <a:t>WordNet</a:t>
            </a:r>
            <a:r>
              <a:rPr lang="en" sz="1400" dirty="0">
                <a:solidFill>
                  <a:schemeClr val="accent3"/>
                </a:solidFill>
              </a:rPr>
              <a:t>.html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6"/>
                </a:solidFill>
              </a:rPr>
              <a:t>WordNet</a:t>
            </a:r>
            <a:r>
              <a:rPr lang="en" sz="1400" dirty="0">
                <a:solidFill>
                  <a:schemeClr val="accent3"/>
                </a:solidFill>
              </a:rPr>
              <a:t>.css</a:t>
            </a:r>
            <a:endParaRPr sz="1400" dirty="0">
              <a:solidFill>
                <a:schemeClr val="accent3"/>
              </a:solidFill>
            </a:endParaRPr>
          </a:p>
        </p:txBody>
      </p:sp>
      <p:sp>
        <p:nvSpPr>
          <p:cNvPr id="14" name="Google Shape;502;p30">
            <a:extLst>
              <a:ext uri="{FF2B5EF4-FFF2-40B4-BE49-F238E27FC236}">
                <a16:creationId xmlns:a16="http://schemas.microsoft.com/office/drawing/2014/main" id="{AF14DE7D-16E6-4DE7-965C-A52C5C5A082A}"/>
              </a:ext>
            </a:extLst>
          </p:cNvPr>
          <p:cNvSpPr txBox="1">
            <a:spLocks noGrp="1"/>
          </p:cNvSpPr>
          <p:nvPr>
            <p:ph type="subTitle" idx="1"/>
          </p:nvPr>
        </p:nvSpPr>
        <p:spPr>
          <a:xfrm>
            <a:off x="2798604" y="2857675"/>
            <a:ext cx="5914247"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&lt; WordNet </a:t>
            </a:r>
            <a:r>
              <a:rPr lang="en-US" sz="1100" dirty="0" err="1"/>
              <a:t>este</a:t>
            </a:r>
            <a:r>
              <a:rPr lang="en-US" sz="1100" dirty="0"/>
              <a:t> o </a:t>
            </a:r>
            <a:r>
              <a:rPr lang="en-US" sz="1100" dirty="0" err="1"/>
              <a:t>bază</a:t>
            </a:r>
            <a:r>
              <a:rPr lang="en-US" sz="1100" dirty="0"/>
              <a:t> de date </a:t>
            </a:r>
            <a:r>
              <a:rPr lang="en-US" sz="1100" dirty="0" err="1"/>
              <a:t>lexicală</a:t>
            </a:r>
            <a:r>
              <a:rPr lang="en-US" sz="1100" dirty="0"/>
              <a:t> a </a:t>
            </a:r>
            <a:r>
              <a:rPr lang="en-US" sz="1100" dirty="0" err="1"/>
              <a:t>relațiilor</a:t>
            </a:r>
            <a:r>
              <a:rPr lang="en-US" sz="1100" dirty="0"/>
              <a:t> </a:t>
            </a:r>
            <a:r>
              <a:rPr lang="en-US" sz="1100" dirty="0" err="1"/>
              <a:t>semantice</a:t>
            </a:r>
            <a:r>
              <a:rPr lang="en-US" sz="1100" dirty="0"/>
              <a:t> </a:t>
            </a:r>
            <a:r>
              <a:rPr lang="en-US" sz="1100" dirty="0" err="1"/>
              <a:t>dintre</a:t>
            </a:r>
            <a:r>
              <a:rPr lang="en-US" sz="1100" dirty="0"/>
              <a:t> </a:t>
            </a:r>
            <a:r>
              <a:rPr lang="en-US" sz="1100" dirty="0" err="1"/>
              <a:t>cuvinte</a:t>
            </a:r>
            <a:r>
              <a:rPr lang="en-US" sz="1100" dirty="0"/>
              <a:t> </a:t>
            </a:r>
            <a:r>
              <a:rPr lang="en-US" sz="1100" dirty="0" err="1"/>
              <a:t>în</a:t>
            </a:r>
            <a:r>
              <a:rPr lang="en-US" sz="1100" dirty="0"/>
              <a:t> </a:t>
            </a:r>
            <a:r>
              <a:rPr lang="en-US" sz="1100" dirty="0" err="1"/>
              <a:t>peste</a:t>
            </a:r>
            <a:r>
              <a:rPr lang="en-US" sz="1100" dirty="0"/>
              <a:t> 200 de limbi. </a:t>
            </a:r>
            <a:r>
              <a:rPr lang="en-US" sz="1100" dirty="0" err="1"/>
              <a:t>Aceasta</a:t>
            </a:r>
            <a:r>
              <a:rPr lang="en-US" sz="1100" dirty="0"/>
              <a:t> </a:t>
            </a:r>
            <a:r>
              <a:rPr lang="en-US" sz="1100" dirty="0" err="1"/>
              <a:t>leagă</a:t>
            </a:r>
            <a:r>
              <a:rPr lang="en-US" sz="1100" dirty="0"/>
              <a:t> </a:t>
            </a:r>
            <a:r>
              <a:rPr lang="en-US" sz="1100" dirty="0" err="1"/>
              <a:t>cuvintele</a:t>
            </a:r>
            <a:r>
              <a:rPr lang="en-US" sz="1100" dirty="0"/>
              <a:t> </a:t>
            </a:r>
            <a:r>
              <a:rPr lang="en-US" sz="1100" dirty="0" err="1"/>
              <a:t>în</a:t>
            </a:r>
            <a:r>
              <a:rPr lang="en-US" sz="1100" dirty="0"/>
              <a:t> </a:t>
            </a:r>
            <a:r>
              <a:rPr lang="en-US" sz="1100" dirty="0" err="1"/>
              <a:t>relații</a:t>
            </a:r>
            <a:r>
              <a:rPr lang="en-US" sz="1100" dirty="0"/>
              <a:t> </a:t>
            </a:r>
            <a:r>
              <a:rPr lang="en-US" sz="1100" dirty="0" err="1"/>
              <a:t>semantice</a:t>
            </a:r>
            <a:r>
              <a:rPr lang="en-US" sz="1100" dirty="0"/>
              <a:t>, </a:t>
            </a:r>
            <a:r>
              <a:rPr lang="en-US" sz="1100" dirty="0" err="1"/>
              <a:t>inclusiv</a:t>
            </a:r>
            <a:r>
              <a:rPr lang="en-US" sz="1100" dirty="0"/>
              <a:t> </a:t>
            </a:r>
            <a:r>
              <a:rPr lang="en-US" sz="1100" dirty="0" err="1"/>
              <a:t>sinonime</a:t>
            </a:r>
            <a:r>
              <a:rPr lang="en-US" sz="1100" dirty="0"/>
              <a:t>, </a:t>
            </a:r>
            <a:r>
              <a:rPr lang="en-US" sz="1100" dirty="0" err="1"/>
              <a:t>hiponime</a:t>
            </a:r>
            <a:r>
              <a:rPr lang="en-US" sz="1100" dirty="0"/>
              <a:t> </a:t>
            </a:r>
            <a:r>
              <a:rPr lang="en-US" sz="1100" dirty="0" err="1"/>
              <a:t>și</a:t>
            </a:r>
            <a:r>
              <a:rPr lang="en-US" sz="1100" dirty="0"/>
              <a:t> </a:t>
            </a:r>
            <a:r>
              <a:rPr lang="en-US" sz="1100" dirty="0" err="1"/>
              <a:t>meronime</a:t>
            </a:r>
            <a:r>
              <a:rPr lang="en-US" sz="1100" dirty="0"/>
              <a:t>.&gt; </a:t>
            </a:r>
          </a:p>
          <a:p>
            <a:pPr marL="0" lvl="0" indent="0" algn="l" rtl="0">
              <a:spcBef>
                <a:spcPts val="0"/>
              </a:spcBef>
              <a:spcAft>
                <a:spcPts val="0"/>
              </a:spcAft>
              <a:buNone/>
            </a:pPr>
            <a:r>
              <a:rPr lang="en-US" sz="1100" dirty="0"/>
              <a:t>&lt;</a:t>
            </a:r>
            <a:r>
              <a:rPr lang="en-US" sz="1100" dirty="0" err="1"/>
              <a:t>Sinonimele</a:t>
            </a:r>
            <a:r>
              <a:rPr lang="en-US" sz="1100" dirty="0"/>
              <a:t> sunt </a:t>
            </a:r>
            <a:r>
              <a:rPr lang="en-US" sz="1100" dirty="0" err="1"/>
              <a:t>grupate</a:t>
            </a:r>
            <a:r>
              <a:rPr lang="en-US" sz="1100" dirty="0"/>
              <a:t> </a:t>
            </a:r>
            <a:r>
              <a:rPr lang="en-US" sz="1100" dirty="0" err="1"/>
              <a:t>în</a:t>
            </a:r>
            <a:r>
              <a:rPr lang="en-US" sz="1100" dirty="0"/>
              <a:t> </a:t>
            </a:r>
            <a:r>
              <a:rPr lang="en-US" sz="1100" dirty="0" err="1"/>
              <a:t>synset-uri</a:t>
            </a:r>
            <a:r>
              <a:rPr lang="en-US" sz="1100" dirty="0"/>
              <a:t> cu </a:t>
            </a:r>
            <a:r>
              <a:rPr lang="en-US" sz="1100" dirty="0" err="1"/>
              <a:t>definiții</a:t>
            </a:r>
            <a:r>
              <a:rPr lang="en-US" sz="1100" dirty="0"/>
              <a:t> </a:t>
            </a:r>
            <a:r>
              <a:rPr lang="en-US" sz="1100" dirty="0" err="1"/>
              <a:t>scurte</a:t>
            </a:r>
            <a:r>
              <a:rPr lang="en-US" sz="1100" dirty="0"/>
              <a:t> </a:t>
            </a:r>
            <a:r>
              <a:rPr lang="en-US" sz="1100" dirty="0" err="1"/>
              <a:t>și</a:t>
            </a:r>
            <a:r>
              <a:rPr lang="en-US" sz="1100" dirty="0"/>
              <a:t> </a:t>
            </a:r>
            <a:r>
              <a:rPr lang="en-US" sz="1100" dirty="0" err="1"/>
              <a:t>exemple</a:t>
            </a:r>
            <a:r>
              <a:rPr lang="en-US" sz="1100" dirty="0"/>
              <a:t> de </a:t>
            </a:r>
            <a:r>
              <a:rPr lang="en-US" sz="1100" dirty="0" err="1"/>
              <a:t>utilizare</a:t>
            </a:r>
            <a:r>
              <a:rPr lang="en-US" sz="1100" dirty="0"/>
              <a:t>. &gt;</a:t>
            </a:r>
          </a:p>
          <a:p>
            <a:pPr marL="0" lvl="0" indent="0" algn="l" rtl="0">
              <a:spcBef>
                <a:spcPts val="0"/>
              </a:spcBef>
              <a:spcAft>
                <a:spcPts val="0"/>
              </a:spcAft>
              <a:buNone/>
            </a:pPr>
            <a:r>
              <a:rPr lang="en-US" sz="1100" dirty="0"/>
              <a:t>&lt;WordNet </a:t>
            </a:r>
            <a:r>
              <a:rPr lang="en-US" sz="1100" dirty="0" err="1"/>
              <a:t>poate</a:t>
            </a:r>
            <a:r>
              <a:rPr lang="en-US" sz="1100" dirty="0"/>
              <a:t> fi </a:t>
            </a:r>
            <a:r>
              <a:rPr lang="en-US" sz="1100" dirty="0" err="1"/>
              <a:t>văzut</a:t>
            </a:r>
            <a:r>
              <a:rPr lang="en-US" sz="1100" dirty="0"/>
              <a:t> </a:t>
            </a:r>
            <a:r>
              <a:rPr lang="en-US" sz="1100" dirty="0" err="1"/>
              <a:t>astfel</a:t>
            </a:r>
            <a:r>
              <a:rPr lang="en-US" sz="1100" dirty="0"/>
              <a:t> ca o </a:t>
            </a:r>
            <a:r>
              <a:rPr lang="en-US" sz="1100" dirty="0" err="1"/>
              <a:t>combinație</a:t>
            </a:r>
            <a:r>
              <a:rPr lang="en-US" sz="1100" dirty="0"/>
              <a:t> </a:t>
            </a:r>
            <a:r>
              <a:rPr lang="en-US" sz="1100" dirty="0" err="1"/>
              <a:t>și</a:t>
            </a:r>
            <a:r>
              <a:rPr lang="en-US" sz="1100" dirty="0"/>
              <a:t> </a:t>
            </a:r>
            <a:r>
              <a:rPr lang="en-US" sz="1100" dirty="0" err="1"/>
              <a:t>extensie</a:t>
            </a:r>
            <a:r>
              <a:rPr lang="en-US" sz="1100" dirty="0"/>
              <a:t> a </a:t>
            </a:r>
            <a:r>
              <a:rPr lang="en-US" sz="1100" dirty="0" err="1"/>
              <a:t>unui</a:t>
            </a:r>
            <a:r>
              <a:rPr lang="en-US" sz="1100" dirty="0"/>
              <a:t> </a:t>
            </a:r>
            <a:r>
              <a:rPr lang="en-US" sz="1100" dirty="0" err="1"/>
              <a:t>dicționar</a:t>
            </a:r>
            <a:r>
              <a:rPr lang="en-US" sz="1100" dirty="0"/>
              <a:t>.&gt;</a:t>
            </a:r>
          </a:p>
          <a:p>
            <a:pPr marL="0" lvl="0" indent="0" algn="l" rtl="0">
              <a:spcBef>
                <a:spcPts val="0"/>
              </a:spcBef>
              <a:spcAft>
                <a:spcPts val="0"/>
              </a:spcAft>
              <a:buNone/>
            </a:pPr>
            <a:r>
              <a:rPr lang="en-US" sz="1100" dirty="0"/>
              <a:t>&lt; </a:t>
            </a:r>
            <a:r>
              <a:rPr lang="en-US" sz="1100" dirty="0" err="1"/>
              <a:t>Deși</a:t>
            </a:r>
            <a:r>
              <a:rPr lang="en-US" sz="1100" dirty="0"/>
              <a:t> </a:t>
            </a:r>
            <a:r>
              <a:rPr lang="en-US" sz="1100" dirty="0" err="1"/>
              <a:t>este</a:t>
            </a:r>
            <a:r>
              <a:rPr lang="en-US" sz="1100" dirty="0"/>
              <a:t> </a:t>
            </a:r>
            <a:r>
              <a:rPr lang="en-US" sz="1100" dirty="0" err="1"/>
              <a:t>accesibil</a:t>
            </a:r>
            <a:r>
              <a:rPr lang="en-US" sz="1100" dirty="0"/>
              <a:t> </a:t>
            </a:r>
            <a:r>
              <a:rPr lang="en-US" sz="1100" dirty="0" err="1"/>
              <a:t>utilizatorilor</a:t>
            </a:r>
            <a:r>
              <a:rPr lang="en-US" sz="1100" dirty="0"/>
              <a:t> </a:t>
            </a:r>
            <a:r>
              <a:rPr lang="en-US" sz="1100" dirty="0" err="1"/>
              <a:t>printr</a:t>
            </a:r>
            <a:r>
              <a:rPr lang="en-US" sz="1100" dirty="0"/>
              <a:t>-un browser web, </a:t>
            </a:r>
            <a:r>
              <a:rPr lang="en-US" sz="1100" dirty="0" err="1"/>
              <a:t>utilizarea</a:t>
            </a:r>
            <a:r>
              <a:rPr lang="en-US" sz="1100" dirty="0"/>
              <a:t> </a:t>
            </a:r>
            <a:r>
              <a:rPr lang="en-US" sz="1100" dirty="0" err="1"/>
              <a:t>sa</a:t>
            </a:r>
            <a:r>
              <a:rPr lang="en-US" sz="1100" dirty="0"/>
              <a:t> </a:t>
            </a:r>
            <a:r>
              <a:rPr lang="en-US" sz="1100" dirty="0" err="1"/>
              <a:t>principală</a:t>
            </a:r>
            <a:r>
              <a:rPr lang="en-US" sz="1100" dirty="0"/>
              <a:t> </a:t>
            </a:r>
            <a:r>
              <a:rPr lang="en-US" sz="1100" dirty="0" err="1"/>
              <a:t>este</a:t>
            </a:r>
            <a:r>
              <a:rPr lang="en-US" sz="1100" dirty="0"/>
              <a:t> </a:t>
            </a:r>
            <a:r>
              <a:rPr lang="en-US" sz="1100" dirty="0" err="1"/>
              <a:t>în</a:t>
            </a:r>
            <a:r>
              <a:rPr lang="en-US" sz="1100" dirty="0"/>
              <a:t> </a:t>
            </a:r>
            <a:r>
              <a:rPr lang="en-US" sz="1100" dirty="0" err="1"/>
              <a:t>analiza</a:t>
            </a:r>
            <a:r>
              <a:rPr lang="en-US" sz="1100" dirty="0"/>
              <a:t> </a:t>
            </a:r>
            <a:r>
              <a:rPr lang="en-US" sz="1100" dirty="0" err="1"/>
              <a:t>automată</a:t>
            </a:r>
            <a:r>
              <a:rPr lang="en-US" sz="1100" dirty="0"/>
              <a:t> a </a:t>
            </a:r>
            <a:r>
              <a:rPr lang="en-US" sz="1100" dirty="0" err="1"/>
              <a:t>textului</a:t>
            </a:r>
            <a:r>
              <a:rPr lang="en-US" sz="1100" dirty="0"/>
              <a:t> </a:t>
            </a:r>
            <a:r>
              <a:rPr lang="en-US" sz="1100" dirty="0" err="1"/>
              <a:t>și</a:t>
            </a:r>
            <a:r>
              <a:rPr lang="en-US" sz="1100" dirty="0"/>
              <a:t> </a:t>
            </a:r>
            <a:r>
              <a:rPr lang="en-US" sz="1100" dirty="0" err="1"/>
              <a:t>în</a:t>
            </a:r>
            <a:r>
              <a:rPr lang="en-US" sz="1100" dirty="0"/>
              <a:t> </a:t>
            </a:r>
            <a:r>
              <a:rPr lang="en-US" sz="1100" dirty="0" err="1"/>
              <a:t>aplicațiile</a:t>
            </a:r>
            <a:r>
              <a:rPr lang="en-US" sz="1100" dirty="0"/>
              <a:t> de </a:t>
            </a:r>
            <a:r>
              <a:rPr lang="en-US" sz="1100" dirty="0" err="1"/>
              <a:t>inteligență</a:t>
            </a:r>
            <a:r>
              <a:rPr lang="en-US" sz="1100" dirty="0"/>
              <a:t> </a:t>
            </a:r>
            <a:r>
              <a:rPr lang="en-US" sz="1100" dirty="0" err="1"/>
              <a:t>artificială</a:t>
            </a:r>
            <a:r>
              <a:rPr lang="en-US" sz="1100" dirty="0"/>
              <a:t>. &gt;</a:t>
            </a:r>
          </a:p>
          <a:p>
            <a:pPr marL="0" lvl="0" indent="0" algn="l" rtl="0">
              <a:spcBef>
                <a:spcPts val="0"/>
              </a:spcBef>
              <a:spcAft>
                <a:spcPts val="0"/>
              </a:spcAft>
              <a:buNone/>
            </a:pPr>
            <a:endParaRPr sz="1100" dirty="0"/>
          </a:p>
        </p:txBody>
      </p:sp>
    </p:spTree>
    <p:extLst>
      <p:ext uri="{BB962C8B-B14F-4D97-AF65-F5344CB8AC3E}">
        <p14:creationId xmlns:p14="http://schemas.microsoft.com/office/powerpoint/2010/main" val="34260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2" name="Google Shape;502;p30"/>
          <p:cNvSpPr txBox="1">
            <a:spLocks noGrp="1"/>
          </p:cNvSpPr>
          <p:nvPr>
            <p:ph type="subTitle" idx="1"/>
          </p:nvPr>
        </p:nvSpPr>
        <p:spPr>
          <a:xfrm>
            <a:off x="2743202" y="2775026"/>
            <a:ext cx="6138529" cy="78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200" dirty="0">
                <a:latin typeface="Fira Code" panose="020B0809050000020004" pitchFamily="49" charset="0"/>
                <a:ea typeface="Fira Code" panose="020B0809050000020004" pitchFamily="49" charset="0"/>
                <a:cs typeface="Fira Code" panose="020B0809050000020004" pitchFamily="49" charset="0"/>
              </a:rPr>
              <a:t>&lt; </a:t>
            </a:r>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In </a:t>
            </a:r>
            <a:r>
              <a:rPr lang="en-US" sz="12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esenta</a:t>
            </a:r>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WordNet-ul </a:t>
            </a:r>
            <a:r>
              <a:rPr lang="en-US" sz="12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este</a:t>
            </a:r>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un </a:t>
            </a:r>
            <a:r>
              <a:rPr lang="en-US" sz="12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graf</a:t>
            </a:r>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in care </a:t>
            </a:r>
            <a:r>
              <a:rPr lang="en-US" sz="12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nodurile</a:t>
            </a:r>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sunt </a:t>
            </a:r>
            <a:r>
              <a:rPr lang="en-US" sz="12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synset-uri</a:t>
            </a:r>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2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si</a:t>
            </a:r>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2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legaturile</a:t>
            </a:r>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2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dintre</a:t>
            </a:r>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2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noduri</a:t>
            </a:r>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sunt </a:t>
            </a:r>
            <a:r>
              <a:rPr lang="en-US" sz="12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relatii</a:t>
            </a:r>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2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intre</a:t>
            </a:r>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2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ele</a:t>
            </a:r>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&gt;</a:t>
            </a:r>
            <a:endPar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endParaRPr>
          </a:p>
          <a:p>
            <a:pPr marL="139700" indent="0"/>
            <a:r>
              <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&lt;</a:t>
            </a:r>
            <a:r>
              <a:rPr lang="en-US" sz="105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s</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ynset</a:t>
            </a:r>
            <a:r>
              <a:rPr lang="en-US" sz="105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l</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ista</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de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cuvinte</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cu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acelasi</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sens</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&gt;</a:t>
            </a:r>
          </a:p>
          <a:p>
            <a:pPr marL="139700" indent="0"/>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&lt;literal =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cuvant</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din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componenta</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unui</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synset</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&gt;</a:t>
            </a:r>
          </a:p>
          <a:p>
            <a:pPr marL="139700" indent="0"/>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&lt;</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exemplu</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literalul</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‘arbore'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poate</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sa</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faca</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parte</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din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synset</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urile [arbore genealogic]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sau</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[arbore de </a:t>
            </a:r>
            <a:r>
              <a:rPr lang="en-US"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cafea</a:t>
            </a:r>
            <a:r>
              <a:rPr lang="en-US"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].&gt;</a:t>
            </a:r>
            <a:endParaRPr lang="en-US"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endParaRPr>
          </a:p>
          <a:p>
            <a:pPr marL="0" lvl="0" indent="0" algn="l" rtl="0">
              <a:spcBef>
                <a:spcPts val="0"/>
              </a:spcBef>
              <a:spcAft>
                <a:spcPts val="0"/>
              </a:spcAft>
              <a:buNone/>
            </a:pPr>
            <a:endParaRPr lang="en-US" sz="1200" dirty="0">
              <a:solidFill>
                <a:schemeClr val="accent6"/>
              </a:solidFill>
            </a:endParaRPr>
          </a:p>
        </p:txBody>
      </p:sp>
      <p:sp>
        <p:nvSpPr>
          <p:cNvPr id="503" name="Google Shape;503;p30"/>
          <p:cNvSpPr txBox="1"/>
          <p:nvPr/>
        </p:nvSpPr>
        <p:spPr>
          <a:xfrm>
            <a:off x="2141552" y="391172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94602" y="180362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6"/>
                </a:solidFill>
              </a:rPr>
              <a:t>WordNet</a:t>
            </a:r>
            <a:r>
              <a:rPr lang="en" sz="1400" dirty="0">
                <a:solidFill>
                  <a:schemeClr val="accent3"/>
                </a:solidFill>
              </a:rPr>
              <a:t>.html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6"/>
                </a:solidFill>
              </a:rPr>
              <a:t>WordNet</a:t>
            </a:r>
            <a:r>
              <a:rPr lang="en" sz="1400" dirty="0">
                <a:solidFill>
                  <a:schemeClr val="accent3"/>
                </a:solidFill>
              </a:rPr>
              <a:t>.css</a:t>
            </a:r>
            <a:endParaRPr sz="1400" dirty="0">
              <a:solidFill>
                <a:schemeClr val="accent3"/>
              </a:solidFill>
            </a:endParaRPr>
          </a:p>
        </p:txBody>
      </p:sp>
      <p:sp>
        <p:nvSpPr>
          <p:cNvPr id="12" name="Google Shape;501;p30">
            <a:extLst>
              <a:ext uri="{FF2B5EF4-FFF2-40B4-BE49-F238E27FC236}">
                <a16:creationId xmlns:a16="http://schemas.microsoft.com/office/drawing/2014/main" id="{40D9088A-3A2E-485C-A498-115E1A5C6149}"/>
              </a:ext>
            </a:extLst>
          </p:cNvPr>
          <p:cNvSpPr txBox="1">
            <a:spLocks noGrp="1"/>
          </p:cNvSpPr>
          <p:nvPr>
            <p:ph type="title" idx="2"/>
          </p:nvPr>
        </p:nvSpPr>
        <p:spPr>
          <a:xfrm>
            <a:off x="2534904" y="1620125"/>
            <a:ext cx="702731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US" dirty="0">
                <a:solidFill>
                  <a:schemeClr val="accent1">
                    <a:lumMod val="75000"/>
                  </a:schemeClr>
                </a:solidFill>
              </a:rPr>
              <a:t>WordNet</a:t>
            </a:r>
            <a:r>
              <a:rPr lang="en" dirty="0">
                <a:solidFill>
                  <a:schemeClr val="accent6"/>
                </a:solidFill>
              </a:rPr>
              <a:t>]</a:t>
            </a:r>
            <a:r>
              <a:rPr lang="en" dirty="0">
                <a:solidFill>
                  <a:schemeClr val="accent1"/>
                </a:solidFill>
              </a:rPr>
              <a:t> </a:t>
            </a:r>
            <a:endParaRPr dirty="0">
              <a:solidFill>
                <a:schemeClr val="accent3"/>
              </a:solidFill>
            </a:endParaRPr>
          </a:p>
        </p:txBody>
      </p:sp>
    </p:spTree>
    <p:extLst>
      <p:ext uri="{BB962C8B-B14F-4D97-AF65-F5344CB8AC3E}">
        <p14:creationId xmlns:p14="http://schemas.microsoft.com/office/powerpoint/2010/main" val="48652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23" name="Google Shape;2544;p49">
            <a:extLst>
              <a:ext uri="{FF2B5EF4-FFF2-40B4-BE49-F238E27FC236}">
                <a16:creationId xmlns:a16="http://schemas.microsoft.com/office/drawing/2014/main" id="{B73ACACB-3381-46A6-B2E7-DBD556AC6E7D}"/>
              </a:ext>
            </a:extLst>
          </p:cNvPr>
          <p:cNvSpPr txBox="1">
            <a:spLocks/>
          </p:cNvSpPr>
          <p:nvPr/>
        </p:nvSpPr>
        <p:spPr>
          <a:xfrm>
            <a:off x="1139124" y="582056"/>
            <a:ext cx="6275313" cy="53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r>
              <a:rPr lang="en-US" sz="3600" dirty="0" err="1"/>
              <a:t>Algoritmul</a:t>
            </a:r>
            <a:r>
              <a:rPr lang="en-US" sz="3600" dirty="0"/>
              <a:t> Baseline; </a:t>
            </a:r>
            <a:r>
              <a:rPr lang="en-US" sz="3600" dirty="0">
                <a:solidFill>
                  <a:schemeClr val="accent6"/>
                </a:solidFill>
              </a:rPr>
              <a:t>{</a:t>
            </a:r>
          </a:p>
        </p:txBody>
      </p:sp>
      <p:sp>
        <p:nvSpPr>
          <p:cNvPr id="24" name="Google Shape;2546;p49">
            <a:extLst>
              <a:ext uri="{FF2B5EF4-FFF2-40B4-BE49-F238E27FC236}">
                <a16:creationId xmlns:a16="http://schemas.microsoft.com/office/drawing/2014/main" id="{47E25FF0-C2F6-4CC3-9A97-A0B467ED8E58}"/>
              </a:ext>
            </a:extLst>
          </p:cNvPr>
          <p:cNvSpPr txBox="1">
            <a:spLocks/>
          </p:cNvSpPr>
          <p:nvPr/>
        </p:nvSpPr>
        <p:spPr>
          <a:xfrm>
            <a:off x="1234347" y="1254687"/>
            <a:ext cx="5843862" cy="434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a:t>
            </a:r>
            <a:r>
              <a:rPr lang="en-US" sz="1800" dirty="0" err="1">
                <a:solidFill>
                  <a:schemeClr val="accent2"/>
                </a:solidFill>
                <a:latin typeface="Fira Code" panose="020B0809050000020004" pitchFamily="49" charset="0"/>
                <a:ea typeface="Fira Code" panose="020B0809050000020004" pitchFamily="49" charset="0"/>
                <a:cs typeface="Fira Code" panose="020B0809050000020004" pitchFamily="49" charset="0"/>
              </a:rPr>
              <a:t>Cel</a:t>
            </a:r>
            <a:r>
              <a:rPr lang="en-US" sz="18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 </a:t>
            </a:r>
            <a:r>
              <a:rPr lang="en-US" sz="1800" dirty="0" err="1">
                <a:solidFill>
                  <a:schemeClr val="accent2"/>
                </a:solidFill>
                <a:latin typeface="Fira Code" panose="020B0809050000020004" pitchFamily="49" charset="0"/>
                <a:ea typeface="Fira Code" panose="020B0809050000020004" pitchFamily="49" charset="0"/>
                <a:cs typeface="Fira Code" panose="020B0809050000020004" pitchFamily="49" charset="0"/>
              </a:rPr>
              <a:t>mai</a:t>
            </a:r>
            <a:r>
              <a:rPr lang="en-US" sz="18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 des </a:t>
            </a:r>
            <a:r>
              <a:rPr lang="en-US" sz="1800" dirty="0" err="1">
                <a:solidFill>
                  <a:schemeClr val="accent2"/>
                </a:solidFill>
                <a:latin typeface="Fira Code" panose="020B0809050000020004" pitchFamily="49" charset="0"/>
                <a:ea typeface="Fira Code" panose="020B0809050000020004" pitchFamily="49" charset="0"/>
                <a:cs typeface="Fira Code" panose="020B0809050000020004" pitchFamily="49" charset="0"/>
              </a:rPr>
              <a:t>intalnit</a:t>
            </a:r>
            <a:r>
              <a:rPr lang="en-US" sz="18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 </a:t>
            </a:r>
            <a:r>
              <a:rPr lang="en-US" sz="1800" dirty="0" err="1">
                <a:solidFill>
                  <a:schemeClr val="accent2"/>
                </a:solidFill>
                <a:latin typeface="Fira Code" panose="020B0809050000020004" pitchFamily="49" charset="0"/>
                <a:ea typeface="Fira Code" panose="020B0809050000020004" pitchFamily="49" charset="0"/>
                <a:cs typeface="Fira Code" panose="020B0809050000020004" pitchFamily="49" charset="0"/>
              </a:rPr>
              <a:t>sens’</a:t>
            </a:r>
            <a:endParaRPr lang="en-US" sz="1800" dirty="0">
              <a:solidFill>
                <a:schemeClr val="accent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5" name="Google Shape;2547;p49">
            <a:extLst>
              <a:ext uri="{FF2B5EF4-FFF2-40B4-BE49-F238E27FC236}">
                <a16:creationId xmlns:a16="http://schemas.microsoft.com/office/drawing/2014/main" id="{041DF418-7BE7-4331-8D99-DE805E7E9B1E}"/>
              </a:ext>
            </a:extLst>
          </p:cNvPr>
          <p:cNvSpPr txBox="1"/>
          <p:nvPr/>
        </p:nvSpPr>
        <p:spPr>
          <a:xfrm>
            <a:off x="1945344" y="2880041"/>
            <a:ext cx="6377869" cy="11573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&lt;</a:t>
            </a:r>
            <a:r>
              <a:rPr lang="en-US" dirty="0" err="1">
                <a:solidFill>
                  <a:schemeClr val="accent3"/>
                </a:solidFill>
                <a:latin typeface="Fira Code"/>
                <a:ea typeface="Fira Code"/>
                <a:cs typeface="Fira Code"/>
                <a:sym typeface="Fira Code"/>
              </a:rPr>
              <a:t>Algoritmul</a:t>
            </a:r>
            <a:r>
              <a:rPr lang="en-US" dirty="0">
                <a:solidFill>
                  <a:schemeClr val="accent3"/>
                </a:solidFill>
                <a:latin typeface="Fira Code"/>
                <a:ea typeface="Fira Code"/>
                <a:cs typeface="Fira Code"/>
                <a:sym typeface="Fira Code"/>
              </a:rPr>
              <a:t> baseline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un </a:t>
            </a:r>
            <a:r>
              <a:rPr lang="en-US" dirty="0" err="1">
                <a:solidFill>
                  <a:schemeClr val="accent3"/>
                </a:solidFill>
                <a:latin typeface="Fira Code"/>
                <a:ea typeface="Fira Code"/>
                <a:cs typeface="Fira Code"/>
                <a:sym typeface="Fira Code"/>
              </a:rPr>
              <a:t>algoritm</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simplu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dar</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rezonabil</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avand</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rezultate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surprinzator</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bune</a:t>
            </a:r>
            <a:r>
              <a:rPr lang="en-US" dirty="0">
                <a:solidFill>
                  <a:schemeClr val="accent3"/>
                </a:solidFill>
                <a:latin typeface="Fira Code"/>
                <a:ea typeface="Fira Code"/>
                <a:cs typeface="Fira Code"/>
                <a:sym typeface="Fira Code"/>
              </a:rPr>
              <a:t>. Este </a:t>
            </a:r>
            <a:r>
              <a:rPr lang="en-US" dirty="0" err="1">
                <a:solidFill>
                  <a:schemeClr val="accent3"/>
                </a:solidFill>
                <a:latin typeface="Fira Code"/>
                <a:ea typeface="Fira Code"/>
                <a:cs typeface="Fira Code"/>
                <a:sym typeface="Fira Code"/>
              </a:rPr>
              <a:t>utilizat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stabili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performanța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minimă</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așteptată</a:t>
            </a:r>
            <a:r>
              <a:rPr lang="en-US" dirty="0">
                <a:solidFill>
                  <a:schemeClr val="accent3"/>
                </a:solidFill>
                <a:latin typeface="Fira Code"/>
                <a:ea typeface="Fira Code"/>
                <a:cs typeface="Fira Code"/>
                <a:sym typeface="Fira Code"/>
              </a:rPr>
              <a:t> pe un set de date.&gt;</a:t>
            </a:r>
          </a:p>
          <a:p>
            <a:pPr marL="0" lvl="0" indent="0" algn="l" rtl="0">
              <a:spcBef>
                <a:spcPts val="0"/>
              </a:spcBef>
              <a:spcAft>
                <a:spcPts val="0"/>
              </a:spcAft>
              <a:buNone/>
            </a:pPr>
            <a:r>
              <a:rPr lang="en-US" dirty="0">
                <a:solidFill>
                  <a:schemeClr val="accent3"/>
                </a:solidFill>
                <a:latin typeface="Fira Code"/>
                <a:ea typeface="Fira Code"/>
                <a:cs typeface="Fira Code"/>
                <a:sym typeface="Fira Code"/>
              </a:rPr>
              <a:t>&lt;In </a:t>
            </a:r>
            <a:r>
              <a:rPr lang="en-US" dirty="0" err="1">
                <a:solidFill>
                  <a:schemeClr val="accent3"/>
                </a:solidFill>
                <a:latin typeface="Fira Code"/>
                <a:ea typeface="Fira Code"/>
                <a:cs typeface="Fira Code"/>
                <a:sym typeface="Fira Code"/>
              </a:rPr>
              <a:t>acest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caz</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numarand</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cel</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mai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intalnit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sens</a:t>
            </a:r>
            <a:r>
              <a:rPr lang="en-US" dirty="0">
                <a:solidFill>
                  <a:schemeClr val="accent3"/>
                </a:solidFill>
                <a:latin typeface="Fira Code"/>
                <a:ea typeface="Fira Code"/>
                <a:cs typeface="Fira Code"/>
                <a:sym typeface="Fira Code"/>
              </a:rPr>
              <a:t> al </a:t>
            </a:r>
            <a:r>
              <a:rPr lang="en-US" dirty="0" err="1">
                <a:solidFill>
                  <a:schemeClr val="accent3"/>
                </a:solidFill>
                <a:latin typeface="Fira Code"/>
                <a:ea typeface="Fira Code"/>
                <a:cs typeface="Fira Code"/>
                <a:sym typeface="Fira Code"/>
              </a:rPr>
              <a:t>unui</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cuvant</a:t>
            </a:r>
            <a:r>
              <a:rPr lang="en-US" dirty="0">
                <a:solidFill>
                  <a:schemeClr val="accent3"/>
                </a:solidFill>
                <a:latin typeface="Fira Code"/>
                <a:ea typeface="Fira Code"/>
                <a:cs typeface="Fira Code"/>
                <a:sym typeface="Fira Code"/>
              </a:rPr>
              <a:t> din </a:t>
            </a:r>
            <a:r>
              <a:rPr lang="en-US" dirty="0" err="1">
                <a:solidFill>
                  <a:schemeClr val="accent3"/>
                </a:solidFill>
                <a:latin typeface="Fira Code"/>
                <a:ea typeface="Fira Code"/>
                <a:cs typeface="Fira Code"/>
                <a:sym typeface="Fira Code"/>
              </a:rPr>
              <a:t>baza</a:t>
            </a:r>
            <a:r>
              <a:rPr lang="en-US" dirty="0">
                <a:solidFill>
                  <a:schemeClr val="accent3"/>
                </a:solidFill>
                <a:latin typeface="Fira Code"/>
                <a:ea typeface="Fira Code"/>
                <a:cs typeface="Fira Code"/>
                <a:sym typeface="Fira Code"/>
              </a:rPr>
              <a:t> de date, pe </a:t>
            </a:r>
            <a:r>
              <a:rPr lang="en-US" dirty="0" err="1">
                <a:solidFill>
                  <a:schemeClr val="accent3"/>
                </a:solidFill>
                <a:latin typeface="Fira Code"/>
                <a:ea typeface="Fira Code"/>
                <a:cs typeface="Fira Code"/>
                <a:sym typeface="Fira Code"/>
              </a:rPr>
              <a:t>acesta</a:t>
            </a:r>
            <a:r>
              <a:rPr lang="en-US" dirty="0">
                <a:solidFill>
                  <a:schemeClr val="accent3"/>
                </a:solidFill>
                <a:latin typeface="Fira Code"/>
                <a:ea typeface="Fira Code"/>
                <a:cs typeface="Fira Code"/>
                <a:sym typeface="Fira Code"/>
              </a:rPr>
              <a:t> il </a:t>
            </a:r>
            <a:r>
              <a:rPr lang="en-US" dirty="0" err="1">
                <a:solidFill>
                  <a:schemeClr val="accent3"/>
                </a:solidFill>
                <a:latin typeface="Fira Code"/>
                <a:ea typeface="Fira Code"/>
                <a:cs typeface="Fira Code"/>
                <a:sym typeface="Fira Code"/>
              </a:rPr>
              <a:t>punem</a:t>
            </a:r>
            <a:r>
              <a:rPr lang="en-US" dirty="0">
                <a:solidFill>
                  <a:schemeClr val="accent3"/>
                </a:solidFill>
                <a:latin typeface="Fira Code"/>
                <a:ea typeface="Fira Code"/>
                <a:cs typeface="Fira Code"/>
                <a:sym typeface="Fira Code"/>
              </a:rPr>
              <a:t> ca implicit.&gt;</a:t>
            </a:r>
            <a:endParaRPr dirty="0">
              <a:solidFill>
                <a:schemeClr val="accent3"/>
              </a:solidFill>
              <a:latin typeface="Fira Code"/>
              <a:ea typeface="Fira Code"/>
              <a:cs typeface="Fira Code"/>
              <a:sym typeface="Fira Code"/>
            </a:endParaRPr>
          </a:p>
        </p:txBody>
      </p:sp>
      <p:sp>
        <p:nvSpPr>
          <p:cNvPr id="27" name="Google Shape;2571;p49">
            <a:extLst>
              <a:ext uri="{FF2B5EF4-FFF2-40B4-BE49-F238E27FC236}">
                <a16:creationId xmlns:a16="http://schemas.microsoft.com/office/drawing/2014/main" id="{8A13F981-83F3-4290-8011-AA93F2FD75F5}"/>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n-US" dirty="0">
                <a:solidFill>
                  <a:schemeClr val="accent3"/>
                </a:solidFill>
              </a:rPr>
              <a:t>baseline.html</a:t>
            </a:r>
          </a:p>
        </p:txBody>
      </p:sp>
      <p:sp>
        <p:nvSpPr>
          <p:cNvPr id="28" name="Google Shape;2572;p49">
            <a:extLst>
              <a:ext uri="{FF2B5EF4-FFF2-40B4-BE49-F238E27FC236}">
                <a16:creationId xmlns:a16="http://schemas.microsoft.com/office/drawing/2014/main" id="{C1783A6C-2360-480A-9B50-06B78A0D7859}"/>
              </a:ext>
            </a:extLst>
          </p:cNvPr>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n-US" dirty="0">
                <a:solidFill>
                  <a:schemeClr val="accent3"/>
                </a:solidFill>
              </a:rPr>
              <a:t>baseline.css</a:t>
            </a:r>
          </a:p>
        </p:txBody>
      </p:sp>
      <p:grpSp>
        <p:nvGrpSpPr>
          <p:cNvPr id="29" name="Google Shape;2573;p49">
            <a:extLst>
              <a:ext uri="{FF2B5EF4-FFF2-40B4-BE49-F238E27FC236}">
                <a16:creationId xmlns:a16="http://schemas.microsoft.com/office/drawing/2014/main" id="{53DD1CF2-E54C-4BE4-871E-F2B6C87D3E8C}"/>
              </a:ext>
            </a:extLst>
          </p:cNvPr>
          <p:cNvGrpSpPr/>
          <p:nvPr/>
        </p:nvGrpSpPr>
        <p:grpSpPr>
          <a:xfrm>
            <a:off x="1084825" y="1152525"/>
            <a:ext cx="506100" cy="3417500"/>
            <a:chOff x="1084825" y="1152525"/>
            <a:chExt cx="506100" cy="3417500"/>
          </a:xfrm>
        </p:grpSpPr>
        <p:sp>
          <p:nvSpPr>
            <p:cNvPr id="30" name="Google Shape;2574;p49">
              <a:extLst>
                <a:ext uri="{FF2B5EF4-FFF2-40B4-BE49-F238E27FC236}">
                  <a16:creationId xmlns:a16="http://schemas.microsoft.com/office/drawing/2014/main" id="{6DD387A2-E491-4F6A-B63A-F92263E70BFC}"/>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 name="Google Shape;2575;p49">
              <a:extLst>
                <a:ext uri="{FF2B5EF4-FFF2-40B4-BE49-F238E27FC236}">
                  <a16:creationId xmlns:a16="http://schemas.microsoft.com/office/drawing/2014/main" id="{3B7ED2D8-8664-47F8-AE0C-187C921572CA}"/>
                </a:ext>
              </a:extLst>
            </p:cNvPr>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Tree>
    <p:extLst>
      <p:ext uri="{BB962C8B-B14F-4D97-AF65-F5344CB8AC3E}">
        <p14:creationId xmlns:p14="http://schemas.microsoft.com/office/powerpoint/2010/main" val="308263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921940" y="527831"/>
            <a:ext cx="7959789"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rPr>
              <a:t>Acuratetea medie in functie de  </a:t>
            </a:r>
            <a:r>
              <a:rPr lang="en" sz="2000" dirty="0">
                <a:solidFill>
                  <a:schemeClr val="accent2"/>
                </a:solidFill>
              </a:rPr>
              <a:t>numarul de sensuri ale unui cuvant</a:t>
            </a:r>
            <a:r>
              <a:rPr lang="en" sz="2000" dirty="0">
                <a:solidFill>
                  <a:schemeClr val="lt1"/>
                </a:solidFill>
              </a:rPr>
              <a:t> </a:t>
            </a:r>
            <a:br>
              <a:rPr lang="en" sz="2000" dirty="0">
                <a:solidFill>
                  <a:schemeClr val="lt1"/>
                </a:solidFill>
              </a:rPr>
            </a:br>
            <a:endParaRPr sz="2000" dirty="0">
              <a:solidFill>
                <a:schemeClr val="lt1"/>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acurateteBaseline.html</a:t>
            </a:r>
            <a:endParaRPr sz="1400" dirty="0">
              <a:solidFill>
                <a:schemeClr val="accent3"/>
              </a:solidFill>
            </a:endParaRPr>
          </a:p>
        </p:txBody>
      </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dirty="0">
                <a:solidFill>
                  <a:schemeClr val="accent3"/>
                </a:solidFill>
              </a:rPr>
              <a:t>acurateteBaseline.css</a:t>
            </a:r>
            <a:endParaRPr sz="1400" dirty="0">
              <a:solidFill>
                <a:schemeClr val="accent3"/>
              </a:solidFill>
            </a:endParaRPr>
          </a:p>
        </p:txBody>
      </p:sp>
      <p:pic>
        <p:nvPicPr>
          <p:cNvPr id="5" name="Imagine 4">
            <a:extLst>
              <a:ext uri="{FF2B5EF4-FFF2-40B4-BE49-F238E27FC236}">
                <a16:creationId xmlns:a16="http://schemas.microsoft.com/office/drawing/2014/main" id="{AFD0AEE0-9A9F-4EAC-9B78-4D33C4235371}"/>
              </a:ext>
            </a:extLst>
          </p:cNvPr>
          <p:cNvPicPr>
            <a:picLocks noChangeAspect="1"/>
          </p:cNvPicPr>
          <p:nvPr/>
        </p:nvPicPr>
        <p:blipFill>
          <a:blip r:embed="rId3"/>
          <a:stretch>
            <a:fillRect/>
          </a:stretch>
        </p:blipFill>
        <p:spPr>
          <a:xfrm>
            <a:off x="2667043" y="1242529"/>
            <a:ext cx="3797964" cy="3266813"/>
          </a:xfrm>
          <a:prstGeom prst="rect">
            <a:avLst/>
          </a:prstGeom>
        </p:spPr>
      </p:pic>
    </p:spTree>
    <p:extLst>
      <p:ext uri="{BB962C8B-B14F-4D97-AF65-F5344CB8AC3E}">
        <p14:creationId xmlns:p14="http://schemas.microsoft.com/office/powerpoint/2010/main" val="1530989045"/>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2417</Words>
  <Application>Microsoft Office PowerPoint</Application>
  <PresentationFormat>Expunere pe ecran (16:9)</PresentationFormat>
  <Paragraphs>293</Paragraphs>
  <Slides>37</Slides>
  <Notes>37</Notes>
  <HiddenSlides>0</HiddenSlides>
  <MMClips>0</MMClips>
  <ScaleCrop>false</ScaleCrop>
  <HeadingPairs>
    <vt:vector size="6" baseType="variant">
      <vt:variant>
        <vt:lpstr>Fonturi utilizate</vt:lpstr>
      </vt:variant>
      <vt:variant>
        <vt:i4>2</vt:i4>
      </vt:variant>
      <vt:variant>
        <vt:lpstr>Temă</vt:lpstr>
      </vt:variant>
      <vt:variant>
        <vt:i4>1</vt:i4>
      </vt:variant>
      <vt:variant>
        <vt:lpstr>Titluri diapozitive</vt:lpstr>
      </vt:variant>
      <vt:variant>
        <vt:i4>37</vt:i4>
      </vt:variant>
    </vt:vector>
  </HeadingPairs>
  <TitlesOfParts>
    <vt:vector size="40" baseType="lpstr">
      <vt:lpstr>Arial</vt:lpstr>
      <vt:lpstr>Fira Code</vt:lpstr>
      <vt:lpstr>Programming Language Workshop for Beginners by Slidesgo</vt:lpstr>
      <vt:lpstr>Word Sense‘Disambiguation’ {</vt:lpstr>
      <vt:lpstr>01</vt:lpstr>
      <vt:lpstr>Introducere ‘in problema’;</vt:lpstr>
      <vt:lpstr>01 {</vt:lpstr>
      <vt:lpstr>02 {</vt:lpstr>
      <vt:lpstr>02 {</vt:lpstr>
      <vt:lpstr>02 {</vt:lpstr>
      <vt:lpstr>Prezentare PowerPoint</vt:lpstr>
      <vt:lpstr>Acuratetea medie in functie de  numarul de sensuri ale unui cuvant  </vt:lpstr>
      <vt:lpstr>Prezentare PowerPoint</vt:lpstr>
      <vt:lpstr>Prezentare PowerPoint</vt:lpstr>
      <vt:lpstr>Simplified &lt; /Lesk &gt; { </vt:lpstr>
      <vt:lpstr>Prezentarea succinta ‘a pasilor algoritmului’ {</vt:lpstr>
      <vt:lpstr> </vt:lpstr>
      <vt:lpstr>Prezentare PowerPoint</vt:lpstr>
      <vt:lpstr>Acuratetea medie in functie de  numarul de sensuri ale unui cuvant  </vt:lpstr>
      <vt:lpstr>Parsed Simplified &lt; /Lesk &gt; { </vt:lpstr>
      <vt:lpstr>Prezentarea succinta ‘a pasilor algoritmului’ {</vt:lpstr>
      <vt:lpstr>Prezentare PowerPoint</vt:lpstr>
      <vt:lpstr>Simplified Lesk &lt;/with hypernyms&gt; { </vt:lpstr>
      <vt:lpstr>Prezentarea succinta ‘a pasilor algoritmului’ {</vt:lpstr>
      <vt:lpstr>Prezentare PowerPoint</vt:lpstr>
      <vt:lpstr>Acuratetea medie in functie de  numarul de sensuri ale unui cuvant  </vt:lpstr>
      <vt:lpstr>Simplified Lesk &lt;/with complete WordNet&gt; { </vt:lpstr>
      <vt:lpstr>Prezentarea succinta ‘a pasilor algoritmului’ {</vt:lpstr>
      <vt:lpstr>Prezentare PowerPoint</vt:lpstr>
      <vt:lpstr>Acuratetea medie in functie de  numarul de sensuri ale unui cuvant  </vt:lpstr>
      <vt:lpstr>Adapted &lt; /Lesk &gt; { </vt:lpstr>
      <vt:lpstr>Prezentarea succinta ‘a pasilor algoritmului’ {</vt:lpstr>
      <vt:lpstr>Prezentare PowerPoint</vt:lpstr>
      <vt:lpstr>Contextual &lt; /Embeddings &gt; { </vt:lpstr>
      <vt:lpstr>Prezentarea succinta ‘a pasilor algoritmului’ {</vt:lpstr>
      <vt:lpstr>Prezentare PowerPoint</vt:lpstr>
      <vt:lpstr>Acuratetea medie in functie de  numarul de sensuri ale unui cuvant  </vt:lpstr>
      <vt:lpstr>Prezentare PowerPoint</vt:lpstr>
      <vt:lpstr>Prezentare PowerPoint</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baseline pentru ‘Word Sense Disambiguation’ {</dc:title>
  <cp:lastModifiedBy>stroe catalina</cp:lastModifiedBy>
  <cp:revision>6</cp:revision>
  <dcterms:modified xsi:type="dcterms:W3CDTF">2022-01-26T09:24:07Z</dcterms:modified>
</cp:coreProperties>
</file>