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90" y="-1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1D078D-E0B3-454F-AA4F-9C1EA0E80010}"/>
              </a:ext>
            </a:extLst>
          </p:cNvPr>
          <p:cNvSpPr txBox="1"/>
          <p:nvPr/>
        </p:nvSpPr>
        <p:spPr>
          <a:xfrm>
            <a:off x="8353965" y="5730594"/>
            <a:ext cx="368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20220410</a:t>
            </a:r>
          </a:p>
          <a:p>
            <a:pPr algn="r"/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재무회계 </a:t>
            </a:r>
            <a:r>
              <a:rPr lang="en-US" altLang="ko-KR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3</a:t>
            </a:r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조</a:t>
            </a:r>
            <a:endParaRPr lang="en-US" altLang="ko-KR" sz="1200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Arial Unicode MS" panose="020B0604020202020204" pitchFamily="50" charset="-127"/>
            </a:endParaRPr>
          </a:p>
          <a:p>
            <a:pPr algn="r"/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김명준 김민지 김수진 배주혁 </a:t>
            </a:r>
            <a:r>
              <a:rPr lang="ko-KR" altLang="en-US" sz="12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장유연</a:t>
            </a:r>
            <a:endParaRPr lang="ko-KR" altLang="en-US" sz="1200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3076582" y="1549789"/>
            <a:ext cx="60388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대우 조선 해양 분식 회계</a:t>
            </a: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42699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90914" y="566690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개정안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582078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42699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11565737" y="47298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3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256088" y="835995"/>
            <a:ext cx="1572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수주산업  회계투명성  제고방안</a:t>
            </a:r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100" spc="-3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11540" y="1692682"/>
            <a:ext cx="8569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i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수주산업 회계투명성 제고방안의 후속조치로 </a:t>
            </a:r>
            <a:r>
              <a:rPr lang="en-US" altLang="ko-KR" sz="2400" b="1" i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16.01.01 </a:t>
            </a:r>
            <a:r>
              <a:rPr lang="ko-KR" altLang="en-US" sz="2400" b="1" i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시행</a:t>
            </a:r>
            <a:endParaRPr lang="en-US" altLang="ko-KR" sz="2400" b="1" i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2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6035931" y="3260673"/>
            <a:ext cx="4238369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4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2421194" y="3260673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7725269" y="3230298"/>
            <a:ext cx="321466" cy="3379596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3836850" y="13501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3520531" y="232160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종전 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7522359" y="515571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개정 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2529604" y="3384925"/>
            <a:ext cx="3172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진행중인 건설계약의 합계액만 공시되어 구체적 정보 부족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6734418" y="3360442"/>
            <a:ext cx="2841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건설계약을 개별 </a:t>
            </a:r>
            <a:r>
              <a:rPr lang="ko-KR" altLang="ko-KR" sz="24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공사별</a:t>
            </a:r>
            <a:r>
              <a:rPr lang="en-US" altLang="ko-KR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ko-KR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영업부문별 구분하여 상세 공시</a:t>
            </a:r>
            <a:endParaRPr lang="ko-KR" altLang="en-US" sz="2400" b="1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flipV="1">
            <a:off x="5745227" y="2765824"/>
            <a:ext cx="290704" cy="48140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64042" y="2402326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16.01.01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85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2300630" cy="1415772"/>
            <a:chOff x="901700" y="2721114"/>
            <a:chExt cx="2300630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3724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Q&amp;A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2300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감사합니다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42699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566690"/>
            <a:ext cx="3187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대우조선해양의 분식회계 </a:t>
            </a:r>
            <a:r>
              <a:rPr lang="en-US" altLang="ko-KR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사건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582078"/>
            <a:ext cx="8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42699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35656" y="1358877"/>
            <a:ext cx="2093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사건 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Time line</a:t>
            </a:r>
            <a:endParaRPr lang="ko-KR" altLang="ko-KR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11565737" y="47298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3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3682EA-BF64-44A2-9827-08D16A830BC5}"/>
              </a:ext>
            </a:extLst>
          </p:cNvPr>
          <p:cNvSpPr txBox="1"/>
          <p:nvPr/>
        </p:nvSpPr>
        <p:spPr>
          <a:xfrm>
            <a:off x="1106493" y="2520490"/>
            <a:ext cx="130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대우그룹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구조조정으로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워크아웃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A6A1373-A0FF-4850-A4B2-BE2E8E420638}"/>
              </a:ext>
            </a:extLst>
          </p:cNvPr>
          <p:cNvCxnSpPr/>
          <p:nvPr/>
        </p:nvCxnSpPr>
        <p:spPr>
          <a:xfrm>
            <a:off x="942294" y="2484587"/>
            <a:ext cx="10532526" cy="761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812DD00-7FB2-4ECC-B8DF-F0DC57907DA6}"/>
              </a:ext>
            </a:extLst>
          </p:cNvPr>
          <p:cNvSpPr txBox="1"/>
          <p:nvPr/>
        </p:nvSpPr>
        <p:spPr>
          <a:xfrm>
            <a:off x="1472450" y="1894641"/>
            <a:ext cx="70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‘99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7DA271-4024-479E-9B54-80B93CA556F2}"/>
              </a:ext>
            </a:extLst>
          </p:cNvPr>
          <p:cNvSpPr txBox="1"/>
          <p:nvPr/>
        </p:nvSpPr>
        <p:spPr>
          <a:xfrm>
            <a:off x="2435329" y="2548798"/>
            <a:ext cx="161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출자전환으로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산업은행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대주주 등극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F218A9-DCCE-487C-9968-CF3F74986E92}"/>
              </a:ext>
            </a:extLst>
          </p:cNvPr>
          <p:cNvSpPr txBox="1"/>
          <p:nvPr/>
        </p:nvSpPr>
        <p:spPr>
          <a:xfrm>
            <a:off x="2986365" y="1894641"/>
            <a:ext cx="145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‘00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25DF79-22E4-4B7C-97D6-F00C7A6D10E2}"/>
              </a:ext>
            </a:extLst>
          </p:cNvPr>
          <p:cNvSpPr txBox="1"/>
          <p:nvPr/>
        </p:nvSpPr>
        <p:spPr>
          <a:xfrm>
            <a:off x="5243454" y="2537099"/>
            <a:ext cx="169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한화그룹 앞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매각계약 파기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F727B5-BFC8-4136-A2C6-8C6270A12251}"/>
              </a:ext>
            </a:extLst>
          </p:cNvPr>
          <p:cNvSpPr txBox="1"/>
          <p:nvPr/>
        </p:nvSpPr>
        <p:spPr>
          <a:xfrm>
            <a:off x="5804536" y="1894641"/>
            <a:ext cx="57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‘09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07BF4A-775A-418B-937F-FE65F52E1204}"/>
              </a:ext>
            </a:extLst>
          </p:cNvPr>
          <p:cNvSpPr txBox="1"/>
          <p:nvPr/>
        </p:nvSpPr>
        <p:spPr>
          <a:xfrm>
            <a:off x="7424768" y="2517384"/>
            <a:ext cx="1887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고재호 전 대표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임기 종료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정성립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새 대표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636B20-08B3-4119-9776-0A43FD1B509F}"/>
              </a:ext>
            </a:extLst>
          </p:cNvPr>
          <p:cNvSpPr txBox="1"/>
          <p:nvPr/>
        </p:nvSpPr>
        <p:spPr>
          <a:xfrm>
            <a:off x="7900652" y="1894641"/>
            <a:ext cx="8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‘15. 5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CE2633-0644-47FC-BA00-C90720CE1698}"/>
              </a:ext>
            </a:extLst>
          </p:cNvPr>
          <p:cNvSpPr txBox="1"/>
          <p:nvPr/>
        </p:nvSpPr>
        <p:spPr>
          <a:xfrm>
            <a:off x="9064188" y="2609716"/>
            <a:ext cx="195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대우조선해양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2015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분기 실적 발표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영업손실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399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C339DF-66E3-4C1F-98AE-F40D6C8D28DA}"/>
              </a:ext>
            </a:extLst>
          </p:cNvPr>
          <p:cNvSpPr txBox="1"/>
          <p:nvPr/>
        </p:nvSpPr>
        <p:spPr>
          <a:xfrm>
            <a:off x="9569124" y="1894641"/>
            <a:ext cx="94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‘15. 7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 flipV="1">
            <a:off x="1662705" y="2282920"/>
            <a:ext cx="192445" cy="2000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이등변 삼각형 51"/>
          <p:cNvSpPr/>
          <p:nvPr/>
        </p:nvSpPr>
        <p:spPr>
          <a:xfrm flipV="1">
            <a:off x="3134418" y="2296539"/>
            <a:ext cx="192445" cy="2000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이등변 삼각형 52"/>
          <p:cNvSpPr/>
          <p:nvPr/>
        </p:nvSpPr>
        <p:spPr>
          <a:xfrm flipV="1">
            <a:off x="5995237" y="2279284"/>
            <a:ext cx="192445" cy="2000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이등변 삼각형 53"/>
          <p:cNvSpPr/>
          <p:nvPr/>
        </p:nvSpPr>
        <p:spPr>
          <a:xfrm flipV="1">
            <a:off x="8248514" y="2284532"/>
            <a:ext cx="192445" cy="2000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폭발 1 6"/>
          <p:cNvSpPr/>
          <p:nvPr/>
        </p:nvSpPr>
        <p:spPr>
          <a:xfrm>
            <a:off x="9799579" y="2116476"/>
            <a:ext cx="481781" cy="560180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12149" y="3667427"/>
            <a:ext cx="3003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실적 발표에 따른 파장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1897B9-840F-48CD-98C9-833918672F6E}"/>
              </a:ext>
            </a:extLst>
          </p:cNvPr>
          <p:cNvSpPr txBox="1"/>
          <p:nvPr/>
        </p:nvSpPr>
        <p:spPr>
          <a:xfrm>
            <a:off x="972740" y="4019929"/>
            <a:ext cx="7368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대우조선해양 </a:t>
            </a: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주가 폭락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((40%↓)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(</a:t>
            </a:r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발표전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만 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천원 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→ (7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월말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7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천원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CFE1AB-B3F8-4B6F-BA37-D1B948A69307}"/>
              </a:ext>
            </a:extLst>
          </p:cNvPr>
          <p:cNvSpPr txBox="1"/>
          <p:nvPr/>
        </p:nvSpPr>
        <p:spPr>
          <a:xfrm>
            <a:off x="972740" y="5000176"/>
            <a:ext cx="9888070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대주주인 산업은행의 </a:t>
            </a: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부실한 자회사 관리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대해 비난</a:t>
            </a:r>
            <a:b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산업은행은 대주주로서 대표 선임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CFO 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파견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경영보고 등으로 경영 감독</a:t>
            </a:r>
            <a:endParaRPr lang="en-US" altLang="ko-KR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914549-F59B-4455-8469-1C465FCA68A6}"/>
              </a:ext>
            </a:extLst>
          </p:cNvPr>
          <p:cNvSpPr txBox="1"/>
          <p:nvPr/>
        </p:nvSpPr>
        <p:spPr>
          <a:xfrm>
            <a:off x="972740" y="5947511"/>
            <a:ext cx="988807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대우조선해양이 약 </a:t>
            </a:r>
            <a:r>
              <a:rPr lang="en-US" altLang="ko-KR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10</a:t>
            </a: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년에 걸쳐 </a:t>
            </a:r>
            <a:r>
              <a:rPr lang="en-US" altLang="ko-KR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3~4</a:t>
            </a: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조원 수준의 분식회계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수행한 것이 적발됨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365893" y="904487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400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사건  내용 및 판단</a:t>
            </a:r>
            <a:r>
              <a:rPr lang="en-US" altLang="ko-KR" sz="1400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400" spc="-300" dirty="0">
              <a:solidFill>
                <a:schemeClr val="accent4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5639005" y="1567820"/>
            <a:ext cx="6078584" cy="31834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42699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566690"/>
            <a:ext cx="3690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대우조선해양의 분식회계 </a:t>
            </a:r>
            <a:r>
              <a:rPr lang="en-US" altLang="ko-KR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여부 논란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582078"/>
            <a:ext cx="8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42699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11565737" y="47298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3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04DAF0-5636-4439-882F-80C3D70CDC9E}"/>
              </a:ext>
            </a:extLst>
          </p:cNvPr>
          <p:cNvSpPr txBox="1"/>
          <p:nvPr/>
        </p:nvSpPr>
        <p:spPr>
          <a:xfrm>
            <a:off x="700008" y="3181085"/>
            <a:ext cx="3964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6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r>
              <a:rPr lang="ko-KR" altLang="en-US" dirty="0"/>
              <a:t>손실발생을 </a:t>
            </a:r>
            <a:r>
              <a:rPr lang="ko-KR" altLang="en-US" b="1" dirty="0"/>
              <a:t>알고 있었으나 의도적으로 숨겼다가 늦게 공개</a:t>
            </a:r>
            <a:r>
              <a:rPr lang="ko-KR" altLang="en-US" dirty="0"/>
              <a:t>했는지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손실을 </a:t>
            </a:r>
            <a:r>
              <a:rPr lang="ko-KR" altLang="en-US" b="1" dirty="0"/>
              <a:t>부풀려 실제보다 더 큰 손실</a:t>
            </a:r>
            <a:r>
              <a:rPr lang="ko-KR" altLang="en-US" dirty="0"/>
              <a:t>이 발생한 것으로 과장했는지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367091" y="1863892"/>
            <a:ext cx="4509199" cy="36822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511295" y="2108594"/>
            <a:ext cx="4153410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분식회계에 대한 </a:t>
            </a:r>
            <a:r>
              <a:rPr lang="ko-KR" altLang="en-US" b="1" u="sng" spc="-3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판단 기준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6ABE20-A3F9-405A-8739-57A8A4A840FE}"/>
              </a:ext>
            </a:extLst>
          </p:cNvPr>
          <p:cNvSpPr txBox="1"/>
          <p:nvPr/>
        </p:nvSpPr>
        <p:spPr>
          <a:xfrm>
            <a:off x="5651227" y="1934014"/>
            <a:ext cx="5938762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고재호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대표가 </a:t>
            </a: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연임을 목표로 업적을 부풀리기 위해 손실을 숨겼다가 늦게 발표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-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반면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현대중공업이나  삼성중공업은 해양 플랜트 사업 관련 손실을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2014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년 재무제표에 반영함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정성립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대표가 </a:t>
            </a: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향후 본인의 실적을 부풀리기 위해 임기 초기에 비용을 과대추정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해 기록했다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592602" y="3503537"/>
            <a:ext cx="211585" cy="2014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533213" y="2094390"/>
            <a:ext cx="211585" cy="2014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5539308" y="3797326"/>
            <a:ext cx="211585" cy="2014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603024" y="4558181"/>
            <a:ext cx="201163" cy="2014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4" idx="7"/>
            <a:endCxn id="70" idx="3"/>
          </p:cNvCxnSpPr>
          <p:nvPr/>
        </p:nvCxnSpPr>
        <p:spPr>
          <a:xfrm flipV="1">
            <a:off x="4773201" y="2266346"/>
            <a:ext cx="790998" cy="1266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2" idx="7"/>
            <a:endCxn id="71" idx="3"/>
          </p:cNvCxnSpPr>
          <p:nvPr/>
        </p:nvCxnSpPr>
        <p:spPr>
          <a:xfrm flipV="1">
            <a:off x="4774727" y="3969282"/>
            <a:ext cx="795567" cy="618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1A024EF-97A7-4BCB-8688-657B48BCF96D}"/>
              </a:ext>
            </a:extLst>
          </p:cNvPr>
          <p:cNvSpPr txBox="1"/>
          <p:nvPr/>
        </p:nvSpPr>
        <p:spPr>
          <a:xfrm>
            <a:off x="5417098" y="1313904"/>
            <a:ext cx="2751102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분식 회계 의심 포인트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230509" y="5451801"/>
            <a:ext cx="674833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타사 대비 </a:t>
            </a:r>
            <a:r>
              <a:rPr lang="en-US" altLang="ko-KR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6</a:t>
            </a:r>
            <a:r>
              <a:rPr lang="ko-KR" altLang="en-US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월 이상 늦게 해양 플랜트 사업에 뛰어들어 손실반영 시점이 늦었다</a:t>
            </a:r>
            <a:r>
              <a:rPr lang="en-US" altLang="ko-KR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공사비가 훨씬 더 많이 발생할 것으로 처음 예상된 시점이 </a:t>
            </a:r>
            <a:r>
              <a:rPr lang="en-US" altLang="ko-KR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2015</a:t>
            </a:r>
            <a:r>
              <a:rPr lang="ko-KR" altLang="en-US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년 </a:t>
            </a:r>
            <a:r>
              <a:rPr lang="en-US" altLang="ko-KR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</a:t>
            </a:r>
            <a:r>
              <a:rPr lang="ko-KR" altLang="en-US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분기이다</a:t>
            </a:r>
            <a:r>
              <a:rPr lang="en-US" altLang="ko-KR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16" name="폭발 1 15"/>
          <p:cNvSpPr/>
          <p:nvPr/>
        </p:nvSpPr>
        <p:spPr>
          <a:xfrm>
            <a:off x="8024871" y="4990634"/>
            <a:ext cx="891461" cy="461167"/>
          </a:xfrm>
          <a:prstGeom prst="irregularSeal1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3B9B61-D64D-4805-9995-0FFE2FAE4F3B}"/>
              </a:ext>
            </a:extLst>
          </p:cNvPr>
          <p:cNvSpPr txBox="1"/>
          <p:nvPr/>
        </p:nvSpPr>
        <p:spPr>
          <a:xfrm>
            <a:off x="7303112" y="4977722"/>
            <a:ext cx="263498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대우조선해양의 반론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365893" y="904487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400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사건  내용 및 판단</a:t>
            </a:r>
            <a:r>
              <a:rPr lang="en-US" altLang="ko-KR" sz="1400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400" spc="-300" dirty="0">
              <a:solidFill>
                <a:schemeClr val="accent4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9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42699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566690"/>
            <a:ext cx="5673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대우조선해양의 분식회계 </a:t>
            </a:r>
            <a:r>
              <a:rPr lang="en-US" altLang="ko-KR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여부  판단을 위한 이해 </a:t>
            </a:r>
            <a:r>
              <a:rPr lang="en-US" altLang="ko-KR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기준 </a:t>
            </a:r>
            <a:r>
              <a:rPr lang="en-US" altLang="ko-KR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</a:t>
            </a:r>
            <a:r>
              <a:rPr lang="en-US" altLang="ko-KR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2000" b="1" spc="-300" dirty="0">
              <a:solidFill>
                <a:schemeClr val="accent4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582078"/>
            <a:ext cx="8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42699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11565737" y="47298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3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04DAF0-5636-4439-882F-80C3D70CDC9E}"/>
              </a:ext>
            </a:extLst>
          </p:cNvPr>
          <p:cNvSpPr txBox="1"/>
          <p:nvPr/>
        </p:nvSpPr>
        <p:spPr>
          <a:xfrm>
            <a:off x="334069" y="3067638"/>
            <a:ext cx="31411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6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 marL="342900" indent="-342900">
              <a:buAutoNum type="arabicParenR"/>
            </a:pPr>
            <a:r>
              <a:rPr lang="ko-KR" altLang="en-US" dirty="0"/>
              <a:t>고객에게 재화나 용역을 제공했거나 현재 제공하는 과정에 있어야 함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재화나 용역 제공의 대가로 현금을 수취했거나 미래에 수취할 가능성이 커야 함</a:t>
            </a:r>
            <a:endParaRPr lang="en-US" altLang="ko-KR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229225" y="1491023"/>
            <a:ext cx="3245986" cy="48126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373427" y="1648642"/>
            <a:ext cx="2951911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회계상 수익인식기준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365893" y="904487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400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사건  내용 및 판단</a:t>
            </a:r>
            <a:r>
              <a:rPr lang="en-US" altLang="ko-KR" sz="1400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400" spc="-300" dirty="0">
              <a:solidFill>
                <a:schemeClr val="accent4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373427" y="2420216"/>
            <a:ext cx="306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400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다음 </a:t>
            </a:r>
            <a:r>
              <a:rPr lang="en-US" altLang="ko-KR" sz="1400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</a:t>
            </a:r>
            <a:r>
              <a:rPr lang="ko-KR" altLang="en-US" sz="1400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가지 기준 모두 충족해야 수익 인식 가능</a:t>
            </a:r>
            <a:r>
              <a:rPr lang="en-US" altLang="ko-KR" sz="1400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400" spc="-300" dirty="0">
              <a:solidFill>
                <a:schemeClr val="accent4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04DAF0-5636-4439-882F-80C3D70CDC9E}"/>
              </a:ext>
            </a:extLst>
          </p:cNvPr>
          <p:cNvSpPr txBox="1"/>
          <p:nvPr/>
        </p:nvSpPr>
        <p:spPr>
          <a:xfrm>
            <a:off x="3604419" y="2924330"/>
            <a:ext cx="4803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6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 marL="342900" indent="-342900">
              <a:buAutoNum type="arabicParenR"/>
            </a:pPr>
            <a:r>
              <a:rPr lang="ko-KR" altLang="en-US" b="1" dirty="0"/>
              <a:t>공사 수익 </a:t>
            </a:r>
            <a:r>
              <a:rPr lang="en-US" altLang="ko-KR" dirty="0"/>
              <a:t>: </a:t>
            </a:r>
            <a:r>
              <a:rPr lang="ko-KR" altLang="en-US" dirty="0"/>
              <a:t>공사 진행 기간 동안 </a:t>
            </a:r>
            <a:r>
              <a:rPr lang="ko-KR" altLang="en-US" b="1" u="sng" dirty="0"/>
              <a:t>공사진행률에 비례하게 </a:t>
            </a:r>
            <a:r>
              <a:rPr lang="ko-KR" altLang="en-US" dirty="0"/>
              <a:t>인식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3547461" y="1491021"/>
            <a:ext cx="4859985" cy="481268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3691664" y="1648641"/>
            <a:ext cx="4537936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공사진행기준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3595275" y="2420216"/>
            <a:ext cx="488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i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수주산업</a:t>
            </a:r>
            <a:r>
              <a:rPr lang="en-US" altLang="ko-KR" sz="1400" b="1" i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400" b="1" i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조선업 및 건설업</a:t>
            </a:r>
            <a:r>
              <a:rPr lang="en-US" altLang="ko-KR" sz="1400" b="1" i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1400" b="1" i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에서</a:t>
            </a:r>
            <a:endParaRPr lang="en-US" altLang="ko-KR" sz="1400" b="1" i="1" spc="-300" dirty="0">
              <a:solidFill>
                <a:schemeClr val="accent4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400" b="1" i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사용하는 수익인식 방법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820931" y="3786105"/>
            <a:ext cx="45865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조선업 특성상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</a:p>
          <a:p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주문 접수 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공사 착수 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배 건조에 </a:t>
            </a:r>
            <a:r>
              <a:rPr lang="ko-KR" altLang="en-US" sz="1400" b="1" i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수년의 시간 소요</a:t>
            </a:r>
            <a:endParaRPr lang="en-US" altLang="ko-KR" sz="1400" b="1" i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따라서 </a:t>
            </a:r>
            <a:r>
              <a:rPr lang="ko-KR" altLang="en-US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일반기준에 따르게 되면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</a:p>
          <a:p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건조기간 동안 수익을 인식하지 못하고 완성된 배를 인도하는 순간 수익 인식</a:t>
            </a:r>
            <a:endParaRPr lang="en-US" altLang="ko-KR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⇒ </a:t>
            </a:r>
            <a:r>
              <a:rPr lang="ko-KR" altLang="en-US" sz="1400" b="1" i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손익의 연도별 변동성 커져서 연도별 손익이 기업의 내재가치를 제대로 반영하지 못하게 됨</a:t>
            </a:r>
            <a:r>
              <a:rPr lang="en-US" altLang="ko-KR" sz="1400" b="1" i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 rot="19944762">
            <a:off x="3367127" y="3598200"/>
            <a:ext cx="76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WHY?</a:t>
            </a:r>
            <a:endParaRPr lang="ko-KR" altLang="en-US" b="1" spc="-300" dirty="0">
              <a:solidFill>
                <a:schemeClr val="accent4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04419" y="5745294"/>
            <a:ext cx="449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2) </a:t>
            </a: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비용</a:t>
            </a:r>
            <a:r>
              <a:rPr lang="en-US" altLang="ko-KR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공사원가</a:t>
            </a:r>
            <a:r>
              <a:rPr lang="en-US" altLang="ko-KR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실제로 발생한 만큼 인식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8483605" y="1491023"/>
            <a:ext cx="3319537" cy="48126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8627808" y="1648642"/>
            <a:ext cx="3069290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보수주의  회계원칙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627808" y="2681826"/>
            <a:ext cx="31753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1) (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미래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손실 발생 예상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      (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현재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손실로 인식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    / (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미래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이익 발생 예상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    (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그 미래 시점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에 이익 인식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2)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공사 도중 </a:t>
            </a:r>
            <a:r>
              <a:rPr lang="ko-KR" altLang="en-US" sz="16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총추정원가가</a:t>
            </a: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증가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예측 손실 즉시 반영</a:t>
            </a:r>
            <a:endParaRPr lang="en-US" altLang="ko-KR" sz="16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D7A924-78D7-4EA4-BF10-18975F04CC4D}"/>
              </a:ext>
            </a:extLst>
          </p:cNvPr>
          <p:cNvSpPr txBox="1"/>
          <p:nvPr/>
        </p:nvSpPr>
        <p:spPr>
          <a:xfrm>
            <a:off x="8565215" y="4898908"/>
            <a:ext cx="323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⇒ 대우가 해양 플랜트 사업에서 </a:t>
            </a: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예상원가가 크게 증가할 것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이라는 점을 </a:t>
            </a:r>
            <a:r>
              <a:rPr lang="ko-KR" altLang="en-US" sz="1600" b="1" i="1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언제</a:t>
            </a: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알았는지가 관건</a:t>
            </a:r>
            <a:endParaRPr lang="en-US" altLang="ko-KR" sz="16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9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3912937" y="1505414"/>
            <a:ext cx="8123755" cy="50915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05179" y="2346602"/>
            <a:ext cx="3245986" cy="3525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42699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90914" y="566690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수주산업  회계투명성  제고방안  </a:t>
            </a:r>
            <a:r>
              <a:rPr lang="ko-KR" altLang="en-US" sz="2000" b="1" u="sng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추진배경</a:t>
            </a:r>
            <a:r>
              <a:rPr lang="ko-KR" altLang="en-US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및 </a:t>
            </a:r>
            <a:r>
              <a:rPr lang="ko-KR" altLang="en-US" sz="2000" b="1" u="sng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원인분석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582078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42699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11565737" y="47298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3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235267" y="904487"/>
            <a:ext cx="1572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수주산업  회계투명성  제고방안</a:t>
            </a:r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100" spc="-3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433902" y="2757581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53080" y="1933632"/>
            <a:ext cx="1181568" cy="5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6649" y="20253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추진배경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04DAF0-5636-4439-882F-80C3D70CDC9E}"/>
              </a:ext>
            </a:extLst>
          </p:cNvPr>
          <p:cNvSpPr txBox="1"/>
          <p:nvPr/>
        </p:nvSpPr>
        <p:spPr>
          <a:xfrm>
            <a:off x="429846" y="2455632"/>
            <a:ext cx="32213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6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r>
              <a:rPr lang="ko-KR" altLang="en-US" dirty="0"/>
              <a:t>대기업 회계 의혹 제기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회계 절벽으로 인한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투자자 피해</a:t>
            </a:r>
            <a:r>
              <a:rPr lang="en-US" altLang="ko-KR" dirty="0"/>
              <a:t>, </a:t>
            </a:r>
            <a:r>
              <a:rPr lang="ko-KR" altLang="en-US" dirty="0"/>
              <a:t>자본시장 효율성 및 근간 훼손 우려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경기불황으로 인해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수주산업 어려움 가중될 수록 커지는</a:t>
            </a:r>
            <a:r>
              <a:rPr lang="en-US" altLang="ko-KR" dirty="0"/>
              <a:t> </a:t>
            </a:r>
            <a:r>
              <a:rPr lang="ko-KR" altLang="en-US" dirty="0"/>
              <a:t>재무정보의 분식 우려</a:t>
            </a:r>
            <a:endParaRPr lang="en-US" altLang="ko-KR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3839368" y="1101693"/>
            <a:ext cx="1181568" cy="5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912937" y="11934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원인분석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4274845" y="1846275"/>
            <a:ext cx="2914077" cy="3930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 spc="-3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341322" y="1846275"/>
            <a:ext cx="4543917" cy="4526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 spc="-300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 rot="20066561">
            <a:off x="4051489" y="1855355"/>
            <a:ext cx="1181568" cy="52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 rot="20066561">
            <a:off x="7135773" y="1712823"/>
            <a:ext cx="1181568" cy="52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 rot="20032483">
            <a:off x="4096957" y="1962467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산업적 측면</a:t>
            </a:r>
          </a:p>
        </p:txBody>
      </p:sp>
      <p:sp>
        <p:nvSpPr>
          <p:cNvPr id="75" name="TextBox 74"/>
          <p:cNvSpPr txBox="1"/>
          <p:nvPr/>
        </p:nvSpPr>
        <p:spPr>
          <a:xfrm rot="20032483">
            <a:off x="7177346" y="1813642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회계적 측면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04DAF0-5636-4439-882F-80C3D70CDC9E}"/>
              </a:ext>
            </a:extLst>
          </p:cNvPr>
          <p:cNvSpPr txBox="1"/>
          <p:nvPr/>
        </p:nvSpPr>
        <p:spPr>
          <a:xfrm>
            <a:off x="4274845" y="2447248"/>
            <a:ext cx="28061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6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dirty="0"/>
              <a:t>수주산업의 </a:t>
            </a:r>
            <a:r>
              <a:rPr lang="ko-KR" altLang="en-US" b="1" dirty="0"/>
              <a:t>경기 변동성</a:t>
            </a:r>
            <a:endParaRPr lang="en-US" altLang="ko-KR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/>
              <a:t>장기간 공사 등 기간 내 손익변동이 큼</a:t>
            </a:r>
          </a:p>
          <a:p>
            <a:pPr>
              <a:lnSpc>
                <a:spcPct val="100000"/>
              </a:lnSpc>
            </a:pPr>
            <a:r>
              <a:rPr lang="ko-KR" altLang="en-US" b="1" dirty="0"/>
              <a:t>저가수주의 부메랑</a:t>
            </a:r>
            <a:endParaRPr lang="en-US" altLang="ko-KR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/>
              <a:t>호황기 수주물량 확보를 위한 과도한 저가수주 경쟁</a:t>
            </a:r>
          </a:p>
          <a:p>
            <a:pPr>
              <a:lnSpc>
                <a:spcPct val="100000"/>
              </a:lnSpc>
            </a:pPr>
            <a:r>
              <a:rPr lang="ko-KR" altLang="en-US" b="1" dirty="0"/>
              <a:t>발주자 </a:t>
            </a:r>
            <a:r>
              <a:rPr lang="ko-KR" altLang="en-US" b="1" dirty="0" err="1"/>
              <a:t>리스크</a:t>
            </a:r>
            <a:r>
              <a:rPr lang="ko-KR" altLang="en-US" b="1" dirty="0"/>
              <a:t> 증가</a:t>
            </a:r>
            <a:endParaRPr lang="en-US" altLang="ko-KR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Heavy-Tail* </a:t>
            </a:r>
            <a:r>
              <a:rPr lang="ko-KR" altLang="en-US" sz="1400" dirty="0"/>
              <a:t>지급결제 방식으로 조선사의 유동성 악화 가중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수주자의 </a:t>
            </a:r>
            <a:r>
              <a:rPr lang="ko-KR" altLang="en-US" b="1" dirty="0"/>
              <a:t>부족한 기술력과 경험</a:t>
            </a:r>
            <a:endParaRPr lang="en-US" altLang="ko-KR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/>
              <a:t>예상원가를 초과한 높은 비용 부담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신사업</a:t>
            </a:r>
            <a:r>
              <a:rPr lang="ko-KR" altLang="en-US" sz="1400" dirty="0"/>
              <a:t> 등</a:t>
            </a:r>
            <a:r>
              <a:rPr lang="en-US" altLang="ko-KR" sz="1400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74844" y="5776942"/>
            <a:ext cx="30664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선박건조대금을 인도시점에 지급하는 결제방식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8075419" y="2025355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(K-IFRS </a:t>
            </a:r>
            <a:r>
              <a:rPr lang="ko-KR" altLang="en-US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따름</a:t>
            </a:r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100" spc="-3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04DAF0-5636-4439-882F-80C3D70CDC9E}"/>
              </a:ext>
            </a:extLst>
          </p:cNvPr>
          <p:cNvSpPr txBox="1"/>
          <p:nvPr/>
        </p:nvSpPr>
        <p:spPr>
          <a:xfrm>
            <a:off x="7412145" y="2296988"/>
            <a:ext cx="41648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6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b="1" dirty="0"/>
              <a:t>공사수익의 과대평가</a:t>
            </a:r>
            <a:endParaRPr lang="en-US" altLang="ko-KR" b="1" dirty="0"/>
          </a:p>
          <a:p>
            <a:pPr>
              <a:buFontTx/>
              <a:buChar char="-"/>
            </a:pP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일반회계와 달리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‘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공사진행률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’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따른 배분 인식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buFontTx/>
              <a:buChar char="-"/>
            </a:pP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경험 및 기술력 </a:t>
            </a:r>
            <a:r>
              <a:rPr lang="ko-KR" altLang="ko-KR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부족등으로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총예정원가를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과소평가할 경우 수익 과대인식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buFontTx/>
              <a:buChar char="-"/>
            </a:pP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총 예정원가의 증가를 적시에 반영하지 않을 경우 공사진행률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수익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손익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미청구공사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모두 과대평가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b="1" i="1" dirty="0">
                <a:sym typeface="Wingdings" panose="05000000000000000000" pitchFamily="2" charset="2"/>
              </a:rPr>
              <a:t></a:t>
            </a:r>
            <a:r>
              <a:rPr lang="ko-KR" altLang="en-US" b="1" i="1" dirty="0">
                <a:sym typeface="Wingdings" panose="05000000000000000000" pitchFamily="2" charset="2"/>
              </a:rPr>
              <a:t>과대평가된 수익이 누적되었다가 </a:t>
            </a:r>
            <a:r>
              <a:rPr lang="en-US" altLang="ko-KR" b="1" i="1" dirty="0">
                <a:sym typeface="Wingdings" panose="05000000000000000000" pitchFamily="2" charset="2"/>
              </a:rPr>
              <a:t>Big-bath</a:t>
            </a:r>
            <a:r>
              <a:rPr lang="ko-KR" altLang="en-US" b="1" i="1" dirty="0">
                <a:sym typeface="Wingdings" panose="05000000000000000000" pitchFamily="2" charset="2"/>
              </a:rPr>
              <a:t>등 특정시점 손실 대규모 인식 문제</a:t>
            </a:r>
            <a:endParaRPr lang="en-US" altLang="ko-KR" b="1" i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04DAF0-5636-4439-882F-80C3D70CDC9E}"/>
              </a:ext>
            </a:extLst>
          </p:cNvPr>
          <p:cNvSpPr txBox="1"/>
          <p:nvPr/>
        </p:nvSpPr>
        <p:spPr>
          <a:xfrm>
            <a:off x="7412145" y="4564243"/>
            <a:ext cx="41648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6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b="1" dirty="0"/>
              <a:t>회계기준에 대한 자의적 판단</a:t>
            </a:r>
          </a:p>
          <a:p>
            <a:pPr>
              <a:buFontTx/>
              <a:buChar char="-"/>
            </a:pPr>
            <a:r>
              <a:rPr lang="ko-KR" altLang="en-US" sz="1200" dirty="0"/>
              <a:t>회계기준의 보수적</a:t>
            </a:r>
            <a:r>
              <a:rPr lang="en-US" altLang="ko-KR" sz="1200" dirty="0"/>
              <a:t>/</a:t>
            </a:r>
            <a:r>
              <a:rPr lang="ko-KR" altLang="en-US" sz="1200" dirty="0"/>
              <a:t>합리적 추정보다 업계관행에 따라 임의적 판단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04DAF0-5636-4439-882F-80C3D70CDC9E}"/>
              </a:ext>
            </a:extLst>
          </p:cNvPr>
          <p:cNvSpPr txBox="1"/>
          <p:nvPr/>
        </p:nvSpPr>
        <p:spPr>
          <a:xfrm>
            <a:off x="7412144" y="5479728"/>
            <a:ext cx="44730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6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b="1" dirty="0"/>
              <a:t>불충분한 정보제공과 투자자보호 문제 발생</a:t>
            </a:r>
            <a:endParaRPr lang="en-US" altLang="ko-KR" b="1" dirty="0"/>
          </a:p>
          <a:p>
            <a:pPr>
              <a:buFontTx/>
              <a:buChar char="-"/>
            </a:pPr>
            <a:r>
              <a:rPr lang="ko-KR" altLang="en-US" sz="1200" dirty="0"/>
              <a:t>공사진행률 등에 대한 구체적 정보제공 부족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/>
              <a:t>외부감사 등 객관적 검증 곤란</a:t>
            </a:r>
            <a:r>
              <a:rPr lang="en-US" altLang="ko-KR" sz="1200" dirty="0"/>
              <a:t>(</a:t>
            </a:r>
            <a:r>
              <a:rPr lang="ko-KR" altLang="en-US" sz="1200" dirty="0"/>
              <a:t>실질적으로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341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42699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90914" y="566690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개선 방안</a:t>
            </a:r>
            <a:r>
              <a:rPr lang="en-US" altLang="ko-KR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</a:t>
            </a:r>
            <a:r>
              <a:rPr lang="ko-KR" altLang="en-US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제도적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582078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42699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11565737" y="47298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3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235267" y="904487"/>
            <a:ext cx="1572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수주산업  회계투명성  제고방안</a:t>
            </a:r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100" spc="-3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86001" y="3868304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376152" y="1321968"/>
            <a:ext cx="1181568" cy="5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49721" y="14136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회계부문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539085" y="1321968"/>
            <a:ext cx="18966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((</a:t>
            </a:r>
            <a:r>
              <a:rPr lang="ko-KR" altLang="en-US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조치사항 </a:t>
            </a:r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: : </a:t>
            </a:r>
            <a:r>
              <a:rPr lang="ko-KR" altLang="en-US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수주산업 건설회계 지침마련</a:t>
            </a:r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100" spc="-3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3647839"/>
                  </p:ext>
                </p:extLst>
              </p:nvPr>
            </p:nvGraphicFramePr>
            <p:xfrm>
              <a:off x="449719" y="1843968"/>
              <a:ext cx="11590828" cy="4595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45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27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133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1338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1133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11338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1983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조치사항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진행기준 회계처리의 합리성 제고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200" b="1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공사예정원가의 주기적 재평가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공사변경금액에 대한 엄격한 판단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잘못된 공시원가 산정 관행의 개선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 err="1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미청구공사</a:t>
                          </a:r>
                          <a:r>
                            <a:rPr lang="ko-KR" altLang="en-US" sz="1200" b="1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회수가능성에 대한 평가 내실화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03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현황 및 문제점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투입원가율에 따른 </a:t>
                          </a:r>
                          <a:r>
                            <a:rPr lang="ko-KR" altLang="en-US" sz="1000" dirty="0" err="1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공사진행율인</a:t>
                          </a:r>
                          <a:r>
                            <a:rPr lang="ko-KR" altLang="en-US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수익 인식</a:t>
                          </a:r>
                          <a:r>
                            <a:rPr lang="en-US" altLang="ko-KR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(‘</a:t>
                          </a:r>
                          <a:r>
                            <a:rPr lang="ko-KR" altLang="en-US" sz="1000" dirty="0" err="1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투입법</a:t>
                          </a:r>
                          <a:r>
                            <a:rPr lang="ko-KR" altLang="en-US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’</a:t>
                          </a:r>
                          <a:r>
                            <a:rPr lang="en-US" altLang="ko-KR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) </a:t>
                          </a:r>
                          <a:r>
                            <a:rPr lang="ko-KR" altLang="en-US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사용</a:t>
                          </a:r>
                        </a:p>
                        <a:p>
                          <a:pPr algn="ctr" latinLnBrk="1"/>
                          <a:r>
                            <a:rPr lang="ko-KR" altLang="en-US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‘</a:t>
                          </a:r>
                          <a:r>
                            <a:rPr lang="ko-KR" altLang="en-US" sz="1000" dirty="0" err="1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총예정원가</a:t>
                          </a:r>
                          <a:r>
                            <a:rPr lang="ko-KR" altLang="en-US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’가 </a:t>
                          </a:r>
                          <a:r>
                            <a:rPr lang="ko-KR" altLang="en-US" sz="1000" dirty="0" err="1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과소추정될</a:t>
                          </a:r>
                          <a:r>
                            <a:rPr lang="ko-KR" altLang="en-US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경우 </a:t>
                          </a:r>
                          <a:r>
                            <a:rPr lang="ko-KR" altLang="en-US" sz="1000" dirty="0" err="1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당기수익</a:t>
                          </a:r>
                          <a:r>
                            <a:rPr lang="ko-KR" altLang="en-US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과대평가</a:t>
                          </a:r>
                        </a:p>
                        <a:p>
                          <a:pPr algn="ctr" latinLnBrk="1"/>
                          <a:endParaRPr lang="ko-KR" altLang="en-US" sz="1000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 err="1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당기수익</a:t>
                          </a:r>
                          <a:r>
                            <a:rPr lang="ko-KR" altLang="en-US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</a:t>
                          </a:r>
                          <a:r>
                            <a:rPr lang="en-US" altLang="ko-KR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= </a:t>
                          </a:r>
                          <a:r>
                            <a:rPr lang="ko-KR" altLang="en-US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계약금액 </a:t>
                          </a:r>
                          <a:r>
                            <a:rPr lang="en-US" altLang="ko-KR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X </a:t>
                          </a:r>
                          <a:r>
                            <a:rPr lang="ko-KR" altLang="en-US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실제발생원가</a:t>
                          </a:r>
                          <a:r>
                            <a:rPr lang="en-US" altLang="ko-KR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/(</a:t>
                          </a:r>
                          <a:r>
                            <a:rPr lang="ko-KR" altLang="en-US" sz="1000" dirty="0" err="1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총예정원가</a:t>
                          </a:r>
                          <a:r>
                            <a:rPr lang="en-US" altLang="ko-KR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+ </a:t>
                          </a:r>
                          <a:r>
                            <a:rPr lang="ko-KR" altLang="en-US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공사원가증가분</a:t>
                          </a:r>
                          <a:r>
                            <a:rPr lang="en-US" altLang="ko-KR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)</a:t>
                          </a:r>
                        </a:p>
                        <a:p>
                          <a:pPr algn="ctr" latinLnBrk="1"/>
                          <a:r>
                            <a:rPr lang="en-US" altLang="ko-KR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</a:t>
                          </a:r>
                          <a:r>
                            <a:rPr lang="ko-KR" altLang="en-US" sz="1000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공사진행 중 발생한 공사원가증가분을 즉시 인식하지 않을 경우 </a:t>
                          </a:r>
                          <a:r>
                            <a:rPr lang="ko-KR" altLang="en-US" sz="1000" dirty="0" err="1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과대계상</a:t>
                          </a:r>
                          <a:endParaRPr lang="ko-KR" altLang="en-US" sz="1000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  <a:p>
                          <a:pPr algn="ctr" latinLnBrk="1"/>
                          <a:endParaRPr lang="ko-KR" altLang="en-US" sz="1000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당기수익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= (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계약금액 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+ 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공사변경금액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) X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ko-KR" altLang="ko-KR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ko-KR" sz="10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실제발생원가</m:t>
                                  </m:r>
                                </m:num>
                                <m:den>
                                  <m:r>
                                    <a:rPr lang="ko-KR" altLang="ko-KR" sz="10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총예정원가</m:t>
                                  </m:r>
                                  <m:r>
                                    <a:rPr lang="en-US" altLang="ko-KR" sz="10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 </m:t>
                                  </m:r>
                                  <m:r>
                                    <a:rPr lang="ko-KR" altLang="ko-KR" sz="10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공사원가증가분</m:t>
                                  </m:r>
                                </m:den>
                              </m:f>
                            </m:oMath>
                          </a14:m>
                          <a:endParaRPr lang="ko-KR" altLang="ko-KR" sz="1000" kern="1200" dirty="0">
                            <a:solidFill>
                              <a:schemeClr val="tx1"/>
                            </a:solidFill>
                            <a:effectLst/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  <a:p>
                          <a:pPr latinLnBrk="1"/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공사계약금액에 따른 수익 반영은 발주자의 승인가능성이 높은 경우만 인식</a:t>
                          </a:r>
                        </a:p>
                        <a:p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불황기인 경우 과다 수익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계상을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위해 자의적으로 계약금액 변경을 인식</a:t>
                          </a:r>
                          <a:endParaRPr lang="ko-KR" altLang="en-US" sz="1000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.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당기수익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= 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계약금액 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X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ko-KR" altLang="ko-KR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ko-KR" sz="10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실제발생원가</m:t>
                                  </m:r>
                                  <m:r>
                                    <a:rPr lang="en-US" altLang="ko-KR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ko-KR" altLang="ko-KR" sz="10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비공사원가</m:t>
                                  </m:r>
                                </m:num>
                                <m:den>
                                  <m:r>
                                    <a:rPr lang="ko-KR" altLang="ko-KR" sz="10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총예정원가</m:t>
                                  </m:r>
                                </m:den>
                              </m:f>
                            </m:oMath>
                          </a14:m>
                          <a:endParaRPr lang="ko-KR" altLang="ko-KR" sz="1000" kern="1200" dirty="0">
                            <a:solidFill>
                              <a:schemeClr val="tx1"/>
                            </a:solidFill>
                            <a:effectLst/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  <a:p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공사와 무관한 원가가 발생원가에 포함될 경우 과다수익 </a:t>
                          </a:r>
                          <a:r>
                            <a:rPr lang="ko-KR" alt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예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상</a:t>
                          </a:r>
                          <a:endParaRPr lang="ko-KR" altLang="en-US" sz="1000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IFRS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는 장기간 건설계약의 외상매출채권을 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‘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미청구공사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’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로 특별규정</a:t>
                          </a:r>
                        </a:p>
                        <a:p>
                          <a:pPr latinLnBrk="1"/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미청구공사는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회수가능성이 낮은 부문을 차감 이후 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‘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자산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’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으로 인식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(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올바르게 차감하지 않을 경우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,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미청구공사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리스크에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대한 왜곡된 정보 전달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)</a:t>
                          </a:r>
                        </a:p>
                        <a:p>
                          <a:pPr latinLnBrk="1"/>
                          <a:endParaRPr lang="en-US" altLang="ko-KR" sz="1000" kern="1200" dirty="0">
                            <a:solidFill>
                              <a:schemeClr val="tx1"/>
                            </a:solidFill>
                            <a:effectLst/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  <a:p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추후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미청구공사가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실현되지 못할 경우 장부상 이익에서 대규모 손실인식</a:t>
                          </a:r>
                        </a:p>
                        <a:p>
                          <a:pPr algn="ctr" latinLnBrk="1"/>
                          <a:endParaRPr lang="ko-KR" altLang="en-US" sz="1000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903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개선방안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투입법은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다음과 같은 전제요건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충족시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적용 가능</a:t>
                          </a:r>
                          <a:endParaRPr lang="en-US" altLang="ko-KR" sz="1000" kern="1200" dirty="0">
                            <a:solidFill>
                              <a:schemeClr val="tx1"/>
                            </a:solidFill>
                            <a:effectLst/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  <a:p>
                          <a:pPr latinLnBrk="1"/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총예정원가가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합리적으로 추정되고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, 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실제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공정률이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발생원가와 비례하여 측정될 수 있는 경우</a:t>
                          </a:r>
                        </a:p>
                        <a:p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투입법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적용이 불가능하거나 추정의 합리성을 충분히 제시하기 어려운 경우 발생원가 범위 내에서 수익 인식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(‘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원가회수법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”)</a:t>
                          </a:r>
                          <a:endParaRPr lang="ko-KR" altLang="en-US" sz="1000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공사예정원가가 증가할 경우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총예정원가에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즉시 반영</a:t>
                          </a:r>
                        </a:p>
                        <a:p>
                          <a:pPr latinLnBrk="1"/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특히 주요사업장에 대해서 분기단위로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총예정원가를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재평가하여 내부감사기구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(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감사위원회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)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에 문서화하여 보고</a:t>
                          </a:r>
                        </a:p>
                        <a:p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투자자에 대한 정보 전달을 위해 당해 회사의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총예정원가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변동분을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부문별 재무제표 주석 공시</a:t>
                          </a:r>
                          <a:endParaRPr lang="ko-KR" altLang="en-US" sz="1000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발주자가 공사변경을 명시적으로 지시</a:t>
                          </a:r>
                        </a:p>
                        <a:p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해당 금액을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구속력있는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계약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, 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문건 등으로 신뢰성 있게 확인 가능한 경우 변경된 계약금액을 수익 산정 시 인식</a:t>
                          </a:r>
                          <a:endParaRPr lang="ko-KR" altLang="en-US" sz="1000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비공사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원가를 공사 진행률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산정시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배제</a:t>
                          </a:r>
                        </a:p>
                        <a:p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(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하도급자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선급금 중 공사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미진행분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등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당기손실로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인식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)</a:t>
                          </a:r>
                          <a:endParaRPr lang="ko-KR" altLang="en-US" sz="1000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미청구공사금액의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회수가능성을 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‘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분기평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재평가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’ 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지도</a:t>
                          </a:r>
                        </a:p>
                        <a:p>
                          <a:pPr latinLnBrk="1"/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회수가능성이 낮아 차감된 금액을 충당금으로 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‘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주석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’ 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공시</a:t>
                          </a:r>
                        </a:p>
                        <a:p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Ex)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미청구공사금액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1,000 / </a:t>
                          </a:r>
                          <a:r>
                            <a:rPr lang="ko-KR" altLang="ko-KR" sz="1000" kern="1200" dirty="0" err="1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미청구공사대손충당금</a:t>
                          </a:r>
                          <a:r>
                            <a:rPr lang="ko-KR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(200)</a:t>
                          </a:r>
                          <a:endParaRPr lang="ko-KR" altLang="en-US" sz="1000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3647839"/>
                  </p:ext>
                </p:extLst>
              </p:nvPr>
            </p:nvGraphicFramePr>
            <p:xfrm>
              <a:off x="449719" y="1843968"/>
              <a:ext cx="11590828" cy="4595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4581"/>
                    <a:gridCol w="2202707"/>
                    <a:gridCol w="2113385"/>
                    <a:gridCol w="2113385"/>
                    <a:gridCol w="2113385"/>
                    <a:gridCol w="2113385"/>
                  </a:tblGrid>
                  <a:tr h="61983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조치사항</a:t>
                          </a:r>
                          <a:endParaRPr lang="ko-KR" altLang="en-US" sz="1400" b="1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진행기준 회계처리의 합리성 제고</a:t>
                          </a:r>
                          <a:endParaRPr lang="ko-KR" altLang="en-US" sz="1200" b="1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200" b="1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공사예정원가의 주기적 재평가</a:t>
                          </a:r>
                          <a:endParaRPr lang="ko-KR" altLang="en-US" sz="1200" b="1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공사변경금액에 대한 엄격한 판단</a:t>
                          </a:r>
                          <a:endParaRPr lang="ko-KR" altLang="en-US" sz="1200" b="1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잘못된 공시원가 산정 관행의 개선</a:t>
                          </a:r>
                          <a:endParaRPr lang="ko-KR" altLang="en-US" sz="1200" b="1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 err="1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미청구공사</a:t>
                          </a:r>
                          <a:r>
                            <a:rPr lang="ko-KR" altLang="en-US" sz="1200" b="1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회수가능성에 대한 평가 내실화</a:t>
                          </a:r>
                          <a:endParaRPr lang="ko-KR" altLang="en-US" sz="1200" b="1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2072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현황 및 문제점</a:t>
                          </a:r>
                          <a:endParaRPr lang="ko-KR" altLang="en-US" sz="1200" b="1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투입원가율에 따른 </a:t>
                          </a:r>
                          <a:r>
                            <a:rPr lang="ko-KR" altLang="en-US" sz="1000" dirty="0" err="1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공사진행율인</a:t>
                          </a:r>
                          <a:r>
                            <a:rPr lang="ko-KR" altLang="en-US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수익 인식</a:t>
                          </a:r>
                          <a:r>
                            <a:rPr lang="en-US" altLang="ko-KR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(‘</a:t>
                          </a:r>
                          <a:r>
                            <a:rPr lang="ko-KR" altLang="en-US" sz="1000" dirty="0" err="1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투입법</a:t>
                          </a:r>
                          <a:r>
                            <a:rPr lang="ko-KR" altLang="en-US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’</a:t>
                          </a:r>
                          <a:r>
                            <a:rPr lang="en-US" altLang="ko-KR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) </a:t>
                          </a:r>
                          <a:r>
                            <a:rPr lang="ko-KR" altLang="en-US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사용</a:t>
                          </a:r>
                        </a:p>
                        <a:p>
                          <a:pPr algn="ctr" latinLnBrk="1"/>
                          <a:r>
                            <a:rPr lang="ko-KR" altLang="en-US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‘</a:t>
                          </a:r>
                          <a:r>
                            <a:rPr lang="ko-KR" altLang="en-US" sz="1000" dirty="0" err="1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총예정원가</a:t>
                          </a:r>
                          <a:r>
                            <a:rPr lang="ko-KR" altLang="en-US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’가 </a:t>
                          </a:r>
                          <a:r>
                            <a:rPr lang="ko-KR" altLang="en-US" sz="1000" dirty="0" err="1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과소추정될</a:t>
                          </a:r>
                          <a:r>
                            <a:rPr lang="ko-KR" altLang="en-US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경우 </a:t>
                          </a:r>
                          <a:r>
                            <a:rPr lang="ko-KR" altLang="en-US" sz="1000" dirty="0" err="1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당기수익</a:t>
                          </a:r>
                          <a:r>
                            <a:rPr lang="ko-KR" altLang="en-US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과대평가</a:t>
                          </a:r>
                        </a:p>
                        <a:p>
                          <a:pPr algn="ctr" latinLnBrk="1"/>
                          <a:endParaRPr lang="ko-KR" altLang="en-US" sz="1000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 err="1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당기수익</a:t>
                          </a:r>
                          <a:r>
                            <a:rPr lang="ko-KR" altLang="en-US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</a:t>
                          </a:r>
                          <a:r>
                            <a:rPr lang="en-US" altLang="ko-KR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= </a:t>
                          </a:r>
                          <a:r>
                            <a:rPr lang="ko-KR" altLang="en-US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계약금액 </a:t>
                          </a:r>
                          <a:r>
                            <a:rPr lang="en-US" altLang="ko-KR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X </a:t>
                          </a:r>
                          <a:r>
                            <a:rPr lang="ko-KR" altLang="en-US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실제발생원가</a:t>
                          </a:r>
                          <a:r>
                            <a:rPr lang="en-US" altLang="ko-KR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/(</a:t>
                          </a:r>
                          <a:r>
                            <a:rPr lang="ko-KR" altLang="en-US" sz="1000" dirty="0" err="1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총예정원가</a:t>
                          </a:r>
                          <a:r>
                            <a:rPr lang="en-US" altLang="ko-KR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+ </a:t>
                          </a:r>
                          <a:r>
                            <a:rPr lang="ko-KR" altLang="en-US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공사원가증가분</a:t>
                          </a:r>
                          <a:r>
                            <a:rPr lang="en-US" altLang="ko-KR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)</a:t>
                          </a:r>
                        </a:p>
                        <a:p>
                          <a:pPr algn="ctr" latinLnBrk="1"/>
                          <a:r>
                            <a:rPr lang="en-US" altLang="ko-KR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</a:t>
                          </a:r>
                          <a:r>
                            <a:rPr lang="ko-KR" altLang="en-US" sz="1000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공사진행 중 발생한 공사원가증가분을 즉시 인식하지 않을 경우 </a:t>
                          </a:r>
                          <a:r>
                            <a:rPr lang="ko-KR" altLang="en-US" sz="1000" dirty="0" err="1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과대계상</a:t>
                          </a:r>
                          <a:endParaRPr lang="ko-KR" altLang="en-US" sz="1000" dirty="0" smtClean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  <a:p>
                          <a:pPr algn="ctr" latinLnBrk="1"/>
                          <a:endParaRPr lang="ko-KR" altLang="en-US" sz="1000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48415" t="-30000" r="-200000" b="-92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49422" t="-30000" r="-100578" b="-92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IFRS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는 장기간 건설계약의 외상매출채권을 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‘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미청구공사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’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로 특별규정</a:t>
                          </a:r>
                        </a:p>
                        <a:p>
                          <a:pPr latinLnBrk="1"/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미청구공사는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회수가능성이 낮은 부문을 차감 이후 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‘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자산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’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으로 인식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(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올바르게 차감하지 않을 경우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, 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미청구공사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리스크에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대한 왜곡된 정보 전달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)</a:t>
                          </a:r>
                        </a:p>
                        <a:p>
                          <a:pPr latinLnBrk="1"/>
                          <a:endParaRPr lang="en-US" altLang="ko-KR" sz="1000" kern="1200" dirty="0" smtClean="0">
                            <a:solidFill>
                              <a:schemeClr val="tx1"/>
                            </a:solidFill>
                            <a:effectLst/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  <a:p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추후 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미청구공사가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실현되지 못할 경우 장부상 이익에서 대규모 손실인식</a:t>
                          </a:r>
                        </a:p>
                        <a:p>
                          <a:pPr algn="ctr" latinLnBrk="1"/>
                          <a:endParaRPr lang="ko-KR" altLang="en-US" sz="1000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3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 smtClean="0"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개선방안</a:t>
                          </a:r>
                          <a:endParaRPr lang="ko-KR" altLang="en-US" sz="1200" b="1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투입법은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다음과 같은 전제요건 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충족시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적용 가능</a:t>
                          </a:r>
                          <a:endParaRPr lang="en-US" altLang="ko-KR" sz="1000" kern="1200" dirty="0" smtClean="0">
                            <a:solidFill>
                              <a:schemeClr val="tx1"/>
                            </a:solidFill>
                            <a:effectLst/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  <a:p>
                          <a:pPr latinLnBrk="1"/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총예정원가가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합리적으로 추정되고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, 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실제 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공정률이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발생원가와 비례하여 측정될 수 있는 경우</a:t>
                          </a:r>
                        </a:p>
                        <a:p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투입법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적용이 불가능하거나 추정의 합리성을 충분히 제시하기 어려운 경우 발생원가 범위 내에서 수익 인식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(‘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원가회수법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”)</a:t>
                          </a:r>
                          <a:endParaRPr lang="ko-KR" altLang="en-US" sz="1000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공사예정원가가 증가할 경우 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총예정원가에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즉시 반영</a:t>
                          </a:r>
                        </a:p>
                        <a:p>
                          <a:pPr latinLnBrk="1"/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특히 주요사업장에 대해서 분기단위로 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총예정원가를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재평가하여 내부감사기구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(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감사위원회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)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에 문서화하여 보고</a:t>
                          </a:r>
                        </a:p>
                        <a:p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투자자에 대한 정보 전달을 위해 당해 회사의 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총예정원가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변동분을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부문별 재무제표 주석 공시</a:t>
                          </a:r>
                          <a:endParaRPr lang="ko-KR" altLang="en-US" sz="1000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발주자가 공사변경을 명시적으로 지시</a:t>
                          </a:r>
                        </a:p>
                        <a:p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해당 금액을 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구속력있는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계약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, 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문건 등으로 신뢰성 있게 확인 가능한 경우 변경된 계약금액을 수익 산정 시 인식</a:t>
                          </a:r>
                          <a:endParaRPr lang="ko-KR" altLang="en-US" sz="1000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비공사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원가를 공사 진행률 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산정시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배제</a:t>
                          </a:r>
                        </a:p>
                        <a:p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(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하도급자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선급금 중 공사 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미진행분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등 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당기손실로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인식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)</a:t>
                          </a:r>
                          <a:endParaRPr lang="ko-KR" altLang="en-US" sz="1000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미청구공사금액의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회수가능성을 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‘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분기평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재평가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’ 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지도</a:t>
                          </a:r>
                        </a:p>
                        <a:p>
                          <a:pPr latinLnBrk="1"/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∙ 회수가능성이 낮아 차감된 금액을 충당금으로 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‘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주석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’ 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공시</a:t>
                          </a:r>
                        </a:p>
                        <a:p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Ex) 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미청구공사금액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1,000 / </a:t>
                          </a:r>
                          <a:r>
                            <a:rPr lang="ko-KR" altLang="ko-KR" sz="100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미청구공사대손충당금</a:t>
                          </a:r>
                          <a:r>
                            <a:rPr lang="ko-KR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 </a:t>
                          </a:r>
                          <a:r>
                            <a:rPr lang="en-US" altLang="ko-KR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맑은 고딕 Semilight" panose="020B0502040204020203" pitchFamily="50" charset="-127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a:t>(200)</a:t>
                          </a:r>
                          <a:endParaRPr lang="ko-KR" altLang="en-US" sz="1000" dirty="0">
                            <a:latin typeface="맑은 고딕 Semilight" panose="020B0502040204020203" pitchFamily="50" charset="-127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863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42699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90914" y="566690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개선 방안</a:t>
            </a:r>
            <a:r>
              <a:rPr lang="en-US" altLang="ko-KR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</a:t>
            </a:r>
            <a:r>
              <a:rPr lang="ko-KR" altLang="en-US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제도적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582078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42699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11565737" y="47298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3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235267" y="904487"/>
            <a:ext cx="1572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수주산업  회계투명성  제고방안</a:t>
            </a:r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100" spc="-3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86001" y="3868304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376152" y="1347368"/>
            <a:ext cx="1181568" cy="5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49721" y="14390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공시부문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539085" y="1321968"/>
            <a:ext cx="2848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(((</a:t>
            </a:r>
            <a:r>
              <a:rPr lang="ko-KR" altLang="en-US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조치사항 </a:t>
            </a:r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기업공시서식기준</a:t>
            </a:r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100" spc="-300" dirty="0" err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금감원</a:t>
            </a:r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 </a:t>
            </a:r>
            <a:r>
              <a:rPr lang="ko-KR" altLang="en-US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및 회계기준</a:t>
            </a:r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기준원</a:t>
            </a:r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 </a:t>
            </a:r>
            <a:r>
              <a:rPr lang="ko-KR" altLang="en-US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개정</a:t>
            </a:r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))</a:t>
            </a:r>
            <a:endParaRPr lang="ko-KR" altLang="en-US" sz="1100" spc="-3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0672"/>
              </p:ext>
            </p:extLst>
          </p:nvPr>
        </p:nvGraphicFramePr>
        <p:xfrm>
          <a:off x="449719" y="1843968"/>
          <a:ext cx="5239880" cy="4658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7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조치</a:t>
                      </a:r>
                      <a:endParaRPr lang="en-US" altLang="ko-KR" sz="14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주요 </a:t>
                      </a:r>
                      <a:r>
                        <a:rPr lang="ko-KR" altLang="en-US" sz="1400" b="1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사업장별</a:t>
                      </a:r>
                      <a:endParaRPr lang="en-US" altLang="ko-KR" sz="14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중요정보 공시 확대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회계추정의</a:t>
                      </a:r>
                      <a:endParaRPr lang="en-US" altLang="ko-KR" sz="14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/>
                      <a:r>
                        <a:rPr lang="ko-KR" altLang="en-US" sz="14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변경내용 공시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기존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‘사업보고서 공시’ 또는 ‘재무제표 주석사항’을 통해 수주사업 정보 공개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변경 내용에 대해 공시할 것을 규정하나 충분히 이행되지 않음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개선</a:t>
                      </a:r>
                      <a:endParaRPr lang="en-US" altLang="ko-KR" sz="14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방안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투입법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적용기업에 대하여 ‘추정의 합리성’을 제시할 수 있도록 관련 정보 공개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(ex.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사업장별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진행률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미청구공사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잔액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공사손실충당금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대손충당금 등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투입법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적용기업에 대하여 재무제표 주석사항에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사업장별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①공사진행률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②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미청구공사액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③공사손익 변동내역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공시하고 당해 회사의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총예정원가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변동분을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부문별 주석 공시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5926052" y="1255645"/>
            <a:ext cx="1181568" cy="5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99621" y="13473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감사부문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7107620" y="1255645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(((</a:t>
            </a:r>
            <a:r>
              <a:rPr lang="ko-KR" altLang="en-US" sz="1100" spc="-300" dirty="0" err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외감법</a:t>
            </a:r>
            <a:r>
              <a:rPr lang="ko-KR" altLang="en-US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개정 등</a:t>
            </a:r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))</a:t>
            </a:r>
            <a:endParaRPr lang="ko-KR" altLang="en-US" sz="1100" spc="-3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953966" y="1777645"/>
            <a:ext cx="533237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1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핵심감사제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도입</a:t>
            </a:r>
            <a:endParaRPr lang="en-US" altLang="ko-KR" sz="14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- (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대상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</a:t>
            </a:r>
            <a:r>
              <a: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투입법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적용기업의 ‘추정의 합리성’ 검증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. 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대분류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건설업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조선업 등 수주산업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.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중분류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외감법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대상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&amp;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사업보고서 제출 법인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.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소분류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투입법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진행기준 적용기업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-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대상선정 → 핵심감사 → 결과보고 → 리뷰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028" name="그림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36" y="3300021"/>
            <a:ext cx="48768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953967" y="4869383"/>
            <a:ext cx="5685584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kumimoji="1" lang="ko-KR" altLang="en-US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감사위원회의 역할 및 책임 강화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- </a:t>
            </a:r>
            <a:r>
              <a:rPr kumimoji="1"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감사인의 선임 및 보수에 대해 감사위원회가 직접 결정</a:t>
            </a:r>
            <a:endParaRPr kumimoji="1"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</a:t>
            </a:r>
            <a:r>
              <a:rPr kumimoji="1"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</a:t>
            </a:r>
            <a:r>
              <a:rPr kumimoji="1"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회계부정시</a:t>
            </a:r>
            <a:r>
              <a:rPr kumimoji="1"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감사위원회에 대한 실질적 징계 가능하도록 세부 양정기준 마련</a:t>
            </a:r>
            <a:endParaRPr kumimoji="1"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</a:t>
            </a:r>
            <a:r>
              <a:rPr kumimoji="1"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</a:t>
            </a:r>
            <a:r>
              <a:rPr kumimoji="1"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외부감사</a:t>
            </a:r>
            <a:r>
              <a:rPr kumimoji="1"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kumimoji="1"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내부감사</a:t>
            </a:r>
            <a:r>
              <a:rPr kumimoji="1"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kumimoji="1"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지배구조간 역할 및 기능 재정립을 위해 ‘감사위원회 운영모범사례’ 마련</a:t>
            </a:r>
            <a:endParaRPr kumimoji="1"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kumimoji="1" lang="en-US" altLang="ko-KR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kumimoji="1" lang="ko-KR" altLang="en-US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외부전문가 활용내용 공시 </a:t>
            </a:r>
            <a:endParaRPr kumimoji="1" lang="en-US" altLang="ko-KR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</a:t>
            </a:r>
            <a:r>
              <a:rPr kumimoji="1"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</a:t>
            </a:r>
            <a:r>
              <a:rPr kumimoji="1"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공인회계사 외</a:t>
            </a:r>
            <a:r>
              <a:rPr kumimoji="1"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kumimoji="1"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외부전문가 활용내역 기재 및 공시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679043" y="1638218"/>
            <a:ext cx="4245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952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*</a:t>
            </a:r>
            <a:r>
              <a:rPr kumimoji="1" lang="ko-KR" altLang="en-US" sz="9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핵심감사제</a:t>
            </a:r>
            <a:r>
              <a:rPr kumimoji="1" lang="ko-KR" altLang="en-US" sz="9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en-US" altLang="ko-KR" sz="9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</a:t>
            </a:r>
            <a:r>
              <a:rPr kumimoji="1" lang="ko-KR" altLang="en-US" sz="9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회계감사를 수행하는 과정에서 회사 및 </a:t>
            </a:r>
            <a:r>
              <a:rPr kumimoji="1" lang="ko-KR" altLang="en-US" sz="9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감사인에게</a:t>
            </a:r>
            <a:r>
              <a:rPr kumimoji="1" lang="ko-KR" altLang="en-US" sz="9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가장 유의한</a:t>
            </a:r>
            <a:r>
              <a:rPr kumimoji="1" lang="en-US" altLang="ko-KR" sz="9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(most significance) </a:t>
            </a:r>
            <a:r>
              <a:rPr kumimoji="1" lang="ko-KR" altLang="en-US" sz="9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주의를 요구하는 대상에 대하여 중점 감사하는 것</a:t>
            </a:r>
            <a:endParaRPr kumimoji="1"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10365893" y="4594082"/>
            <a:ext cx="10807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출처 </a:t>
            </a:r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금융감독원</a:t>
            </a:r>
            <a:r>
              <a:rPr lang="en-US" altLang="ko-KR" sz="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46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42699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90914" y="566690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개선 방안</a:t>
            </a:r>
            <a:r>
              <a:rPr lang="en-US" altLang="ko-KR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</a:t>
            </a:r>
            <a:r>
              <a:rPr lang="ko-KR" altLang="en-US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감독적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582078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42699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11565737" y="47298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3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235267" y="904487"/>
            <a:ext cx="1572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수주산업  회계투명성  제고방안</a:t>
            </a:r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100" spc="-3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2400" y="1504543"/>
            <a:ext cx="2891295" cy="4812679"/>
            <a:chOff x="152400" y="1504545"/>
            <a:chExt cx="2891295" cy="481267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04DAF0-5636-4439-882F-80C3D70CDC9E}"/>
                </a:ext>
              </a:extLst>
            </p:cNvPr>
            <p:cNvSpPr txBox="1"/>
            <p:nvPr/>
          </p:nvSpPr>
          <p:spPr>
            <a:xfrm>
              <a:off x="212328" y="2578320"/>
              <a:ext cx="2797906" cy="3508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  <a:defRPr sz="160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defRPr>
              </a:lvl1pPr>
            </a:lstStyle>
            <a:p>
              <a:pPr marL="0" indent="0">
                <a:buNone/>
              </a:pPr>
              <a:r>
                <a:rPr lang="en-US" altLang="ko-KR" b="1" dirty="0"/>
                <a:t>1) </a:t>
              </a:r>
              <a:r>
                <a:rPr lang="ko-KR" altLang="en-US" b="1" dirty="0"/>
                <a:t>회계의혹 테마감리 실시</a:t>
              </a:r>
            </a:p>
            <a:p>
              <a:pPr marL="0" indent="0">
                <a:buNone/>
              </a:pPr>
              <a:r>
                <a:rPr lang="en-US" altLang="ko-KR" dirty="0"/>
                <a:t>  </a:t>
              </a:r>
              <a:r>
                <a:rPr lang="en-US" altLang="ko-KR" sz="1400" dirty="0"/>
                <a:t> - </a:t>
              </a:r>
              <a:r>
                <a:rPr lang="ko-KR" altLang="en-US" sz="1400" dirty="0" err="1"/>
                <a:t>미청구공사</a:t>
              </a:r>
              <a:r>
                <a:rPr lang="ko-KR" altLang="en-US" sz="1400" dirty="0"/>
                <a:t> 급증</a:t>
              </a:r>
              <a:r>
                <a:rPr lang="en-US" altLang="ko-KR" sz="1400" dirty="0"/>
                <a:t>, Big-Bath</a:t>
              </a:r>
              <a:r>
                <a:rPr lang="ko-KR" altLang="en-US" sz="1400" dirty="0"/>
                <a:t>등을 통해 일정금액 이상 손실 기록한 기업</a:t>
              </a:r>
              <a:endParaRPr lang="en-US" altLang="ko-KR" sz="1400" dirty="0"/>
            </a:p>
            <a:p>
              <a:pPr marL="0" indent="0">
                <a:buNone/>
              </a:pPr>
              <a:r>
                <a:rPr lang="en-US" altLang="ko-KR" b="1" dirty="0"/>
                <a:t>2) </a:t>
              </a:r>
              <a:r>
                <a:rPr lang="ko-KR" altLang="en-US" b="1" dirty="0"/>
                <a:t>표본심사감리 선정 시 산업적 특수성 고려</a:t>
              </a:r>
              <a:endParaRPr lang="en-US" altLang="ko-KR" b="1" dirty="0"/>
            </a:p>
            <a:p>
              <a:pPr marL="0" indent="0">
                <a:buNone/>
              </a:pPr>
              <a:r>
                <a:rPr lang="en-US" altLang="ko-KR" sz="1400" dirty="0"/>
                <a:t>   - </a:t>
              </a:r>
              <a:r>
                <a:rPr lang="ko-KR" altLang="en-US" sz="1400" dirty="0"/>
                <a:t>산업적 특수성을 고려하여 </a:t>
              </a:r>
              <a:r>
                <a:rPr lang="ko-KR" altLang="en-US" sz="1400" dirty="0" err="1"/>
                <a:t>위험요소별</a:t>
              </a:r>
              <a:r>
                <a:rPr lang="ko-KR" altLang="en-US" sz="1400" dirty="0"/>
                <a:t> 가중치를 조정하여 회계신뢰성이 낮은 기업에 대한 감리대상 선정 확률을 높임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02BBDE9-BDB8-4543-812B-25136BB6E821}"/>
                </a:ext>
              </a:extLst>
            </p:cNvPr>
            <p:cNvSpPr/>
            <p:nvPr/>
          </p:nvSpPr>
          <p:spPr>
            <a:xfrm>
              <a:off x="152400" y="1504545"/>
              <a:ext cx="2891295" cy="48126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624CF3-318E-44CD-B6CC-31A0F05E0F3B}"/>
                </a:ext>
              </a:extLst>
            </p:cNvPr>
            <p:cNvSpPr/>
            <p:nvPr/>
          </p:nvSpPr>
          <p:spPr>
            <a:xfrm>
              <a:off x="296604" y="1662164"/>
              <a:ext cx="2629354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pc="-300" dirty="0">
                  <a:solidFill>
                    <a:schemeClr val="tx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회계의혹 </a:t>
              </a:r>
              <a:r>
                <a:rPr lang="ko-KR" altLang="en-US" b="1" spc="-300" dirty="0" err="1">
                  <a:solidFill>
                    <a:schemeClr val="tx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상시감독</a:t>
              </a:r>
              <a:r>
                <a:rPr lang="ko-KR" altLang="en-US" b="1" spc="-300" dirty="0">
                  <a:solidFill>
                    <a:schemeClr val="tx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체계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21278" y="1504543"/>
            <a:ext cx="2902752" cy="4812679"/>
            <a:chOff x="6108808" y="1504543"/>
            <a:chExt cx="2902752" cy="481267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A04DAF0-5636-4439-882F-80C3D70CDC9E}"/>
                </a:ext>
              </a:extLst>
            </p:cNvPr>
            <p:cNvSpPr txBox="1"/>
            <p:nvPr/>
          </p:nvSpPr>
          <p:spPr>
            <a:xfrm>
              <a:off x="6213654" y="2903358"/>
              <a:ext cx="279790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indent="0">
                <a:lnSpc>
                  <a:spcPct val="150000"/>
                </a:lnSpc>
                <a:buFont typeface="Wingdings" panose="05000000000000000000" pitchFamily="2" charset="2"/>
                <a:buNone/>
                <a:defRPr sz="1600" b="1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defRPr>
              </a:lvl1pPr>
            </a:lstStyle>
            <a:p>
              <a:r>
                <a:rPr lang="en-US" altLang="ko-KR" dirty="0"/>
                <a:t>1) </a:t>
              </a:r>
              <a:r>
                <a:rPr lang="ko-KR" altLang="en-US" dirty="0"/>
                <a:t>비상장법인의 </a:t>
              </a:r>
              <a:r>
                <a:rPr lang="ko-KR" altLang="en-US" dirty="0" err="1"/>
                <a:t>회계감리권</a:t>
              </a:r>
              <a:r>
                <a:rPr lang="ko-KR" altLang="en-US" dirty="0"/>
                <a:t> 일원화</a:t>
              </a:r>
              <a:endParaRPr lang="en-US" altLang="ko-KR" dirty="0"/>
            </a:p>
            <a:p>
              <a:r>
                <a:rPr lang="ko-KR" altLang="en-US" sz="1400" b="0" dirty="0"/>
                <a:t>   </a:t>
              </a:r>
              <a:r>
                <a:rPr lang="en-US" altLang="ko-KR" sz="1400" b="0" dirty="0"/>
                <a:t>- </a:t>
              </a:r>
              <a:r>
                <a:rPr lang="ko-KR" altLang="en-US" sz="1400" b="0" dirty="0"/>
                <a:t>한국공인회계사회로 일원화</a:t>
              </a:r>
              <a:endParaRPr lang="en-US" altLang="ko-KR" sz="1400" b="0" dirty="0"/>
            </a:p>
            <a:p>
              <a:endParaRPr lang="en-US" altLang="ko-KR" sz="1400" b="0" dirty="0"/>
            </a:p>
            <a:p>
              <a:r>
                <a:rPr lang="en-US" altLang="ko-KR" dirty="0"/>
                <a:t>2) </a:t>
              </a:r>
              <a:r>
                <a:rPr lang="ko-KR" altLang="en-US" dirty="0"/>
                <a:t>회계의혹 전담부서 신설</a:t>
              </a:r>
              <a:endParaRPr lang="en-US" altLang="ko-KR" dirty="0"/>
            </a:p>
            <a:p>
              <a:r>
                <a:rPr lang="en-US" altLang="ko-KR" sz="1400" b="0" dirty="0"/>
                <a:t>   - </a:t>
              </a:r>
              <a:r>
                <a:rPr lang="ko-KR" altLang="en-US" sz="1400" b="0" dirty="0"/>
                <a:t>상시 모니터링 및 </a:t>
              </a:r>
              <a:r>
                <a:rPr lang="ko-KR" altLang="en-US" sz="1400" b="0" dirty="0" err="1"/>
                <a:t>금감원</a:t>
              </a:r>
              <a:r>
                <a:rPr lang="ko-KR" altLang="en-US" sz="1400" b="0" dirty="0"/>
                <a:t> 내 특별 회계감리부서 신설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02BBDE9-BDB8-4543-812B-25136BB6E821}"/>
                </a:ext>
              </a:extLst>
            </p:cNvPr>
            <p:cNvSpPr/>
            <p:nvPr/>
          </p:nvSpPr>
          <p:spPr>
            <a:xfrm>
              <a:off x="6108808" y="1504543"/>
              <a:ext cx="2891295" cy="48126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3624CF3-318E-44CD-B6CC-31A0F05E0F3B}"/>
                </a:ext>
              </a:extLst>
            </p:cNvPr>
            <p:cNvSpPr/>
            <p:nvPr/>
          </p:nvSpPr>
          <p:spPr>
            <a:xfrm>
              <a:off x="6253012" y="1662162"/>
              <a:ext cx="2629354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pc="-300" dirty="0">
                  <a:solidFill>
                    <a:schemeClr val="tx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회계감독 역량 강화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117174" y="1504543"/>
            <a:ext cx="2891295" cy="4812679"/>
            <a:chOff x="9117174" y="1526264"/>
            <a:chExt cx="2891295" cy="481267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A04DAF0-5636-4439-882F-80C3D70CDC9E}"/>
                </a:ext>
              </a:extLst>
            </p:cNvPr>
            <p:cNvSpPr txBox="1"/>
            <p:nvPr/>
          </p:nvSpPr>
          <p:spPr>
            <a:xfrm>
              <a:off x="9210563" y="2397852"/>
              <a:ext cx="2797906" cy="3831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  <a:defRPr sz="160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defRPr>
              </a:lvl1pPr>
            </a:lstStyle>
            <a:p>
              <a:pPr marL="0" indent="0">
                <a:buNone/>
              </a:pPr>
              <a:r>
                <a:rPr lang="en-US" altLang="ko-KR" b="1" dirty="0"/>
                <a:t>1) </a:t>
              </a:r>
              <a:r>
                <a:rPr lang="ko-KR" altLang="en-US" b="1" dirty="0"/>
                <a:t>회계분식 회사에 대한 과징금 부과 확대</a:t>
              </a:r>
              <a:endParaRPr lang="en-US" altLang="ko-KR" b="1" dirty="0"/>
            </a:p>
            <a:p>
              <a:pPr marL="0" indent="0">
                <a:buNone/>
              </a:pPr>
              <a:r>
                <a:rPr lang="en-US" altLang="ko-KR" sz="1400" dirty="0"/>
                <a:t>   - </a:t>
              </a:r>
              <a:r>
                <a:rPr lang="ko-KR" altLang="en-US" sz="1400" dirty="0" err="1"/>
                <a:t>위반행위별</a:t>
              </a:r>
              <a:r>
                <a:rPr lang="ko-KR" altLang="en-US" sz="1400" dirty="0"/>
                <a:t> 과징금을 부과</a:t>
              </a:r>
              <a:r>
                <a:rPr lang="en-US" altLang="ko-KR" sz="1400" dirty="0"/>
                <a:t>, </a:t>
              </a:r>
              <a:r>
                <a:rPr lang="ko-KR" altLang="en-US" sz="1400" dirty="0" err="1"/>
                <a:t>외감법</a:t>
              </a:r>
              <a:r>
                <a:rPr lang="ko-KR" altLang="en-US" sz="1400" dirty="0"/>
                <a:t> 개정을 통한 비상장법인 과징금 부과</a:t>
              </a:r>
            </a:p>
            <a:p>
              <a:pPr marL="0" indent="0">
                <a:buNone/>
              </a:pPr>
              <a:r>
                <a:rPr lang="en-US" altLang="ko-KR" b="1" dirty="0"/>
                <a:t>2) </a:t>
              </a:r>
              <a:r>
                <a:rPr lang="ko-KR" altLang="en-US" b="1" dirty="0"/>
                <a:t>회계분식을 방치한 </a:t>
              </a:r>
              <a:r>
                <a:rPr lang="ko-KR" altLang="en-US" b="1" dirty="0" err="1"/>
                <a:t>감사인에</a:t>
              </a:r>
              <a:r>
                <a:rPr lang="ko-KR" altLang="en-US" b="1" dirty="0"/>
                <a:t> 대한 제재 강화</a:t>
              </a:r>
            </a:p>
            <a:p>
              <a:pPr marL="0" indent="0">
                <a:buNone/>
              </a:pPr>
              <a:r>
                <a:rPr lang="en-US" altLang="ko-KR" sz="1400" dirty="0"/>
                <a:t>   - </a:t>
              </a:r>
              <a:r>
                <a:rPr lang="ko-KR" altLang="en-US" sz="1400" dirty="0"/>
                <a:t>부실감사 회계법인 대표이사에 대한 중징계 등 실질적 조치 및 감사보수의 </a:t>
              </a:r>
              <a:r>
                <a:rPr lang="en-US" altLang="ko-KR" sz="1400" dirty="0"/>
                <a:t>3</a:t>
              </a:r>
              <a:r>
                <a:rPr lang="ko-KR" altLang="en-US" sz="1400" dirty="0"/>
                <a:t>배 과징금 부과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상한 없음</a:t>
              </a:r>
              <a:r>
                <a:rPr lang="en-US" altLang="ko-KR" sz="1400" dirty="0"/>
                <a:t>)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02BBDE9-BDB8-4543-812B-25136BB6E821}"/>
                </a:ext>
              </a:extLst>
            </p:cNvPr>
            <p:cNvSpPr/>
            <p:nvPr/>
          </p:nvSpPr>
          <p:spPr>
            <a:xfrm>
              <a:off x="9117174" y="1526264"/>
              <a:ext cx="2891295" cy="48126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3624CF3-318E-44CD-B6CC-31A0F05E0F3B}"/>
                </a:ext>
              </a:extLst>
            </p:cNvPr>
            <p:cNvSpPr/>
            <p:nvPr/>
          </p:nvSpPr>
          <p:spPr>
            <a:xfrm>
              <a:off x="9261378" y="1683883"/>
              <a:ext cx="2629354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pc="-300" dirty="0">
                  <a:solidFill>
                    <a:schemeClr val="tx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회계부정 제재실효성 확보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136839" y="1504543"/>
            <a:ext cx="2891295" cy="4812679"/>
            <a:chOff x="3120661" y="1504545"/>
            <a:chExt cx="2891295" cy="481267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02BBDE9-BDB8-4543-812B-25136BB6E821}"/>
                </a:ext>
              </a:extLst>
            </p:cNvPr>
            <p:cNvSpPr/>
            <p:nvPr/>
          </p:nvSpPr>
          <p:spPr>
            <a:xfrm>
              <a:off x="3120661" y="1504545"/>
              <a:ext cx="2891295" cy="48126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3624CF3-318E-44CD-B6CC-31A0F05E0F3B}"/>
                </a:ext>
              </a:extLst>
            </p:cNvPr>
            <p:cNvSpPr/>
            <p:nvPr/>
          </p:nvSpPr>
          <p:spPr>
            <a:xfrm>
              <a:off x="3264865" y="1662164"/>
              <a:ext cx="2629354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pc="-300" dirty="0">
                  <a:solidFill>
                    <a:schemeClr val="tx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자율감독 활성화 유도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20661" y="3105835"/>
              <a:ext cx="2846219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1) </a:t>
              </a:r>
              <a:r>
                <a:rPr lang="ko-KR" altLang="ko-KR" sz="1600" b="1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내부고발 활성화 유도 </a:t>
              </a:r>
              <a:endParaRPr lang="en-US" altLang="ko-KR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ko-KR" sz="14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포상금 상한 </a:t>
              </a:r>
              <a:r>
                <a:rPr lang="en-US" altLang="ko-KR" sz="14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5</a:t>
              </a:r>
              <a:r>
                <a:rPr lang="ko-KR" altLang="ko-KR" sz="14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배 확대</a:t>
              </a:r>
              <a:r>
                <a:rPr lang="en-US" altLang="ko-KR" sz="14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(1</a:t>
              </a:r>
              <a:r>
                <a:rPr lang="ko-KR" altLang="ko-KR" sz="14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억</a:t>
              </a:r>
              <a:r>
                <a:rPr lang="en-US" altLang="ko-KR" sz="14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-&gt;5</a:t>
              </a:r>
              <a:r>
                <a:rPr lang="ko-KR" altLang="ko-KR" sz="14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억</a:t>
              </a:r>
              <a:r>
                <a:rPr lang="en-US" altLang="ko-KR" sz="14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endParaRPr lang="ko-KR" altLang="ko-KR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ko-KR" sz="1600" b="1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2) </a:t>
              </a:r>
              <a:r>
                <a:rPr lang="ko-KR" altLang="ko-KR" sz="1600" b="1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감사인 지정신청 제도 활성화 유도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9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42699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90914" y="566690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기대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582078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42699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11565737" y="47298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3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rial Unicode MS" panose="020B0604020202020204" pitchFamily="50" charset="-127"/>
              </a:rPr>
              <a:t>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256088" y="835995"/>
            <a:ext cx="1572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수주산업  회계투명성  제고방안</a:t>
            </a:r>
            <a:r>
              <a:rPr lang="en-US" altLang="ko-KR" sz="1100" spc="-3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100" spc="-3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453288" y="1181586"/>
            <a:ext cx="4549233" cy="5327482"/>
            <a:chOff x="152400" y="1504545"/>
            <a:chExt cx="2891295" cy="481267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04DAF0-5636-4439-882F-80C3D70CDC9E}"/>
                </a:ext>
              </a:extLst>
            </p:cNvPr>
            <p:cNvSpPr txBox="1"/>
            <p:nvPr/>
          </p:nvSpPr>
          <p:spPr>
            <a:xfrm>
              <a:off x="188099" y="2806920"/>
              <a:ext cx="2797906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  <a:defRPr sz="160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defRPr>
              </a:lvl1pPr>
            </a:lstStyle>
            <a:p>
              <a:r>
                <a:rPr lang="ko-KR" altLang="en-US" sz="1400" dirty="0"/>
                <a:t>수주산업에 대한 합리적 회계처리 유도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과도한 수익인식 지양</a:t>
              </a:r>
            </a:p>
            <a:p>
              <a:r>
                <a:rPr lang="ko-KR" altLang="en-US" sz="1400" dirty="0"/>
                <a:t>회계 투명성 제고 및 추정의 오류 최소화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합리적 논거를 마련하도록 함</a:t>
              </a:r>
            </a:p>
            <a:p>
              <a:r>
                <a:rPr lang="ko-KR" altLang="en-US" sz="1400" dirty="0"/>
                <a:t>대규모 손상발생 방지 </a:t>
              </a:r>
              <a:r>
                <a:rPr lang="en-US" altLang="ko-KR" sz="1400" dirty="0"/>
                <a:t>: </a:t>
              </a:r>
              <a:r>
                <a:rPr lang="ko-KR" altLang="en-US" sz="1400" dirty="0" err="1"/>
                <a:t>미청구공사금액에</a:t>
              </a:r>
              <a:r>
                <a:rPr lang="ko-KR" altLang="en-US" sz="1400" dirty="0"/>
                <a:t> 대해 충당금 설정을 유도하여 회계절벽 방지</a:t>
              </a:r>
            </a:p>
            <a:p>
              <a:r>
                <a:rPr lang="ko-KR" altLang="en-US" sz="1400" dirty="0"/>
                <a:t>중요사항 핵심감사를 통해 수주산업 회계의혹 사전예방</a:t>
              </a:r>
            </a:p>
            <a:p>
              <a:r>
                <a:rPr lang="ko-KR" altLang="en-US" sz="1400" dirty="0"/>
                <a:t>내부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외부 감사연계를 통한 감사기능 내실화 유도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02BBDE9-BDB8-4543-812B-25136BB6E821}"/>
                </a:ext>
              </a:extLst>
            </p:cNvPr>
            <p:cNvSpPr/>
            <p:nvPr/>
          </p:nvSpPr>
          <p:spPr>
            <a:xfrm>
              <a:off x="152400" y="1504545"/>
              <a:ext cx="2891295" cy="48126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624CF3-318E-44CD-B6CC-31A0F05E0F3B}"/>
                </a:ext>
              </a:extLst>
            </p:cNvPr>
            <p:cNvSpPr/>
            <p:nvPr/>
          </p:nvSpPr>
          <p:spPr>
            <a:xfrm>
              <a:off x="296604" y="1662164"/>
              <a:ext cx="2629354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pc="-300" dirty="0">
                  <a:solidFill>
                    <a:schemeClr val="tx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제도적</a:t>
              </a:r>
              <a:r>
                <a:rPr lang="en-US" altLang="ko-KR" b="1" spc="-300" dirty="0">
                  <a:solidFill>
                    <a:schemeClr val="tx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(</a:t>
              </a:r>
              <a:r>
                <a:rPr lang="ko-KR" altLang="en-US" b="1" spc="-300" dirty="0">
                  <a:solidFill>
                    <a:schemeClr val="tx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회계</a:t>
              </a:r>
              <a:r>
                <a:rPr lang="en-US" altLang="ko-KR" b="1" spc="-300" dirty="0">
                  <a:solidFill>
                    <a:schemeClr val="tx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/</a:t>
              </a:r>
              <a:r>
                <a:rPr lang="ko-KR" altLang="en-US" b="1" spc="-300" dirty="0">
                  <a:solidFill>
                    <a:schemeClr val="tx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감사</a:t>
              </a:r>
              <a:r>
                <a:rPr lang="en-US" altLang="ko-KR" b="1" spc="-300" dirty="0">
                  <a:solidFill>
                    <a:schemeClr val="tx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) </a:t>
              </a:r>
              <a:r>
                <a:rPr lang="ko-KR" altLang="en-US" b="1" spc="-300" dirty="0">
                  <a:solidFill>
                    <a:schemeClr val="tx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개선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483159" y="1203874"/>
            <a:ext cx="4549235" cy="5305194"/>
            <a:chOff x="3120660" y="1504545"/>
            <a:chExt cx="2891296" cy="481267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02BBDE9-BDB8-4543-812B-25136BB6E821}"/>
                </a:ext>
              </a:extLst>
            </p:cNvPr>
            <p:cNvSpPr/>
            <p:nvPr/>
          </p:nvSpPr>
          <p:spPr>
            <a:xfrm>
              <a:off x="3120661" y="1504545"/>
              <a:ext cx="2891295" cy="48126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3624CF3-318E-44CD-B6CC-31A0F05E0F3B}"/>
                </a:ext>
              </a:extLst>
            </p:cNvPr>
            <p:cNvSpPr/>
            <p:nvPr/>
          </p:nvSpPr>
          <p:spPr>
            <a:xfrm>
              <a:off x="3264865" y="1662164"/>
              <a:ext cx="2629354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pc="-300" dirty="0">
                  <a:solidFill>
                    <a:schemeClr val="tx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감독적 개선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20660" y="2505089"/>
              <a:ext cx="2846219" cy="3587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수주산업 및 대기업 회계적 불투명성에 대한 상시적 감독체계 구축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테마감리 강화는 자의적 회계처리 등에 대한 경각심으로 올바른 회계처리 유도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내부자 정보를 통한 신속하고 정확한 회계부정의 적발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부족한 감독인력 보완 및 자율적 감리체계 구축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감리 일원화를 통한 업무효율성 제고 및 감독책임 강화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300" dirty="0" err="1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금감원은</a:t>
              </a:r>
              <a:r>
                <a:rPr lang="ko-KR" altLang="en-US" sz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상장법인 감리에 대한 감리역량 집중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비상장법인은 회사</a:t>
              </a:r>
              <a:r>
                <a:rPr lang="en-US" altLang="ko-KR" sz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, </a:t>
              </a:r>
              <a:r>
                <a:rPr lang="ko-KR" altLang="en-US" sz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감사인 이원화된 이중감리 부담 완화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효율적이고 신속한 감리를 통해 투자자 보호 강화</a:t>
              </a:r>
              <a:endParaRPr lang="en-US" altLang="ko-KR" sz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회계분식에 대한 일벌백계를 통해 회계분식 유인을 제거하고 회계투명성 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537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1540</Words>
  <Application>Microsoft Office PowerPoint</Application>
  <PresentationFormat>와이드스크린</PresentationFormat>
  <Paragraphs>255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알 수 없는 사용자</cp:lastModifiedBy>
  <cp:revision>91</cp:revision>
  <dcterms:created xsi:type="dcterms:W3CDTF">2021-10-22T06:13:27Z</dcterms:created>
  <dcterms:modified xsi:type="dcterms:W3CDTF">2022-04-09T14:53:11Z</dcterms:modified>
</cp:coreProperties>
</file>