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  <p:sldMasterId id="2147483758" r:id="rId2"/>
  </p:sldMasterIdLst>
  <p:notesMasterIdLst>
    <p:notesMasterId r:id="rId45"/>
  </p:notesMasterIdLst>
  <p:sldIdLst>
    <p:sldId id="738" r:id="rId3"/>
    <p:sldId id="257" r:id="rId4"/>
    <p:sldId id="739" r:id="rId5"/>
    <p:sldId id="740" r:id="rId6"/>
    <p:sldId id="741" r:id="rId7"/>
    <p:sldId id="264" r:id="rId8"/>
    <p:sldId id="266" r:id="rId9"/>
    <p:sldId id="263" r:id="rId10"/>
    <p:sldId id="265" r:id="rId11"/>
    <p:sldId id="267" r:id="rId12"/>
    <p:sldId id="33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80" r:id="rId22"/>
    <p:sldId id="281" r:id="rId23"/>
    <p:sldId id="282" r:id="rId24"/>
    <p:sldId id="742" r:id="rId25"/>
    <p:sldId id="285" r:id="rId26"/>
    <p:sldId id="286" r:id="rId27"/>
    <p:sldId id="743" r:id="rId28"/>
    <p:sldId id="744" r:id="rId29"/>
    <p:sldId id="299" r:id="rId30"/>
    <p:sldId id="300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11" r:id="rId39"/>
    <p:sldId id="314" r:id="rId40"/>
    <p:sldId id="315" r:id="rId41"/>
    <p:sldId id="316" r:id="rId42"/>
    <p:sldId id="317" r:id="rId43"/>
    <p:sldId id="318" r:id="rId44"/>
  </p:sldIdLst>
  <p:sldSz cx="12188825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orient="horz" pos="4018" userDrawn="1">
          <p15:clr>
            <a:srgbClr val="A4A3A4"/>
          </p15:clr>
        </p15:guide>
        <p15:guide id="3" orient="horz" pos="662" userDrawn="1">
          <p15:clr>
            <a:srgbClr val="A4A3A4"/>
          </p15:clr>
        </p15:guide>
        <p15:guide id="4" pos="3838" userDrawn="1">
          <p15:clr>
            <a:srgbClr val="A4A3A4"/>
          </p15:clr>
        </p15:guide>
        <p15:guide id="5" pos="392" userDrawn="1">
          <p15:clr>
            <a:srgbClr val="A4A3A4"/>
          </p15:clr>
        </p15:guide>
        <p15:guide id="6" pos="72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000"/>
  </p:normalViewPr>
  <p:slideViewPr>
    <p:cSldViewPr>
      <p:cViewPr varScale="1">
        <p:scale>
          <a:sx n="85" d="100"/>
          <a:sy n="85" d="100"/>
        </p:scale>
        <p:origin x="547" y="53"/>
      </p:cViewPr>
      <p:guideLst>
        <p:guide orient="horz" pos="2159"/>
        <p:guide orient="horz" pos="4018"/>
        <p:guide orient="horz" pos="662"/>
        <p:guide pos="3838"/>
        <p:guide pos="392"/>
        <p:guide pos="72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89E28E9-A4A6-4256-8CAC-6092D8CD69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고정부채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7F5EC9-3B95-47F9-B3D4-476B808DA3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7FB4AE-964B-4AAF-A8D6-C2BABBA385B9}" type="datetime1">
              <a:rPr lang="ko-KR" altLang="en-US"/>
              <a:pPr/>
              <a:t>2022-04-22</a:t>
            </a:fld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8AFC39-61F8-4EDE-BA72-E8754A5CC0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순천대학교 회계학과 박철우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7321DB3-3DF9-4CD3-B2CB-F09C8ADD6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C1C1A-04B2-4A92-9BEB-038E1E3759B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3C5B3A9-95B9-4D26-9C20-237EB4DD10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38BEECB-E29F-483A-9DCF-4C6CD5517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094" y="2130426"/>
            <a:ext cx="138163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8188" y="3886200"/>
            <a:ext cx="11378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6417" y="2130426"/>
            <a:ext cx="1625458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29" y="274638"/>
            <a:ext cx="1462912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3812099" y="2196090"/>
            <a:ext cx="863284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575" y="274639"/>
            <a:ext cx="365728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812729" y="274639"/>
            <a:ext cx="107009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094" y="2130426"/>
            <a:ext cx="138163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8188" y="3886200"/>
            <a:ext cx="11378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000" y="4406901"/>
            <a:ext cx="13816398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3999" y="2906714"/>
            <a:ext cx="1381639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729" y="1600201"/>
            <a:ext cx="7179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62748" y="1600201"/>
            <a:ext cx="7179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810646" y="1643063"/>
            <a:ext cx="14629128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436" y="1599906"/>
            <a:ext cx="5383360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44" y="1599906"/>
            <a:ext cx="5383360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875" y="3983486"/>
            <a:ext cx="5383360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4383" y="3983486"/>
            <a:ext cx="5383360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914137" y="6247265"/>
            <a:ext cx="2539327" cy="45708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none" lIns="92075" tIns="46038" rIns="92075" bIns="46038" anchor="ctr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chemeClr val="tx1"/>
                </a:solidFill>
                <a:latin typeface="Arial"/>
                <a:ea typeface="돋움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4/22/2022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4444" y="6247265"/>
            <a:ext cx="3859781" cy="45708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none" lIns="92075" tIns="46038" rIns="92075" bIns="46038" anchor="ctr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chemeClr val="tx1"/>
                </a:solidFill>
                <a:latin typeface="Arial"/>
                <a:ea typeface="돋움"/>
              </a:defRPr>
            </a:lvl1pPr>
          </a:lstStyle>
          <a:p>
            <a:pPr>
              <a:defRPr/>
            </a:pPr>
            <a:r>
              <a:rPr lang="en-US"/>
              <a:t>KAIST Graduate School of Finance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5279" y="6247265"/>
            <a:ext cx="2539253" cy="45708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none" lIns="92075" tIns="46038" rIns="92075" bIns="46038" anchor="ctr">
            <a:noAutofit/>
          </a:bodyPr>
          <a:lstStyle>
            <a:lvl1pPr marL="0" lvl="0" indent="0" algn="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chemeClr val="tx1"/>
                </a:solidFill>
                <a:latin typeface="Arial"/>
                <a:ea typeface="돋움"/>
              </a:defRPr>
            </a:lvl1pPr>
          </a:lstStyle>
          <a:p>
            <a:pPr>
              <a:defRPr/>
            </a:pPr>
            <a:fld id="{59ECAFE4-1F09-48F1-B523-0530C29C288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6013" y="4800600"/>
            <a:ext cx="975275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86013" y="612775"/>
            <a:ext cx="9752751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86013" y="5367338"/>
            <a:ext cx="9752751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6417" y="2130426"/>
            <a:ext cx="1625458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29" y="274638"/>
            <a:ext cx="1462912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3812099" y="2196090"/>
            <a:ext cx="863284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575" y="274639"/>
            <a:ext cx="365728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812729" y="274639"/>
            <a:ext cx="107009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000" y="4406901"/>
            <a:ext cx="13816398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3999" y="2906714"/>
            <a:ext cx="1381639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729" y="1600201"/>
            <a:ext cx="7179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62748" y="1600201"/>
            <a:ext cx="7179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810646" y="1643063"/>
            <a:ext cx="14629128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436" y="1599906"/>
            <a:ext cx="5383360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44" y="1599906"/>
            <a:ext cx="5383360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875" y="3983486"/>
            <a:ext cx="5383360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4383" y="3983486"/>
            <a:ext cx="5383360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2022-04-22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6013" y="4800600"/>
            <a:ext cx="975275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86013" y="612775"/>
            <a:ext cx="9752751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86013" y="5367338"/>
            <a:ext cx="9752751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2557" y="228572"/>
            <a:ext cx="10461974" cy="838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/>
          <a:p>
            <a:pPr marL="0" lvl="0" indent="0" algn="ctr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chemeClr val="bg2"/>
                </a:solidFill>
                <a:latin typeface="굴림"/>
                <a:ea typeface="굴림"/>
              </a:rPr>
              <a:t>마스터 제목 유형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557" y="1295189"/>
            <a:ext cx="10461974" cy="52568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t"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n"/>
              <a:defRPr/>
            </a:pPr>
            <a:r>
              <a:rPr kumimoji="1" lang="ko-KR" altLang="en-US" sz="2400" b="0" i="0" baseline="0">
                <a:solidFill>
                  <a:schemeClr val="bg2"/>
                </a:solidFill>
                <a:latin typeface="굴림"/>
                <a:ea typeface="굴림"/>
              </a:rPr>
              <a:t>마스터 문자열 유형 편집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l"/>
              <a:defRPr/>
            </a:pPr>
            <a:r>
              <a:rPr kumimoji="1" lang="ko-KR" altLang="en-US" sz="2000" b="0" i="0" baseline="0">
                <a:solidFill>
                  <a:schemeClr val="bg2"/>
                </a:solidFill>
                <a:latin typeface="굴림"/>
                <a:ea typeface="굴림"/>
              </a:rPr>
              <a:t>둘째 수준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u"/>
              <a:defRPr/>
            </a:pPr>
            <a:r>
              <a:rPr kumimoji="1" lang="ko-KR" altLang="en-US" sz="2400" b="0" i="0" baseline="0">
                <a:solidFill>
                  <a:schemeClr val="bg2"/>
                </a:solidFill>
                <a:latin typeface="굴림"/>
                <a:ea typeface="굴림"/>
              </a:rPr>
              <a:t>셋째 수준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/>
              <a:buChar char="l"/>
              <a:defRPr/>
            </a:pPr>
            <a:r>
              <a:rPr kumimoji="1" lang="ko-KR" altLang="en-US" sz="1600" b="0" i="0" baseline="0">
                <a:solidFill>
                  <a:schemeClr val="bg2"/>
                </a:solidFill>
                <a:latin typeface="굴림"/>
                <a:ea typeface="굴림"/>
              </a:rPr>
              <a:t>넷째 수준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/>
              <a:buChar char="u"/>
              <a:defRPr/>
            </a:pPr>
            <a:r>
              <a:rPr kumimoji="1" lang="ko-KR" altLang="en-US" sz="1600" b="0" i="0" baseline="0">
                <a:solidFill>
                  <a:schemeClr val="bg2"/>
                </a:solidFill>
                <a:latin typeface="굴림"/>
                <a:ea typeface="굴림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35" y="6355179"/>
            <a:ext cx="2844038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487" y="6355179"/>
            <a:ext cx="3859767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265" y="6355179"/>
            <a:ext cx="2844038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grpSp>
        <p:nvGrpSpPr>
          <p:cNvPr id="1026" name="Group 1"/>
          <p:cNvGrpSpPr/>
          <p:nvPr/>
        </p:nvGrpSpPr>
        <p:grpSpPr>
          <a:xfrm>
            <a:off x="1" y="1142808"/>
            <a:ext cx="12186585" cy="152381"/>
            <a:chOff x="0" y="1142807"/>
            <a:chExt cx="9140733" cy="152381"/>
          </a:xfrm>
        </p:grpSpPr>
        <p:sp>
          <p:nvSpPr>
            <p:cNvPr id="1031" name="TextBox 1030"/>
            <p:cNvSpPr txBox="1"/>
            <p:nvPr/>
          </p:nvSpPr>
          <p:spPr>
            <a:xfrm>
              <a:off x="0" y="1142807"/>
              <a:ext cx="9140733" cy="74572"/>
            </a:xfrm>
            <a:prstGeom prst="rect">
              <a:avLst/>
            </a:prstGeom>
            <a:gradFill flip="xy" rotWithShape="0">
              <a:gsLst>
                <a:gs pos="0">
                  <a:schemeClr val="tx2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10800000" scaled="0"/>
              <a:tileRect r="50000"/>
            </a:gra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800" b="0" i="0" baseline="0">
                <a:solidFill>
                  <a:schemeClr val="tx1"/>
                </a:solidFill>
                <a:latin typeface="바탕"/>
                <a:ea typeface="바탕"/>
              </a:endParaRPr>
            </a:p>
          </p:txBody>
        </p:sp>
        <p:sp>
          <p:nvSpPr>
            <p:cNvPr id="1032" name="TextBox 1031"/>
            <p:cNvSpPr txBox="1"/>
            <p:nvPr/>
          </p:nvSpPr>
          <p:spPr>
            <a:xfrm>
              <a:off x="0" y="1257066"/>
              <a:ext cx="9140733" cy="38123"/>
            </a:xfrm>
            <a:prstGeom prst="rect">
              <a:avLst/>
            </a:prstGeom>
            <a:gradFill flip="xy" rotWithShape="0">
              <a:gsLst>
                <a:gs pos="0">
                  <a:schemeClr val="folHlink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10800000" scaled="0"/>
              <a:tileRect r="50000"/>
            </a:gra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800" b="0" i="0" baseline="0">
                <a:solidFill>
                  <a:schemeClr val="tx1"/>
                </a:solidFill>
                <a:latin typeface="바탕"/>
                <a:ea typeface="바탕"/>
              </a:endParaRPr>
            </a:p>
          </p:txBody>
        </p:sp>
      </p:grpSp>
      <p:sp>
        <p:nvSpPr>
          <p:cNvPr id="1029" name="TextBox 1028"/>
          <p:cNvSpPr txBox="1"/>
          <p:nvPr/>
        </p:nvSpPr>
        <p:spPr>
          <a:xfrm>
            <a:off x="11566617" y="6563136"/>
            <a:ext cx="715221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bg2"/>
                </a:solidFill>
                <a:latin typeface="Times New Roman"/>
                <a:ea typeface="돋움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/>
            </a:pPr>
            <a:fld id="{B3AA7788-30B8-4EA2-AC28-D6EE6D869408}" type="slidenum">
              <a:rPr kumimoji="1" lang="ko-KR" altLang="en-US" sz="1200" b="0" i="0" baseline="0">
                <a:solidFill>
                  <a:schemeClr val="bg2"/>
                </a:solidFill>
                <a:latin typeface="Times New Roman"/>
                <a:ea typeface="돋움"/>
                <a:cs typeface="+mn-cs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chemeClr val="bg2"/>
              </a:solidFill>
              <a:latin typeface="Times New Roman"/>
              <a:ea typeface="돋움"/>
              <a:cs typeface="+mn-cs"/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0" y="6582171"/>
            <a:ext cx="2463125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1" baseline="0">
                <a:solidFill>
                  <a:srgbClr val="0915AF">
                    <a:alpha val="100000"/>
                  </a:srgbClr>
                </a:solidFill>
                <a:latin typeface="Times New Roman"/>
                <a:ea typeface="굴림"/>
              </a:rPr>
              <a:t>KAIST College of Business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2557" y="228572"/>
            <a:ext cx="10461974" cy="838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/>
          <a:p>
            <a:pPr marL="0" lvl="0" indent="0" algn="ctr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chemeClr val="bg2"/>
                </a:solidFill>
                <a:latin typeface="굴림"/>
                <a:ea typeface="굴림"/>
              </a:rPr>
              <a:t>마스터 제목 유형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557" y="1295189"/>
            <a:ext cx="10461974" cy="52568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t"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n"/>
              <a:defRPr/>
            </a:pPr>
            <a:r>
              <a:rPr kumimoji="1" lang="ko-KR" altLang="en-US" sz="2400" b="0" i="0" baseline="0">
                <a:solidFill>
                  <a:schemeClr val="bg2"/>
                </a:solidFill>
                <a:latin typeface="굴림"/>
                <a:ea typeface="굴림"/>
              </a:rPr>
              <a:t>마스터 문자열 유형 편집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l"/>
              <a:defRPr/>
            </a:pPr>
            <a:r>
              <a:rPr kumimoji="1" lang="ko-KR" altLang="en-US" sz="2000" b="0" i="0" baseline="0">
                <a:solidFill>
                  <a:schemeClr val="bg2"/>
                </a:solidFill>
                <a:latin typeface="굴림"/>
                <a:ea typeface="굴림"/>
              </a:rPr>
              <a:t>둘째 수준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u"/>
              <a:defRPr/>
            </a:pPr>
            <a:r>
              <a:rPr kumimoji="1" lang="ko-KR" altLang="en-US" sz="2400" b="0" i="0" baseline="0">
                <a:solidFill>
                  <a:schemeClr val="bg2"/>
                </a:solidFill>
                <a:latin typeface="굴림"/>
                <a:ea typeface="굴림"/>
              </a:rPr>
              <a:t>셋째 수준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/>
              <a:buChar char="l"/>
              <a:defRPr/>
            </a:pPr>
            <a:r>
              <a:rPr kumimoji="1" lang="ko-KR" altLang="en-US" sz="1600" b="0" i="0" baseline="0">
                <a:solidFill>
                  <a:schemeClr val="bg2"/>
                </a:solidFill>
                <a:latin typeface="굴림"/>
                <a:ea typeface="굴림"/>
              </a:rPr>
              <a:t>넷째 수준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/>
              <a:buChar char="u"/>
              <a:defRPr/>
            </a:pPr>
            <a:r>
              <a:rPr kumimoji="1" lang="ko-KR" altLang="en-US" sz="1600" b="0" i="0" baseline="0">
                <a:solidFill>
                  <a:schemeClr val="bg2"/>
                </a:solidFill>
                <a:latin typeface="굴림"/>
                <a:ea typeface="굴림"/>
              </a:rPr>
              <a:t>다섯째 수준</a:t>
            </a:r>
          </a:p>
        </p:txBody>
      </p:sp>
      <p:grpSp>
        <p:nvGrpSpPr>
          <p:cNvPr id="2050" name="Group 1"/>
          <p:cNvGrpSpPr/>
          <p:nvPr/>
        </p:nvGrpSpPr>
        <p:grpSpPr>
          <a:xfrm>
            <a:off x="0" y="1287208"/>
            <a:ext cx="12180259" cy="152381"/>
            <a:chOff x="0" y="1287207"/>
            <a:chExt cx="9135988" cy="152381"/>
          </a:xfrm>
        </p:grpSpPr>
        <p:sp>
          <p:nvSpPr>
            <p:cNvPr id="2059" name="TextBox 2058"/>
            <p:cNvSpPr txBox="1"/>
            <p:nvPr/>
          </p:nvSpPr>
          <p:spPr>
            <a:xfrm>
              <a:off x="0" y="1287207"/>
              <a:ext cx="9135988" cy="74628"/>
            </a:xfrm>
            <a:prstGeom prst="rect">
              <a:avLst/>
            </a:prstGeom>
            <a:gradFill flip="xy" rotWithShape="0">
              <a:gsLst>
                <a:gs pos="0">
                  <a:schemeClr val="tx2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10800000" scaled="0"/>
              <a:tileRect r="50000"/>
            </a:gra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800" b="0" i="0" baseline="0">
                <a:solidFill>
                  <a:schemeClr val="tx1"/>
                </a:solidFill>
                <a:latin typeface="바탕"/>
                <a:ea typeface="바탕"/>
              </a:endParaRPr>
            </a:p>
          </p:txBody>
        </p:sp>
        <p:sp>
          <p:nvSpPr>
            <p:cNvPr id="2060" name="TextBox 2059"/>
            <p:cNvSpPr txBox="1"/>
            <p:nvPr/>
          </p:nvSpPr>
          <p:spPr>
            <a:xfrm>
              <a:off x="0" y="1401522"/>
              <a:ext cx="9135988" cy="38067"/>
            </a:xfrm>
            <a:prstGeom prst="rect">
              <a:avLst/>
            </a:prstGeom>
            <a:gradFill flip="xy" rotWithShape="0">
              <a:gsLst>
                <a:gs pos="0">
                  <a:schemeClr val="folHlink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10800000" scaled="0"/>
              <a:tileRect r="50000"/>
            </a:gra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800" b="0" i="0" baseline="0">
                <a:solidFill>
                  <a:schemeClr val="tx1"/>
                </a:solidFill>
                <a:latin typeface="바탕"/>
                <a:ea typeface="바탕"/>
              </a:endParaRPr>
            </a:p>
          </p:txBody>
        </p:sp>
      </p:grpSp>
      <p:grpSp>
        <p:nvGrpSpPr>
          <p:cNvPr id="2051" name="Group 2"/>
          <p:cNvGrpSpPr/>
          <p:nvPr/>
        </p:nvGrpSpPr>
        <p:grpSpPr>
          <a:xfrm flipV="1">
            <a:off x="8483" y="6096501"/>
            <a:ext cx="12180259" cy="152326"/>
            <a:chOff x="6363" y="6096501"/>
            <a:chExt cx="9135988" cy="152326"/>
          </a:xfrm>
        </p:grpSpPr>
        <p:sp>
          <p:nvSpPr>
            <p:cNvPr id="2057" name="TextBox 2056"/>
            <p:cNvSpPr txBox="1"/>
            <p:nvPr/>
          </p:nvSpPr>
          <p:spPr>
            <a:xfrm>
              <a:off x="6363" y="6096501"/>
              <a:ext cx="9135988" cy="74572"/>
            </a:xfrm>
            <a:prstGeom prst="rect">
              <a:avLst/>
            </a:prstGeom>
            <a:gradFill flip="xy" rotWithShape="0">
              <a:gsLst>
                <a:gs pos="0">
                  <a:schemeClr val="tx2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10800000" scaled="0"/>
              <a:tileRect r="50000"/>
            </a:gra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800" b="0" i="0" baseline="0">
                <a:solidFill>
                  <a:schemeClr val="tx1"/>
                </a:solidFill>
                <a:latin typeface="바탕"/>
                <a:ea typeface="바탕"/>
              </a:endParaRPr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3" y="6210760"/>
              <a:ext cx="9135988" cy="38067"/>
            </a:xfrm>
            <a:prstGeom prst="rect">
              <a:avLst/>
            </a:prstGeom>
            <a:gradFill flip="xy" rotWithShape="0">
              <a:gsLst>
                <a:gs pos="0">
                  <a:schemeClr val="folHlink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10800000" scaled="0"/>
              <a:tileRect r="50000"/>
            </a:gra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800" b="0" i="0" baseline="0">
                <a:solidFill>
                  <a:schemeClr val="tx1"/>
                </a:solidFill>
                <a:latin typeface="바탕"/>
                <a:ea typeface="바탕"/>
              </a:endParaRPr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137" y="6247265"/>
            <a:ext cx="253932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2075" tIns="46038" rIns="92075" bIns="46038" anchor="ctr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chemeClr val="tx1"/>
                </a:solidFill>
                <a:latin typeface="Arial"/>
                <a:ea typeface="돋움"/>
              </a:defRPr>
            </a:lvl1pPr>
          </a:lstStyle>
          <a:p>
            <a:pPr>
              <a:defRPr/>
            </a:pPr>
            <a:fld id="{D422D86A-5F52-4165-8473-F1B836277586}" type="datetime1">
              <a:rPr lang="en-US" altLang="ko-KR" smtClean="0"/>
              <a:pPr>
                <a:defRPr/>
              </a:pPr>
              <a:t>4/22/2022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444" y="6247265"/>
            <a:ext cx="3859781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2075" tIns="46038" rIns="92075" bIns="46038" anchor="ctr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chemeClr val="tx1"/>
                </a:solidFill>
                <a:latin typeface="Arial"/>
                <a:ea typeface="돋움"/>
              </a:defRPr>
            </a:lvl1pPr>
          </a:lstStyle>
          <a:p>
            <a:pPr>
              <a:defRPr/>
            </a:pPr>
            <a:r>
              <a:rPr lang="en-US"/>
              <a:t>KAIST Graduate School of Finance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279" y="6247265"/>
            <a:ext cx="2539253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2075" tIns="46038" rIns="92075" bIns="46038" anchor="ctr">
            <a:noAutofit/>
          </a:bodyPr>
          <a:lstStyle>
            <a:lvl1pPr marL="0" lvl="0" indent="0" algn="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chemeClr val="tx1"/>
                </a:solidFill>
                <a:latin typeface="Arial"/>
                <a:ea typeface="돋움"/>
              </a:defRPr>
            </a:lvl1pPr>
          </a:lstStyle>
          <a:p>
            <a:pPr>
              <a:defRPr/>
            </a:pPr>
            <a:fld id="{873D6910-D2F2-44D0-B483-454B184E51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">
            <a:extLst>
              <a:ext uri="{FF2B5EF4-FFF2-40B4-BE49-F238E27FC236}">
                <a16:creationId xmlns:a16="http://schemas.microsoft.com/office/drawing/2014/main" id="{A51213D3-23D3-4658-9270-53416395F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6912" y="1916375"/>
            <a:ext cx="2503450" cy="394266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1350" b="1" dirty="0"/>
              <a:t>대차대조표</a:t>
            </a:r>
            <a:r>
              <a:rPr lang="en-US" altLang="ko-KR" sz="1350" b="1" dirty="0"/>
              <a:t>, </a:t>
            </a:r>
            <a:r>
              <a:rPr lang="en-US" altLang="ko-KR" sz="900" dirty="0"/>
              <a:t>1/1/20xx</a:t>
            </a:r>
          </a:p>
          <a:p>
            <a:pPr marL="0" indent="0">
              <a:buNone/>
            </a:pPr>
            <a:r>
              <a:rPr lang="ko-KR" altLang="en-US" sz="1200" u="sng" dirty="0"/>
              <a:t>자산</a:t>
            </a:r>
            <a:endParaRPr lang="en-US" altLang="ko-KR" sz="1200" u="sng" dirty="0"/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현금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매출채권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재고자산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고정자산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무형자산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/>
              <a:t>투자자산</a:t>
            </a:r>
            <a:r>
              <a:rPr lang="en-US" altLang="ko-KR" sz="1200" dirty="0"/>
              <a:t> (</a:t>
            </a:r>
            <a:r>
              <a:rPr lang="ko-KR" altLang="en-US" sz="1200" dirty="0"/>
              <a:t>유가증권</a:t>
            </a:r>
            <a:r>
              <a:rPr lang="en-US" altLang="ko-KR" sz="1200" dirty="0"/>
              <a:t>)	xxx</a:t>
            </a:r>
          </a:p>
          <a:p>
            <a:pPr marL="0" indent="0">
              <a:buNone/>
            </a:pPr>
            <a:r>
              <a:rPr lang="ko-KR" altLang="en-US" sz="1200" u="sng" dirty="0"/>
              <a:t>부채</a:t>
            </a:r>
            <a:endParaRPr lang="en-US" altLang="ko-KR" sz="1200" u="sng" dirty="0"/>
          </a:p>
          <a:p>
            <a:pPr marL="0" indent="0"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유동부채</a:t>
            </a:r>
            <a:r>
              <a:rPr lang="en-US" altLang="ko-KR" sz="1200" dirty="0">
                <a:solidFill>
                  <a:srgbClr val="0070C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</a:rPr>
              <a:t>장기차입금</a:t>
            </a:r>
            <a:r>
              <a:rPr lang="en-US" altLang="ko-KR" sz="1200" dirty="0">
                <a:solidFill>
                  <a:srgbClr val="FF000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</a:rPr>
              <a:t>사채</a:t>
            </a:r>
            <a:r>
              <a:rPr lang="en-US" altLang="ko-KR" sz="1200" dirty="0">
                <a:solidFill>
                  <a:srgbClr val="FF000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</a:rPr>
              <a:t>리스부채</a:t>
            </a:r>
            <a:r>
              <a:rPr lang="en-US" altLang="ko-KR" sz="1200" dirty="0">
                <a:solidFill>
                  <a:srgbClr val="FF0000"/>
                </a:solidFill>
              </a:rPr>
              <a:t>		xxx</a:t>
            </a:r>
          </a:p>
          <a:p>
            <a:pPr marL="0" indent="0">
              <a:buNone/>
            </a:pPr>
            <a:r>
              <a:rPr lang="ko-KR" altLang="en-US" sz="1200" u="sng" dirty="0"/>
              <a:t>자본</a:t>
            </a:r>
            <a:endParaRPr lang="en-US" altLang="ko-KR" sz="1200" u="sng" dirty="0"/>
          </a:p>
          <a:p>
            <a:pPr marL="0" indent="0">
              <a:buNone/>
            </a:pPr>
            <a:r>
              <a:rPr lang="ko-KR" altLang="en-US" sz="1200" dirty="0" err="1"/>
              <a:t>보통주</a:t>
            </a:r>
            <a:r>
              <a:rPr lang="en-US" altLang="ko-KR" sz="1200" dirty="0"/>
              <a:t>		xxx</a:t>
            </a:r>
          </a:p>
          <a:p>
            <a:pPr marL="0" indent="0">
              <a:buNone/>
            </a:pPr>
            <a:r>
              <a:rPr lang="ko-KR" altLang="en-US" sz="1200" dirty="0"/>
              <a:t>이익잉여금</a:t>
            </a:r>
            <a:r>
              <a:rPr lang="en-US" altLang="ko-KR" sz="1200" dirty="0"/>
              <a:t>		xxx</a:t>
            </a:r>
            <a:endParaRPr lang="ko-KR" altLang="en-US" sz="1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0B5A82-CD7C-4C11-945A-278F5C92F112}"/>
              </a:ext>
            </a:extLst>
          </p:cNvPr>
          <p:cNvSpPr txBox="1">
            <a:spLocks/>
          </p:cNvSpPr>
          <p:nvPr/>
        </p:nvSpPr>
        <p:spPr bwMode="auto">
          <a:xfrm>
            <a:off x="8255222" y="1916375"/>
            <a:ext cx="2504640" cy="394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44" tIns="34523" rIns="69044" bIns="34523"/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pitchFamily="2" charset="2"/>
              <a:buChar char="n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Monotype Sorts" pitchFamily="2" charset="2"/>
              <a:buChar char="u"/>
              <a:defRPr kumimoji="1"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charset="2"/>
              <a:buChar char="u"/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350" b="1" kern="0" dirty="0"/>
              <a:t>대차대조표</a:t>
            </a:r>
            <a:r>
              <a:rPr lang="en-US" altLang="ko-KR" sz="1350" b="1" kern="0" dirty="0"/>
              <a:t>, </a:t>
            </a:r>
            <a:r>
              <a:rPr lang="en-US" altLang="ko-KR" sz="900" kern="0" dirty="0"/>
              <a:t>12/31/20xx</a:t>
            </a:r>
          </a:p>
          <a:p>
            <a:pPr marL="0" indent="0">
              <a:buNone/>
              <a:defRPr/>
            </a:pPr>
            <a:r>
              <a:rPr lang="ko-KR" altLang="en-US" sz="1200" u="sng" kern="0" dirty="0"/>
              <a:t>자산</a:t>
            </a:r>
            <a:endParaRPr lang="en-US" altLang="ko-KR" sz="1200" u="sng" kern="0" dirty="0"/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현금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매출채권 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재고자산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고정자산 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무형자산 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>
                <a:solidFill>
                  <a:srgbClr val="0070C0"/>
                </a:solidFill>
              </a:rPr>
              <a:t>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/>
              <a:t>투자자산</a:t>
            </a:r>
            <a:r>
              <a:rPr lang="en-US" altLang="ko-KR" sz="1200" dirty="0"/>
              <a:t> (</a:t>
            </a:r>
            <a:r>
              <a:rPr lang="ko-KR" altLang="en-US" sz="1200" dirty="0"/>
              <a:t>유가증권</a:t>
            </a:r>
            <a:r>
              <a:rPr lang="en-US" altLang="ko-KR" sz="1200" dirty="0"/>
              <a:t>) </a:t>
            </a:r>
            <a:r>
              <a:rPr lang="en-US" altLang="ko-KR" sz="1200" kern="0" dirty="0"/>
              <a:t>	</a:t>
            </a:r>
            <a:r>
              <a:rPr lang="en-US" altLang="ko-KR" sz="1200" kern="0" dirty="0" err="1"/>
              <a:t>ooo</a:t>
            </a:r>
            <a:endParaRPr lang="en-US" altLang="ko-KR" sz="1200" kern="0" dirty="0"/>
          </a:p>
          <a:p>
            <a:pPr marL="0" indent="0">
              <a:buNone/>
              <a:defRPr/>
            </a:pPr>
            <a:r>
              <a:rPr lang="ko-KR" altLang="en-US" sz="1200" u="sng" dirty="0"/>
              <a:t>부채</a:t>
            </a:r>
            <a:endParaRPr lang="en-US" altLang="ko-KR" sz="1200" u="sng" dirty="0"/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</a:rPr>
              <a:t>유동부채 </a:t>
            </a:r>
            <a:r>
              <a:rPr lang="en-US" altLang="ko-KR" sz="1200" kern="0" dirty="0">
                <a:solidFill>
                  <a:srgbClr val="0070C0"/>
                </a:solidFill>
              </a:rPr>
              <a:t>		</a:t>
            </a:r>
            <a:r>
              <a:rPr lang="en-US" altLang="ko-KR" sz="1200" kern="0" dirty="0" err="1">
                <a:solidFill>
                  <a:srgbClr val="0070C0"/>
                </a:solidFill>
              </a:rPr>
              <a:t>ooo</a:t>
            </a:r>
            <a:endParaRPr lang="en-US" altLang="ko-KR" sz="1200" kern="0" dirty="0">
              <a:solidFill>
                <a:srgbClr val="0070C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장기차입금 </a:t>
            </a:r>
            <a:r>
              <a:rPr lang="en-US" altLang="ko-KR" sz="1200" kern="0" dirty="0">
                <a:solidFill>
                  <a:srgbClr val="FF0000"/>
                </a:solidFill>
              </a:rPr>
              <a:t>		</a:t>
            </a:r>
            <a:r>
              <a:rPr lang="en-US" altLang="ko-KR" sz="1200" kern="0" dirty="0" err="1">
                <a:solidFill>
                  <a:srgbClr val="FF0000"/>
                </a:solidFill>
              </a:rPr>
              <a:t>ooo</a:t>
            </a:r>
            <a:endParaRPr lang="en-US" altLang="ko-KR" sz="12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사채 </a:t>
            </a:r>
            <a:r>
              <a:rPr lang="en-US" altLang="ko-KR" sz="1200" kern="0" dirty="0">
                <a:solidFill>
                  <a:srgbClr val="FF0000"/>
                </a:solidFill>
              </a:rPr>
              <a:t>		</a:t>
            </a:r>
            <a:r>
              <a:rPr lang="en-US" altLang="ko-KR" sz="1200" kern="0" dirty="0" err="1">
                <a:solidFill>
                  <a:srgbClr val="FF0000"/>
                </a:solidFill>
              </a:rPr>
              <a:t>ooo</a:t>
            </a:r>
            <a:endParaRPr lang="en-US" altLang="ko-KR" sz="12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dirty="0">
                <a:solidFill>
                  <a:srgbClr val="FF0000"/>
                </a:solidFill>
              </a:rPr>
              <a:t>리스부채 </a:t>
            </a:r>
            <a:r>
              <a:rPr lang="en-US" altLang="ko-KR" sz="1200" kern="0" dirty="0">
                <a:solidFill>
                  <a:srgbClr val="FF0000"/>
                </a:solidFill>
              </a:rPr>
              <a:t>		</a:t>
            </a:r>
            <a:r>
              <a:rPr lang="en-US" altLang="ko-KR" sz="1200" kern="0" dirty="0" err="1">
                <a:solidFill>
                  <a:srgbClr val="FF0000"/>
                </a:solidFill>
              </a:rPr>
              <a:t>ooo</a:t>
            </a:r>
            <a:endParaRPr lang="en-US" altLang="ko-KR" sz="12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200" u="sng" dirty="0"/>
              <a:t>자본</a:t>
            </a:r>
            <a:endParaRPr lang="en-US" altLang="ko-KR" sz="1200" u="sng" dirty="0"/>
          </a:p>
          <a:p>
            <a:pPr marL="0" indent="0">
              <a:buNone/>
              <a:defRPr/>
            </a:pPr>
            <a:r>
              <a:rPr lang="ko-KR" altLang="en-US" sz="1200" dirty="0" err="1"/>
              <a:t>보통주</a:t>
            </a:r>
            <a:r>
              <a:rPr lang="ko-KR" altLang="en-US" sz="1200" dirty="0"/>
              <a:t> </a:t>
            </a:r>
            <a:r>
              <a:rPr lang="en-US" altLang="ko-KR" sz="1200" dirty="0"/>
              <a:t>	</a:t>
            </a:r>
            <a:r>
              <a:rPr lang="en-US" altLang="ko-KR" sz="1200" kern="0" dirty="0"/>
              <a:t>	</a:t>
            </a:r>
            <a:r>
              <a:rPr lang="en-US" altLang="ko-KR" sz="1200" kern="0" dirty="0" err="1"/>
              <a:t>ooo</a:t>
            </a:r>
            <a:endParaRPr lang="en-US" altLang="ko-KR" sz="1200" kern="0" dirty="0"/>
          </a:p>
          <a:p>
            <a:pPr marL="0" indent="0">
              <a:buNone/>
              <a:defRPr/>
            </a:pPr>
            <a:r>
              <a:rPr lang="ko-KR" altLang="en-US" sz="1200" dirty="0"/>
              <a:t>이익잉여금 </a:t>
            </a:r>
            <a:r>
              <a:rPr lang="en-US" altLang="ko-KR" sz="1200" kern="0" dirty="0"/>
              <a:t>		</a:t>
            </a:r>
            <a:r>
              <a:rPr lang="en-US" altLang="ko-KR" sz="1200" kern="0" dirty="0" err="1"/>
              <a:t>ooo</a:t>
            </a:r>
            <a:endParaRPr lang="ko-KR" altLang="en-US" sz="1200" kern="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50BF18-4D86-4FA4-9F94-FB65B6D88E17}"/>
              </a:ext>
            </a:extLst>
          </p:cNvPr>
          <p:cNvCxnSpPr>
            <a:cxnSpLocks/>
          </p:cNvCxnSpPr>
          <p:nvPr/>
        </p:nvCxnSpPr>
        <p:spPr>
          <a:xfrm>
            <a:off x="4852807" y="2192552"/>
            <a:ext cx="26998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TextBox 6">
            <a:extLst>
              <a:ext uri="{FF2B5EF4-FFF2-40B4-BE49-F238E27FC236}">
                <a16:creationId xmlns:a16="http://schemas.microsoft.com/office/drawing/2014/main" id="{06C6EBBA-BF46-4397-8A69-C32B65C1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379" y="1916375"/>
            <a:ext cx="5309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35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변화</a:t>
            </a:r>
          </a:p>
        </p:txBody>
      </p:sp>
      <p:sp>
        <p:nvSpPr>
          <p:cNvPr id="6150" name="TextBox 7">
            <a:extLst>
              <a:ext uri="{FF2B5EF4-FFF2-40B4-BE49-F238E27FC236}">
                <a16:creationId xmlns:a16="http://schemas.microsoft.com/office/drawing/2014/main" id="{61E83D0E-BD69-43A7-93D2-7010C2E5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996" y="2563963"/>
            <a:ext cx="274153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손익계산서</a:t>
            </a:r>
            <a:endParaRPr lang="en-US" altLang="ko-KR" sz="105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1/1/20xx-12/31/20xx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매출원가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매출총이익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 err="1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판매및일반관리비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연구개발비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이자비용</a:t>
            </a:r>
            <a:r>
              <a:rPr lang="en-US" altLang="ko-KR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 err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세전이익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법인세비용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당기순이익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rPr>
              <a:t>		</a:t>
            </a:r>
            <a:r>
              <a:rPr lang="en-US" altLang="ko-KR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  <a:sym typeface="Symbol" panose="05050102010706020507" pitchFamily="18" charset="2"/>
              </a:rPr>
              <a:t>  </a:t>
            </a:r>
            <a:endParaRPr lang="en-US" altLang="ko-KR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AABBFA-7ACA-4E78-A20D-6485921C37ED}"/>
              </a:ext>
            </a:extLst>
          </p:cNvPr>
          <p:cNvCxnSpPr>
            <a:cxnSpLocks/>
          </p:cNvCxnSpPr>
          <p:nvPr/>
        </p:nvCxnSpPr>
        <p:spPr>
          <a:xfrm>
            <a:off x="6202741" y="2247312"/>
            <a:ext cx="21428" cy="377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7">
            <a:extLst>
              <a:ext uri="{FF2B5EF4-FFF2-40B4-BE49-F238E27FC236}">
                <a16:creationId xmlns:a16="http://schemas.microsoft.com/office/drawing/2014/main" id="{7BB00EAB-1A7D-411C-8E36-6E5FDE809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648" y="4788854"/>
            <a:ext cx="3390311" cy="131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Monotype Sorts" panose="05010101010101010101" pitchFamily="2" charset="2"/>
              <a:buChar char="n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l"/>
              <a:defRPr kumimoji="1" sz="20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Monotype Sorts" panose="05010101010101010101" pitchFamily="2" charset="2"/>
              <a:buChar char="u"/>
              <a:defRPr kumimoji="1" sz="24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l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anose="05010101010101010101" pitchFamily="2" charset="2"/>
              <a:buChar char="u"/>
              <a:defRPr kumimoji="1" sz="160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b="1" dirty="0" err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포괄손익계산서</a:t>
            </a:r>
            <a:endParaRPr lang="en-US" altLang="ko-KR" sz="105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1/1/20xx-12/31/20xx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ko-KR" altLang="en-US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당기순이익			</a:t>
            </a: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  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>
                <a:latin typeface="바탕" panose="02030600000101010101" pitchFamily="18" charset="-127"/>
                <a:ea typeface="바탕" panose="02030600000101010101" pitchFamily="18" charset="-127"/>
              </a:rPr>
              <a:t>FVOCI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</a:rPr>
              <a:t>투자자산 평가손익</a:t>
            </a:r>
            <a:r>
              <a:rPr lang="en-US" altLang="ko-KR" sz="1050" dirty="0"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</a:rPr>
              <a:t>외환환산손익</a:t>
            </a:r>
            <a:r>
              <a:rPr lang="en-US" altLang="ko-KR" sz="1050" dirty="0"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</a:rPr>
              <a:t>현금흐름위험회피 파생상품 평가손익	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자산재평가이익</a:t>
            </a:r>
            <a:r>
              <a:rPr lang="en-US" altLang="ko-KR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ko-KR" altLang="en-US" sz="105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포괄손익			</a:t>
            </a:r>
            <a:r>
              <a:rPr lang="ko-KR" altLang="en-US" sz="1050" dirty="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   </a:t>
            </a:r>
            <a:endParaRPr lang="ko-KR" altLang="en-US" sz="105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2"/>
          <p:cNvSpPr>
            <a:spLocks noGrp="1"/>
          </p:cNvSpPr>
          <p:nvPr>
            <p:ph sz="half" idx="1"/>
          </p:nvPr>
        </p:nvSpPr>
        <p:spPr>
          <a:xfrm>
            <a:off x="2208869" y="1447516"/>
            <a:ext cx="8075735" cy="4494985"/>
          </a:xfrm>
        </p:spPr>
        <p:txBody>
          <a:bodyPr vert="horz" wrap="square" lIns="90488" tIns="44450" rIns="90488" bIns="44450" anchor="t">
            <a:noAutofit/>
          </a:bodyPr>
          <a:lstStyle/>
          <a:p>
            <a:pPr marL="3175" indent="-3175" eaLnBrk="0" latinLnBrk="0" hangingPunct="0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kumimoji="1" lang="ko-KR" altLang="en-US" sz="2200" dirty="0">
                <a:solidFill>
                  <a:schemeClr val="bg2"/>
                </a:solidFill>
                <a:latin typeface="Calibri"/>
                <a:ea typeface="굴림"/>
              </a:rPr>
              <a:t>실제 지불하는 이자금액은</a:t>
            </a:r>
          </a:p>
          <a:p>
            <a:pPr marL="3175" indent="-3175" eaLnBrk="0" latinLnBrk="0" hangingPunct="0">
              <a:lnSpc>
                <a:spcPct val="120000"/>
              </a:lnSpc>
              <a:spcAft>
                <a:spcPct val="0"/>
              </a:spcAft>
              <a:buNone/>
              <a:defRPr/>
            </a:pPr>
            <a:endParaRPr kumimoji="1" lang="ko-KR" altLang="en-US" sz="2200" dirty="0">
              <a:solidFill>
                <a:schemeClr val="bg2"/>
              </a:solidFill>
              <a:latin typeface="Calibri"/>
              <a:ea typeface="굴림"/>
            </a:endParaRPr>
          </a:p>
          <a:p>
            <a:pPr marL="3175" indent="-3175" eaLnBrk="0" latinLnBrk="0" hangingPunct="0">
              <a:lnSpc>
                <a:spcPct val="120000"/>
              </a:lnSpc>
              <a:spcAft>
                <a:spcPct val="0"/>
              </a:spcAft>
              <a:buNone/>
              <a:defRPr/>
            </a:pPr>
            <a:endParaRPr kumimoji="1" lang="ko-KR" altLang="en-US" sz="2200" dirty="0">
              <a:solidFill>
                <a:srgbClr val="800000">
                  <a:alpha val="100000"/>
                </a:srgbClr>
              </a:solidFill>
              <a:latin typeface="Calibri"/>
              <a:ea typeface="굴림"/>
            </a:endParaRPr>
          </a:p>
          <a:p>
            <a:pPr marL="3175" indent="-3175" eaLnBrk="0" latinLnBrk="0" hangingPunct="0">
              <a:lnSpc>
                <a:spcPct val="120000"/>
              </a:lnSpc>
              <a:spcAft>
                <a:spcPct val="0"/>
              </a:spcAft>
              <a:buNone/>
              <a:defRPr/>
            </a:pPr>
            <a:endParaRPr kumimoji="1" lang="ko-KR" altLang="en-US" sz="2200" dirty="0">
              <a:solidFill>
                <a:srgbClr val="800000">
                  <a:alpha val="100000"/>
                </a:srgbClr>
              </a:solidFill>
              <a:latin typeface="Calibri"/>
              <a:ea typeface="굴림"/>
            </a:endParaRPr>
          </a:p>
          <a:p>
            <a:pPr marL="3175" indent="-3175" eaLnBrk="0" latinLnBrk="0" hangingPunct="0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kumimoji="1" lang="ko-KR" altLang="en-US" sz="2200" dirty="0">
                <a:solidFill>
                  <a:schemeClr val="bg2"/>
                </a:solidFill>
                <a:latin typeface="Calibri"/>
                <a:ea typeface="굴림"/>
              </a:rPr>
              <a:t>사채발행인</a:t>
            </a:r>
            <a:r>
              <a:rPr kumimoji="1" lang="en-US" altLang="ko-KR" sz="2200" dirty="0">
                <a:solidFill>
                  <a:schemeClr val="bg2"/>
                </a:solidFill>
                <a:latin typeface="Calibri"/>
                <a:ea typeface="굴림"/>
              </a:rPr>
              <a:t>(</a:t>
            </a:r>
            <a:r>
              <a:rPr kumimoji="1" lang="ko-KR" altLang="en-US" sz="2200" dirty="0">
                <a:solidFill>
                  <a:schemeClr val="bg2"/>
                </a:solidFill>
                <a:latin typeface="Calibri"/>
                <a:ea typeface="굴림"/>
              </a:rPr>
              <a:t>회사</a:t>
            </a:r>
            <a:r>
              <a:rPr kumimoji="1" lang="en-US" altLang="ko-KR" sz="2200" dirty="0">
                <a:solidFill>
                  <a:schemeClr val="bg2"/>
                </a:solidFill>
                <a:latin typeface="Calibri"/>
                <a:ea typeface="굴림"/>
              </a:rPr>
              <a:t>)</a:t>
            </a:r>
            <a:r>
              <a:rPr kumimoji="1" lang="ko-KR" altLang="en-US" sz="2200" dirty="0">
                <a:solidFill>
                  <a:schemeClr val="bg2"/>
                </a:solidFill>
                <a:latin typeface="Calibri"/>
                <a:ea typeface="굴림"/>
              </a:rPr>
              <a:t>의 장부에 기록되는 이자비용은</a:t>
            </a:r>
          </a:p>
          <a:p>
            <a:pPr marL="3175" indent="-3175" eaLnBrk="0" latinLnBrk="0" hangingPunct="0">
              <a:lnSpc>
                <a:spcPct val="120000"/>
              </a:lnSpc>
              <a:spcAft>
                <a:spcPct val="0"/>
              </a:spcAft>
              <a:buNone/>
              <a:defRPr/>
            </a:pPr>
            <a:endParaRPr kumimoji="1" lang="ko-KR" altLang="en-US" sz="2200" dirty="0">
              <a:solidFill>
                <a:schemeClr val="bg2"/>
              </a:solidFill>
              <a:latin typeface="Calibri"/>
              <a:ea typeface="굴림"/>
            </a:endParaRPr>
          </a:p>
        </p:txBody>
      </p:sp>
      <p:sp>
        <p:nvSpPr>
          <p:cNvPr id="25604" name="TextBox 25603"/>
          <p:cNvSpPr txBox="1"/>
          <p:nvPr/>
        </p:nvSpPr>
        <p:spPr>
          <a:xfrm>
            <a:off x="3719932" y="2275774"/>
            <a:ext cx="4926677" cy="493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2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(표시이자율 </a:t>
            </a:r>
            <a:r>
              <a:rPr kumimoji="1" lang="ko-KR" altLang="en-US" sz="22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x</a:t>
            </a:r>
            <a:r>
              <a:rPr kumimoji="1" lang="ko-KR" altLang="en-US" sz="22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액면가액)</a:t>
            </a:r>
          </a:p>
        </p:txBody>
      </p:sp>
      <p:sp>
        <p:nvSpPr>
          <p:cNvPr id="25605" name="TextBox 25604"/>
          <p:cNvSpPr txBox="1"/>
          <p:nvPr/>
        </p:nvSpPr>
        <p:spPr>
          <a:xfrm>
            <a:off x="2983721" y="4364557"/>
            <a:ext cx="6145074" cy="493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2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(역사적시장이자율 </a:t>
            </a:r>
            <a:r>
              <a:rPr kumimoji="1" lang="ko-KR" altLang="en-US" sz="22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x</a:t>
            </a:r>
            <a:r>
              <a:rPr kumimoji="1" lang="ko-KR" altLang="en-US" sz="22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사채의 장부금액)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26366F9-7E0A-49EB-906D-68B3B03D2BFB}"/>
              </a:ext>
            </a:extLst>
          </p:cNvPr>
          <p:cNvSpPr txBox="1">
            <a:spLocks/>
          </p:cNvSpPr>
          <p:nvPr/>
        </p:nvSpPr>
        <p:spPr>
          <a:xfrm>
            <a:off x="2132677" y="228572"/>
            <a:ext cx="7847162" cy="838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sz="3200" b="1" dirty="0">
                <a:solidFill>
                  <a:srgbClr val="002060">
                    <a:alpha val="100000"/>
                  </a:srgbClr>
                </a:solidFill>
                <a:latin typeface="굴림"/>
                <a:ea typeface="굴림"/>
              </a:rPr>
              <a:t>이자금액과 이자비용</a:t>
            </a:r>
            <a:endParaRPr kumimoji="1" lang="en-IN" altLang="ko-KR" sz="3200" b="1" dirty="0">
              <a:solidFill>
                <a:srgbClr val="002060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5" grpId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6A26949B-744F-4F79-A7CA-5E1B7464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7D-E6F8-4EA7-AA8D-DA54FAAA686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5C45357-0BF6-422A-A4AB-7B831EA25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200" y="1676012"/>
            <a:ext cx="8837154" cy="4570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599" b="1"/>
              <a:t>사채의 발행가액</a:t>
            </a:r>
            <a:endParaRPr lang="ko-KR" altLang="en-US" sz="2599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7A972E17-2802-454C-B839-EF0EC31B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18" y="2285471"/>
            <a:ext cx="1820442" cy="379325"/>
          </a:xfrm>
          <a:prstGeom prst="rect">
            <a:avLst/>
          </a:prstGeom>
          <a:solidFill>
            <a:srgbClr val="CC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ko-KR" altLang="en-US" b="1">
                <a:latin typeface="Times New Roman" panose="02020603050405020304" pitchFamily="18" charset="0"/>
                <a:ea typeface="궁서" panose="02030600000101010101" pitchFamily="18" charset="-127"/>
              </a:rPr>
              <a:t>사채의 발행가액</a:t>
            </a:r>
            <a:endParaRPr lang="ko-KR" altLang="en-US" sz="1600" b="1">
              <a:latin typeface="Times New Roman" panose="02020603050405020304" pitchFamily="18" charset="0"/>
              <a:ea typeface="궁서" panose="02030600000101010101" pitchFamily="18" charset="-127"/>
            </a:endParaRP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CBA1C739-8367-4310-927F-9CEE9D618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634" y="4418577"/>
            <a:ext cx="1149084" cy="37932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ko-KR" altLang="en-US" b="1">
                <a:latin typeface="Times New Roman" panose="02020603050405020304" pitchFamily="18" charset="0"/>
                <a:ea typeface="궁서" panose="02030600000101010101" pitchFamily="18" charset="-127"/>
              </a:rPr>
              <a:t>할인 발행</a:t>
            </a:r>
            <a:endParaRPr lang="ko-KR" altLang="en-US" sz="1600" b="1">
              <a:latin typeface="Times New Roman" panose="02020603050405020304" pitchFamily="18" charset="0"/>
              <a:ea typeface="궁서" panose="02030600000101010101" pitchFamily="18" charset="-127"/>
            </a:endParaRP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09C59901-167D-461E-9246-A7412A670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779" y="1980741"/>
            <a:ext cx="2301342" cy="349169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  <a:ea typeface="궁서" panose="02030600000101010101" pitchFamily="18" charset="-127"/>
              </a:rPr>
              <a:t>  </a:t>
            </a:r>
            <a:r>
              <a:rPr lang="ko-KR" altLang="en-US" sz="1600" b="1">
                <a:solidFill>
                  <a:srgbClr val="006666"/>
                </a:solidFill>
                <a:latin typeface="Times New Roman" panose="02020603050405020304" pitchFamily="18" charset="0"/>
                <a:ea typeface="궁서" panose="02030600000101010101" pitchFamily="18" charset="-127"/>
              </a:rPr>
              <a:t>만기가액</a:t>
            </a:r>
            <a:r>
              <a:rPr lang="ko-KR" altLang="en-US" sz="1600" b="1">
                <a:latin typeface="Times New Roman" panose="02020603050405020304" pitchFamily="18" charset="0"/>
                <a:ea typeface="궁서" panose="02030600000101010101" pitchFamily="18" charset="-127"/>
              </a:rPr>
              <a:t>의 현재가치   </a:t>
            </a:r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BA7FB93B-58A4-4CEA-B47C-CB8F0200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365" y="2666382"/>
            <a:ext cx="2298168" cy="349169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b="1">
                <a:latin typeface="Times New Roman" panose="02020603050405020304" pitchFamily="18" charset="0"/>
                <a:ea typeface="궁서" panose="02030600000101010101" pitchFamily="18" charset="-127"/>
              </a:rPr>
              <a:t> </a:t>
            </a:r>
            <a:r>
              <a:rPr lang="ko-KR" altLang="en-US" sz="1600" b="1">
                <a:solidFill>
                  <a:srgbClr val="993300"/>
                </a:solidFill>
                <a:latin typeface="Times New Roman" panose="02020603050405020304" pitchFamily="18" charset="0"/>
                <a:ea typeface="궁서" panose="02030600000101010101" pitchFamily="18" charset="-127"/>
              </a:rPr>
              <a:t>이자지급액</a:t>
            </a:r>
            <a:r>
              <a:rPr lang="ko-KR" altLang="en-US" sz="1600" b="1">
                <a:latin typeface="Times New Roman" panose="02020603050405020304" pitchFamily="18" charset="0"/>
                <a:ea typeface="궁서" panose="02030600000101010101" pitchFamily="18" charset="-127"/>
              </a:rPr>
              <a:t>의 현재가치</a:t>
            </a:r>
          </a:p>
        </p:txBody>
      </p:sp>
      <p:sp>
        <p:nvSpPr>
          <p:cNvPr id="110602" name="Text Box 10">
            <a:extLst>
              <a:ext uri="{FF2B5EF4-FFF2-40B4-BE49-F238E27FC236}">
                <a16:creationId xmlns:a16="http://schemas.microsoft.com/office/drawing/2014/main" id="{401AD560-B04A-46AD-9D5C-3E1FF1CD4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322" y="1980741"/>
            <a:ext cx="2875884" cy="33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imes New Roman" panose="02020603050405020304" pitchFamily="18" charset="0"/>
              </a:rPr>
              <a:t>단일현금 </a:t>
            </a:r>
            <a:r>
              <a:rPr lang="en-US" altLang="ko-KR" sz="1600">
                <a:latin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</a:rPr>
              <a:t>원의 현재가치 적용</a:t>
            </a:r>
          </a:p>
        </p:txBody>
      </p:sp>
      <p:sp>
        <p:nvSpPr>
          <p:cNvPr id="110603" name="Text Box 11">
            <a:extLst>
              <a:ext uri="{FF2B5EF4-FFF2-40B4-BE49-F238E27FC236}">
                <a16:creationId xmlns:a16="http://schemas.microsoft.com/office/drawing/2014/main" id="{DFB54663-E7AE-4089-8EC9-964990FE0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534" y="2666382"/>
            <a:ext cx="2875884" cy="33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imes New Roman" panose="02020603050405020304" pitchFamily="18" charset="0"/>
              </a:rPr>
              <a:t>정상연금 </a:t>
            </a:r>
            <a:r>
              <a:rPr lang="en-US" altLang="ko-KR" sz="1600">
                <a:latin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</a:rPr>
              <a:t>원의 현재가치 적용</a:t>
            </a:r>
          </a:p>
        </p:txBody>
      </p:sp>
      <p:sp>
        <p:nvSpPr>
          <p:cNvPr id="110604" name="Text Box 12">
            <a:extLst>
              <a:ext uri="{FF2B5EF4-FFF2-40B4-BE49-F238E27FC236}">
                <a16:creationId xmlns:a16="http://schemas.microsoft.com/office/drawing/2014/main" id="{BF8884F6-B93A-45D0-8B11-D946967F0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77" y="4394770"/>
            <a:ext cx="4374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</a:rPr>
              <a:t>액면이자율   </a:t>
            </a:r>
            <a:r>
              <a:rPr lang="ko-KR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</a:rPr>
              <a:t>&lt;</a:t>
            </a:r>
            <a:r>
              <a:rPr lang="en-US" altLang="ko-KR" b="1" dirty="0">
                <a:solidFill>
                  <a:srgbClr val="0066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시장이자율                 </a:t>
            </a:r>
            <a:r>
              <a:rPr lang="en-US" altLang="ko-KR" dirty="0">
                <a:latin typeface="Times New Roman" panose="02020603050405020304" pitchFamily="18" charset="0"/>
              </a:rPr>
              <a:t>10%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10608" name="AutoShape 16">
            <a:extLst>
              <a:ext uri="{FF2B5EF4-FFF2-40B4-BE49-F238E27FC236}">
                <a16:creationId xmlns:a16="http://schemas.microsoft.com/office/drawing/2014/main" id="{B4AC3DB8-4479-4A3E-B3C9-842D8CF8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488" y="2285471"/>
            <a:ext cx="838006" cy="457094"/>
          </a:xfrm>
          <a:prstGeom prst="notchedRightArrow">
            <a:avLst>
              <a:gd name="adj1" fmla="val 43750"/>
              <a:gd name="adj2" fmla="val 96759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0609" name="Text Box 17">
            <a:extLst>
              <a:ext uri="{FF2B5EF4-FFF2-40B4-BE49-F238E27FC236}">
                <a16:creationId xmlns:a16="http://schemas.microsoft.com/office/drawing/2014/main" id="{FDC97EA6-E401-4647-B267-6D21CCC26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394" y="3528196"/>
            <a:ext cx="4457240" cy="338476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>
                <a:solidFill>
                  <a:srgbClr val="006666"/>
                </a:solidFill>
                <a:latin typeface="Times New Roman" panose="02020603050405020304" pitchFamily="18" charset="0"/>
              </a:rPr>
              <a:t>현재가치</a:t>
            </a:r>
            <a:r>
              <a:rPr lang="ko-KR" altLang="en-US" sz="1600">
                <a:solidFill>
                  <a:srgbClr val="0066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</a:rPr>
              <a:t>:  </a:t>
            </a:r>
            <a:r>
              <a:rPr lang="ko-KR" altLang="en-US" sz="1600">
                <a:latin typeface="Times New Roman" panose="02020603050405020304" pitchFamily="18" charset="0"/>
              </a:rPr>
              <a:t>금액</a:t>
            </a:r>
            <a:r>
              <a:rPr lang="en-US" altLang="ko-KR" sz="1600">
                <a:latin typeface="Times New Roman" panose="02020603050405020304" pitchFamily="18" charset="0"/>
              </a:rPr>
              <a:t>,  </a:t>
            </a:r>
            <a:r>
              <a:rPr lang="ko-KR" altLang="en-US" sz="1600" b="1">
                <a:latin typeface="궁서" panose="02030600000101010101" pitchFamily="18" charset="-127"/>
                <a:ea typeface="궁서" panose="02030600000101010101" pitchFamily="18" charset="-127"/>
              </a:rPr>
              <a:t>기간</a:t>
            </a:r>
            <a:r>
              <a:rPr lang="en-US" altLang="ko-KR" sz="1600" b="1">
                <a:latin typeface="궁서" panose="02030600000101010101" pitchFamily="18" charset="-127"/>
                <a:ea typeface="궁서" panose="02030600000101010101" pitchFamily="18" charset="-127"/>
              </a:rPr>
              <a:t>,  </a:t>
            </a:r>
            <a:r>
              <a:rPr lang="ko-KR" altLang="en-US" sz="1600" b="1">
                <a:latin typeface="궁서" panose="02030600000101010101" pitchFamily="18" charset="-127"/>
                <a:ea typeface="궁서" panose="02030600000101010101" pitchFamily="18" charset="-127"/>
              </a:rPr>
              <a:t>할인율 등에 의해 결정</a:t>
            </a:r>
            <a:r>
              <a:rPr lang="ko-KR" altLang="en-US" sz="1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0610" name="Rectangle 18">
            <a:extLst>
              <a:ext uri="{FF2B5EF4-FFF2-40B4-BE49-F238E27FC236}">
                <a16:creationId xmlns:a16="http://schemas.microsoft.com/office/drawing/2014/main" id="{34B76F21-668B-4DFB-9D66-E8ACDD77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634" y="5104219"/>
            <a:ext cx="1149084" cy="37932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ko-KR" altLang="en-US" b="1">
                <a:latin typeface="Times New Roman" panose="02020603050405020304" pitchFamily="18" charset="0"/>
                <a:ea typeface="궁서" panose="02030600000101010101" pitchFamily="18" charset="-127"/>
              </a:rPr>
              <a:t>할증 발행</a:t>
            </a:r>
            <a:endParaRPr lang="ko-KR" altLang="en-US" sz="1600" b="1">
              <a:latin typeface="Times New Roman" panose="02020603050405020304" pitchFamily="18" charset="0"/>
              <a:ea typeface="궁서" panose="02030600000101010101" pitchFamily="18" charset="-127"/>
            </a:endParaRPr>
          </a:p>
        </p:txBody>
      </p: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95837748-7E77-4F81-84E2-E0AFE9FE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634" y="5713677"/>
            <a:ext cx="1149084" cy="37932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ko-KR" altLang="en-US" b="1">
                <a:latin typeface="Times New Roman" panose="02020603050405020304" pitchFamily="18" charset="0"/>
                <a:ea typeface="궁서" panose="02030600000101010101" pitchFamily="18" charset="-127"/>
              </a:rPr>
              <a:t>액면 발행</a:t>
            </a:r>
            <a:endParaRPr lang="ko-KR" altLang="en-US" sz="1600" b="1">
              <a:latin typeface="Times New Roman" panose="02020603050405020304" pitchFamily="18" charset="0"/>
              <a:ea typeface="궁서" panose="02030600000101010101" pitchFamily="18" charset="-127"/>
            </a:endParaRPr>
          </a:p>
        </p:txBody>
      </p:sp>
      <p:sp>
        <p:nvSpPr>
          <p:cNvPr id="110612" name="Text Box 20">
            <a:extLst>
              <a:ext uri="{FF2B5EF4-FFF2-40B4-BE49-F238E27FC236}">
                <a16:creationId xmlns:a16="http://schemas.microsoft.com/office/drawing/2014/main" id="{3CC8956E-73C9-4861-A92A-4F93AECE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315" y="5154300"/>
            <a:ext cx="4432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</a:rPr>
              <a:t>액면이자율   </a:t>
            </a:r>
            <a:r>
              <a:rPr lang="ko-KR" altLang="en-US" b="1" dirty="0">
                <a:latin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</a:rPr>
              <a:t>&gt;</a:t>
            </a:r>
            <a:r>
              <a:rPr lang="en-US" altLang="ko-KR" dirty="0">
                <a:solidFill>
                  <a:srgbClr val="0066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시장이자율                   </a:t>
            </a:r>
            <a:r>
              <a:rPr lang="en-US" altLang="ko-KR" dirty="0">
                <a:latin typeface="Times New Roman" panose="02020603050405020304" pitchFamily="18" charset="0"/>
              </a:rPr>
              <a:t>6%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10613" name="Text Box 21">
            <a:extLst>
              <a:ext uri="{FF2B5EF4-FFF2-40B4-BE49-F238E27FC236}">
                <a16:creationId xmlns:a16="http://schemas.microsoft.com/office/drawing/2014/main" id="{4B0ADBBC-3370-4DDC-B861-CFC4A0985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77" y="5766053"/>
            <a:ext cx="4182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</a:rPr>
              <a:t>액면이자율 </a:t>
            </a:r>
            <a:r>
              <a:rPr lang="ko-KR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ko-KR" b="1" dirty="0">
                <a:latin typeface="Times New Roman" panose="02020603050405020304" pitchFamily="18" charset="0"/>
              </a:rPr>
              <a:t>=</a:t>
            </a:r>
            <a:r>
              <a:rPr lang="en-US" altLang="ko-KR" dirty="0">
                <a:solidFill>
                  <a:srgbClr val="0066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시장이자율                    </a:t>
            </a:r>
            <a:r>
              <a:rPr lang="en-US" altLang="ko-KR" dirty="0">
                <a:latin typeface="Times New Roman" panose="02020603050405020304" pitchFamily="18" charset="0"/>
              </a:rPr>
              <a:t>8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10614" name="Text Box 22">
            <a:extLst>
              <a:ext uri="{FF2B5EF4-FFF2-40B4-BE49-F238E27FC236}">
                <a16:creationId xmlns:a16="http://schemas.microsoft.com/office/drawing/2014/main" id="{860F336A-EB45-4762-87BE-F8A94589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88" y="2282296"/>
            <a:ext cx="300013" cy="36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+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0199E77-4A19-447E-8D5F-6FEEF8F1B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5294" y="331045"/>
            <a:ext cx="7770601" cy="630757"/>
          </a:xfrm>
        </p:spPr>
        <p:txBody>
          <a:bodyPr/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사채  회계처리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7149C-B5B4-4E34-A480-DEF5858F9E66}"/>
              </a:ext>
            </a:extLst>
          </p:cNvPr>
          <p:cNvSpPr txBox="1"/>
          <p:nvPr/>
        </p:nvSpPr>
        <p:spPr>
          <a:xfrm>
            <a:off x="6170594" y="3979561"/>
            <a:ext cx="173637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표시이자율</a:t>
            </a:r>
            <a:r>
              <a:rPr lang="en-US" altLang="ko-KR" dirty="0"/>
              <a:t>: 8%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그림 2867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32708" y="3531519"/>
            <a:ext cx="8175704" cy="21824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D58171C-E7BD-400C-BDEC-6CBB27752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5294" y="331045"/>
            <a:ext cx="7770601" cy="630757"/>
          </a:xfrm>
        </p:spPr>
        <p:txBody>
          <a:bodyPr/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액면발행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(Bonds issued at par)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3F30E-60F3-4012-8A7E-8CA9B5969560}"/>
              </a:ext>
            </a:extLst>
          </p:cNvPr>
          <p:cNvSpPr txBox="1"/>
          <p:nvPr/>
        </p:nvSpPr>
        <p:spPr>
          <a:xfrm>
            <a:off x="2056544" y="1627531"/>
            <a:ext cx="8075735" cy="14086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ko-KR" sz="2200" dirty="0">
                <a:latin typeface="Arial"/>
                <a:ea typeface="굴림"/>
              </a:rPr>
              <a:t>XYZ</a:t>
            </a:r>
            <a:r>
              <a:rPr kumimoji="1" lang="ko-KR" altLang="en-US" sz="2200" dirty="0">
                <a:latin typeface="Arial"/>
                <a:ea typeface="굴림"/>
              </a:rPr>
              <a:t>주식회사는 </a:t>
            </a:r>
            <a:r>
              <a:rPr kumimoji="1" lang="en-US" altLang="ko-KR" sz="2200" dirty="0">
                <a:latin typeface="Arial"/>
                <a:ea typeface="굴림"/>
              </a:rPr>
              <a:t>2020</a:t>
            </a:r>
            <a:r>
              <a:rPr kumimoji="1" lang="ko-KR" altLang="en-US" sz="2200" dirty="0">
                <a:latin typeface="Arial"/>
                <a:ea typeface="굴림"/>
              </a:rPr>
              <a:t>년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일에 액면가액 $100,000의 사채를 발행하였다</a:t>
            </a:r>
            <a:r>
              <a:rPr kumimoji="1" lang="en-US" altLang="ko-KR" sz="2200" dirty="0">
                <a:latin typeface="Arial"/>
                <a:ea typeface="굴림"/>
              </a:rPr>
              <a:t>. </a:t>
            </a:r>
            <a:r>
              <a:rPr kumimoji="1" lang="ko-KR" altLang="en-US" sz="2200" dirty="0">
                <a:latin typeface="Arial"/>
                <a:ea typeface="굴림"/>
              </a:rPr>
              <a:t>표시이자율은 </a:t>
            </a:r>
            <a:r>
              <a:rPr kumimoji="1" lang="en-US" altLang="ko-KR" sz="2200" dirty="0">
                <a:latin typeface="Arial"/>
                <a:ea typeface="굴림"/>
              </a:rPr>
              <a:t>9%</a:t>
            </a:r>
            <a:r>
              <a:rPr kumimoji="1" lang="ko-KR" altLang="en-US" sz="2200" dirty="0">
                <a:latin typeface="Arial"/>
                <a:ea typeface="굴림"/>
              </a:rPr>
              <a:t>이고 이자는 매년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일에 지급하며</a:t>
            </a:r>
            <a:r>
              <a:rPr kumimoji="1" lang="en-US" altLang="ko-KR" sz="2200" dirty="0">
                <a:latin typeface="Arial"/>
                <a:ea typeface="굴림"/>
              </a:rPr>
              <a:t>, </a:t>
            </a:r>
            <a:r>
              <a:rPr kumimoji="1" lang="ko-KR" altLang="en-US" sz="2200" dirty="0">
                <a:latin typeface="Arial"/>
                <a:ea typeface="굴림"/>
              </a:rPr>
              <a:t>만기는 </a:t>
            </a:r>
            <a:r>
              <a:rPr kumimoji="1" lang="en-US" altLang="ko-KR" sz="2200" dirty="0">
                <a:latin typeface="Arial"/>
                <a:ea typeface="굴림"/>
              </a:rPr>
              <a:t>5</a:t>
            </a:r>
            <a:r>
              <a:rPr kumimoji="1" lang="ko-KR" altLang="en-US" sz="2200" dirty="0">
                <a:latin typeface="Arial"/>
                <a:ea typeface="굴림"/>
              </a:rPr>
              <a:t>년이다</a:t>
            </a:r>
            <a:r>
              <a:rPr kumimoji="1" lang="en-US" altLang="ko-KR" sz="2200" dirty="0">
                <a:latin typeface="Arial"/>
                <a:ea typeface="굴림"/>
              </a:rPr>
              <a:t>. </a:t>
            </a:r>
            <a:r>
              <a:rPr kumimoji="1" lang="ko-KR" altLang="en-US" sz="2200" dirty="0">
                <a:latin typeface="Arial"/>
                <a:ea typeface="굴림"/>
              </a:rPr>
              <a:t>발행일의 시장이자율은 </a:t>
            </a:r>
            <a:r>
              <a:rPr kumimoji="1" lang="en-US" altLang="ko-KR" sz="2200" dirty="0">
                <a:latin typeface="Arial"/>
                <a:ea typeface="굴림"/>
              </a:rPr>
              <a:t>9%</a:t>
            </a:r>
            <a:r>
              <a:rPr kumimoji="1" lang="ko-KR" altLang="en-US" sz="2200" dirty="0">
                <a:latin typeface="Arial"/>
                <a:ea typeface="굴림"/>
              </a:rPr>
              <a:t>였다</a:t>
            </a:r>
            <a:r>
              <a:rPr kumimoji="1" lang="en-US" altLang="ko-KR" sz="2200" dirty="0">
                <a:latin typeface="Arial"/>
                <a:ea typeface="굴림"/>
              </a:rPr>
              <a:t>.</a:t>
            </a:r>
            <a:endParaRPr kumimoji="1" lang="ko-KR" altLang="en-US" sz="2200" dirty="0"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2132677" y="228572"/>
            <a:ext cx="7847162" cy="838044"/>
          </a:xfrm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endParaRPr kumimoji="1" lang="ko-KR" altLang="en-US" sz="3600" b="1">
              <a:solidFill>
                <a:schemeClr val="bg2"/>
              </a:solidFill>
              <a:latin typeface="굴림"/>
              <a:ea typeface="굴림"/>
            </a:endParaRPr>
          </a:p>
        </p:txBody>
      </p:sp>
      <p:pic>
        <p:nvPicPr>
          <p:cNvPr id="30723" name="그림 30722" descr="present value tables v 1.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523206" y="0"/>
            <a:ext cx="9142352" cy="655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2132677" y="228572"/>
            <a:ext cx="7847162" cy="838044"/>
          </a:xfrm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endParaRPr kumimoji="1" lang="ko-KR" altLang="en-US" sz="3600" b="1">
              <a:solidFill>
                <a:schemeClr val="bg2"/>
              </a:solidFill>
              <a:latin typeface="굴림"/>
              <a:ea typeface="굴림"/>
            </a:endParaRPr>
          </a:p>
        </p:txBody>
      </p:sp>
      <p:pic>
        <p:nvPicPr>
          <p:cNvPr id="31747" name="그림 31746" descr="present-value-annuity-tables-v-1-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523206" y="0"/>
            <a:ext cx="9142352" cy="655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327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32708" y="1626914"/>
            <a:ext cx="8175704" cy="21824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2772" name="그림 3277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51751" y="4220503"/>
            <a:ext cx="7437685" cy="1904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2773" name="TextBox 32772"/>
          <p:cNvSpPr txBox="1"/>
          <p:nvPr/>
        </p:nvSpPr>
        <p:spPr>
          <a:xfrm>
            <a:off x="3275485" y="4647368"/>
            <a:ext cx="5866310" cy="304707"/>
          </a:xfrm>
          <a:prstGeom prst="rect">
            <a:avLst/>
          </a:prstGeom>
          <a:solidFill>
            <a:schemeClr val="bg1"/>
          </a:solidFill>
          <a:ln w="19089" cap="sq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32774" name="TextBox 32773"/>
          <p:cNvSpPr txBox="1"/>
          <p:nvPr/>
        </p:nvSpPr>
        <p:spPr>
          <a:xfrm>
            <a:off x="3275485" y="5256839"/>
            <a:ext cx="5866310" cy="304763"/>
          </a:xfrm>
          <a:prstGeom prst="rect">
            <a:avLst/>
          </a:prstGeom>
          <a:solidFill>
            <a:schemeClr val="bg1"/>
          </a:solidFill>
          <a:ln w="19089" cap="sq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32775" name="TextBox 32774"/>
          <p:cNvSpPr txBox="1"/>
          <p:nvPr/>
        </p:nvSpPr>
        <p:spPr>
          <a:xfrm>
            <a:off x="7694280" y="5561603"/>
            <a:ext cx="1447515" cy="304707"/>
          </a:xfrm>
          <a:prstGeom prst="rect">
            <a:avLst/>
          </a:prstGeom>
          <a:solidFill>
            <a:schemeClr val="bg1"/>
          </a:solidFill>
          <a:ln w="19089" cap="sq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1E7E95F-258B-46D4-A6DA-029A199822B1}"/>
              </a:ext>
            </a:extLst>
          </p:cNvPr>
          <p:cNvSpPr txBox="1">
            <a:spLocks noChangeArrowheads="1"/>
          </p:cNvSpPr>
          <p:nvPr/>
        </p:nvSpPr>
        <p:spPr>
          <a:xfrm>
            <a:off x="2285294" y="331045"/>
            <a:ext cx="7770601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액면발행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(Bonds issued at par)</a:t>
            </a:r>
            <a:endParaRPr lang="ko-KR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 autoUpdateAnimBg="0"/>
      <p:bldP spid="32774" grpId="1" animBg="1" autoUpdateAnimBg="0"/>
      <p:bldP spid="32775" grpId="2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4817"/>
          <p:cNvSpPr txBox="1"/>
          <p:nvPr/>
        </p:nvSpPr>
        <p:spPr>
          <a:xfrm>
            <a:off x="2132677" y="1312605"/>
            <a:ext cx="8151926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ko-KR" altLang="en-US" sz="2100" dirty="0">
                <a:latin typeface="Arial"/>
                <a:ea typeface="굴림"/>
              </a:rPr>
              <a:t>발행일</a:t>
            </a:r>
            <a:r>
              <a:rPr kumimoji="1" lang="en-US" altLang="ko-KR" sz="2100" dirty="0">
                <a:latin typeface="Arial"/>
                <a:ea typeface="굴림"/>
              </a:rPr>
              <a:t>(2020</a:t>
            </a:r>
            <a:r>
              <a:rPr kumimoji="1" lang="ko-KR" altLang="en-US" sz="2100" dirty="0">
                <a:latin typeface="Arial"/>
                <a:ea typeface="굴림"/>
              </a:rPr>
              <a:t>년 </a:t>
            </a:r>
            <a:r>
              <a:rPr kumimoji="1" lang="en-US" altLang="ko-KR" sz="2100" dirty="0">
                <a:latin typeface="Arial"/>
                <a:ea typeface="굴림"/>
              </a:rPr>
              <a:t>1</a:t>
            </a:r>
            <a:r>
              <a:rPr kumimoji="1" lang="ko-KR" altLang="en-US" sz="2100" dirty="0">
                <a:latin typeface="Arial"/>
                <a:ea typeface="굴림"/>
              </a:rPr>
              <a:t>월 </a:t>
            </a:r>
            <a:r>
              <a:rPr kumimoji="1" lang="en-US" altLang="ko-KR" sz="2100" dirty="0">
                <a:latin typeface="Arial"/>
                <a:ea typeface="굴림"/>
              </a:rPr>
              <a:t>1</a:t>
            </a:r>
            <a:r>
              <a:rPr kumimoji="1" lang="ko-KR" altLang="en-US" sz="2100" dirty="0">
                <a:latin typeface="Arial"/>
                <a:ea typeface="굴림"/>
              </a:rPr>
              <a:t>일</a:t>
            </a:r>
            <a:r>
              <a:rPr kumimoji="1" lang="en-US" altLang="ko-KR" sz="2100" dirty="0">
                <a:latin typeface="Arial"/>
                <a:ea typeface="굴림"/>
              </a:rPr>
              <a:t>)</a:t>
            </a:r>
            <a:r>
              <a:rPr kumimoji="1" lang="ko-KR" altLang="en-US" sz="2100" dirty="0">
                <a:latin typeface="Arial"/>
                <a:ea typeface="굴림"/>
              </a:rPr>
              <a:t>의 분개.</a:t>
            </a:r>
          </a:p>
        </p:txBody>
      </p:sp>
      <p:sp>
        <p:nvSpPr>
          <p:cNvPr id="34820" name="TextBox 34819"/>
          <p:cNvSpPr txBox="1"/>
          <p:nvPr/>
        </p:nvSpPr>
        <p:spPr>
          <a:xfrm>
            <a:off x="2132678" y="1909405"/>
            <a:ext cx="8075735" cy="92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현금</a:t>
            </a:r>
            <a:r>
              <a:rPr kumimoji="1" lang="en-US" altLang="ko-KR" sz="2100" dirty="0">
                <a:latin typeface="Arial"/>
                <a:ea typeface="Arial"/>
              </a:rPr>
              <a:t>(Cash)</a:t>
            </a:r>
            <a:r>
              <a:rPr kumimoji="1" lang="ko-KR" altLang="en-US" sz="2100" dirty="0">
                <a:latin typeface="Arial"/>
                <a:ea typeface="Arial"/>
              </a:rPr>
              <a:t>  	100,000</a:t>
            </a: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	사채</a:t>
            </a:r>
            <a:r>
              <a:rPr kumimoji="1" lang="en-US" altLang="ko-KR" sz="2100" dirty="0">
                <a:latin typeface="Arial"/>
                <a:ea typeface="Arial"/>
              </a:rPr>
              <a:t>(Bonds payable)</a:t>
            </a:r>
            <a:r>
              <a:rPr kumimoji="1" lang="ko-KR" altLang="en-US" sz="2100" dirty="0">
                <a:latin typeface="Arial"/>
                <a:ea typeface="Arial"/>
              </a:rPr>
              <a:t>		100,000</a:t>
            </a:r>
          </a:p>
        </p:txBody>
      </p:sp>
      <p:sp>
        <p:nvSpPr>
          <p:cNvPr id="34821" name="TextBox 34820"/>
          <p:cNvSpPr txBox="1"/>
          <p:nvPr/>
        </p:nvSpPr>
        <p:spPr>
          <a:xfrm>
            <a:off x="2132677" y="3123605"/>
            <a:ext cx="8151926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ko-KR" sz="2100" dirty="0">
                <a:latin typeface="Arial"/>
                <a:ea typeface="굴림"/>
              </a:rPr>
              <a:t>2020</a:t>
            </a:r>
            <a:r>
              <a:rPr kumimoji="1" lang="ko-KR" altLang="en-US" sz="2100" dirty="0">
                <a:latin typeface="Arial"/>
                <a:ea typeface="굴림"/>
              </a:rPr>
              <a:t>년 </a:t>
            </a:r>
            <a:r>
              <a:rPr kumimoji="1" lang="en-US" altLang="ko-KR" sz="2100" dirty="0">
                <a:latin typeface="Arial"/>
                <a:ea typeface="굴림"/>
              </a:rPr>
              <a:t>12</a:t>
            </a:r>
            <a:r>
              <a:rPr kumimoji="1" lang="ko-KR" altLang="en-US" sz="2100" dirty="0">
                <a:latin typeface="Arial"/>
                <a:ea typeface="굴림"/>
              </a:rPr>
              <a:t>월 </a:t>
            </a:r>
            <a:r>
              <a:rPr kumimoji="1" lang="en-US" altLang="ko-KR" sz="2100" dirty="0">
                <a:latin typeface="Arial"/>
                <a:ea typeface="굴림"/>
              </a:rPr>
              <a:t>31</a:t>
            </a:r>
            <a:r>
              <a:rPr kumimoji="1" lang="ko-KR" altLang="en-US" sz="2100" dirty="0">
                <a:latin typeface="Arial"/>
                <a:ea typeface="굴림"/>
              </a:rPr>
              <a:t>일의 </a:t>
            </a:r>
            <a:r>
              <a:rPr kumimoji="1" lang="ko-KR" altLang="en-US" sz="2100" dirty="0" err="1">
                <a:latin typeface="Arial"/>
                <a:ea typeface="굴림"/>
              </a:rPr>
              <a:t>수정분개</a:t>
            </a:r>
            <a:r>
              <a:rPr kumimoji="1" lang="ko-KR" altLang="en-US" sz="2100" dirty="0">
                <a:latin typeface="Arial"/>
                <a:ea typeface="굴림"/>
              </a:rPr>
              <a:t>.</a:t>
            </a:r>
          </a:p>
        </p:txBody>
      </p:sp>
      <p:sp>
        <p:nvSpPr>
          <p:cNvPr id="34822" name="TextBox 34821"/>
          <p:cNvSpPr txBox="1"/>
          <p:nvPr/>
        </p:nvSpPr>
        <p:spPr>
          <a:xfrm>
            <a:off x="2132678" y="3720405"/>
            <a:ext cx="8075735" cy="92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사채이자비용</a:t>
            </a:r>
            <a:r>
              <a:rPr kumimoji="1" lang="en-US" altLang="ko-KR" sz="2100" dirty="0">
                <a:latin typeface="Arial"/>
                <a:ea typeface="Arial"/>
              </a:rPr>
              <a:t>(Bonds interest expense)</a:t>
            </a:r>
            <a:r>
              <a:rPr kumimoji="1" lang="ko-KR" altLang="en-US" sz="2100" dirty="0">
                <a:latin typeface="Arial"/>
                <a:ea typeface="Arial"/>
              </a:rPr>
              <a:t>	9,000</a:t>
            </a: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	미지급사채이자</a:t>
            </a:r>
            <a:r>
              <a:rPr kumimoji="1" lang="en-US" altLang="ko-KR" sz="2100" dirty="0">
                <a:latin typeface="Arial"/>
                <a:ea typeface="Arial"/>
              </a:rPr>
              <a:t>(</a:t>
            </a:r>
            <a:r>
              <a:rPr kumimoji="1" lang="ko-KR" altLang="en-US" sz="2100" dirty="0" err="1">
                <a:latin typeface="Arial"/>
                <a:ea typeface="Arial"/>
              </a:rPr>
              <a:t>Bond</a:t>
            </a:r>
            <a:r>
              <a:rPr kumimoji="1" lang="ko-KR" altLang="en-US" sz="2100" dirty="0">
                <a:latin typeface="Arial"/>
                <a:ea typeface="Arial"/>
              </a:rPr>
              <a:t> </a:t>
            </a:r>
            <a:r>
              <a:rPr kumimoji="1" lang="ko-KR" altLang="en-US" sz="2100" dirty="0" err="1">
                <a:latin typeface="Arial"/>
                <a:ea typeface="Arial"/>
              </a:rPr>
              <a:t>interest</a:t>
            </a:r>
            <a:r>
              <a:rPr kumimoji="1" lang="ko-KR" altLang="en-US" sz="2100" dirty="0">
                <a:latin typeface="Arial"/>
                <a:ea typeface="Arial"/>
              </a:rPr>
              <a:t> </a:t>
            </a:r>
            <a:r>
              <a:rPr kumimoji="1" lang="ko-KR" altLang="en-US" sz="2100" dirty="0" err="1">
                <a:latin typeface="Arial"/>
                <a:ea typeface="Arial"/>
              </a:rPr>
              <a:t>payable</a:t>
            </a:r>
            <a:r>
              <a:rPr kumimoji="1" lang="en-US" altLang="ko-KR" sz="2100" dirty="0">
                <a:latin typeface="Arial"/>
                <a:ea typeface="Arial"/>
              </a:rPr>
              <a:t>)</a:t>
            </a:r>
            <a:r>
              <a:rPr kumimoji="1" lang="ko-KR" altLang="en-US" sz="2100" dirty="0">
                <a:latin typeface="Arial"/>
                <a:ea typeface="Arial"/>
              </a:rPr>
              <a:t>		9,000</a:t>
            </a:r>
          </a:p>
        </p:txBody>
      </p:sp>
      <p:sp>
        <p:nvSpPr>
          <p:cNvPr id="34823" name="TextBox 34822"/>
          <p:cNvSpPr txBox="1"/>
          <p:nvPr/>
        </p:nvSpPr>
        <p:spPr>
          <a:xfrm>
            <a:off x="2132677" y="4875884"/>
            <a:ext cx="8151926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ko-KR" sz="2100" dirty="0">
                <a:latin typeface="Arial"/>
                <a:ea typeface="굴림"/>
              </a:rPr>
              <a:t>2021</a:t>
            </a:r>
            <a:r>
              <a:rPr kumimoji="1" lang="ko-KR" altLang="en-US" sz="2100" dirty="0">
                <a:latin typeface="Arial"/>
                <a:ea typeface="굴림"/>
              </a:rPr>
              <a:t>년 </a:t>
            </a:r>
            <a:r>
              <a:rPr kumimoji="1" lang="en-US" altLang="ko-KR" sz="2100" dirty="0">
                <a:latin typeface="Arial"/>
                <a:ea typeface="굴림"/>
              </a:rPr>
              <a:t>1</a:t>
            </a:r>
            <a:r>
              <a:rPr kumimoji="1" lang="ko-KR" altLang="en-US" sz="2100" dirty="0">
                <a:latin typeface="Arial"/>
                <a:ea typeface="굴림"/>
              </a:rPr>
              <a:t>월 </a:t>
            </a:r>
            <a:r>
              <a:rPr kumimoji="1" lang="en-US" altLang="ko-KR" sz="2100" dirty="0">
                <a:latin typeface="Arial"/>
                <a:ea typeface="굴림"/>
              </a:rPr>
              <a:t>1</a:t>
            </a:r>
            <a:r>
              <a:rPr kumimoji="1" lang="ko-KR" altLang="en-US" sz="2100" dirty="0">
                <a:latin typeface="Arial"/>
                <a:ea typeface="굴림"/>
              </a:rPr>
              <a:t>일 사채이자 지급일의 분개.</a:t>
            </a:r>
          </a:p>
        </p:txBody>
      </p:sp>
      <p:sp>
        <p:nvSpPr>
          <p:cNvPr id="34824" name="TextBox 34823"/>
          <p:cNvSpPr txBox="1"/>
          <p:nvPr/>
        </p:nvSpPr>
        <p:spPr>
          <a:xfrm>
            <a:off x="2132678" y="5472684"/>
            <a:ext cx="8075735" cy="92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미지급사채이자</a:t>
            </a:r>
            <a:r>
              <a:rPr kumimoji="1" lang="en-US" altLang="ko-KR" sz="2100" dirty="0">
                <a:latin typeface="Arial"/>
                <a:ea typeface="Arial"/>
              </a:rPr>
              <a:t>(</a:t>
            </a:r>
            <a:r>
              <a:rPr kumimoji="1" lang="ko-KR" altLang="en-US" sz="2100" dirty="0" err="1">
                <a:latin typeface="Arial"/>
                <a:ea typeface="Arial"/>
              </a:rPr>
              <a:t>Bond</a:t>
            </a:r>
            <a:r>
              <a:rPr kumimoji="1" lang="ko-KR" altLang="en-US" sz="2100" dirty="0">
                <a:latin typeface="Arial"/>
                <a:ea typeface="Arial"/>
              </a:rPr>
              <a:t> </a:t>
            </a:r>
            <a:r>
              <a:rPr kumimoji="1" lang="ko-KR" altLang="en-US" sz="2100" dirty="0" err="1">
                <a:latin typeface="Arial"/>
                <a:ea typeface="Arial"/>
              </a:rPr>
              <a:t>interest</a:t>
            </a:r>
            <a:r>
              <a:rPr kumimoji="1" lang="ko-KR" altLang="en-US" sz="2100" dirty="0">
                <a:latin typeface="Arial"/>
                <a:ea typeface="Arial"/>
              </a:rPr>
              <a:t> </a:t>
            </a:r>
            <a:r>
              <a:rPr kumimoji="1" lang="ko-KR" altLang="en-US" sz="2100" dirty="0" err="1">
                <a:latin typeface="Arial"/>
                <a:ea typeface="Arial"/>
              </a:rPr>
              <a:t>payable</a:t>
            </a:r>
            <a:r>
              <a:rPr kumimoji="1" lang="en-US" altLang="ko-KR" sz="2100" dirty="0">
                <a:latin typeface="Arial"/>
                <a:ea typeface="Arial"/>
              </a:rPr>
              <a:t>)</a:t>
            </a:r>
            <a:r>
              <a:rPr kumimoji="1" lang="ko-KR" altLang="en-US" sz="2100" dirty="0">
                <a:latin typeface="Arial"/>
                <a:ea typeface="Arial"/>
              </a:rPr>
              <a:t> 	9,000</a:t>
            </a: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	현금</a:t>
            </a:r>
            <a:r>
              <a:rPr kumimoji="1" lang="en-US" altLang="ko-KR" sz="2100" dirty="0">
                <a:latin typeface="Arial"/>
                <a:ea typeface="Arial"/>
              </a:rPr>
              <a:t>(</a:t>
            </a:r>
            <a:r>
              <a:rPr kumimoji="1" lang="ko-KR" altLang="en-US" sz="2100" dirty="0" err="1">
                <a:latin typeface="Arial"/>
                <a:ea typeface="Arial"/>
              </a:rPr>
              <a:t>Cash</a:t>
            </a:r>
            <a:r>
              <a:rPr kumimoji="1" lang="en-US" altLang="ko-KR" sz="2100" dirty="0">
                <a:latin typeface="Arial"/>
                <a:ea typeface="Arial"/>
              </a:rPr>
              <a:t>)</a:t>
            </a:r>
            <a:r>
              <a:rPr kumimoji="1" lang="ko-KR" altLang="en-US" sz="2100" dirty="0">
                <a:latin typeface="Arial"/>
                <a:ea typeface="Arial"/>
              </a:rPr>
              <a:t>		9,000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6779B8-0719-4805-B439-494B579DA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5294" y="331045"/>
            <a:ext cx="7770601" cy="630757"/>
          </a:xfrm>
        </p:spPr>
        <p:txBody>
          <a:bodyPr/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액면발행한 사채의 회계처리</a:t>
            </a:r>
            <a:endParaRPr lang="ko-KR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  <p:bldP spid="34822" grpId="1" build="p" autoUpdateAnimBg="0"/>
      <p:bldP spid="34824" grpId="2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그림 3686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56486" y="3452202"/>
            <a:ext cx="8151926" cy="21855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DA4E05E-A3A0-4A71-A0FC-007CED5CE5C8}"/>
              </a:ext>
            </a:extLst>
          </p:cNvPr>
          <p:cNvSpPr txBox="1">
            <a:spLocks noChangeArrowheads="1"/>
          </p:cNvSpPr>
          <p:nvPr/>
        </p:nvSpPr>
        <p:spPr>
          <a:xfrm>
            <a:off x="2285294" y="331045"/>
            <a:ext cx="7770601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할인발행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(Bonds issued at discount)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3DC9E-8CCF-4DC5-991F-C5C5714DE597}"/>
              </a:ext>
            </a:extLst>
          </p:cNvPr>
          <p:cNvSpPr txBox="1"/>
          <p:nvPr/>
        </p:nvSpPr>
        <p:spPr>
          <a:xfrm>
            <a:off x="2056544" y="1627531"/>
            <a:ext cx="8075735" cy="14086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ko-KR" sz="2200" dirty="0">
                <a:latin typeface="Arial"/>
                <a:ea typeface="굴림"/>
              </a:rPr>
              <a:t>XYZ</a:t>
            </a:r>
            <a:r>
              <a:rPr kumimoji="1" lang="ko-KR" altLang="en-US" sz="2200" dirty="0">
                <a:latin typeface="Arial"/>
                <a:ea typeface="굴림"/>
              </a:rPr>
              <a:t>주식회사는 </a:t>
            </a:r>
            <a:r>
              <a:rPr kumimoji="1" lang="en-US" altLang="ko-KR" sz="2200" dirty="0">
                <a:latin typeface="Arial"/>
                <a:ea typeface="굴림"/>
              </a:rPr>
              <a:t>2020</a:t>
            </a:r>
            <a:r>
              <a:rPr kumimoji="1" lang="ko-KR" altLang="en-US" sz="2200" dirty="0">
                <a:latin typeface="Arial"/>
                <a:ea typeface="굴림"/>
              </a:rPr>
              <a:t>년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일에 액면가액 $100,000의 사채를 발행하였다</a:t>
            </a:r>
            <a:r>
              <a:rPr kumimoji="1" lang="en-US" altLang="ko-KR" sz="2200" dirty="0">
                <a:latin typeface="Arial"/>
                <a:ea typeface="굴림"/>
              </a:rPr>
              <a:t>. </a:t>
            </a:r>
            <a:r>
              <a:rPr kumimoji="1" lang="ko-KR" altLang="en-US" sz="2200" dirty="0">
                <a:latin typeface="Arial"/>
                <a:ea typeface="굴림"/>
              </a:rPr>
              <a:t>표시이자율은 </a:t>
            </a:r>
            <a:r>
              <a:rPr kumimoji="1" lang="en-US" altLang="ko-KR" sz="2200" dirty="0">
                <a:latin typeface="Arial"/>
                <a:ea typeface="굴림"/>
              </a:rPr>
              <a:t>9%</a:t>
            </a:r>
            <a:r>
              <a:rPr kumimoji="1" lang="ko-KR" altLang="en-US" sz="2200" dirty="0">
                <a:latin typeface="Arial"/>
                <a:ea typeface="굴림"/>
              </a:rPr>
              <a:t>이고 이자는 매년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일에 지급하며</a:t>
            </a:r>
            <a:r>
              <a:rPr kumimoji="1" lang="en-US" altLang="ko-KR" sz="2200" dirty="0">
                <a:latin typeface="Arial"/>
                <a:ea typeface="굴림"/>
              </a:rPr>
              <a:t>, </a:t>
            </a:r>
            <a:r>
              <a:rPr kumimoji="1" lang="ko-KR" altLang="en-US" sz="2200" dirty="0">
                <a:latin typeface="Arial"/>
                <a:ea typeface="굴림"/>
              </a:rPr>
              <a:t>만기는 </a:t>
            </a:r>
            <a:r>
              <a:rPr kumimoji="1" lang="en-US" altLang="ko-KR" sz="2200" dirty="0">
                <a:latin typeface="Arial"/>
                <a:ea typeface="굴림"/>
              </a:rPr>
              <a:t>5</a:t>
            </a:r>
            <a:r>
              <a:rPr kumimoji="1" lang="ko-KR" altLang="en-US" sz="2200" dirty="0">
                <a:latin typeface="Arial"/>
                <a:ea typeface="굴림"/>
              </a:rPr>
              <a:t>년이다</a:t>
            </a:r>
            <a:r>
              <a:rPr kumimoji="1" lang="en-US" altLang="ko-KR" sz="2200" dirty="0">
                <a:latin typeface="Arial"/>
                <a:ea typeface="굴림"/>
              </a:rPr>
              <a:t>. </a:t>
            </a:r>
            <a:r>
              <a:rPr kumimoji="1" lang="ko-KR" altLang="en-US" sz="2200" dirty="0">
                <a:latin typeface="Arial"/>
                <a:ea typeface="굴림"/>
              </a:rPr>
              <a:t>발행일의 시장이자율은 </a:t>
            </a:r>
            <a:r>
              <a:rPr kumimoji="1" lang="en-US" altLang="ko-KR" sz="2200" dirty="0">
                <a:latin typeface="Arial"/>
                <a:ea typeface="굴림"/>
              </a:rPr>
              <a:t>11%</a:t>
            </a:r>
            <a:r>
              <a:rPr kumimoji="1" lang="ko-KR" altLang="en-US" sz="2200" dirty="0">
                <a:latin typeface="Arial"/>
                <a:ea typeface="굴림"/>
              </a:rPr>
              <a:t>였다</a:t>
            </a:r>
            <a:r>
              <a:rPr kumimoji="1" lang="en-US" altLang="ko-KR" sz="2200" dirty="0">
                <a:latin typeface="Arial"/>
                <a:ea typeface="굴림"/>
              </a:rPr>
              <a:t>.</a:t>
            </a:r>
            <a:endParaRPr kumimoji="1" lang="ko-KR" altLang="en-US" sz="2200" dirty="0"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3891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361251" y="4221982"/>
            <a:ext cx="7466263" cy="19713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8916" name="TextBox 38915"/>
          <p:cNvSpPr txBox="1"/>
          <p:nvPr/>
        </p:nvSpPr>
        <p:spPr>
          <a:xfrm>
            <a:off x="3199294" y="4647368"/>
            <a:ext cx="5942500" cy="304707"/>
          </a:xfrm>
          <a:prstGeom prst="rect">
            <a:avLst/>
          </a:prstGeom>
          <a:solidFill>
            <a:schemeClr val="bg1"/>
          </a:solidFill>
          <a:ln w="19089" cap="sq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38917" name="TextBox 38916"/>
          <p:cNvSpPr txBox="1"/>
          <p:nvPr/>
        </p:nvSpPr>
        <p:spPr>
          <a:xfrm>
            <a:off x="3199294" y="5256839"/>
            <a:ext cx="5942500" cy="304763"/>
          </a:xfrm>
          <a:prstGeom prst="rect">
            <a:avLst/>
          </a:prstGeom>
          <a:solidFill>
            <a:schemeClr val="bg1"/>
          </a:solidFill>
          <a:ln w="19089" cap="sq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38918" name="TextBox 38917"/>
          <p:cNvSpPr txBox="1"/>
          <p:nvPr/>
        </p:nvSpPr>
        <p:spPr>
          <a:xfrm>
            <a:off x="7694280" y="5561603"/>
            <a:ext cx="1447515" cy="304707"/>
          </a:xfrm>
          <a:prstGeom prst="rect">
            <a:avLst/>
          </a:prstGeom>
          <a:solidFill>
            <a:schemeClr val="bg1"/>
          </a:solidFill>
          <a:ln w="19089" cap="sq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pic>
        <p:nvPicPr>
          <p:cNvPr id="38919" name="그림 38918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056486" y="1623732"/>
            <a:ext cx="8151926" cy="21855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110163CF-668C-4DB3-B715-E3EFBE7B6604}"/>
              </a:ext>
            </a:extLst>
          </p:cNvPr>
          <p:cNvSpPr txBox="1">
            <a:spLocks noChangeArrowheads="1"/>
          </p:cNvSpPr>
          <p:nvPr/>
        </p:nvSpPr>
        <p:spPr>
          <a:xfrm>
            <a:off x="2285294" y="331045"/>
            <a:ext cx="7770601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할인발행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(Bonds issued at discount)</a:t>
            </a:r>
            <a:endParaRPr lang="ko-KR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 autoUpdateAnimBg="0"/>
      <p:bldP spid="38917" grpId="1" animBg="1" autoUpdateAnimBg="0"/>
      <p:bldP spid="38918" grpId="2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FA7725-BFE8-4D79-88AC-AD4BAC7CD99D}"/>
              </a:ext>
            </a:extLst>
          </p:cNvPr>
          <p:cNvSpPr/>
          <p:nvPr/>
        </p:nvSpPr>
        <p:spPr>
          <a:xfrm>
            <a:off x="8903465" y="5949151"/>
            <a:ext cx="864324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C5CEE3-A052-4259-B5A1-C1D521A0F6CD}"/>
              </a:ext>
            </a:extLst>
          </p:cNvPr>
          <p:cNvSpPr/>
          <p:nvPr/>
        </p:nvSpPr>
        <p:spPr>
          <a:xfrm>
            <a:off x="5662250" y="5913478"/>
            <a:ext cx="2382383" cy="4050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4138D2-AD37-461E-8715-53C39439A5D2}"/>
              </a:ext>
            </a:extLst>
          </p:cNvPr>
          <p:cNvSpPr/>
          <p:nvPr/>
        </p:nvSpPr>
        <p:spPr>
          <a:xfrm>
            <a:off x="2565089" y="5949151"/>
            <a:ext cx="2382383" cy="3693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58" name="TextBox 45057"/>
          <p:cNvSpPr txBox="1"/>
          <p:nvPr/>
        </p:nvSpPr>
        <p:spPr>
          <a:xfrm>
            <a:off x="2208868" y="1418994"/>
            <a:ext cx="7999544" cy="39315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defRPr/>
            </a:pP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할인발행</a:t>
            </a:r>
            <a:r>
              <a:rPr kumimoji="1" lang="en-US" altLang="ko-KR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Bond</a:t>
            </a: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issued</a:t>
            </a: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at</a:t>
            </a: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a</a:t>
            </a: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discount</a:t>
            </a:r>
            <a:r>
              <a:rPr kumimoji="1" lang="en-US" altLang="ko-KR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kumimoji="1" lang="ko-KR" altLang="en-US" sz="2100" dirty="0">
                <a:latin typeface="Arial"/>
                <a:ea typeface="굴림"/>
              </a:rPr>
              <a:t> </a:t>
            </a:r>
            <a:r>
              <a:rPr kumimoji="1" lang="en-US" altLang="ko-KR" sz="2100" dirty="0">
                <a:latin typeface="Arial"/>
                <a:ea typeface="굴림"/>
              </a:rPr>
              <a:t>–</a:t>
            </a:r>
            <a:r>
              <a:rPr kumimoji="1" lang="ko-KR" altLang="en-US" sz="2100" dirty="0">
                <a:latin typeface="Arial"/>
                <a:ea typeface="굴림"/>
              </a:rPr>
              <a:t> 만기에 지불할 금액</a:t>
            </a:r>
            <a:r>
              <a:rPr kumimoji="1" lang="en-US" altLang="ko-KR" sz="2100" dirty="0">
                <a:latin typeface="Arial"/>
                <a:ea typeface="굴림"/>
              </a:rPr>
              <a:t>(</a:t>
            </a:r>
            <a:r>
              <a:rPr kumimoji="1" lang="ko-KR" altLang="en-US" sz="2100" dirty="0">
                <a:latin typeface="Arial"/>
                <a:ea typeface="굴림"/>
              </a:rPr>
              <a:t>액면가액</a:t>
            </a:r>
            <a:r>
              <a:rPr kumimoji="1" lang="en-US" altLang="ko-KR" sz="2100" dirty="0">
                <a:latin typeface="Arial"/>
                <a:ea typeface="굴림"/>
              </a:rPr>
              <a:t>)</a:t>
            </a:r>
            <a:r>
              <a:rPr kumimoji="1" lang="ko-KR" altLang="en-US" sz="2100" dirty="0">
                <a:latin typeface="Arial"/>
                <a:ea typeface="굴림"/>
              </a:rPr>
              <a:t>이 발행가보다 크다</a:t>
            </a:r>
            <a:r>
              <a:rPr kumimoji="1" lang="en-US" altLang="ko-KR" sz="2100" dirty="0">
                <a:latin typeface="Arial"/>
                <a:ea typeface="굴림"/>
              </a:rPr>
              <a:t>.</a:t>
            </a:r>
            <a:r>
              <a:rPr kumimoji="1" lang="ko-KR" altLang="en-US" sz="2100" dirty="0">
                <a:latin typeface="Arial"/>
                <a:ea typeface="굴림"/>
              </a:rPr>
              <a:t> </a:t>
            </a:r>
          </a:p>
          <a:p>
            <a:pPr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defRPr/>
            </a:pP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할증발행</a:t>
            </a:r>
            <a:r>
              <a:rPr kumimoji="1" lang="en-US" altLang="ko-KR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Bonds</a:t>
            </a: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issued</a:t>
            </a: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at</a:t>
            </a: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a</a:t>
            </a:r>
            <a:r>
              <a:rPr kumimoji="1" lang="ko-KR" altLang="en-US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3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premium</a:t>
            </a:r>
            <a:r>
              <a:rPr kumimoji="1" lang="en-US" altLang="ko-KR" sz="23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kumimoji="1" lang="ko-KR" altLang="en-US" sz="2100" dirty="0">
                <a:latin typeface="Arial"/>
                <a:ea typeface="굴림"/>
              </a:rPr>
              <a:t> </a:t>
            </a:r>
            <a:r>
              <a:rPr kumimoji="1" lang="en-US" altLang="ko-KR" sz="2100" dirty="0">
                <a:latin typeface="Arial"/>
                <a:ea typeface="굴림"/>
              </a:rPr>
              <a:t>–</a:t>
            </a:r>
            <a:r>
              <a:rPr kumimoji="1" lang="ko-KR" altLang="en-US" sz="2100" dirty="0">
                <a:latin typeface="Arial"/>
                <a:ea typeface="굴림"/>
              </a:rPr>
              <a:t> 만기에 지불할 금액</a:t>
            </a:r>
            <a:r>
              <a:rPr kumimoji="1" lang="en-US" altLang="ko-KR" sz="2100" dirty="0">
                <a:latin typeface="Arial"/>
                <a:ea typeface="굴림"/>
              </a:rPr>
              <a:t>(</a:t>
            </a:r>
            <a:r>
              <a:rPr kumimoji="1" lang="ko-KR" altLang="en-US" sz="2100" dirty="0">
                <a:latin typeface="Arial"/>
                <a:ea typeface="굴림"/>
              </a:rPr>
              <a:t>액면가액</a:t>
            </a:r>
            <a:r>
              <a:rPr kumimoji="1" lang="en-US" altLang="ko-KR" sz="2100" dirty="0">
                <a:latin typeface="Arial"/>
                <a:ea typeface="굴림"/>
              </a:rPr>
              <a:t>)</a:t>
            </a:r>
            <a:r>
              <a:rPr kumimoji="1" lang="ko-KR" altLang="en-US" sz="2100" dirty="0">
                <a:latin typeface="Arial"/>
                <a:ea typeface="굴림"/>
              </a:rPr>
              <a:t>이 발행가보다 적다</a:t>
            </a:r>
            <a:r>
              <a:rPr kumimoji="1" lang="en-US" altLang="ko-KR" sz="2100" dirty="0">
                <a:latin typeface="Arial"/>
                <a:ea typeface="굴림"/>
              </a:rPr>
              <a:t>.</a:t>
            </a:r>
            <a:endParaRPr kumimoji="1" lang="ko-KR" altLang="en-US" sz="2100" dirty="0">
              <a:latin typeface="Arial"/>
              <a:ea typeface="굴림"/>
            </a:endParaRPr>
          </a:p>
          <a:p>
            <a:pPr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defRPr/>
            </a:pP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상각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amortization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en-US" altLang="ko-KR" sz="2100" dirty="0">
                <a:latin typeface="Arial"/>
                <a:ea typeface="굴림"/>
              </a:rPr>
              <a:t>–  </a:t>
            </a:r>
            <a:r>
              <a:rPr kumimoji="1" lang="ko-KR" altLang="en-US" sz="2100" dirty="0">
                <a:latin typeface="Arial"/>
                <a:ea typeface="굴림"/>
              </a:rPr>
              <a:t>액면가액과 </a:t>
            </a:r>
            <a:r>
              <a:rPr kumimoji="1" lang="ko-KR" altLang="en-US" sz="2100" dirty="0" err="1">
                <a:latin typeface="Arial"/>
                <a:ea typeface="굴림"/>
              </a:rPr>
              <a:t>발행가액의</a:t>
            </a:r>
            <a:r>
              <a:rPr kumimoji="1" lang="ko-KR" altLang="en-US" sz="2100" dirty="0">
                <a:latin typeface="Arial"/>
                <a:ea typeface="굴림"/>
              </a:rPr>
              <a:t> 차이를 사채의 기간동안 조정하는 과정. </a:t>
            </a:r>
          </a:p>
          <a:p>
            <a:pPr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defRPr/>
            </a:pPr>
            <a:r>
              <a:rPr kumimoji="1" lang="ko-KR" altLang="en-US" sz="2100" dirty="0">
                <a:latin typeface="Arial"/>
                <a:ea typeface="굴림"/>
              </a:rPr>
              <a:t>이 상각시에 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유효이자율법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(e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ffective-interest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method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kumimoji="1" lang="ko-KR" altLang="en-US" sz="2100" dirty="0">
                <a:latin typeface="Arial"/>
                <a:ea typeface="굴림"/>
              </a:rPr>
              <a:t>을</a:t>
            </a:r>
            <a:r>
              <a:rPr kumimoji="1" lang="en-US" altLang="ko-KR" sz="2100" dirty="0">
                <a:latin typeface="Arial"/>
                <a:ea typeface="굴림"/>
              </a:rPr>
              <a:t> </a:t>
            </a:r>
            <a:r>
              <a:rPr kumimoji="1" lang="ko-KR" altLang="en-US" sz="2100" dirty="0">
                <a:latin typeface="Arial"/>
                <a:ea typeface="굴림"/>
              </a:rPr>
              <a:t>이용한다</a:t>
            </a:r>
            <a:r>
              <a:rPr kumimoji="1" lang="en-US" altLang="ko-KR" sz="2100" dirty="0">
                <a:latin typeface="Arial"/>
                <a:ea typeface="굴림"/>
              </a:rPr>
              <a:t>.</a:t>
            </a:r>
            <a:endParaRPr kumimoji="1" lang="ko-KR" altLang="en-US" sz="2100" dirty="0">
              <a:latin typeface="Arial"/>
              <a:ea typeface="굴림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A9F971-8E5D-41B5-9B05-E8FD9932BF3E}"/>
              </a:ext>
            </a:extLst>
          </p:cNvPr>
          <p:cNvSpPr txBox="1">
            <a:spLocks noChangeArrowheads="1"/>
          </p:cNvSpPr>
          <p:nvPr/>
        </p:nvSpPr>
        <p:spPr>
          <a:xfrm>
            <a:off x="1268604" y="331045"/>
            <a:ext cx="9579590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유효이자율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(effective-interest)</a:t>
            </a:r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법을 이용한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상각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E217B-63EA-4541-958B-E854CDB3A11F}"/>
              </a:ext>
            </a:extLst>
          </p:cNvPr>
          <p:cNvSpPr txBox="1"/>
          <p:nvPr/>
        </p:nvSpPr>
        <p:spPr>
          <a:xfrm>
            <a:off x="2565089" y="5949151"/>
            <a:ext cx="238238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유효이자율</a:t>
            </a:r>
            <a:r>
              <a:rPr lang="en-US" altLang="ko-KR" dirty="0"/>
              <a:t>X</a:t>
            </a:r>
            <a:r>
              <a:rPr lang="ko-KR" altLang="en-US" dirty="0"/>
              <a:t>장부가액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95E64-0385-4D2B-B5FC-5EDF65F21A2B}"/>
              </a:ext>
            </a:extLst>
          </p:cNvPr>
          <p:cNvSpPr txBox="1"/>
          <p:nvPr/>
        </p:nvSpPr>
        <p:spPr>
          <a:xfrm>
            <a:off x="5662250" y="5949151"/>
            <a:ext cx="238238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/>
              <a:t>표시이자율</a:t>
            </a:r>
            <a:r>
              <a:rPr lang="en-US" altLang="ko-KR" dirty="0"/>
              <a:t>X</a:t>
            </a:r>
            <a:r>
              <a:rPr lang="ko-KR" altLang="en-US" dirty="0"/>
              <a:t>액면가액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43830-F64E-4D40-AB06-49C4BDCAEC85}"/>
              </a:ext>
            </a:extLst>
          </p:cNvPr>
          <p:cNvSpPr txBox="1"/>
          <p:nvPr/>
        </p:nvSpPr>
        <p:spPr>
          <a:xfrm>
            <a:off x="5150812" y="5958348"/>
            <a:ext cx="30809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F54C9-4A86-489A-BDE0-72388C56A606}"/>
              </a:ext>
            </a:extLst>
          </p:cNvPr>
          <p:cNvSpPr txBox="1"/>
          <p:nvPr/>
        </p:nvSpPr>
        <p:spPr>
          <a:xfrm>
            <a:off x="8248740" y="5913478"/>
            <a:ext cx="30008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D4F91-64AD-46F8-B5C9-E1F13A01FBC9}"/>
              </a:ext>
            </a:extLst>
          </p:cNvPr>
          <p:cNvSpPr txBox="1"/>
          <p:nvPr/>
        </p:nvSpPr>
        <p:spPr>
          <a:xfrm>
            <a:off x="8911796" y="5949151"/>
            <a:ext cx="87716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상각액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05D51-125D-4BD7-9C55-3AB6780B59D5}"/>
              </a:ext>
            </a:extLst>
          </p:cNvPr>
          <p:cNvSpPr txBox="1"/>
          <p:nvPr/>
        </p:nvSpPr>
        <p:spPr>
          <a:xfrm>
            <a:off x="3213332" y="5589016"/>
            <a:ext cx="110799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이자비용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56D51-877A-4823-B02A-CD997FEE678D}"/>
              </a:ext>
            </a:extLst>
          </p:cNvPr>
          <p:cNvSpPr txBox="1"/>
          <p:nvPr/>
        </p:nvSpPr>
        <p:spPr>
          <a:xfrm>
            <a:off x="6166439" y="5589016"/>
            <a:ext cx="133882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/>
              <a:t>이자지급액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/>
          <p:nvPr/>
        </p:nvSpPr>
        <p:spPr>
          <a:xfrm>
            <a:off x="3502439" y="2941082"/>
            <a:ext cx="5104512" cy="1445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400" b="1" dirty="0">
                <a:solidFill>
                  <a:srgbClr val="A50021">
                    <a:alpha val="100000"/>
                  </a:srgbClr>
                </a:solidFill>
                <a:latin typeface="Arial"/>
                <a:ea typeface="바탕"/>
              </a:rPr>
              <a:t>부채</a:t>
            </a:r>
            <a:endParaRPr kumimoji="1" lang="en-US" altLang="ko-KR" sz="4400" b="1" dirty="0">
              <a:solidFill>
                <a:srgbClr val="A50021">
                  <a:alpha val="100000"/>
                </a:srgbClr>
              </a:solidFill>
              <a:latin typeface="Arial"/>
              <a:ea typeface="바탕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5235" y="6247265"/>
            <a:ext cx="1904605" cy="45708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none" lIns="92075" tIns="46038" rIns="92075" bIns="46038" anchor="ctr">
            <a:noAutofit/>
          </a:bodyPr>
          <a:lstStyle>
            <a:lvl1pPr marL="0" lvl="0" indent="0" algn="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7F66">
                    <a:alpha val="100000"/>
                  </a:srgbClr>
                </a:solidFill>
                <a:latin typeface="Arial"/>
                <a:ea typeface="돋움"/>
              </a:defRPr>
            </a:lvl1pPr>
          </a:lstStyle>
          <a:p>
            <a:pPr>
              <a:defRPr/>
            </a:pPr>
            <a:fld id="{64D19A07-0CD9-4C5E-A9D3-C1D38B34FB2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9154"/>
          <p:cNvSpPr txBox="1"/>
          <p:nvPr/>
        </p:nvSpPr>
        <p:spPr>
          <a:xfrm>
            <a:off x="2208868" y="1371325"/>
            <a:ext cx="7999544" cy="5619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defRPr/>
            </a:pP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할인발행</a:t>
            </a:r>
            <a:r>
              <a:rPr kumimoji="1" lang="en-US" altLang="ko-KR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kumimoji="1" lang="ko-KR" altLang="en-US" sz="2800" dirty="0" err="1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Bonds</a:t>
            </a: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800" dirty="0" err="1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Issued</a:t>
            </a: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800" dirty="0" err="1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at</a:t>
            </a: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800" dirty="0" err="1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a</a:t>
            </a: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800" dirty="0" err="1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Discount</a:t>
            </a:r>
            <a:r>
              <a:rPr kumimoji="1" lang="en-US" altLang="ko-KR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endParaRPr kumimoji="1" lang="ko-KR" altLang="en-US" sz="2800" dirty="0">
              <a:solidFill>
                <a:srgbClr val="008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49156" name="그림 4915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56486" y="4099741"/>
            <a:ext cx="8151926" cy="19189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C7F36-97D6-410B-8A8E-D8EFBBE19A19}"/>
              </a:ext>
            </a:extLst>
          </p:cNvPr>
          <p:cNvSpPr txBox="1"/>
          <p:nvPr/>
        </p:nvSpPr>
        <p:spPr>
          <a:xfrm>
            <a:off x="1944464" y="1965937"/>
            <a:ext cx="8075735" cy="14086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ko-KR" sz="2200" dirty="0">
                <a:latin typeface="Arial"/>
                <a:ea typeface="굴림"/>
              </a:rPr>
              <a:t>XYZ</a:t>
            </a:r>
            <a:r>
              <a:rPr kumimoji="1" lang="ko-KR" altLang="en-US" sz="2200" dirty="0">
                <a:latin typeface="Arial"/>
                <a:ea typeface="굴림"/>
              </a:rPr>
              <a:t>주식회사는 </a:t>
            </a:r>
            <a:r>
              <a:rPr kumimoji="1" lang="en-US" altLang="ko-KR" sz="2200" dirty="0">
                <a:latin typeface="Arial"/>
                <a:ea typeface="굴림"/>
              </a:rPr>
              <a:t>2020</a:t>
            </a:r>
            <a:r>
              <a:rPr kumimoji="1" lang="ko-KR" altLang="en-US" sz="2200" dirty="0">
                <a:latin typeface="Arial"/>
                <a:ea typeface="굴림"/>
              </a:rPr>
              <a:t>년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일에 액면가액 $100,000의 사채를 발행하였다</a:t>
            </a:r>
            <a:r>
              <a:rPr kumimoji="1" lang="en-US" altLang="ko-KR" sz="2200" dirty="0">
                <a:latin typeface="Arial"/>
                <a:ea typeface="굴림"/>
              </a:rPr>
              <a:t>. </a:t>
            </a:r>
            <a:r>
              <a:rPr kumimoji="1" lang="ko-KR" altLang="en-US" sz="2200" dirty="0">
                <a:latin typeface="Arial"/>
                <a:ea typeface="굴림"/>
              </a:rPr>
              <a:t>표시이자율은 </a:t>
            </a:r>
            <a:r>
              <a:rPr kumimoji="1" lang="en-US" altLang="ko-KR" sz="2200" dirty="0">
                <a:latin typeface="Arial"/>
                <a:ea typeface="굴림"/>
              </a:rPr>
              <a:t>8%</a:t>
            </a:r>
            <a:r>
              <a:rPr kumimoji="1" lang="ko-KR" altLang="en-US" sz="2200" dirty="0">
                <a:latin typeface="Arial"/>
                <a:ea typeface="굴림"/>
              </a:rPr>
              <a:t>이고 이자는 매년 </a:t>
            </a:r>
            <a:r>
              <a:rPr kumimoji="1" lang="en-US" altLang="ko-KR" sz="2200" dirty="0">
                <a:latin typeface="Arial"/>
                <a:ea typeface="굴림"/>
              </a:rPr>
              <a:t>7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일과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일에 </a:t>
            </a:r>
            <a:r>
              <a:rPr kumimoji="1" lang="ko-KR" altLang="en-US" sz="2200" dirty="0" err="1">
                <a:latin typeface="Arial"/>
                <a:ea typeface="굴림"/>
              </a:rPr>
              <a:t>지급한며</a:t>
            </a:r>
            <a:r>
              <a:rPr kumimoji="1" lang="en-US" altLang="ko-KR" sz="2200" dirty="0">
                <a:latin typeface="Arial"/>
                <a:ea typeface="굴림"/>
              </a:rPr>
              <a:t>, </a:t>
            </a:r>
            <a:r>
              <a:rPr kumimoji="1" lang="ko-KR" altLang="en-US" sz="2200" dirty="0">
                <a:latin typeface="Arial"/>
                <a:ea typeface="굴림"/>
              </a:rPr>
              <a:t>만기는 </a:t>
            </a:r>
            <a:r>
              <a:rPr kumimoji="1" lang="en-US" altLang="ko-KR" sz="2200" dirty="0">
                <a:latin typeface="Arial"/>
                <a:ea typeface="굴림"/>
              </a:rPr>
              <a:t>2025</a:t>
            </a:r>
            <a:r>
              <a:rPr kumimoji="1" lang="ko-KR" altLang="en-US" sz="2200" dirty="0">
                <a:latin typeface="Arial"/>
                <a:ea typeface="굴림"/>
              </a:rPr>
              <a:t>년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일이다</a:t>
            </a:r>
            <a:r>
              <a:rPr kumimoji="1" lang="en-US" altLang="ko-KR" sz="2200" dirty="0">
                <a:latin typeface="Arial"/>
                <a:ea typeface="굴림"/>
              </a:rPr>
              <a:t>. </a:t>
            </a:r>
            <a:r>
              <a:rPr kumimoji="1" lang="ko-KR" altLang="en-US" sz="2200" dirty="0">
                <a:latin typeface="Arial"/>
                <a:ea typeface="굴림"/>
              </a:rPr>
              <a:t>발행일의 시장이자율은 </a:t>
            </a:r>
            <a:r>
              <a:rPr kumimoji="1" lang="en-US" altLang="ko-KR" sz="2200" dirty="0">
                <a:latin typeface="Arial"/>
                <a:ea typeface="굴림"/>
              </a:rPr>
              <a:t>10%</a:t>
            </a:r>
            <a:r>
              <a:rPr kumimoji="1" lang="ko-KR" altLang="en-US" sz="2200" dirty="0">
                <a:latin typeface="Arial"/>
                <a:ea typeface="굴림"/>
              </a:rPr>
              <a:t>였다</a:t>
            </a:r>
            <a:r>
              <a:rPr kumimoji="1" lang="en-US" altLang="ko-KR" sz="2200" dirty="0">
                <a:latin typeface="Arial"/>
                <a:ea typeface="굴림"/>
              </a:rPr>
              <a:t>.</a:t>
            </a:r>
            <a:endParaRPr kumimoji="1" lang="ko-KR" altLang="en-US" sz="2200" dirty="0">
              <a:latin typeface="Arial"/>
              <a:ea typeface="굴림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CB1799-1E8E-464F-B30F-306BB02FDACB}"/>
              </a:ext>
            </a:extLst>
          </p:cNvPr>
          <p:cNvSpPr txBox="1">
            <a:spLocks noChangeArrowheads="1"/>
          </p:cNvSpPr>
          <p:nvPr/>
        </p:nvSpPr>
        <p:spPr>
          <a:xfrm>
            <a:off x="1268604" y="331045"/>
            <a:ext cx="9579590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유효이자율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(effective-interest)</a:t>
            </a:r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법을 이용한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상각</a:t>
            </a:r>
            <a:endParaRPr lang="ko-KR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ED0E741-3AB3-46B3-B523-2EA5962C12BC}"/>
              </a:ext>
            </a:extLst>
          </p:cNvPr>
          <p:cNvSpPr txBox="1">
            <a:spLocks noChangeArrowheads="1"/>
          </p:cNvSpPr>
          <p:nvPr/>
        </p:nvSpPr>
        <p:spPr>
          <a:xfrm>
            <a:off x="1268604" y="331045"/>
            <a:ext cx="9579590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유효이자율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(effective-interest)</a:t>
            </a:r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법을 이용한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상각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76F8AF-B7B8-424F-BAD6-4E22EE415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95536"/>
              </p:ext>
            </p:extLst>
          </p:nvPr>
        </p:nvGraphicFramePr>
        <p:xfrm>
          <a:off x="2349007" y="1483477"/>
          <a:ext cx="7274726" cy="5044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575">
                  <a:extLst>
                    <a:ext uri="{9D8B030D-6E8A-4147-A177-3AD203B41FA5}">
                      <a16:colId xmlns:a16="http://schemas.microsoft.com/office/drawing/2014/main" val="4234725121"/>
                    </a:ext>
                  </a:extLst>
                </a:gridCol>
                <a:gridCol w="157387">
                  <a:extLst>
                    <a:ext uri="{9D8B030D-6E8A-4147-A177-3AD203B41FA5}">
                      <a16:colId xmlns:a16="http://schemas.microsoft.com/office/drawing/2014/main" val="483706387"/>
                    </a:ext>
                  </a:extLst>
                </a:gridCol>
                <a:gridCol w="1468934">
                  <a:extLst>
                    <a:ext uri="{9D8B030D-6E8A-4147-A177-3AD203B41FA5}">
                      <a16:colId xmlns:a16="http://schemas.microsoft.com/office/drawing/2014/main" val="1953577742"/>
                    </a:ext>
                  </a:extLst>
                </a:gridCol>
                <a:gridCol w="139898">
                  <a:extLst>
                    <a:ext uri="{9D8B030D-6E8A-4147-A177-3AD203B41FA5}">
                      <a16:colId xmlns:a16="http://schemas.microsoft.com/office/drawing/2014/main" val="685559357"/>
                    </a:ext>
                  </a:extLst>
                </a:gridCol>
                <a:gridCol w="1276575">
                  <a:extLst>
                    <a:ext uri="{9D8B030D-6E8A-4147-A177-3AD203B41FA5}">
                      <a16:colId xmlns:a16="http://schemas.microsoft.com/office/drawing/2014/main" val="2891128546"/>
                    </a:ext>
                  </a:extLst>
                </a:gridCol>
                <a:gridCol w="139898">
                  <a:extLst>
                    <a:ext uri="{9D8B030D-6E8A-4147-A177-3AD203B41FA5}">
                      <a16:colId xmlns:a16="http://schemas.microsoft.com/office/drawing/2014/main" val="1845717599"/>
                    </a:ext>
                  </a:extLst>
                </a:gridCol>
                <a:gridCol w="1276575">
                  <a:extLst>
                    <a:ext uri="{9D8B030D-6E8A-4147-A177-3AD203B41FA5}">
                      <a16:colId xmlns:a16="http://schemas.microsoft.com/office/drawing/2014/main" val="361874826"/>
                    </a:ext>
                  </a:extLst>
                </a:gridCol>
                <a:gridCol w="122412">
                  <a:extLst>
                    <a:ext uri="{9D8B030D-6E8A-4147-A177-3AD203B41FA5}">
                      <a16:colId xmlns:a16="http://schemas.microsoft.com/office/drawing/2014/main" val="1898194974"/>
                    </a:ext>
                  </a:extLst>
                </a:gridCol>
                <a:gridCol w="1416472">
                  <a:extLst>
                    <a:ext uri="{9D8B030D-6E8A-4147-A177-3AD203B41FA5}">
                      <a16:colId xmlns:a16="http://schemas.microsoft.com/office/drawing/2014/main" val="433642668"/>
                    </a:ext>
                  </a:extLst>
                </a:gridCol>
              </a:tblGrid>
              <a:tr h="274111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사채할인발행 </a:t>
                      </a:r>
                      <a:r>
                        <a:rPr lang="ko-KR" altLang="en-US" sz="1800" u="none" strike="noStrike" dirty="0" err="1">
                          <a:effectLst/>
                        </a:rPr>
                        <a:t>상각표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84601"/>
                  </a:ext>
                </a:extLst>
              </a:tr>
              <a:tr h="17361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739946274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 dirty="0">
                          <a:effectLst/>
                        </a:rPr>
                        <a:t>날짜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 dirty="0">
                          <a:effectLst/>
                        </a:rPr>
                        <a:t>이자지급액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 dirty="0">
                          <a:effectLst/>
                        </a:rPr>
                        <a:t>이자비용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 dirty="0" err="1">
                          <a:effectLst/>
                        </a:rPr>
                        <a:t>상각액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 dirty="0">
                          <a:effectLst/>
                        </a:rPr>
                        <a:t>장부금액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454283514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2020/1/1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$92,278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714024552"/>
                  </a:ext>
                </a:extLst>
              </a:tr>
              <a:tr h="2873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2020/7/1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$4,000</a:t>
                      </a:r>
                      <a:r>
                        <a:rPr lang="en-US" sz="1800" u="none" strike="noStrike" baseline="30000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$4,614</a:t>
                      </a:r>
                      <a:r>
                        <a:rPr lang="en-US" sz="1800" u="none" strike="noStrike" baseline="30000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$614</a:t>
                      </a:r>
                      <a:r>
                        <a:rPr lang="en-US" sz="1800" u="none" strike="noStrike" baseline="30000" dirty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92,892</a:t>
                      </a:r>
                      <a:r>
                        <a:rPr lang="en-US" sz="1800" u="none" strike="noStrike" baseline="30000" dirty="0">
                          <a:effectLst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057295260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2021/1/1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4,645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645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93,537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789032738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2021/7/1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4,677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677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94,214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60867547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2022/1/1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4,711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711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94,925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87182441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2022/7/1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4,746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746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95,671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945067878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2023/1/1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4,783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783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96,454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518025304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2023/7/1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4,823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823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97,277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908848758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2024/1/1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4,864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864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98,141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410313649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2024/7/1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4,907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907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99,048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706940593"/>
                  </a:ext>
                </a:extLst>
              </a:tr>
              <a:tr h="27411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2025/1/1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4,952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952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100,000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769701627"/>
                  </a:ext>
                </a:extLst>
              </a:tr>
              <a:tr h="280340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$40,000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$47,722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$7,722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66589868"/>
                  </a:ext>
                </a:extLst>
              </a:tr>
              <a:tr h="280340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817890207"/>
                  </a:ext>
                </a:extLst>
              </a:tr>
              <a:tr h="27411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a$4,000=$100,000x0.08x6/12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c$614=$4,614-$4,000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4732"/>
                  </a:ext>
                </a:extLst>
              </a:tr>
              <a:tr h="27411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b$4,614=$92,278x0.10x6/12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d$92,892=$92,278+$614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032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Box 53252"/>
          <p:cNvSpPr txBox="1"/>
          <p:nvPr/>
        </p:nvSpPr>
        <p:spPr>
          <a:xfrm>
            <a:off x="1916846" y="2796448"/>
            <a:ext cx="8151926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발행일</a:t>
            </a:r>
            <a:r>
              <a:rPr kumimoji="1" lang="en-US" altLang="ko-KR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(2020/1/1)</a:t>
            </a: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의 분개</a:t>
            </a:r>
            <a:r>
              <a:rPr kumimoji="1" lang="ko-KR" altLang="en-US" sz="1600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3254" name="TextBox 53253"/>
          <p:cNvSpPr txBox="1"/>
          <p:nvPr/>
        </p:nvSpPr>
        <p:spPr>
          <a:xfrm>
            <a:off x="1884067" y="3128668"/>
            <a:ext cx="8075735" cy="92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</a:t>
            </a:r>
            <a:r>
              <a:rPr kumimoji="1" lang="ko-KR" altLang="en-US" sz="1600" dirty="0">
                <a:latin typeface="Arial"/>
                <a:ea typeface="Arial"/>
              </a:rPr>
              <a:t>현금</a:t>
            </a:r>
            <a:r>
              <a:rPr kumimoji="1" lang="en-US" altLang="ko-KR" sz="1600" dirty="0">
                <a:latin typeface="Arial"/>
                <a:ea typeface="Arial"/>
              </a:rPr>
              <a:t>(</a:t>
            </a:r>
            <a:r>
              <a:rPr kumimoji="1" lang="ko-KR" altLang="en-US" sz="1600" dirty="0" err="1">
                <a:latin typeface="Arial"/>
                <a:ea typeface="Arial"/>
              </a:rPr>
              <a:t>Cash</a:t>
            </a:r>
            <a:r>
              <a:rPr kumimoji="1" lang="en-US" altLang="ko-KR" sz="1600" dirty="0">
                <a:latin typeface="Arial"/>
                <a:ea typeface="Arial"/>
              </a:rPr>
              <a:t>)</a:t>
            </a:r>
            <a:r>
              <a:rPr kumimoji="1" lang="ko-KR" altLang="en-US" sz="1600" dirty="0">
                <a:latin typeface="Arial"/>
                <a:ea typeface="Arial"/>
              </a:rPr>
              <a:t>  	92,278</a:t>
            </a: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1600" dirty="0">
                <a:latin typeface="Arial"/>
                <a:ea typeface="Arial"/>
              </a:rPr>
              <a:t>		사채</a:t>
            </a:r>
            <a:r>
              <a:rPr kumimoji="1" lang="en-US" altLang="ko-KR" sz="1600" dirty="0">
                <a:latin typeface="Arial"/>
                <a:ea typeface="Arial"/>
              </a:rPr>
              <a:t>(</a:t>
            </a:r>
            <a:r>
              <a:rPr kumimoji="1" lang="ko-KR" altLang="en-US" sz="1600" dirty="0" err="1">
                <a:latin typeface="Arial"/>
                <a:ea typeface="Arial"/>
              </a:rPr>
              <a:t>Bonds</a:t>
            </a:r>
            <a:r>
              <a:rPr kumimoji="1" lang="ko-KR" altLang="en-US" sz="1600" dirty="0">
                <a:latin typeface="Arial"/>
                <a:ea typeface="Arial"/>
              </a:rPr>
              <a:t> </a:t>
            </a:r>
            <a:r>
              <a:rPr kumimoji="1" lang="ko-KR" altLang="en-US" sz="1600" dirty="0" err="1">
                <a:latin typeface="Arial"/>
                <a:ea typeface="Arial"/>
              </a:rPr>
              <a:t>payable</a:t>
            </a:r>
            <a:r>
              <a:rPr kumimoji="1" lang="en-US" altLang="ko-KR" sz="1600" dirty="0">
                <a:latin typeface="Arial"/>
                <a:ea typeface="Arial"/>
              </a:rPr>
              <a:t>)</a:t>
            </a:r>
            <a:r>
              <a:rPr kumimoji="1" lang="ko-KR" altLang="en-US" sz="1600" dirty="0">
                <a:latin typeface="Arial"/>
                <a:ea typeface="Arial"/>
              </a:rPr>
              <a:t>		92,278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C110611-F5C3-484A-B805-99BA7884EFFA}"/>
              </a:ext>
            </a:extLst>
          </p:cNvPr>
          <p:cNvSpPr txBox="1">
            <a:spLocks noChangeArrowheads="1"/>
          </p:cNvSpPr>
          <p:nvPr/>
        </p:nvSpPr>
        <p:spPr>
          <a:xfrm>
            <a:off x="1268604" y="331045"/>
            <a:ext cx="9579590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유효이자율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(effective-interest)</a:t>
            </a:r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법을 이용한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상각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8951A-BC5F-4316-956C-16B12DA7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56" y="1310341"/>
            <a:ext cx="8135485" cy="1486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69E500-7D36-4E22-AC81-FC72B52B9F31}"/>
              </a:ext>
            </a:extLst>
          </p:cNvPr>
          <p:cNvSpPr txBox="1"/>
          <p:nvPr/>
        </p:nvSpPr>
        <p:spPr>
          <a:xfrm>
            <a:off x="1908472" y="4926855"/>
            <a:ext cx="8151926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첫번째 이자지급일</a:t>
            </a:r>
            <a:r>
              <a:rPr kumimoji="1" lang="en-US" altLang="ko-KR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(2020/7/1)</a:t>
            </a: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의 분개</a:t>
            </a:r>
            <a:r>
              <a:rPr kumimoji="1" lang="ko-KR" altLang="en-US" sz="1600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89DB8-FEBF-40E2-BAF9-2EC644C68A0D}"/>
              </a:ext>
            </a:extLst>
          </p:cNvPr>
          <p:cNvSpPr txBox="1"/>
          <p:nvPr/>
        </p:nvSpPr>
        <p:spPr>
          <a:xfrm>
            <a:off x="1908472" y="5383944"/>
            <a:ext cx="8075735" cy="92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</a:t>
            </a:r>
            <a:r>
              <a:rPr kumimoji="1" lang="ko-KR" altLang="en-US" sz="1600" dirty="0">
                <a:latin typeface="Arial"/>
                <a:ea typeface="Arial"/>
              </a:rPr>
              <a:t>사채이자비용</a:t>
            </a:r>
            <a:r>
              <a:rPr kumimoji="1" lang="en-US" altLang="ko-KR" sz="1600" dirty="0">
                <a:latin typeface="Arial"/>
                <a:ea typeface="Arial"/>
              </a:rPr>
              <a:t>(Bonds interest expense)</a:t>
            </a:r>
            <a:r>
              <a:rPr kumimoji="1" lang="ko-KR" altLang="en-US" sz="1600" dirty="0">
                <a:latin typeface="Arial"/>
                <a:ea typeface="Arial"/>
              </a:rPr>
              <a:t>  	</a:t>
            </a:r>
            <a:r>
              <a:rPr kumimoji="1" lang="en-US" altLang="ko-KR" sz="1600" dirty="0">
                <a:latin typeface="Arial"/>
                <a:ea typeface="Arial"/>
              </a:rPr>
              <a:t>4,614</a:t>
            </a:r>
            <a:endParaRPr kumimoji="1" lang="ko-KR" altLang="en-US" sz="1600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1600" dirty="0">
                <a:latin typeface="Arial"/>
                <a:ea typeface="Arial"/>
              </a:rPr>
              <a:t>		사채</a:t>
            </a:r>
            <a:r>
              <a:rPr kumimoji="1" lang="en-US" altLang="ko-KR" sz="1600" dirty="0">
                <a:latin typeface="Arial"/>
                <a:ea typeface="Arial"/>
              </a:rPr>
              <a:t>(</a:t>
            </a:r>
            <a:r>
              <a:rPr kumimoji="1" lang="ko-KR" altLang="en-US" sz="1600" dirty="0" err="1">
                <a:latin typeface="Arial"/>
                <a:ea typeface="Arial"/>
              </a:rPr>
              <a:t>Bonds</a:t>
            </a:r>
            <a:r>
              <a:rPr kumimoji="1" lang="ko-KR" altLang="en-US" sz="1600" dirty="0">
                <a:latin typeface="Arial"/>
                <a:ea typeface="Arial"/>
              </a:rPr>
              <a:t> </a:t>
            </a:r>
            <a:r>
              <a:rPr kumimoji="1" lang="ko-KR" altLang="en-US" sz="1600" dirty="0" err="1">
                <a:latin typeface="Arial"/>
                <a:ea typeface="Arial"/>
              </a:rPr>
              <a:t>payable</a:t>
            </a:r>
            <a:r>
              <a:rPr kumimoji="1" lang="en-US" altLang="ko-KR" sz="1600" dirty="0">
                <a:latin typeface="Arial"/>
                <a:ea typeface="Arial"/>
              </a:rPr>
              <a:t>)</a:t>
            </a:r>
            <a:r>
              <a:rPr kumimoji="1" lang="ko-KR" altLang="en-US" sz="1600" dirty="0">
                <a:latin typeface="Arial"/>
                <a:ea typeface="Arial"/>
              </a:rPr>
              <a:t>		 </a:t>
            </a:r>
            <a:r>
              <a:rPr kumimoji="1" lang="en-US" altLang="ko-KR" sz="1600" dirty="0">
                <a:latin typeface="Arial"/>
                <a:ea typeface="Arial"/>
              </a:rPr>
              <a:t>614</a:t>
            </a: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en-US" altLang="ko-KR" sz="1600" dirty="0">
                <a:latin typeface="Arial"/>
                <a:ea typeface="Arial"/>
              </a:rPr>
              <a:t>		</a:t>
            </a:r>
            <a:r>
              <a:rPr kumimoji="1" lang="ko-KR" altLang="en-US" sz="1600" dirty="0">
                <a:latin typeface="Arial"/>
                <a:ea typeface="Arial"/>
              </a:rPr>
              <a:t>현금</a:t>
            </a:r>
            <a:r>
              <a:rPr kumimoji="1" lang="en-US" altLang="ko-KR" sz="1600" dirty="0">
                <a:latin typeface="Arial"/>
                <a:ea typeface="Arial"/>
              </a:rPr>
              <a:t>(Cash)	              	4,000</a:t>
            </a:r>
            <a:endParaRPr kumimoji="1" lang="ko-KR" altLang="en-US" sz="1600" dirty="0">
              <a:latin typeface="Arial"/>
              <a:ea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BC4BE-5656-4BD5-A445-65BC7970F076}"/>
              </a:ext>
            </a:extLst>
          </p:cNvPr>
          <p:cNvSpPr txBox="1"/>
          <p:nvPr/>
        </p:nvSpPr>
        <p:spPr>
          <a:xfrm>
            <a:off x="2565089" y="4220503"/>
            <a:ext cx="346441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현금</a:t>
            </a:r>
            <a:r>
              <a:rPr lang="en-US" altLang="ko-KR" sz="1200" dirty="0"/>
              <a:t>		92,278</a:t>
            </a:r>
          </a:p>
          <a:p>
            <a:r>
              <a:rPr lang="ko-KR" altLang="en-US" sz="1200" dirty="0" err="1"/>
              <a:t>사채할인발행차금</a:t>
            </a:r>
            <a:r>
              <a:rPr lang="en-US" altLang="ko-KR" sz="1200" dirty="0"/>
              <a:t>	  7,722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사채</a:t>
            </a:r>
            <a:r>
              <a:rPr lang="en-US" altLang="ko-KR" sz="1200" dirty="0"/>
              <a:t>		100,000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EF57E-6F85-492B-BA9C-DC8142F95854}"/>
              </a:ext>
            </a:extLst>
          </p:cNvPr>
          <p:cNvSpPr txBox="1"/>
          <p:nvPr/>
        </p:nvSpPr>
        <p:spPr>
          <a:xfrm>
            <a:off x="7318871" y="4095600"/>
            <a:ext cx="3385863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대차대조표</a:t>
            </a:r>
            <a:endParaRPr lang="en-US" altLang="ko-KR" sz="1200" dirty="0"/>
          </a:p>
          <a:p>
            <a:r>
              <a:rPr lang="en-US" altLang="ko-KR" sz="1200" dirty="0"/>
              <a:t>………….</a:t>
            </a:r>
          </a:p>
          <a:p>
            <a:r>
              <a:rPr lang="ko-KR" altLang="en-US" sz="1200" dirty="0"/>
              <a:t>사채</a:t>
            </a:r>
            <a:r>
              <a:rPr lang="en-US" altLang="ko-KR" sz="1200" dirty="0"/>
              <a:t>		100,000</a:t>
            </a:r>
          </a:p>
          <a:p>
            <a:r>
              <a:rPr lang="ko-KR" altLang="en-US" sz="1200" dirty="0" err="1"/>
              <a:t>사채할인발행차금</a:t>
            </a:r>
            <a:r>
              <a:rPr lang="en-US" altLang="ko-KR" sz="1200" dirty="0"/>
              <a:t>	</a:t>
            </a:r>
            <a:r>
              <a:rPr lang="en-US" altLang="ko-KR" sz="1200" u="sng" dirty="0"/>
              <a:t>  (7,722)</a:t>
            </a:r>
            <a:r>
              <a:rPr lang="en-US" altLang="ko-KR" sz="1200" dirty="0"/>
              <a:t>	92,278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2ECC5F-17BE-48D0-BC5A-B5504DAA47EB}"/>
              </a:ext>
            </a:extLst>
          </p:cNvPr>
          <p:cNvCxnSpPr/>
          <p:nvPr/>
        </p:nvCxnSpPr>
        <p:spPr>
          <a:xfrm>
            <a:off x="6454547" y="4436584"/>
            <a:ext cx="504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B1479A-B73C-4B07-8689-F22A0B51163C}"/>
              </a:ext>
            </a:extLst>
          </p:cNvPr>
          <p:cNvSpPr txBox="1"/>
          <p:nvPr/>
        </p:nvSpPr>
        <p:spPr>
          <a:xfrm>
            <a:off x="2235546" y="4003285"/>
            <a:ext cx="44114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또는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uild="p" autoUpdateAnimBg="0"/>
      <p:bldP spid="1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Box 53252"/>
          <p:cNvSpPr txBox="1"/>
          <p:nvPr/>
        </p:nvSpPr>
        <p:spPr>
          <a:xfrm>
            <a:off x="1916846" y="2796448"/>
            <a:ext cx="8151926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발행 첫 해의 결산일</a:t>
            </a:r>
            <a:r>
              <a:rPr kumimoji="1" lang="en-US" altLang="ko-KR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(2020/12/31)</a:t>
            </a: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의 분개</a:t>
            </a:r>
            <a:r>
              <a:rPr kumimoji="1" lang="ko-KR" altLang="en-US" sz="1600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C110611-F5C3-484A-B805-99BA7884EFFA}"/>
              </a:ext>
            </a:extLst>
          </p:cNvPr>
          <p:cNvSpPr txBox="1">
            <a:spLocks noChangeArrowheads="1"/>
          </p:cNvSpPr>
          <p:nvPr/>
        </p:nvSpPr>
        <p:spPr>
          <a:xfrm>
            <a:off x="1268604" y="331045"/>
            <a:ext cx="9579590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유효이자율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(effective-interest)</a:t>
            </a:r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법을 이용한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상각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8951A-BC5F-4316-956C-16B12DA7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56" y="1310341"/>
            <a:ext cx="8135485" cy="1486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69E500-7D36-4E22-AC81-FC72B52B9F31}"/>
              </a:ext>
            </a:extLst>
          </p:cNvPr>
          <p:cNvSpPr txBox="1"/>
          <p:nvPr/>
        </p:nvSpPr>
        <p:spPr>
          <a:xfrm>
            <a:off x="1916846" y="4297155"/>
            <a:ext cx="8151926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두번째 이자지급일</a:t>
            </a:r>
            <a:r>
              <a:rPr kumimoji="1" lang="en-US" altLang="ko-KR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(2021/1/1)</a:t>
            </a: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의 분개</a:t>
            </a:r>
            <a:r>
              <a:rPr kumimoji="1" lang="ko-KR" altLang="en-US" sz="1600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89DB8-FEBF-40E2-BAF9-2EC644C68A0D}"/>
              </a:ext>
            </a:extLst>
          </p:cNvPr>
          <p:cNvSpPr txBox="1"/>
          <p:nvPr/>
        </p:nvSpPr>
        <p:spPr>
          <a:xfrm>
            <a:off x="1916846" y="4697392"/>
            <a:ext cx="8075735" cy="1149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</a:t>
            </a:r>
            <a:r>
              <a:rPr kumimoji="1" lang="ko-KR" altLang="en-US" sz="1600" dirty="0">
                <a:latin typeface="Arial"/>
                <a:ea typeface="Arial"/>
              </a:rPr>
              <a:t>미지급사채이자</a:t>
            </a:r>
            <a:r>
              <a:rPr kumimoji="1" lang="en-US" altLang="ko-KR" sz="1600" dirty="0">
                <a:latin typeface="Arial"/>
                <a:ea typeface="Arial"/>
              </a:rPr>
              <a:t>(Bonds interest payable)</a:t>
            </a:r>
            <a:r>
              <a:rPr kumimoji="1" lang="ko-KR" altLang="en-US" sz="1600" dirty="0">
                <a:latin typeface="Arial"/>
                <a:ea typeface="Arial"/>
              </a:rPr>
              <a:t>  	</a:t>
            </a:r>
            <a:r>
              <a:rPr kumimoji="1" lang="en-US" altLang="ko-KR" sz="1600" dirty="0">
                <a:latin typeface="Arial"/>
                <a:ea typeface="Arial"/>
              </a:rPr>
              <a:t>4,000</a:t>
            </a: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en-US" altLang="ko-KR" sz="1600" dirty="0">
                <a:latin typeface="Arial"/>
                <a:ea typeface="Arial"/>
              </a:rPr>
              <a:t>		</a:t>
            </a:r>
            <a:r>
              <a:rPr kumimoji="1" lang="ko-KR" altLang="en-US" sz="1600" dirty="0">
                <a:latin typeface="Arial"/>
                <a:ea typeface="Arial"/>
              </a:rPr>
              <a:t>현금</a:t>
            </a:r>
            <a:r>
              <a:rPr kumimoji="1" lang="en-US" altLang="ko-KR" sz="1600" dirty="0">
                <a:latin typeface="Arial"/>
                <a:ea typeface="Arial"/>
              </a:rPr>
              <a:t>(Cash)	              	4,000</a:t>
            </a:r>
            <a:endParaRPr kumimoji="1" lang="ko-KR" altLang="en-US" sz="1600" dirty="0">
              <a:latin typeface="Arial"/>
              <a:ea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8027E-E5FD-49DB-8722-92735DB5C59F}"/>
              </a:ext>
            </a:extLst>
          </p:cNvPr>
          <p:cNvSpPr txBox="1"/>
          <p:nvPr/>
        </p:nvSpPr>
        <p:spPr>
          <a:xfrm>
            <a:off x="1902055" y="3078802"/>
            <a:ext cx="8075735" cy="1149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</a:t>
            </a:r>
            <a:r>
              <a:rPr kumimoji="1" lang="ko-KR" altLang="en-US" sz="1600" dirty="0">
                <a:latin typeface="Arial"/>
                <a:ea typeface="Arial"/>
              </a:rPr>
              <a:t>사채이자비용</a:t>
            </a:r>
            <a:r>
              <a:rPr kumimoji="1" lang="en-US" altLang="ko-KR" sz="1600" dirty="0">
                <a:latin typeface="Arial"/>
                <a:ea typeface="Arial"/>
              </a:rPr>
              <a:t>(Bonds interest expense)</a:t>
            </a:r>
            <a:r>
              <a:rPr kumimoji="1" lang="ko-KR" altLang="en-US" sz="1600" dirty="0">
                <a:latin typeface="Arial"/>
                <a:ea typeface="Arial"/>
              </a:rPr>
              <a:t>  	</a:t>
            </a:r>
            <a:r>
              <a:rPr kumimoji="1" lang="en-US" altLang="ko-KR" sz="1600" dirty="0">
                <a:latin typeface="Arial"/>
                <a:ea typeface="Arial"/>
              </a:rPr>
              <a:t>4,645</a:t>
            </a:r>
            <a:endParaRPr kumimoji="1" lang="ko-KR" altLang="en-US" sz="1600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1600" dirty="0">
                <a:latin typeface="Arial"/>
                <a:ea typeface="Arial"/>
              </a:rPr>
              <a:t>		사채</a:t>
            </a:r>
            <a:r>
              <a:rPr kumimoji="1" lang="en-US" altLang="ko-KR" sz="1600" dirty="0">
                <a:latin typeface="Arial"/>
                <a:ea typeface="Arial"/>
              </a:rPr>
              <a:t>(</a:t>
            </a:r>
            <a:r>
              <a:rPr kumimoji="1" lang="ko-KR" altLang="en-US" sz="1600" dirty="0" err="1">
                <a:latin typeface="Arial"/>
                <a:ea typeface="Arial"/>
              </a:rPr>
              <a:t>Bonds</a:t>
            </a:r>
            <a:r>
              <a:rPr kumimoji="1" lang="ko-KR" altLang="en-US" sz="1600" dirty="0">
                <a:latin typeface="Arial"/>
                <a:ea typeface="Arial"/>
              </a:rPr>
              <a:t> </a:t>
            </a:r>
            <a:r>
              <a:rPr kumimoji="1" lang="ko-KR" altLang="en-US" sz="1600" dirty="0" err="1">
                <a:latin typeface="Arial"/>
                <a:ea typeface="Arial"/>
              </a:rPr>
              <a:t>payable</a:t>
            </a:r>
            <a:r>
              <a:rPr kumimoji="1" lang="en-US" altLang="ko-KR" sz="1600" dirty="0">
                <a:latin typeface="Arial"/>
                <a:ea typeface="Arial"/>
              </a:rPr>
              <a:t>)</a:t>
            </a:r>
            <a:r>
              <a:rPr kumimoji="1" lang="ko-KR" altLang="en-US" sz="1600" dirty="0">
                <a:latin typeface="Arial"/>
                <a:ea typeface="Arial"/>
              </a:rPr>
              <a:t>		 </a:t>
            </a:r>
            <a:r>
              <a:rPr kumimoji="1" lang="en-US" altLang="ko-KR" sz="1600" dirty="0">
                <a:latin typeface="Arial"/>
                <a:ea typeface="Arial"/>
              </a:rPr>
              <a:t>645</a:t>
            </a: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en-US" altLang="ko-KR" sz="1600" dirty="0">
                <a:latin typeface="Arial"/>
                <a:ea typeface="Arial"/>
              </a:rPr>
              <a:t>		</a:t>
            </a:r>
            <a:r>
              <a:rPr kumimoji="1" lang="ko-KR" altLang="en-US" sz="1600" dirty="0">
                <a:latin typeface="Arial"/>
                <a:ea typeface="Arial"/>
              </a:rPr>
              <a:t>미지급사채이자</a:t>
            </a:r>
            <a:r>
              <a:rPr kumimoji="1" lang="en-US" altLang="ko-KR" sz="1600" dirty="0">
                <a:latin typeface="Arial"/>
                <a:ea typeface="Arial"/>
              </a:rPr>
              <a:t>(Bonds interest payable)	              	4,000</a:t>
            </a:r>
            <a:endParaRPr kumimoji="1" lang="ko-KR" altLang="en-US" sz="1600" dirty="0"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7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Box 59395"/>
          <p:cNvSpPr txBox="1"/>
          <p:nvPr/>
        </p:nvSpPr>
        <p:spPr>
          <a:xfrm>
            <a:off x="2208868" y="1371324"/>
            <a:ext cx="7999544" cy="530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defRPr/>
            </a:pP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할증발행 (</a:t>
            </a:r>
            <a:r>
              <a:rPr kumimoji="1" lang="ko-KR" altLang="en-US" sz="2800" dirty="0" err="1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Bonds</a:t>
            </a: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800" dirty="0" err="1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Issued</a:t>
            </a: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800" dirty="0" err="1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at</a:t>
            </a: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800" dirty="0" err="1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a</a:t>
            </a:r>
            <a:r>
              <a:rPr kumimoji="1" lang="ko-KR" altLang="en-US" sz="2800" dirty="0">
                <a:solidFill>
                  <a:srgbClr val="008000">
                    <a:alpha val="100000"/>
                  </a:srgbClr>
                </a:solidFill>
                <a:latin typeface="Arial"/>
                <a:ea typeface="굴림"/>
              </a:rPr>
              <a:t> Premium)</a:t>
            </a:r>
          </a:p>
        </p:txBody>
      </p:sp>
      <p:pic>
        <p:nvPicPr>
          <p:cNvPr id="59397" name="그림 59396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056486" y="4104541"/>
            <a:ext cx="8151926" cy="1914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8C7E00D-2705-4616-B4C3-DE8EB8339AD1}"/>
              </a:ext>
            </a:extLst>
          </p:cNvPr>
          <p:cNvSpPr txBox="1">
            <a:spLocks noChangeArrowheads="1"/>
          </p:cNvSpPr>
          <p:nvPr/>
        </p:nvSpPr>
        <p:spPr>
          <a:xfrm>
            <a:off x="1268604" y="331045"/>
            <a:ext cx="9579590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유효이자율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(effective-interest)</a:t>
            </a:r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법을 이용한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상각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764C7-829C-45B7-A1FD-28326B1DD02D}"/>
              </a:ext>
            </a:extLst>
          </p:cNvPr>
          <p:cNvSpPr txBox="1"/>
          <p:nvPr/>
        </p:nvSpPr>
        <p:spPr>
          <a:xfrm>
            <a:off x="1944464" y="1965937"/>
            <a:ext cx="8075735" cy="16783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altLang="ko-KR" sz="2200" dirty="0">
                <a:latin typeface="Arial"/>
                <a:ea typeface="굴림"/>
              </a:rPr>
              <a:t>XYZ</a:t>
            </a:r>
            <a:r>
              <a:rPr kumimoji="1" lang="ko-KR" altLang="en-US" sz="2200" dirty="0">
                <a:latin typeface="Arial"/>
                <a:ea typeface="굴림"/>
              </a:rPr>
              <a:t>주식회사는 </a:t>
            </a:r>
            <a:r>
              <a:rPr kumimoji="1" lang="en-US" altLang="ko-KR" sz="2200" dirty="0">
                <a:latin typeface="Arial"/>
                <a:ea typeface="굴림"/>
              </a:rPr>
              <a:t>2020</a:t>
            </a:r>
            <a:r>
              <a:rPr kumimoji="1" lang="ko-KR" altLang="en-US" sz="2200" dirty="0">
                <a:latin typeface="Arial"/>
                <a:ea typeface="굴림"/>
              </a:rPr>
              <a:t>년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일에 액면가액 $100,000의 사채를 발행하였다</a:t>
            </a:r>
            <a:r>
              <a:rPr kumimoji="1" lang="en-US" altLang="ko-KR" sz="2200" dirty="0">
                <a:latin typeface="Arial"/>
                <a:ea typeface="굴림"/>
              </a:rPr>
              <a:t>. </a:t>
            </a:r>
            <a:r>
              <a:rPr kumimoji="1" lang="ko-KR" altLang="en-US" sz="2200" dirty="0">
                <a:latin typeface="Arial"/>
                <a:ea typeface="굴림"/>
              </a:rPr>
              <a:t>표시이자율은 </a:t>
            </a:r>
            <a:r>
              <a:rPr kumimoji="1" lang="en-US" altLang="ko-KR" sz="2200" dirty="0">
                <a:latin typeface="Arial"/>
                <a:ea typeface="굴림"/>
              </a:rPr>
              <a:t>8%</a:t>
            </a:r>
            <a:r>
              <a:rPr kumimoji="1" lang="ko-KR" altLang="en-US" sz="2200" dirty="0">
                <a:latin typeface="Arial"/>
                <a:ea typeface="굴림"/>
              </a:rPr>
              <a:t>이고 이자는 매년 </a:t>
            </a:r>
            <a:r>
              <a:rPr kumimoji="1" lang="en-US" altLang="ko-KR" sz="2200" dirty="0">
                <a:latin typeface="Arial"/>
                <a:ea typeface="굴림"/>
              </a:rPr>
              <a:t>7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일과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일에 </a:t>
            </a:r>
            <a:r>
              <a:rPr kumimoji="1" lang="ko-KR" altLang="en-US" sz="2200" dirty="0" err="1">
                <a:latin typeface="Arial"/>
                <a:ea typeface="굴림"/>
              </a:rPr>
              <a:t>지급한며</a:t>
            </a:r>
            <a:r>
              <a:rPr kumimoji="1" lang="en-US" altLang="ko-KR" sz="2200" dirty="0">
                <a:latin typeface="Arial"/>
                <a:ea typeface="굴림"/>
              </a:rPr>
              <a:t>, </a:t>
            </a:r>
            <a:r>
              <a:rPr kumimoji="1" lang="ko-KR" altLang="en-US" sz="2200" dirty="0">
                <a:latin typeface="Arial"/>
                <a:ea typeface="굴림"/>
              </a:rPr>
              <a:t>만기는 </a:t>
            </a:r>
            <a:r>
              <a:rPr kumimoji="1" lang="en-US" altLang="ko-KR" sz="2200" dirty="0">
                <a:latin typeface="Arial"/>
                <a:ea typeface="굴림"/>
              </a:rPr>
              <a:t>2025</a:t>
            </a:r>
            <a:r>
              <a:rPr kumimoji="1" lang="ko-KR" altLang="en-US" sz="2200" dirty="0">
                <a:latin typeface="Arial"/>
                <a:ea typeface="굴림"/>
              </a:rPr>
              <a:t>년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월 </a:t>
            </a:r>
            <a:r>
              <a:rPr kumimoji="1" lang="en-US" altLang="ko-KR" sz="2200" dirty="0">
                <a:latin typeface="Arial"/>
                <a:ea typeface="굴림"/>
              </a:rPr>
              <a:t>1</a:t>
            </a:r>
            <a:r>
              <a:rPr kumimoji="1" lang="ko-KR" altLang="en-US" sz="2200" dirty="0">
                <a:latin typeface="Arial"/>
                <a:ea typeface="굴림"/>
              </a:rPr>
              <a:t>일이다</a:t>
            </a:r>
            <a:r>
              <a:rPr kumimoji="1" lang="en-US" altLang="ko-KR" sz="2200" dirty="0">
                <a:latin typeface="Arial"/>
                <a:ea typeface="굴림"/>
              </a:rPr>
              <a:t>. </a:t>
            </a:r>
            <a:r>
              <a:rPr kumimoji="1" lang="ko-KR" altLang="en-US" sz="2200" dirty="0">
                <a:latin typeface="Arial"/>
                <a:ea typeface="굴림"/>
              </a:rPr>
              <a:t>발행일의 시장이자율은 </a:t>
            </a:r>
            <a:r>
              <a:rPr kumimoji="1" lang="en-US" altLang="ko-KR" sz="2200" dirty="0">
                <a:latin typeface="Arial"/>
                <a:ea typeface="굴림"/>
              </a:rPr>
              <a:t>6%</a:t>
            </a:r>
            <a:r>
              <a:rPr kumimoji="1" lang="ko-KR" altLang="en-US" sz="2200" dirty="0">
                <a:latin typeface="Arial"/>
                <a:ea typeface="굴림"/>
              </a:rPr>
              <a:t>였다</a:t>
            </a:r>
            <a:r>
              <a:rPr kumimoji="1" lang="en-US" altLang="ko-KR" sz="2200" dirty="0">
                <a:latin typeface="Arial"/>
                <a:ea typeface="굴림"/>
              </a:rPr>
              <a:t>.</a:t>
            </a:r>
            <a:endParaRPr kumimoji="1" lang="ko-KR" altLang="en-US" sz="2200" dirty="0"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B71ED27-158F-40DD-8215-60B018517046}"/>
              </a:ext>
            </a:extLst>
          </p:cNvPr>
          <p:cNvSpPr txBox="1">
            <a:spLocks noChangeArrowheads="1"/>
          </p:cNvSpPr>
          <p:nvPr/>
        </p:nvSpPr>
        <p:spPr>
          <a:xfrm>
            <a:off x="1268604" y="331045"/>
            <a:ext cx="9579590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유효이자율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(effective-interest)</a:t>
            </a:r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법을 이용한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상각</a:t>
            </a:r>
            <a:endParaRPr lang="ko-KR" altLang="en-US" sz="32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E15C4A-05E8-4A70-8CAE-191C6151B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42335"/>
              </p:ext>
            </p:extLst>
          </p:nvPr>
        </p:nvGraphicFramePr>
        <p:xfrm>
          <a:off x="2637117" y="1555504"/>
          <a:ext cx="6626486" cy="5039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28">
                  <a:extLst>
                    <a:ext uri="{9D8B030D-6E8A-4147-A177-3AD203B41FA5}">
                      <a16:colId xmlns:a16="http://schemas.microsoft.com/office/drawing/2014/main" val="2124545178"/>
                    </a:ext>
                  </a:extLst>
                </a:gridCol>
                <a:gridCol w="133920">
                  <a:extLst>
                    <a:ext uri="{9D8B030D-6E8A-4147-A177-3AD203B41FA5}">
                      <a16:colId xmlns:a16="http://schemas.microsoft.com/office/drawing/2014/main" val="3849387988"/>
                    </a:ext>
                  </a:extLst>
                </a:gridCol>
                <a:gridCol w="1249903">
                  <a:extLst>
                    <a:ext uri="{9D8B030D-6E8A-4147-A177-3AD203B41FA5}">
                      <a16:colId xmlns:a16="http://schemas.microsoft.com/office/drawing/2014/main" val="3616712831"/>
                    </a:ext>
                  </a:extLst>
                </a:gridCol>
                <a:gridCol w="119039">
                  <a:extLst>
                    <a:ext uri="{9D8B030D-6E8A-4147-A177-3AD203B41FA5}">
                      <a16:colId xmlns:a16="http://schemas.microsoft.com/office/drawing/2014/main" val="1217102772"/>
                    </a:ext>
                  </a:extLst>
                </a:gridCol>
                <a:gridCol w="1086228">
                  <a:extLst>
                    <a:ext uri="{9D8B030D-6E8A-4147-A177-3AD203B41FA5}">
                      <a16:colId xmlns:a16="http://schemas.microsoft.com/office/drawing/2014/main" val="905354454"/>
                    </a:ext>
                  </a:extLst>
                </a:gridCol>
                <a:gridCol w="119039">
                  <a:extLst>
                    <a:ext uri="{9D8B030D-6E8A-4147-A177-3AD203B41FA5}">
                      <a16:colId xmlns:a16="http://schemas.microsoft.com/office/drawing/2014/main" val="4223772476"/>
                    </a:ext>
                  </a:extLst>
                </a:gridCol>
                <a:gridCol w="1086228">
                  <a:extLst>
                    <a:ext uri="{9D8B030D-6E8A-4147-A177-3AD203B41FA5}">
                      <a16:colId xmlns:a16="http://schemas.microsoft.com/office/drawing/2014/main" val="356641764"/>
                    </a:ext>
                  </a:extLst>
                </a:gridCol>
                <a:gridCol w="104160">
                  <a:extLst>
                    <a:ext uri="{9D8B030D-6E8A-4147-A177-3AD203B41FA5}">
                      <a16:colId xmlns:a16="http://schemas.microsoft.com/office/drawing/2014/main" val="968917298"/>
                    </a:ext>
                  </a:extLst>
                </a:gridCol>
                <a:gridCol w="1294545">
                  <a:extLst>
                    <a:ext uri="{9D8B030D-6E8A-4147-A177-3AD203B41FA5}">
                      <a16:colId xmlns:a16="http://schemas.microsoft.com/office/drawing/2014/main" val="658945645"/>
                    </a:ext>
                  </a:extLst>
                </a:gridCol>
                <a:gridCol w="347196">
                  <a:extLst>
                    <a:ext uri="{9D8B030D-6E8A-4147-A177-3AD203B41FA5}">
                      <a16:colId xmlns:a16="http://schemas.microsoft.com/office/drawing/2014/main" val="1225916454"/>
                    </a:ext>
                  </a:extLst>
                </a:gridCol>
              </a:tblGrid>
              <a:tr h="27008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사채할증발행</a:t>
                      </a:r>
                      <a:r>
                        <a:rPr lang="ko-KR" altLang="en-US" sz="1800" u="none" strike="noStrike" dirty="0">
                          <a:effectLst/>
                        </a:rPr>
                        <a:t> </a:t>
                      </a:r>
                      <a:r>
                        <a:rPr lang="ko-KR" altLang="en-US" sz="1800" u="none" strike="noStrike" dirty="0" err="1">
                          <a:effectLst/>
                        </a:rPr>
                        <a:t>상각표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672505105"/>
                  </a:ext>
                </a:extLst>
              </a:tr>
              <a:tr h="209137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017912812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>
                          <a:effectLst/>
                        </a:rPr>
                        <a:t>날짜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 dirty="0">
                          <a:effectLst/>
                        </a:rPr>
                        <a:t>이자지급액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 dirty="0">
                          <a:effectLst/>
                        </a:rPr>
                        <a:t>이자비용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>
                          <a:effectLst/>
                        </a:rPr>
                        <a:t>상각액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u="none" strike="noStrike">
                          <a:effectLst/>
                        </a:rPr>
                        <a:t>장부금액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013259040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2020/1/1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$108,530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686886677"/>
                  </a:ext>
                </a:extLst>
              </a:tr>
              <a:tr h="2831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2020/7/1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$4,000</a:t>
                      </a:r>
                      <a:r>
                        <a:rPr lang="en-US" sz="1800" u="none" strike="noStrike" baseline="30000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$3,256</a:t>
                      </a:r>
                      <a:r>
                        <a:rPr lang="en-US" sz="1800" u="none" strike="noStrike" baseline="30000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$744</a:t>
                      </a:r>
                      <a:r>
                        <a:rPr lang="en-US" sz="1800" u="none" strike="noStrike" baseline="30000" dirty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$107,786</a:t>
                      </a:r>
                      <a:r>
                        <a:rPr lang="en-US" sz="1800" u="none" strike="noStrike" baseline="30000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264608116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2021/1/1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3,234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766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107,020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689471252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2021/7/1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3,211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789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106,231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464956039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2022/1/1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3,187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813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105,418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655592892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2022/7/1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3,162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838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104,580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214659873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2023/1/1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3,137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863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103,717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327879161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2023/7/1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3,112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888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102,829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136996369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2024/1/1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3,085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915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101,914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535877402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2024/7/1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3,057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943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100,971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274999157"/>
                  </a:ext>
                </a:extLst>
              </a:tr>
              <a:tr h="2700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2025/1/1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3,029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971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100,000 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883104532"/>
                  </a:ext>
                </a:extLst>
              </a:tr>
              <a:tr h="276218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$40,000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$31,470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$8,530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60247033"/>
                  </a:ext>
                </a:extLst>
              </a:tr>
              <a:tr h="276218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790120769"/>
                  </a:ext>
                </a:extLst>
              </a:tr>
              <a:tr h="27008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a$4,000=$100,000x0.08x6/12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c$744=$4,000-$3,256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46993784"/>
                  </a:ext>
                </a:extLst>
              </a:tr>
              <a:tr h="27008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b$3,256=$108,530x0.06x6/12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d$107,786=$108,530-$744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016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Box 53252"/>
          <p:cNvSpPr txBox="1"/>
          <p:nvPr/>
        </p:nvSpPr>
        <p:spPr>
          <a:xfrm>
            <a:off x="1916846" y="2796448"/>
            <a:ext cx="8151926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발행일</a:t>
            </a:r>
            <a:r>
              <a:rPr kumimoji="1" lang="en-US" altLang="ko-KR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(2020/1/1)</a:t>
            </a: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의 분개</a:t>
            </a:r>
            <a:r>
              <a:rPr kumimoji="1" lang="ko-KR" altLang="en-US" sz="1600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3254" name="TextBox 53253"/>
          <p:cNvSpPr txBox="1"/>
          <p:nvPr/>
        </p:nvSpPr>
        <p:spPr>
          <a:xfrm>
            <a:off x="1884067" y="3128668"/>
            <a:ext cx="8075735" cy="92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</a:t>
            </a:r>
            <a:r>
              <a:rPr kumimoji="1" lang="ko-KR" altLang="en-US" sz="1600" dirty="0">
                <a:latin typeface="Arial"/>
                <a:ea typeface="Arial"/>
              </a:rPr>
              <a:t>현금</a:t>
            </a:r>
            <a:r>
              <a:rPr kumimoji="1" lang="en-US" altLang="ko-KR" sz="1600" dirty="0">
                <a:latin typeface="Arial"/>
                <a:ea typeface="Arial"/>
              </a:rPr>
              <a:t>(</a:t>
            </a:r>
            <a:r>
              <a:rPr kumimoji="1" lang="ko-KR" altLang="en-US" sz="1600" dirty="0" err="1">
                <a:latin typeface="Arial"/>
                <a:ea typeface="Arial"/>
              </a:rPr>
              <a:t>Cash</a:t>
            </a:r>
            <a:r>
              <a:rPr kumimoji="1" lang="en-US" altLang="ko-KR" sz="1600" dirty="0">
                <a:latin typeface="Arial"/>
                <a:ea typeface="Arial"/>
              </a:rPr>
              <a:t>)</a:t>
            </a:r>
            <a:r>
              <a:rPr kumimoji="1" lang="ko-KR" altLang="en-US" sz="1600" dirty="0">
                <a:latin typeface="Arial"/>
                <a:ea typeface="Arial"/>
              </a:rPr>
              <a:t>  	</a:t>
            </a:r>
            <a:r>
              <a:rPr kumimoji="1" lang="en-US" altLang="ko-KR" sz="1600" dirty="0">
                <a:latin typeface="Arial"/>
                <a:ea typeface="Arial"/>
              </a:rPr>
              <a:t>108,530</a:t>
            </a:r>
            <a:endParaRPr kumimoji="1" lang="ko-KR" altLang="en-US" sz="1600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1600" dirty="0">
                <a:latin typeface="Arial"/>
                <a:ea typeface="Arial"/>
              </a:rPr>
              <a:t>		사채</a:t>
            </a:r>
            <a:r>
              <a:rPr kumimoji="1" lang="en-US" altLang="ko-KR" sz="1600" dirty="0">
                <a:latin typeface="Arial"/>
                <a:ea typeface="Arial"/>
              </a:rPr>
              <a:t>(</a:t>
            </a:r>
            <a:r>
              <a:rPr kumimoji="1" lang="ko-KR" altLang="en-US" sz="1600" dirty="0" err="1">
                <a:latin typeface="Arial"/>
                <a:ea typeface="Arial"/>
              </a:rPr>
              <a:t>Bonds</a:t>
            </a:r>
            <a:r>
              <a:rPr kumimoji="1" lang="ko-KR" altLang="en-US" sz="1600" dirty="0">
                <a:latin typeface="Arial"/>
                <a:ea typeface="Arial"/>
              </a:rPr>
              <a:t> </a:t>
            </a:r>
            <a:r>
              <a:rPr kumimoji="1" lang="ko-KR" altLang="en-US" sz="1600" dirty="0" err="1">
                <a:latin typeface="Arial"/>
                <a:ea typeface="Arial"/>
              </a:rPr>
              <a:t>payable</a:t>
            </a:r>
            <a:r>
              <a:rPr kumimoji="1" lang="en-US" altLang="ko-KR" sz="1600" dirty="0">
                <a:latin typeface="Arial"/>
                <a:ea typeface="Arial"/>
              </a:rPr>
              <a:t>)</a:t>
            </a:r>
            <a:r>
              <a:rPr kumimoji="1" lang="ko-KR" altLang="en-US" sz="1600" dirty="0">
                <a:latin typeface="Arial"/>
                <a:ea typeface="Arial"/>
              </a:rPr>
              <a:t>		</a:t>
            </a:r>
            <a:r>
              <a:rPr kumimoji="1" lang="en-US" altLang="ko-KR" sz="1600" dirty="0">
                <a:latin typeface="Arial"/>
                <a:ea typeface="Arial"/>
              </a:rPr>
              <a:t>108,530</a:t>
            </a:r>
            <a:endParaRPr kumimoji="1" lang="ko-KR" altLang="en-US" sz="1600" dirty="0">
              <a:latin typeface="Arial"/>
              <a:ea typeface="Arial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C110611-F5C3-484A-B805-99BA7884EFFA}"/>
              </a:ext>
            </a:extLst>
          </p:cNvPr>
          <p:cNvSpPr txBox="1">
            <a:spLocks noChangeArrowheads="1"/>
          </p:cNvSpPr>
          <p:nvPr/>
        </p:nvSpPr>
        <p:spPr>
          <a:xfrm>
            <a:off x="1268604" y="331045"/>
            <a:ext cx="9579590" cy="630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유효이자율</a:t>
            </a:r>
            <a:r>
              <a:rPr lang="en-US" altLang="ko-K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(effective-interest)</a:t>
            </a:r>
            <a:r>
              <a:rPr lang="ko-KR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법을 이용한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상각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9E500-7D36-4E22-AC81-FC72B52B9F31}"/>
              </a:ext>
            </a:extLst>
          </p:cNvPr>
          <p:cNvSpPr txBox="1"/>
          <p:nvPr/>
        </p:nvSpPr>
        <p:spPr>
          <a:xfrm>
            <a:off x="1908472" y="5070909"/>
            <a:ext cx="8151926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첫번째 이자지급일</a:t>
            </a:r>
            <a:r>
              <a:rPr kumimoji="1" lang="en-US" altLang="ko-KR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(2020/7/1)</a:t>
            </a:r>
            <a:r>
              <a:rPr kumimoji="1" lang="ko-KR" altLang="en-US" sz="1600" u="sng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의 분개</a:t>
            </a:r>
            <a:r>
              <a:rPr kumimoji="1" lang="ko-KR" altLang="en-US" sz="1600" dirty="0"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89DB8-FEBF-40E2-BAF9-2EC644C68A0D}"/>
              </a:ext>
            </a:extLst>
          </p:cNvPr>
          <p:cNvSpPr txBox="1"/>
          <p:nvPr/>
        </p:nvSpPr>
        <p:spPr>
          <a:xfrm>
            <a:off x="1908472" y="5527998"/>
            <a:ext cx="8075735" cy="92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2100" dirty="0">
                <a:latin typeface="Arial"/>
                <a:ea typeface="Arial"/>
              </a:rPr>
              <a:t>	</a:t>
            </a:r>
            <a:r>
              <a:rPr kumimoji="1" lang="ko-KR" altLang="en-US" sz="1600" dirty="0">
                <a:latin typeface="Arial"/>
                <a:ea typeface="Arial"/>
              </a:rPr>
              <a:t>사채이자비용</a:t>
            </a:r>
            <a:r>
              <a:rPr kumimoji="1" lang="en-US" altLang="ko-KR" sz="1600" dirty="0">
                <a:latin typeface="Arial"/>
                <a:ea typeface="Arial"/>
              </a:rPr>
              <a:t>(Bonds interest expense)</a:t>
            </a:r>
            <a:r>
              <a:rPr kumimoji="1" lang="ko-KR" altLang="en-US" sz="1600" dirty="0">
                <a:latin typeface="Arial"/>
                <a:ea typeface="Arial"/>
              </a:rPr>
              <a:t>  	</a:t>
            </a:r>
            <a:r>
              <a:rPr kumimoji="1" lang="en-US" altLang="ko-KR" sz="1600" dirty="0">
                <a:latin typeface="Arial"/>
                <a:ea typeface="Arial"/>
              </a:rPr>
              <a:t>3,256</a:t>
            </a:r>
            <a:endParaRPr kumimoji="1" lang="ko-KR" altLang="en-US" sz="1600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ko-KR" altLang="en-US" sz="1600" dirty="0">
                <a:latin typeface="Arial"/>
                <a:ea typeface="Arial"/>
              </a:rPr>
              <a:t>	사채</a:t>
            </a:r>
            <a:r>
              <a:rPr kumimoji="1" lang="en-US" altLang="ko-KR" sz="1600" dirty="0">
                <a:latin typeface="Arial"/>
                <a:ea typeface="Arial"/>
              </a:rPr>
              <a:t>(</a:t>
            </a:r>
            <a:r>
              <a:rPr kumimoji="1" lang="ko-KR" altLang="en-US" sz="1600" dirty="0" err="1">
                <a:latin typeface="Arial"/>
                <a:ea typeface="Arial"/>
              </a:rPr>
              <a:t>Bonds</a:t>
            </a:r>
            <a:r>
              <a:rPr kumimoji="1" lang="ko-KR" altLang="en-US" sz="1600" dirty="0">
                <a:latin typeface="Arial"/>
                <a:ea typeface="Arial"/>
              </a:rPr>
              <a:t> </a:t>
            </a:r>
            <a:r>
              <a:rPr kumimoji="1" lang="ko-KR" altLang="en-US" sz="1600" dirty="0" err="1">
                <a:latin typeface="Arial"/>
                <a:ea typeface="Arial"/>
              </a:rPr>
              <a:t>payable</a:t>
            </a:r>
            <a:r>
              <a:rPr kumimoji="1" lang="en-US" altLang="ko-KR" sz="1600" dirty="0">
                <a:latin typeface="Arial"/>
                <a:ea typeface="Arial"/>
              </a:rPr>
              <a:t>)</a:t>
            </a:r>
            <a:r>
              <a:rPr kumimoji="1" lang="ko-KR" altLang="en-US" sz="1600" dirty="0">
                <a:latin typeface="Arial"/>
                <a:ea typeface="Arial"/>
              </a:rPr>
              <a:t>	 </a:t>
            </a:r>
            <a:r>
              <a:rPr kumimoji="1" lang="en-US" altLang="ko-KR" sz="1600" dirty="0">
                <a:latin typeface="Arial"/>
                <a:ea typeface="Arial"/>
              </a:rPr>
              <a:t>744</a:t>
            </a:r>
          </a:p>
          <a:p>
            <a:pPr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1028836" algn="l"/>
                <a:tab pos="5830071" algn="r"/>
                <a:tab pos="7087537" algn="r"/>
              </a:tabLst>
              <a:defRPr/>
            </a:pPr>
            <a:r>
              <a:rPr kumimoji="1" lang="en-US" altLang="ko-KR" sz="1600" dirty="0">
                <a:latin typeface="Arial"/>
                <a:ea typeface="Arial"/>
              </a:rPr>
              <a:t>		</a:t>
            </a:r>
            <a:r>
              <a:rPr kumimoji="1" lang="ko-KR" altLang="en-US" sz="1600" dirty="0">
                <a:latin typeface="Arial"/>
                <a:ea typeface="Arial"/>
              </a:rPr>
              <a:t>현금</a:t>
            </a:r>
            <a:r>
              <a:rPr kumimoji="1" lang="en-US" altLang="ko-KR" sz="1600" dirty="0">
                <a:latin typeface="Arial"/>
                <a:ea typeface="Arial"/>
              </a:rPr>
              <a:t>(Cash)	              	4,000</a:t>
            </a:r>
            <a:endParaRPr kumimoji="1" lang="ko-KR" altLang="en-US" sz="1600" dirty="0">
              <a:latin typeface="Arial"/>
              <a:ea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4E6C87-5EE6-4B25-999D-EFAED713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27" y="1453030"/>
            <a:ext cx="7163800" cy="1009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E545C1-7312-4839-8CCC-81633A458485}"/>
              </a:ext>
            </a:extLst>
          </p:cNvPr>
          <p:cNvSpPr txBox="1"/>
          <p:nvPr/>
        </p:nvSpPr>
        <p:spPr>
          <a:xfrm>
            <a:off x="2565089" y="4220503"/>
            <a:ext cx="346441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현금</a:t>
            </a:r>
            <a:r>
              <a:rPr lang="en-US" altLang="ko-KR" sz="1200" dirty="0"/>
              <a:t>		108,530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사채</a:t>
            </a:r>
            <a:r>
              <a:rPr lang="en-US" altLang="ko-KR" sz="1200" dirty="0"/>
              <a:t>		100,000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 err="1"/>
              <a:t>사채할증발행</a:t>
            </a:r>
            <a:r>
              <a:rPr lang="en-US" altLang="ko-KR" sz="1200" dirty="0"/>
              <a:t>	    8,530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21D9D-4E7C-4FEC-B2A3-77E8C8A66394}"/>
              </a:ext>
            </a:extLst>
          </p:cNvPr>
          <p:cNvSpPr txBox="1"/>
          <p:nvPr/>
        </p:nvSpPr>
        <p:spPr>
          <a:xfrm>
            <a:off x="7279599" y="4095600"/>
            <a:ext cx="346441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대차대조표</a:t>
            </a:r>
            <a:endParaRPr lang="en-US" altLang="ko-KR" sz="1200" dirty="0"/>
          </a:p>
          <a:p>
            <a:r>
              <a:rPr lang="en-US" altLang="ko-KR" sz="1200" dirty="0"/>
              <a:t>………….</a:t>
            </a:r>
          </a:p>
          <a:p>
            <a:r>
              <a:rPr lang="ko-KR" altLang="en-US" sz="1200" dirty="0"/>
              <a:t>사채</a:t>
            </a:r>
            <a:r>
              <a:rPr lang="en-US" altLang="ko-KR" sz="1200" dirty="0"/>
              <a:t>		100,000</a:t>
            </a:r>
          </a:p>
          <a:p>
            <a:r>
              <a:rPr lang="ko-KR" altLang="en-US" sz="1200" dirty="0" err="1"/>
              <a:t>사채할증발행차금</a:t>
            </a:r>
            <a:r>
              <a:rPr lang="en-US" altLang="ko-KR" sz="1200" dirty="0"/>
              <a:t>	</a:t>
            </a:r>
            <a:r>
              <a:rPr lang="en-US" altLang="ko-KR" sz="1200" u="sng" dirty="0"/>
              <a:t>    8,530</a:t>
            </a:r>
            <a:r>
              <a:rPr lang="en-US" altLang="ko-KR" sz="1200" dirty="0"/>
              <a:t>	108,530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C99FB9-A666-44CC-BD31-A06C59EC375C}"/>
              </a:ext>
            </a:extLst>
          </p:cNvPr>
          <p:cNvCxnSpPr/>
          <p:nvPr/>
        </p:nvCxnSpPr>
        <p:spPr>
          <a:xfrm>
            <a:off x="6454547" y="4436584"/>
            <a:ext cx="504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DC975B-CC1B-4B4E-AEF1-5D743D918E16}"/>
              </a:ext>
            </a:extLst>
          </p:cNvPr>
          <p:cNvSpPr txBox="1"/>
          <p:nvPr/>
        </p:nvSpPr>
        <p:spPr>
          <a:xfrm>
            <a:off x="2235546" y="4003285"/>
            <a:ext cx="44114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또는</a:t>
            </a:r>
          </a:p>
        </p:txBody>
      </p:sp>
    </p:spTree>
    <p:extLst>
      <p:ext uri="{BB962C8B-B14F-4D97-AF65-F5344CB8AC3E}">
        <p14:creationId xmlns:p14="http://schemas.microsoft.com/office/powerpoint/2010/main" val="393590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uild="p" autoUpdateAnimBg="0"/>
      <p:bldP spid="1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35" name="Group 115">
            <a:extLst>
              <a:ext uri="{FF2B5EF4-FFF2-40B4-BE49-F238E27FC236}">
                <a16:creationId xmlns:a16="http://schemas.microsoft.com/office/drawing/2014/main" id="{A6F63C08-D11D-45B4-89E2-15D79229C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49352"/>
              </p:ext>
            </p:extLst>
          </p:nvPr>
        </p:nvGraphicFramePr>
        <p:xfrm>
          <a:off x="2297991" y="3382902"/>
          <a:ext cx="7651566" cy="2206114"/>
        </p:xfrm>
        <a:graphic>
          <a:graphicData uri="http://schemas.openxmlformats.org/drawingml/2006/table">
            <a:tbl>
              <a:tblPr/>
              <a:tblGrid>
                <a:gridCol w="7651566">
                  <a:extLst>
                    <a:ext uri="{9D8B030D-6E8A-4147-A177-3AD203B41FA5}">
                      <a16:colId xmlns:a16="http://schemas.microsoft.com/office/drawing/2014/main" val="987110695"/>
                    </a:ext>
                  </a:extLst>
                </a:gridCol>
              </a:tblGrid>
              <a:tr h="2206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한컴바탕" pitchFamily="18" charset="-127"/>
                          <a:ea typeface="신명 신명조,한컴돋움"/>
                          <a:cs typeface="한컴바탕" pitchFamily="18" charset="-127"/>
                        </a:rPr>
                        <a:t>  </a:t>
                      </a:r>
                      <a:r>
                        <a:rPr kumimoji="1" lang="en-US" altLang="ko-KR" sz="7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신명 신명조,한컴돋움"/>
                          <a:cs typeface="한컴바탕" pitchFamily="18" charset="-127"/>
                        </a:rPr>
                        <a:t> 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신명 신명조,한컴돋움"/>
                          <a:cs typeface="한컴바탕" pitchFamily="18" charset="-127"/>
                        </a:rPr>
        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-127"/>
                        <a:ea typeface="신명 신명조,한컴돋움"/>
                        <a:cs typeface="한컴바탕" pitchFamily="18" charset="-127"/>
                      </a:endParaRPr>
                    </a:p>
                  </a:txBody>
                  <a:tcPr marL="91419" marR="91419" marT="45709" marB="45709" anchor="ctr" horzOverflow="overflow">
                    <a:lnL w="76200" cap="flat" cmpd="sng" algn="ctr">
                      <a:solidFill>
                        <a:srgbClr val="FFE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E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E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E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803"/>
                  </a:ext>
                </a:extLst>
              </a:tr>
            </a:tbl>
          </a:graphicData>
        </a:graphic>
      </p:graphicFrame>
      <p:sp>
        <p:nvSpPr>
          <p:cNvPr id="81922" name="Rectangle 2">
            <a:extLst>
              <a:ext uri="{FF2B5EF4-FFF2-40B4-BE49-F238E27FC236}">
                <a16:creationId xmlns:a16="http://schemas.microsoft.com/office/drawing/2014/main" id="{E73F9CB7-91BE-4934-9C04-87856BAF9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956" y="378794"/>
            <a:ext cx="7770601" cy="457094"/>
          </a:xfrm>
        </p:spPr>
        <p:txBody>
          <a:bodyPr/>
          <a:lstStyle/>
          <a:p>
            <a:r>
              <a:rPr lang="ko-KR" altLang="en-US" sz="3200" b="1" dirty="0"/>
              <a:t>리스</a:t>
            </a:r>
            <a:r>
              <a:rPr lang="en-US" altLang="ko-KR" sz="3200" b="1" dirty="0"/>
              <a:t>(Lease)</a:t>
            </a:r>
            <a:endParaRPr lang="ko-KR" altLang="en-US" sz="3200" b="1" dirty="0"/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01B57095-0F95-40D7-8D59-2BE4C37C0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337" y="1791846"/>
            <a:ext cx="9193017" cy="1067096"/>
          </a:xfrm>
          <a:prstGeom prst="rect">
            <a:avLst/>
          </a:prstGeom>
          <a:gradFill rotWithShape="0">
            <a:gsLst>
              <a:gs pos="0">
                <a:srgbClr val="660066">
                  <a:gamma/>
                  <a:shade val="46275"/>
                  <a:invGamma/>
                </a:srgbClr>
              </a:gs>
              <a:gs pos="100000">
                <a:srgbClr val="660066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6600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궁서" panose="02030600000101010101" pitchFamily="18" charset="-127"/>
              </a:rPr>
              <a:t>리스 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궁서" panose="02030600000101010101" pitchFamily="18" charset="-127"/>
              </a:rPr>
              <a:t>: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휴먼명조" pitchFamily="2" charset="-127"/>
              </a:rPr>
              <a:t>리스이용자</a:t>
            </a:r>
            <a:r>
              <a:rPr lang="ko-KR" altLang="en-US" dirty="0">
                <a:solidFill>
                  <a:schemeClr val="bg1"/>
                </a:solidFill>
              </a:rPr>
              <a:t>가</a:t>
            </a:r>
            <a:r>
              <a:rPr lang="ko-KR" altLang="en-US" dirty="0">
                <a:solidFill>
                  <a:schemeClr val="bg1"/>
                </a:solidFill>
                <a:latin typeface="휴먼명조" pitchFamily="2" charset="-127"/>
                <a:ea typeface="휴먼명조" pitchFamily="2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명조" pitchFamily="2" charset="-127"/>
                <a:ea typeface="휴먼명조" pitchFamily="2" charset="-127"/>
              </a:rPr>
              <a:t>리스제공자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자산의 소유권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에게 자산의 사용권을 일정기간 이전 받고</a:t>
            </a:r>
          </a:p>
          <a:p>
            <a:pPr algn="l">
              <a:lnSpc>
                <a:spcPct val="120000"/>
              </a:lnSpc>
            </a:pPr>
            <a:r>
              <a:rPr lang="ko-KR" altLang="en-US" b="1" dirty="0">
                <a:solidFill>
                  <a:srgbClr val="FFB8A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리스사용료</a:t>
            </a:r>
            <a:r>
              <a:rPr lang="ko-KR" altLang="en-US" dirty="0">
                <a:solidFill>
                  <a:srgbClr val="FFB8A7"/>
                </a:solidFill>
                <a:latin typeface="굴림" panose="020B0600000101010101" pitchFamily="50" charset="-127"/>
              </a:rPr>
              <a:t>를</a:t>
            </a:r>
            <a:r>
              <a:rPr lang="ko-KR" altLang="en-US" dirty="0">
                <a:solidFill>
                  <a:srgbClr val="FFB8A7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B8A7"/>
                </a:solidFill>
                <a:latin typeface="굴림" panose="020B0600000101010101" pitchFamily="50" charset="-127"/>
              </a:rPr>
              <a:t>지급하는 계약</a:t>
            </a:r>
            <a:r>
              <a:rPr lang="en-US" altLang="ko-KR" dirty="0"/>
              <a:t>. </a:t>
            </a:r>
          </a:p>
          <a:p>
            <a:pPr algn="l"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82021" name="Picture 101" descr="UNI000007c089bc">
            <a:extLst>
              <a:ext uri="{FF2B5EF4-FFF2-40B4-BE49-F238E27FC236}">
                <a16:creationId xmlns:a16="http://schemas.microsoft.com/office/drawing/2014/main" id="{0FB273D4-05C1-4928-8F22-CDB868E18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62" y="3530504"/>
            <a:ext cx="7380166" cy="19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22" name="Rectangle 102">
            <a:extLst>
              <a:ext uri="{FF2B5EF4-FFF2-40B4-BE49-F238E27FC236}">
                <a16:creationId xmlns:a16="http://schemas.microsoft.com/office/drawing/2014/main" id="{46E04F2E-DFB2-4824-AAD3-A596315A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71" y="2489695"/>
            <a:ext cx="9141883" cy="36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제목 1"/>
          <p:cNvSpPr>
            <a:spLocks noGrp="1"/>
          </p:cNvSpPr>
          <p:nvPr>
            <p:ph type="title"/>
          </p:nvPr>
        </p:nvSpPr>
        <p:spPr>
          <a:xfrm>
            <a:off x="1980296" y="-99913"/>
            <a:ext cx="8228117" cy="1142696"/>
          </a:xfrm>
        </p:spPr>
        <p:txBody>
          <a:bodyPr vert="horz" wrap="square" lIns="92075" tIns="46038" rIns="92075" bIns="46038" anchor="b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00009A">
                    <a:alpha val="100000"/>
                  </a:srgbClr>
                </a:solidFill>
                <a:latin typeface="Arial"/>
                <a:ea typeface="Arial"/>
              </a:rPr>
              <a:t>리스의 종류</a:t>
            </a:r>
            <a:endParaRPr kumimoji="1" lang="ko-KR" altLang="en-US" sz="3600" b="1" dirty="0">
              <a:solidFill>
                <a:schemeClr val="bg2"/>
              </a:solidFill>
              <a:latin typeface="Arial"/>
              <a:ea typeface="Arial"/>
            </a:endParaRPr>
          </a:p>
        </p:txBody>
      </p:sp>
      <p:sp>
        <p:nvSpPr>
          <p:cNvPr id="84995" name="TextBox 84994"/>
          <p:cNvSpPr txBox="1"/>
          <p:nvPr/>
        </p:nvSpPr>
        <p:spPr>
          <a:xfrm>
            <a:off x="2818395" y="3275987"/>
            <a:ext cx="2285560" cy="18157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800" b="1">
                <a:solidFill>
                  <a:schemeClr val="bg1"/>
                </a:solidFill>
                <a:latin typeface="Calibri"/>
                <a:ea typeface="바탕"/>
              </a:rPr>
              <a:t>The Company receives $100 Cash from a customer</a:t>
            </a:r>
          </a:p>
        </p:txBody>
      </p:sp>
      <p:sp>
        <p:nvSpPr>
          <p:cNvPr id="84996" name="TextBox 84995"/>
          <p:cNvSpPr txBox="1"/>
          <p:nvPr/>
        </p:nvSpPr>
        <p:spPr>
          <a:xfrm>
            <a:off x="7618089" y="3428369"/>
            <a:ext cx="2437941" cy="13840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800" b="1">
                <a:solidFill>
                  <a:schemeClr val="bg1"/>
                </a:solidFill>
                <a:latin typeface="Calibri"/>
                <a:ea typeface="바탕"/>
              </a:rPr>
              <a:t>The Company pays $50 Cash to a vendor.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F3891-9B19-4129-995C-50D1A6DAD11B}"/>
              </a:ext>
            </a:extLst>
          </p:cNvPr>
          <p:cNvSpPr txBox="1"/>
          <p:nvPr/>
        </p:nvSpPr>
        <p:spPr>
          <a:xfrm>
            <a:off x="1268603" y="2203747"/>
            <a:ext cx="10686387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금융리스 </a:t>
            </a:r>
            <a:r>
              <a:rPr lang="en-US" altLang="ko-KR" sz="2400" dirty="0"/>
              <a:t>(Capital Lease): </a:t>
            </a:r>
            <a:r>
              <a:rPr lang="ko-KR" altLang="en-US" sz="2400" dirty="0"/>
              <a:t>리스이용자의 장부에 자산과 부채를 인식한다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                                             </a:t>
            </a:r>
            <a:r>
              <a:rPr lang="ko-KR" altLang="en-US" sz="2400" dirty="0"/>
              <a:t>이는 실질적으로 차입을 통한 매입으로 간주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운용리스 </a:t>
            </a:r>
            <a:r>
              <a:rPr lang="en-US" altLang="ko-KR" sz="2400" dirty="0"/>
              <a:t>(Operating</a:t>
            </a:r>
            <a:r>
              <a:rPr lang="ko-KR" altLang="en-US" sz="2400" dirty="0"/>
              <a:t> </a:t>
            </a:r>
            <a:r>
              <a:rPr lang="en-US" altLang="ko-KR" sz="2400" dirty="0"/>
              <a:t>Lease):</a:t>
            </a:r>
            <a:r>
              <a:rPr lang="ko-KR" altLang="en-US" sz="2400" dirty="0"/>
              <a:t> 리스이용자의 장부에는 자산과 부채를 기록하지 </a:t>
            </a:r>
            <a:endParaRPr lang="en-US" altLang="ko-KR" sz="2400" dirty="0"/>
          </a:p>
          <a:p>
            <a:r>
              <a:rPr lang="en-US" altLang="ko-KR" sz="2400" dirty="0"/>
              <a:t>				</a:t>
            </a:r>
            <a:r>
              <a:rPr lang="ko-KR" altLang="en-US" sz="2400" dirty="0"/>
              <a:t>않고</a:t>
            </a:r>
            <a:r>
              <a:rPr lang="en-US" altLang="ko-KR" sz="2400" dirty="0"/>
              <a:t>, </a:t>
            </a:r>
            <a:r>
              <a:rPr lang="ko-KR" altLang="en-US" sz="2400" dirty="0"/>
              <a:t>리스 이용료만 손익계산서에 인식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제목 1"/>
          <p:cNvSpPr>
            <a:spLocks noGrp="1"/>
          </p:cNvSpPr>
          <p:nvPr>
            <p:ph type="title"/>
          </p:nvPr>
        </p:nvSpPr>
        <p:spPr>
          <a:xfrm>
            <a:off x="2210488" y="518991"/>
            <a:ext cx="7770971" cy="533336"/>
          </a:xfrm>
        </p:spPr>
        <p:txBody>
          <a:bodyPr vert="horz" wrap="square" lIns="92075" tIns="46038" rIns="92075" bIns="46038" anchor="b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금융리스의 조건</a:t>
            </a:r>
            <a:endParaRPr kumimoji="1" lang="ko-KR" altLang="en-US" sz="3600" b="1" dirty="0">
              <a:solidFill>
                <a:schemeClr val="bg2"/>
              </a:solidFill>
              <a:latin typeface="Arial"/>
              <a:ea typeface="Arial"/>
            </a:endParaRPr>
          </a:p>
        </p:txBody>
      </p:sp>
      <p:sp>
        <p:nvSpPr>
          <p:cNvPr id="87046" name="순서도: 대체 처리 87045"/>
          <p:cNvSpPr/>
          <p:nvPr/>
        </p:nvSpPr>
        <p:spPr>
          <a:xfrm>
            <a:off x="2210488" y="1555504"/>
            <a:ext cx="7274727" cy="4571176"/>
          </a:xfrm>
          <a:prstGeom prst="flowChartAlternateProcess">
            <a:avLst/>
          </a:prstGeom>
          <a:solidFill>
            <a:srgbClr val="CCFFEE"/>
          </a:solidFill>
          <a:ln w="25452" cap="flat" cmpd="sng" algn="ctr">
            <a:solidFill>
              <a:schemeClr val="tx2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4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다음 중 하나의 조건을 충족하면 금융리스로 분류한다:</a:t>
            </a:r>
          </a:p>
          <a:p>
            <a:pPr marL="0" lvl="1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1. 리스기간 </a:t>
            </a:r>
            <a:r>
              <a:rPr kumimoji="1" lang="ko-KR" altLang="en-US" sz="2000" dirty="0" err="1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종료시</a:t>
            </a: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 소유권 이전</a:t>
            </a:r>
            <a:r>
              <a:rPr kumimoji="1" lang="en-US" altLang="ko-KR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(</a:t>
            </a: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Transfer of </a:t>
            </a:r>
            <a:r>
              <a:rPr kumimoji="1" lang="ko-KR" altLang="en-US" sz="2000" dirty="0" err="1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ownership</a:t>
            </a:r>
            <a:r>
              <a:rPr kumimoji="1" lang="en-US" altLang="ko-KR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)</a:t>
            </a:r>
            <a:endParaRPr kumimoji="1" lang="ko-KR" altLang="en-US" sz="2000" dirty="0">
              <a:solidFill>
                <a:srgbClr val="000099">
                  <a:alpha val="100000"/>
                </a:srgbClr>
              </a:solidFill>
              <a:latin typeface="Calibri"/>
              <a:ea typeface="굴림"/>
            </a:endParaRPr>
          </a:p>
          <a:p>
            <a:pPr marL="0" lvl="1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2. 염가매수선택권</a:t>
            </a:r>
            <a:r>
              <a:rPr kumimoji="1" lang="en-US" altLang="ko-KR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(b</a:t>
            </a:r>
            <a:r>
              <a:rPr kumimoji="1" lang="ko-KR" altLang="en-US" sz="2000" dirty="0" err="1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argain</a:t>
            </a: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 </a:t>
            </a:r>
            <a:r>
              <a:rPr kumimoji="1" lang="ko-KR" altLang="en-US" sz="2000" dirty="0" err="1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purchase</a:t>
            </a: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 </a:t>
            </a:r>
            <a:r>
              <a:rPr kumimoji="1" lang="ko-KR" altLang="en-US" sz="2000" dirty="0" err="1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option</a:t>
            </a:r>
            <a:r>
              <a:rPr kumimoji="1" lang="en-US" altLang="ko-KR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)</a:t>
            </a: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부여</a:t>
            </a:r>
          </a:p>
          <a:p>
            <a:pPr marL="0" lvl="1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3. 리스기간이 </a:t>
            </a:r>
            <a:r>
              <a:rPr kumimoji="1" lang="ko-KR" altLang="en-US" sz="2000" dirty="0" err="1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내용년수의</a:t>
            </a: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 대부분</a:t>
            </a:r>
            <a:r>
              <a:rPr kumimoji="1" lang="en-US" altLang="ko-KR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(75%)</a:t>
            </a:r>
            <a:endParaRPr kumimoji="1" lang="ko-KR" altLang="en-US" sz="2000" dirty="0">
              <a:solidFill>
                <a:srgbClr val="000099">
                  <a:alpha val="100000"/>
                </a:srgbClr>
              </a:solidFill>
              <a:latin typeface="Calibri"/>
              <a:ea typeface="굴림"/>
            </a:endParaRPr>
          </a:p>
          <a:p>
            <a:pPr marL="0" lvl="1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4. </a:t>
            </a:r>
            <a:r>
              <a:rPr kumimoji="1" lang="ko-KR" altLang="en-US" sz="2000" dirty="0" err="1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최소리스료의</a:t>
            </a: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 현재가치가 대상물의 공정가치의 상당액을 차지</a:t>
            </a:r>
            <a:r>
              <a:rPr kumimoji="1" lang="en-US" altLang="ko-KR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(90%)</a:t>
            </a:r>
          </a:p>
          <a:p>
            <a:pPr marL="0" lvl="1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5. </a:t>
            </a:r>
            <a:r>
              <a:rPr kumimoji="1" lang="ko-KR" altLang="en-US" sz="2000" dirty="0">
                <a:solidFill>
                  <a:srgbClr val="000099">
                    <a:alpha val="100000"/>
                  </a:srgbClr>
                </a:solidFill>
                <a:latin typeface="Calibri"/>
                <a:ea typeface="굴림"/>
              </a:rPr>
              <a:t>범용성 적은 특수용도 자산</a:t>
            </a:r>
            <a:endParaRPr kumimoji="1" lang="ko-KR" altLang="en-US" sz="2400" dirty="0">
              <a:solidFill>
                <a:srgbClr val="00009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3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49C88-1959-43C3-B206-2DCA1C4D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자본의 조달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EFF3A-8347-476D-BAD1-B2859D71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6541" y="1483478"/>
            <a:ext cx="7999356" cy="4969863"/>
          </a:xfrm>
        </p:spPr>
        <p:txBody>
          <a:bodyPr/>
          <a:lstStyle/>
          <a:p>
            <a:r>
              <a:rPr lang="ko-KR" altLang="en-US" dirty="0"/>
              <a:t>내부로부터 조달</a:t>
            </a:r>
            <a:r>
              <a:rPr lang="en-US" altLang="ko-KR" dirty="0"/>
              <a:t>: </a:t>
            </a:r>
            <a:r>
              <a:rPr lang="ko-KR" altLang="en-US" dirty="0"/>
              <a:t>영업활동을 통해 수익을 창출하여 배당과 자본적 지출을 하고 남은 자금</a:t>
            </a:r>
            <a:r>
              <a:rPr lang="en-US" altLang="ko-KR" dirty="0"/>
              <a:t>(Free Cash Flow)</a:t>
            </a:r>
            <a:r>
              <a:rPr lang="ko-KR" altLang="en-US" dirty="0"/>
              <a:t>을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외부로부터 조달</a:t>
            </a:r>
            <a:r>
              <a:rPr lang="en-US" altLang="ko-KR" dirty="0"/>
              <a:t>: </a:t>
            </a:r>
            <a:r>
              <a:rPr lang="ko-KR" altLang="en-US" dirty="0"/>
              <a:t>차입 또는 사채 발행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외부로부터 조달</a:t>
            </a:r>
            <a:r>
              <a:rPr lang="en-US" altLang="ko-KR" dirty="0"/>
              <a:t>: </a:t>
            </a:r>
            <a:r>
              <a:rPr lang="ko-KR" altLang="en-US" dirty="0"/>
              <a:t>주식의 발행</a:t>
            </a:r>
          </a:p>
        </p:txBody>
      </p:sp>
    </p:spTree>
    <p:extLst>
      <p:ext uri="{BB962C8B-B14F-4D97-AF65-F5344CB8AC3E}">
        <p14:creationId xmlns:p14="http://schemas.microsoft.com/office/powerpoint/2010/main" val="18421961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Box 93185"/>
          <p:cNvSpPr txBox="1"/>
          <p:nvPr/>
        </p:nvSpPr>
        <p:spPr>
          <a:xfrm>
            <a:off x="2056486" y="1330077"/>
            <a:ext cx="8151926" cy="19540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en-US" altLang="ko-KR" sz="1900" dirty="0">
                <a:latin typeface="Arial"/>
                <a:ea typeface="굴림"/>
              </a:rPr>
              <a:t>XYZ</a:t>
            </a:r>
            <a:r>
              <a:rPr kumimoji="1" lang="ko-KR" altLang="en-US" sz="1900" dirty="0">
                <a:latin typeface="Arial"/>
                <a:ea typeface="굴림"/>
              </a:rPr>
              <a:t>주식회사는 </a:t>
            </a:r>
            <a:r>
              <a:rPr kumimoji="1" lang="en-US" altLang="ko-KR" sz="1900" dirty="0">
                <a:latin typeface="Arial"/>
                <a:ea typeface="굴림"/>
              </a:rPr>
              <a:t>2020</a:t>
            </a:r>
            <a:r>
              <a:rPr kumimoji="1" lang="ko-KR" altLang="en-US" sz="1900" dirty="0">
                <a:latin typeface="Arial"/>
                <a:ea typeface="굴림"/>
              </a:rPr>
              <a:t>년 </a:t>
            </a:r>
            <a:r>
              <a:rPr kumimoji="1" lang="en-US" altLang="ko-KR" sz="1900" dirty="0">
                <a:latin typeface="Arial"/>
                <a:ea typeface="굴림"/>
              </a:rPr>
              <a:t>1</a:t>
            </a:r>
            <a:r>
              <a:rPr kumimoji="1" lang="ko-KR" altLang="en-US" sz="1900" dirty="0">
                <a:latin typeface="Arial"/>
                <a:ea typeface="굴림"/>
              </a:rPr>
              <a:t>월 </a:t>
            </a:r>
            <a:r>
              <a:rPr kumimoji="1" lang="en-US" altLang="ko-KR" sz="1900" dirty="0">
                <a:latin typeface="Arial"/>
                <a:ea typeface="굴림"/>
              </a:rPr>
              <a:t>1</a:t>
            </a:r>
            <a:r>
              <a:rPr kumimoji="1" lang="ko-KR" altLang="en-US" sz="1900" dirty="0">
                <a:latin typeface="Arial"/>
                <a:ea typeface="굴림"/>
              </a:rPr>
              <a:t>일에 기계장치에 대한 </a:t>
            </a:r>
            <a:r>
              <a:rPr kumimoji="1" lang="en-US" altLang="ko-KR" sz="1900" dirty="0">
                <a:latin typeface="Arial"/>
                <a:ea typeface="굴림"/>
              </a:rPr>
              <a:t>5</a:t>
            </a:r>
            <a:r>
              <a:rPr kumimoji="1" lang="ko-KR" altLang="en-US" sz="1900" dirty="0" err="1">
                <a:latin typeface="Arial"/>
                <a:ea typeface="굴림"/>
              </a:rPr>
              <a:t>년짜리</a:t>
            </a:r>
            <a:r>
              <a:rPr kumimoji="1" lang="ko-KR" altLang="en-US" sz="1900" dirty="0">
                <a:latin typeface="Arial"/>
                <a:ea typeface="굴림"/>
              </a:rPr>
              <a:t> 취소불능 리스계약을 체결하였다</a:t>
            </a:r>
            <a:r>
              <a:rPr kumimoji="1" lang="en-US" altLang="ko-KR" sz="1900" dirty="0">
                <a:latin typeface="Arial"/>
                <a:ea typeface="굴림"/>
              </a:rPr>
              <a:t>. XYZ</a:t>
            </a:r>
            <a:r>
              <a:rPr kumimoji="1" lang="ko-KR" altLang="en-US" sz="1900" dirty="0">
                <a:latin typeface="Arial"/>
                <a:ea typeface="굴림"/>
              </a:rPr>
              <a:t>는 </a:t>
            </a:r>
            <a:r>
              <a:rPr kumimoji="1" lang="ko-KR" altLang="en-US" sz="1900" dirty="0" err="1">
                <a:latin typeface="Arial"/>
                <a:ea typeface="굴림"/>
              </a:rPr>
              <a:t>매년초에</a:t>
            </a:r>
            <a:r>
              <a:rPr kumimoji="1" lang="ko-KR" altLang="en-US" sz="1900" dirty="0">
                <a:latin typeface="Arial"/>
                <a:ea typeface="굴림"/>
              </a:rPr>
              <a:t>  $9,968에 지불하기로 하고 </a:t>
            </a:r>
            <a:r>
              <a:rPr kumimoji="1" lang="en-US" altLang="ko-KR" sz="1900" dirty="0">
                <a:latin typeface="Arial"/>
                <a:ea typeface="굴림"/>
              </a:rPr>
              <a:t>2020</a:t>
            </a:r>
            <a:r>
              <a:rPr kumimoji="1" lang="ko-KR" altLang="en-US" sz="1900" dirty="0">
                <a:latin typeface="Arial"/>
                <a:ea typeface="굴림"/>
              </a:rPr>
              <a:t>년 </a:t>
            </a:r>
            <a:r>
              <a:rPr kumimoji="1" lang="en-US" altLang="ko-KR" sz="1900" dirty="0">
                <a:latin typeface="Arial"/>
                <a:ea typeface="굴림"/>
              </a:rPr>
              <a:t>1</a:t>
            </a:r>
            <a:r>
              <a:rPr kumimoji="1" lang="ko-KR" altLang="en-US" sz="1900" dirty="0">
                <a:latin typeface="Arial"/>
                <a:ea typeface="굴림"/>
              </a:rPr>
              <a:t>월 </a:t>
            </a:r>
            <a:r>
              <a:rPr kumimoji="1" lang="en-US" altLang="ko-KR" sz="1900" dirty="0">
                <a:latin typeface="Arial"/>
                <a:ea typeface="굴림"/>
              </a:rPr>
              <a:t>1</a:t>
            </a:r>
            <a:r>
              <a:rPr kumimoji="1" lang="ko-KR" altLang="en-US" sz="1900" dirty="0">
                <a:latin typeface="Arial"/>
                <a:ea typeface="굴림"/>
              </a:rPr>
              <a:t>일에 첫 </a:t>
            </a:r>
            <a:r>
              <a:rPr kumimoji="1" lang="ko-KR" altLang="en-US" sz="1900" dirty="0" err="1">
                <a:latin typeface="Arial"/>
                <a:ea typeface="굴림"/>
              </a:rPr>
              <a:t>리스료를</a:t>
            </a:r>
            <a:r>
              <a:rPr kumimoji="1" lang="ko-KR" altLang="en-US" sz="1900" dirty="0">
                <a:latin typeface="Arial"/>
                <a:ea typeface="굴림"/>
              </a:rPr>
              <a:t> 지불하였다</a:t>
            </a:r>
            <a:r>
              <a:rPr kumimoji="1" lang="en-US" altLang="ko-KR" sz="1900" dirty="0">
                <a:latin typeface="Arial"/>
                <a:ea typeface="굴림"/>
              </a:rPr>
              <a:t>. </a:t>
            </a:r>
            <a:r>
              <a:rPr kumimoji="1" lang="ko-KR" altLang="en-US" sz="1900" dirty="0" err="1">
                <a:latin typeface="Arial"/>
                <a:ea typeface="굴림"/>
              </a:rPr>
              <a:t>이계장치의</a:t>
            </a:r>
            <a:r>
              <a:rPr kumimoji="1" lang="ko-KR" altLang="en-US" sz="1900" dirty="0">
                <a:latin typeface="Arial"/>
                <a:ea typeface="굴림"/>
              </a:rPr>
              <a:t> 내용연수는 </a:t>
            </a:r>
            <a:r>
              <a:rPr kumimoji="1" lang="en-US" altLang="ko-KR" sz="1900" dirty="0">
                <a:latin typeface="Arial"/>
                <a:ea typeface="굴림"/>
              </a:rPr>
              <a:t>6</a:t>
            </a:r>
            <a:r>
              <a:rPr kumimoji="1" lang="ko-KR" altLang="en-US" sz="1900" dirty="0">
                <a:latin typeface="Arial"/>
                <a:ea typeface="굴림"/>
              </a:rPr>
              <a:t>년이고</a:t>
            </a:r>
            <a:r>
              <a:rPr kumimoji="1" lang="en-US" altLang="ko-KR" sz="1900" dirty="0">
                <a:latin typeface="Arial"/>
                <a:ea typeface="굴림"/>
              </a:rPr>
              <a:t>, </a:t>
            </a:r>
            <a:r>
              <a:rPr kumimoji="1" lang="ko-KR" altLang="en-US" sz="1900" dirty="0">
                <a:latin typeface="Arial"/>
                <a:ea typeface="굴림"/>
              </a:rPr>
              <a:t>잔존가치는 $5,000이다</a:t>
            </a:r>
            <a:r>
              <a:rPr kumimoji="1" lang="en-US" altLang="ko-KR" sz="1900" dirty="0">
                <a:latin typeface="Arial"/>
                <a:ea typeface="굴림"/>
              </a:rPr>
              <a:t>. XYZ</a:t>
            </a:r>
            <a:r>
              <a:rPr kumimoji="1" lang="ko-KR" altLang="en-US" sz="1900" dirty="0">
                <a:latin typeface="Arial"/>
                <a:ea typeface="굴림"/>
              </a:rPr>
              <a:t>는 모든 고정자산의 감가상각을 정액법으로 한다</a:t>
            </a:r>
            <a:r>
              <a:rPr kumimoji="1" lang="en-US" altLang="ko-KR" sz="1900" dirty="0">
                <a:latin typeface="Arial"/>
                <a:ea typeface="굴림"/>
              </a:rPr>
              <a:t>. XYZ</a:t>
            </a:r>
            <a:r>
              <a:rPr kumimoji="1" lang="ko-KR" altLang="en-US" sz="1900" dirty="0">
                <a:latin typeface="Arial"/>
                <a:ea typeface="굴림"/>
              </a:rPr>
              <a:t>의 차입이자율은 10%이다</a:t>
            </a:r>
            <a:r>
              <a:rPr kumimoji="1" lang="en-US" altLang="ko-KR" sz="1900" dirty="0">
                <a:latin typeface="Arial"/>
                <a:ea typeface="굴림"/>
              </a:rPr>
              <a:t>.</a:t>
            </a:r>
            <a:endParaRPr kumimoji="1" lang="ko-KR" altLang="en-US" sz="1900" dirty="0">
              <a:latin typeface="Arial"/>
              <a:ea typeface="굴림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3C6882-57AC-4857-8874-EF45C6DC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88" y="518991"/>
            <a:ext cx="7770971" cy="533336"/>
          </a:xfrm>
        </p:spPr>
        <p:txBody>
          <a:bodyPr vert="horz" wrap="square" lIns="92075" tIns="46038" rIns="92075" bIns="46038" anchor="b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리스의 예</a:t>
            </a:r>
            <a:endParaRPr kumimoji="1" lang="ko-KR" altLang="en-US" sz="3600" b="1" dirty="0">
              <a:solidFill>
                <a:schemeClr val="bg2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내용 개체 틀 2"/>
          <p:cNvSpPr>
            <a:spLocks noGrp="1"/>
          </p:cNvSpPr>
          <p:nvPr>
            <p:ph sz="half" idx="1"/>
          </p:nvPr>
        </p:nvSpPr>
        <p:spPr>
          <a:xfrm>
            <a:off x="2069213" y="1911025"/>
            <a:ext cx="4025168" cy="4412431"/>
          </a:xfrm>
        </p:spPr>
        <p:txBody>
          <a:bodyPr vert="horz" wrap="square" lIns="90488" tIns="44450" rIns="90488" bIns="44450" anchor="t">
            <a:noAutofit/>
          </a:bodyPr>
          <a:lstStyle/>
          <a:p>
            <a:pPr marL="457260" indent="-457260" eaLnBrk="0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800000">
                  <a:alpha val="100000"/>
                </a:srgbClr>
              </a:buClr>
              <a:buSzPct val="90000"/>
              <a:buFont typeface="Wingdings"/>
              <a:buAutoNum type="arabicPeriod"/>
              <a:defRPr/>
            </a:pPr>
            <a:endParaRPr kumimoji="1" lang="en-US" altLang="ko-KR" sz="2100" dirty="0">
              <a:solidFill>
                <a:schemeClr val="bg2"/>
              </a:solidFill>
              <a:latin typeface="Calibri"/>
              <a:ea typeface="굴림"/>
            </a:endParaRPr>
          </a:p>
          <a:p>
            <a:pPr marL="457260" indent="-457260" eaLnBrk="0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800000">
                  <a:alpha val="100000"/>
                </a:srgbClr>
              </a:buClr>
              <a:buSzPct val="90000"/>
              <a:buFont typeface="Wingdings"/>
              <a:buAutoNum type="arabicPeriod"/>
              <a:defRPr/>
            </a:pPr>
            <a:r>
              <a:rPr kumimoji="1" lang="ko-KR" altLang="en-US" sz="2100" dirty="0">
                <a:solidFill>
                  <a:schemeClr val="bg2"/>
                </a:solidFill>
                <a:latin typeface="Calibri"/>
                <a:ea typeface="굴림"/>
              </a:rPr>
              <a:t>소유권이전</a:t>
            </a:r>
            <a:r>
              <a:rPr kumimoji="1" lang="en-US" altLang="ko-KR" sz="2100" dirty="0">
                <a:solidFill>
                  <a:schemeClr val="bg2"/>
                </a:solidFill>
                <a:latin typeface="Calibri"/>
                <a:ea typeface="굴림"/>
              </a:rPr>
              <a:t>?</a:t>
            </a:r>
            <a:endParaRPr kumimoji="1" lang="ko-KR" altLang="en-US" sz="2100" dirty="0">
              <a:solidFill>
                <a:schemeClr val="bg2"/>
              </a:solidFill>
              <a:latin typeface="Calibri"/>
              <a:ea typeface="굴림"/>
            </a:endParaRPr>
          </a:p>
          <a:p>
            <a:pPr marL="457260" indent="-457260" eaLnBrk="0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800000">
                  <a:alpha val="100000"/>
                </a:srgbClr>
              </a:buClr>
              <a:buSzPct val="90000"/>
              <a:buFont typeface="Wingdings"/>
              <a:buAutoNum type="arabicPeriod"/>
              <a:defRPr/>
            </a:pPr>
            <a:r>
              <a:rPr kumimoji="1" lang="ko-KR" altLang="en-US" sz="2100" dirty="0">
                <a:solidFill>
                  <a:schemeClr val="bg2"/>
                </a:solidFill>
                <a:latin typeface="Calibri"/>
                <a:ea typeface="굴림"/>
              </a:rPr>
              <a:t>염가매수선택권</a:t>
            </a:r>
            <a:r>
              <a:rPr kumimoji="1" lang="en-US" altLang="ko-KR" sz="2100" dirty="0">
                <a:solidFill>
                  <a:schemeClr val="bg2"/>
                </a:solidFill>
                <a:latin typeface="Calibri"/>
                <a:ea typeface="굴림"/>
              </a:rPr>
              <a:t>?</a:t>
            </a:r>
            <a:endParaRPr kumimoji="1" lang="ko-KR" altLang="en-US" sz="2100" dirty="0">
              <a:solidFill>
                <a:schemeClr val="bg2"/>
              </a:solidFill>
              <a:latin typeface="Calibri"/>
              <a:ea typeface="굴림"/>
            </a:endParaRPr>
          </a:p>
          <a:p>
            <a:pPr marL="457260" indent="-457260" eaLnBrk="0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800000">
                  <a:alpha val="100000"/>
                </a:srgbClr>
              </a:buClr>
              <a:buSzPct val="90000"/>
              <a:buFont typeface="Wingdings"/>
              <a:buAutoNum type="arabicPeriod"/>
              <a:defRPr/>
            </a:pPr>
            <a:r>
              <a:rPr kumimoji="1" lang="ko-KR" altLang="en-US" sz="2100" dirty="0">
                <a:solidFill>
                  <a:schemeClr val="bg2"/>
                </a:solidFill>
                <a:latin typeface="Calibri"/>
                <a:ea typeface="굴림"/>
              </a:rPr>
              <a:t>리스기간이 내용연수의 대부분</a:t>
            </a:r>
            <a:r>
              <a:rPr kumimoji="1" lang="en-US" altLang="ko-KR" sz="2100" dirty="0">
                <a:solidFill>
                  <a:schemeClr val="bg2"/>
                </a:solidFill>
                <a:latin typeface="Calibri"/>
                <a:ea typeface="굴림"/>
              </a:rPr>
              <a:t>?</a:t>
            </a:r>
          </a:p>
          <a:p>
            <a:pPr marL="457260" indent="-457260" eaLnBrk="0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800000">
                  <a:alpha val="100000"/>
                </a:srgbClr>
              </a:buClr>
              <a:buSzPct val="90000"/>
              <a:buFont typeface="Wingdings"/>
              <a:buAutoNum type="arabicPeriod"/>
              <a:defRPr/>
            </a:pPr>
            <a:r>
              <a:rPr kumimoji="1" lang="ko-KR" altLang="en-US" sz="2100" dirty="0">
                <a:solidFill>
                  <a:schemeClr val="bg2"/>
                </a:solidFill>
                <a:latin typeface="Calibri"/>
                <a:ea typeface="굴림"/>
              </a:rPr>
              <a:t>리스이용료의 현재가치가 기계장치 공정가치의 대부분</a:t>
            </a:r>
            <a:r>
              <a:rPr kumimoji="1" lang="en-US" altLang="ko-KR" sz="2100" dirty="0">
                <a:solidFill>
                  <a:schemeClr val="bg2"/>
                </a:solidFill>
                <a:latin typeface="Calibri"/>
                <a:ea typeface="굴림"/>
              </a:rPr>
              <a:t>?</a:t>
            </a:r>
          </a:p>
          <a:p>
            <a:pPr marL="457260" indent="-457260" eaLnBrk="0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800000">
                  <a:alpha val="100000"/>
                </a:srgbClr>
              </a:buClr>
              <a:buSzPct val="90000"/>
              <a:buFont typeface="Wingdings"/>
              <a:buAutoNum type="arabicPeriod"/>
              <a:defRPr/>
            </a:pPr>
            <a:r>
              <a:rPr kumimoji="1" lang="ko-KR" altLang="en-US" sz="2100" dirty="0">
                <a:solidFill>
                  <a:schemeClr val="bg2"/>
                </a:solidFill>
                <a:latin typeface="Calibri"/>
                <a:ea typeface="굴림"/>
              </a:rPr>
              <a:t>범용성</a:t>
            </a:r>
            <a:r>
              <a:rPr kumimoji="1" lang="en-US" altLang="ko-KR" sz="2100" dirty="0">
                <a:solidFill>
                  <a:schemeClr val="bg2"/>
                </a:solidFill>
                <a:latin typeface="Calibri"/>
                <a:ea typeface="굴림"/>
              </a:rPr>
              <a:t>?</a:t>
            </a:r>
            <a:endParaRPr kumimoji="1" lang="ko-KR" altLang="en-US" sz="2100" dirty="0">
              <a:solidFill>
                <a:schemeClr val="bg2"/>
              </a:solidFill>
              <a:latin typeface="Calibri"/>
              <a:ea typeface="굴림"/>
            </a:endParaRPr>
          </a:p>
        </p:txBody>
      </p:sp>
      <p:sp>
        <p:nvSpPr>
          <p:cNvPr id="95237" name="TextBox 95236"/>
          <p:cNvSpPr txBox="1"/>
          <p:nvPr/>
        </p:nvSpPr>
        <p:spPr>
          <a:xfrm>
            <a:off x="8151370" y="2437942"/>
            <a:ext cx="1066617" cy="457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240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NO</a:t>
            </a:r>
          </a:p>
        </p:txBody>
      </p:sp>
      <p:sp>
        <p:nvSpPr>
          <p:cNvPr id="95238" name="TextBox 95237"/>
          <p:cNvSpPr txBox="1"/>
          <p:nvPr/>
        </p:nvSpPr>
        <p:spPr>
          <a:xfrm>
            <a:off x="8151370" y="2895088"/>
            <a:ext cx="106661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240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NO</a:t>
            </a:r>
          </a:p>
        </p:txBody>
      </p:sp>
      <p:sp>
        <p:nvSpPr>
          <p:cNvPr id="95239" name="TextBox 95238"/>
          <p:cNvSpPr txBox="1"/>
          <p:nvPr/>
        </p:nvSpPr>
        <p:spPr>
          <a:xfrm>
            <a:off x="6856235" y="3428369"/>
            <a:ext cx="3123604" cy="11967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10000"/>
              </a:spcBef>
              <a:spcAft>
                <a:spcPct val="0"/>
              </a:spcAft>
              <a:tabLst>
                <a:tab pos="3435804" algn="r"/>
              </a:tabLst>
              <a:defRPr/>
            </a:pPr>
            <a:r>
              <a:rPr kumimoji="1" lang="ko-KR" altLang="en-US" sz="2200" dirty="0">
                <a:solidFill>
                  <a:schemeClr val="bg2"/>
                </a:solidFill>
                <a:latin typeface="Arial"/>
                <a:ea typeface="굴림"/>
              </a:rPr>
              <a:t>리스계약기간	5 년</a:t>
            </a:r>
          </a:p>
          <a:p>
            <a:pPr>
              <a:spcBef>
                <a:spcPct val="10000"/>
              </a:spcBef>
              <a:spcAft>
                <a:spcPct val="0"/>
              </a:spcAft>
              <a:tabLst>
                <a:tab pos="3435804" algn="r"/>
              </a:tabLst>
              <a:defRPr/>
            </a:pPr>
            <a:r>
              <a:rPr kumimoji="1" lang="ko-KR" altLang="en-US" sz="2200" dirty="0">
                <a:solidFill>
                  <a:schemeClr val="bg2"/>
                </a:solidFill>
                <a:latin typeface="Arial"/>
                <a:ea typeface="굴림"/>
              </a:rPr>
              <a:t>내용연수	6 년</a:t>
            </a:r>
          </a:p>
          <a:p>
            <a:pPr>
              <a:spcBef>
                <a:spcPct val="10000"/>
              </a:spcBef>
              <a:spcAft>
                <a:spcPct val="0"/>
              </a:spcAft>
              <a:tabLst>
                <a:tab pos="3435804" algn="r"/>
              </a:tabLst>
              <a:defRPr/>
            </a:pPr>
            <a:r>
              <a:rPr kumimoji="1" lang="ko-KR" altLang="en-US" sz="22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  </a:t>
            </a:r>
            <a:r>
              <a:rPr kumimoji="1" lang="ko-KR" altLang="en-US" sz="24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YES</a:t>
            </a:r>
            <a:r>
              <a:rPr kumimoji="1" lang="ko-KR" altLang="en-US" sz="2200" dirty="0">
                <a:solidFill>
                  <a:schemeClr val="bg2"/>
                </a:solidFill>
                <a:latin typeface="Arial"/>
                <a:ea typeface="굴림"/>
              </a:rPr>
              <a:t>	83.3%</a:t>
            </a:r>
          </a:p>
        </p:txBody>
      </p:sp>
      <p:cxnSp>
        <p:nvCxnSpPr>
          <p:cNvPr id="95240" name="직선 연결선 95239"/>
          <p:cNvCxnSpPr/>
          <p:nvPr/>
        </p:nvCxnSpPr>
        <p:spPr>
          <a:xfrm>
            <a:off x="8913279" y="4190221"/>
            <a:ext cx="1066561" cy="0"/>
          </a:xfrm>
          <a:prstGeom prst="line">
            <a:avLst/>
          </a:prstGeom>
          <a:ln w="28634" cap="sq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95241" name="직선 연결선 95240"/>
          <p:cNvCxnSpPr/>
          <p:nvPr/>
        </p:nvCxnSpPr>
        <p:spPr>
          <a:xfrm>
            <a:off x="8913279" y="4571176"/>
            <a:ext cx="1066561" cy="0"/>
          </a:xfrm>
          <a:prstGeom prst="line">
            <a:avLst/>
          </a:prstGeom>
          <a:ln w="28634" cap="sq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95242" name="직선 연결선 95241"/>
          <p:cNvCxnSpPr/>
          <p:nvPr/>
        </p:nvCxnSpPr>
        <p:spPr>
          <a:xfrm>
            <a:off x="8913279" y="4647367"/>
            <a:ext cx="1066561" cy="0"/>
          </a:xfrm>
          <a:prstGeom prst="line">
            <a:avLst/>
          </a:prstGeom>
          <a:ln w="28634" cap="sq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95243" name="직선 연결선 95242"/>
          <p:cNvCxnSpPr/>
          <p:nvPr/>
        </p:nvCxnSpPr>
        <p:spPr>
          <a:xfrm>
            <a:off x="6475280" y="2666514"/>
            <a:ext cx="1523762" cy="0"/>
          </a:xfrm>
          <a:prstGeom prst="line">
            <a:avLst/>
          </a:prstGeom>
          <a:ln w="28634" cap="sq" cmpd="sng" algn="ctr">
            <a:solidFill>
              <a:srgbClr val="800000"/>
            </a:solidFill>
            <a:prstDash val="solid"/>
            <a:round/>
            <a:tailEnd type="triangle" w="med" len="med"/>
          </a:ln>
        </p:spPr>
      </p:cxnSp>
      <p:cxnSp>
        <p:nvCxnSpPr>
          <p:cNvPr id="95244" name="직선 연결선 95243"/>
          <p:cNvCxnSpPr/>
          <p:nvPr/>
        </p:nvCxnSpPr>
        <p:spPr>
          <a:xfrm>
            <a:off x="6475280" y="3123604"/>
            <a:ext cx="1523762" cy="0"/>
          </a:xfrm>
          <a:prstGeom prst="line">
            <a:avLst/>
          </a:prstGeom>
          <a:ln w="28634" cap="sq" cmpd="sng" algn="ctr">
            <a:solidFill>
              <a:srgbClr val="800000"/>
            </a:solidFill>
            <a:prstDash val="solid"/>
            <a:round/>
            <a:tailEnd type="triangle" w="med" len="med"/>
          </a:ln>
        </p:spPr>
      </p:cxnSp>
      <p:sp>
        <p:nvSpPr>
          <p:cNvPr id="95245" name="왼쪽 중괄호 95244"/>
          <p:cNvSpPr/>
          <p:nvPr/>
        </p:nvSpPr>
        <p:spPr>
          <a:xfrm>
            <a:off x="6322956" y="3428369"/>
            <a:ext cx="457089" cy="1142807"/>
          </a:xfrm>
          <a:prstGeom prst="leftBrace">
            <a:avLst>
              <a:gd name="adj1" fmla="val 21875"/>
              <a:gd name="adj2" fmla="val 50000"/>
            </a:avLst>
          </a:prstGeom>
          <a:noFill/>
          <a:ln w="28634" cap="sq" cmpd="sng" algn="ctr">
            <a:solidFill>
              <a:srgbClr val="8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95246" name="TextBox 95245"/>
          <p:cNvSpPr txBox="1"/>
          <p:nvPr/>
        </p:nvSpPr>
        <p:spPr>
          <a:xfrm>
            <a:off x="6856235" y="4952075"/>
            <a:ext cx="3123604" cy="7619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10000"/>
              </a:spcBef>
              <a:spcAft>
                <a:spcPct val="0"/>
              </a:spcAft>
              <a:tabLst>
                <a:tab pos="3435804" algn="r"/>
              </a:tabLst>
              <a:defRPr/>
            </a:pPr>
            <a:r>
              <a:rPr kumimoji="1" lang="ko-KR" altLang="en-US" sz="2200" dirty="0">
                <a:solidFill>
                  <a:schemeClr val="bg2"/>
                </a:solidFill>
                <a:latin typeface="Arial"/>
                <a:ea typeface="굴림"/>
              </a:rPr>
              <a:t>공정가치를 알 수 없음.</a:t>
            </a:r>
          </a:p>
        </p:txBody>
      </p:sp>
      <p:sp>
        <p:nvSpPr>
          <p:cNvPr id="95247" name="왼쪽 중괄호 95246"/>
          <p:cNvSpPr/>
          <p:nvPr/>
        </p:nvSpPr>
        <p:spPr>
          <a:xfrm>
            <a:off x="6322956" y="4821964"/>
            <a:ext cx="457089" cy="1142752"/>
          </a:xfrm>
          <a:prstGeom prst="leftBrace">
            <a:avLst>
              <a:gd name="adj1" fmla="val 21875"/>
              <a:gd name="adj2" fmla="val 50000"/>
            </a:avLst>
          </a:prstGeom>
          <a:noFill/>
          <a:ln w="28634" cap="sq" cmpd="sng" algn="ctr">
            <a:solidFill>
              <a:srgbClr val="8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95248" name="TextBox 95247"/>
          <p:cNvSpPr txBox="1"/>
          <p:nvPr/>
        </p:nvSpPr>
        <p:spPr>
          <a:xfrm>
            <a:off x="6551472" y="1904662"/>
            <a:ext cx="3352177" cy="471379"/>
          </a:xfrm>
          <a:prstGeom prst="rect">
            <a:avLst/>
          </a:prstGeom>
          <a:solidFill>
            <a:srgbClr val="FFFF99"/>
          </a:solidFill>
          <a:ln w="28634" cap="sq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230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Finance Lease, #3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B2FDEDC-9E97-40BF-8C55-FE662F1F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88" y="518991"/>
            <a:ext cx="7770971" cy="533336"/>
          </a:xfrm>
        </p:spPr>
        <p:txBody>
          <a:bodyPr vert="horz" wrap="square" lIns="92075" tIns="46038" rIns="92075" bIns="46038" anchor="b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금융리스여부 판단</a:t>
            </a:r>
            <a:endParaRPr kumimoji="1" lang="ko-KR" altLang="en-US" sz="3600" b="1" dirty="0">
              <a:solidFill>
                <a:schemeClr val="bg2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Box 97282"/>
          <p:cNvSpPr txBox="1"/>
          <p:nvPr/>
        </p:nvSpPr>
        <p:spPr>
          <a:xfrm>
            <a:off x="2513633" y="2044316"/>
            <a:ext cx="7313881" cy="1307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tabLst>
                <a:tab pos="6350840" algn="r"/>
              </a:tabLst>
              <a:defRPr/>
            </a:pPr>
            <a:r>
              <a:rPr kumimoji="1" lang="ko-KR" altLang="en-US" sz="2100">
                <a:solidFill>
                  <a:schemeClr val="bg2"/>
                </a:solidFill>
                <a:latin typeface="Arial"/>
                <a:ea typeface="굴림"/>
              </a:rPr>
              <a:t>Payment 	$  9,968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tabLst>
                <a:tab pos="6350840" algn="r"/>
              </a:tabLst>
              <a:defRPr/>
            </a:pPr>
            <a:r>
              <a:rPr kumimoji="1" lang="ko-KR" altLang="en-US" sz="2100">
                <a:solidFill>
                  <a:schemeClr val="bg2"/>
                </a:solidFill>
                <a:latin typeface="Arial"/>
                <a:ea typeface="굴림"/>
              </a:rPr>
              <a:t>Present value factor (i=10%,n=5)	  4.16986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tabLst>
                <a:tab pos="6350840" algn="r"/>
              </a:tabLst>
              <a:defRPr/>
            </a:pPr>
            <a:r>
              <a:rPr kumimoji="1" lang="ko-KR" altLang="en-US" sz="2100">
                <a:solidFill>
                  <a:schemeClr val="bg2"/>
                </a:solidFill>
                <a:latin typeface="Arial"/>
                <a:ea typeface="굴림"/>
              </a:rPr>
              <a:t>PV of minimum lease payments</a:t>
            </a:r>
            <a:r>
              <a:rPr kumimoji="1" lang="ko-KR" altLang="en-US" sz="210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100">
                <a:solidFill>
                  <a:schemeClr val="bg2"/>
                </a:solidFill>
                <a:latin typeface="Arial"/>
                <a:ea typeface="굴림"/>
              </a:rPr>
              <a:t>	</a:t>
            </a:r>
            <a:r>
              <a:rPr kumimoji="1" lang="ko-KR" altLang="en-US" sz="210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$41,565</a:t>
            </a:r>
            <a:r>
              <a:rPr kumimoji="1" lang="ko-KR" altLang="en-US" sz="2100">
                <a:solidFill>
                  <a:schemeClr val="bg2"/>
                </a:solidFill>
                <a:latin typeface="Arial"/>
                <a:ea typeface="굴림"/>
              </a:rPr>
              <a:t> </a:t>
            </a:r>
          </a:p>
        </p:txBody>
      </p:sp>
      <p:cxnSp>
        <p:nvCxnSpPr>
          <p:cNvPr id="97284" name="직선 연결선 97283"/>
          <p:cNvCxnSpPr/>
          <p:nvPr/>
        </p:nvCxnSpPr>
        <p:spPr>
          <a:xfrm>
            <a:off x="7770470" y="2895087"/>
            <a:ext cx="1218998" cy="0"/>
          </a:xfrm>
          <a:prstGeom prst="line">
            <a:avLst/>
          </a:prstGeom>
          <a:ln w="28634" cap="sq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97285" name="직선 연결선 97284"/>
          <p:cNvCxnSpPr/>
          <p:nvPr/>
        </p:nvCxnSpPr>
        <p:spPr>
          <a:xfrm>
            <a:off x="7770470" y="3352177"/>
            <a:ext cx="1218998" cy="0"/>
          </a:xfrm>
          <a:prstGeom prst="line">
            <a:avLst/>
          </a:prstGeom>
          <a:ln w="28634" cap="sq" cmpd="sng" algn="ctr">
            <a:solidFill>
              <a:schemeClr val="tx1"/>
            </a:solidFill>
            <a:prstDash val="solid"/>
            <a:round/>
          </a:ln>
        </p:spPr>
      </p:cxnSp>
      <p:cxnSp>
        <p:nvCxnSpPr>
          <p:cNvPr id="97286" name="직선 연결선 97285"/>
          <p:cNvCxnSpPr/>
          <p:nvPr/>
        </p:nvCxnSpPr>
        <p:spPr>
          <a:xfrm>
            <a:off x="7770470" y="3428368"/>
            <a:ext cx="1218998" cy="0"/>
          </a:xfrm>
          <a:prstGeom prst="line">
            <a:avLst/>
          </a:prstGeom>
          <a:ln w="28634" cap="sq" cmpd="sng" algn="ctr">
            <a:solidFill>
              <a:schemeClr val="tx1"/>
            </a:solidFill>
            <a:prstDash val="solid"/>
            <a:round/>
          </a:ln>
        </p:spPr>
      </p:cxnSp>
      <p:sp>
        <p:nvSpPr>
          <p:cNvPr id="97287" name="TextBox 97286"/>
          <p:cNvSpPr txBox="1"/>
          <p:nvPr/>
        </p:nvSpPr>
        <p:spPr>
          <a:xfrm>
            <a:off x="2361250" y="4058492"/>
            <a:ext cx="7847162" cy="1612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6401646" algn="r"/>
                <a:tab pos="7603543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리스자산 (</a:t>
            </a:r>
            <a:r>
              <a:rPr kumimoji="1" lang="ko-KR" altLang="en-US" dirty="0" err="1">
                <a:latin typeface="Arial"/>
                <a:ea typeface="굴림"/>
              </a:rPr>
              <a:t>Leased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Machine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Under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Finance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Leases</a:t>
            </a:r>
            <a:r>
              <a:rPr kumimoji="1" lang="ko-KR" altLang="en-US" dirty="0">
                <a:latin typeface="Arial"/>
                <a:ea typeface="굴림"/>
              </a:rPr>
              <a:t>)	41,565</a:t>
            </a:r>
          </a:p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6401646" algn="r"/>
                <a:tab pos="7603543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	 리스부채 (</a:t>
            </a:r>
            <a:r>
              <a:rPr kumimoji="1" lang="ko-KR" altLang="en-US" dirty="0" err="1">
                <a:latin typeface="Arial"/>
                <a:ea typeface="굴림"/>
              </a:rPr>
              <a:t>Lease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Liability</a:t>
            </a:r>
            <a:r>
              <a:rPr kumimoji="1" lang="ko-KR" altLang="en-US" dirty="0">
                <a:latin typeface="Arial"/>
                <a:ea typeface="굴림"/>
              </a:rPr>
              <a:t>) 		41,565</a:t>
            </a:r>
          </a:p>
          <a:p>
            <a:pPr marL="463611" indent="-46361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tabLst>
                <a:tab pos="6401646" algn="r"/>
                <a:tab pos="7603543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리스부채</a:t>
            </a:r>
            <a:r>
              <a:rPr kumimoji="1" lang="en-US" altLang="ko-KR" dirty="0">
                <a:latin typeface="Arial"/>
                <a:ea typeface="굴림"/>
              </a:rPr>
              <a:t>(</a:t>
            </a:r>
            <a:r>
              <a:rPr kumimoji="1" lang="ko-KR" altLang="en-US" dirty="0" err="1">
                <a:latin typeface="Arial"/>
                <a:ea typeface="굴림"/>
              </a:rPr>
              <a:t>Lease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Liability</a:t>
            </a:r>
            <a:r>
              <a:rPr kumimoji="1" lang="en-US" altLang="ko-KR" dirty="0">
                <a:latin typeface="Arial"/>
                <a:ea typeface="굴림"/>
              </a:rPr>
              <a:t>)</a:t>
            </a:r>
            <a:r>
              <a:rPr kumimoji="1" lang="ko-KR" altLang="en-US" dirty="0">
                <a:latin typeface="Arial"/>
                <a:ea typeface="굴림"/>
              </a:rPr>
              <a:t> 	9,968</a:t>
            </a:r>
          </a:p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6401646" algn="r"/>
                <a:tab pos="7603543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	현금</a:t>
            </a:r>
            <a:r>
              <a:rPr kumimoji="1" lang="en-US" altLang="ko-KR" dirty="0">
                <a:latin typeface="Arial"/>
                <a:ea typeface="굴림"/>
              </a:rPr>
              <a:t>(</a:t>
            </a:r>
            <a:r>
              <a:rPr kumimoji="1" lang="ko-KR" altLang="en-US" dirty="0" err="1">
                <a:latin typeface="Arial"/>
                <a:ea typeface="굴림"/>
              </a:rPr>
              <a:t>Cash</a:t>
            </a:r>
            <a:r>
              <a:rPr kumimoji="1" lang="en-US" altLang="ko-KR" dirty="0">
                <a:latin typeface="Arial"/>
                <a:ea typeface="굴림"/>
              </a:rPr>
              <a:t>)</a:t>
            </a:r>
            <a:r>
              <a:rPr kumimoji="1" lang="ko-KR" altLang="en-US" dirty="0">
                <a:latin typeface="Arial"/>
                <a:ea typeface="굴림"/>
              </a:rPr>
              <a:t>		9,968</a:t>
            </a:r>
          </a:p>
        </p:txBody>
      </p:sp>
      <p:sp>
        <p:nvSpPr>
          <p:cNvPr id="97288" name="TextBox 97287"/>
          <p:cNvSpPr txBox="1"/>
          <p:nvPr/>
        </p:nvSpPr>
        <p:spPr>
          <a:xfrm>
            <a:off x="2056486" y="3661685"/>
            <a:ext cx="4571176" cy="4126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20/1/1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분개:</a:t>
            </a:r>
          </a:p>
        </p:txBody>
      </p:sp>
      <p:sp>
        <p:nvSpPr>
          <p:cNvPr id="97289" name="TextBox 97288"/>
          <p:cNvSpPr txBox="1"/>
          <p:nvPr/>
        </p:nvSpPr>
        <p:spPr>
          <a:xfrm>
            <a:off x="2056486" y="1350728"/>
            <a:ext cx="8151926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ko-KR" altLang="en-US" sz="2100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리스이용료의 현재가치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6DFB3E7-5002-439A-BCFC-9A097501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88" y="518991"/>
            <a:ext cx="7770971" cy="533336"/>
          </a:xfrm>
        </p:spPr>
        <p:txBody>
          <a:bodyPr vert="horz" wrap="square" lIns="92075" tIns="46038" rIns="92075" bIns="46038" anchor="b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리스이용자의 회계처리</a:t>
            </a:r>
            <a:r>
              <a:rPr kumimoji="1" lang="en-US" altLang="ko-KR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(</a:t>
            </a: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금융리스</a:t>
            </a:r>
            <a:r>
              <a:rPr kumimoji="1" lang="en-US" altLang="ko-KR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)</a:t>
            </a:r>
            <a:endParaRPr kumimoji="1" lang="ko-KR" altLang="en-US" sz="3600" b="1" dirty="0">
              <a:solidFill>
                <a:schemeClr val="bg2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1"/>
          <p:cNvSpPr>
            <a:spLocks noGrp="1"/>
          </p:cNvSpPr>
          <p:nvPr>
            <p:ph type="title"/>
          </p:nvPr>
        </p:nvSpPr>
        <p:spPr>
          <a:xfrm>
            <a:off x="2132677" y="228572"/>
            <a:ext cx="7847162" cy="838044"/>
          </a:xfrm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endParaRPr kumimoji="1" lang="ko-KR" altLang="en-US" sz="3600" b="1">
              <a:solidFill>
                <a:schemeClr val="bg2"/>
              </a:solidFill>
              <a:latin typeface="굴림"/>
              <a:ea typeface="굴림"/>
            </a:endParaRPr>
          </a:p>
        </p:txBody>
      </p:sp>
      <p:pic>
        <p:nvPicPr>
          <p:cNvPr id="99331" name="그림 99330" descr="present value annuity due tables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523206" y="0"/>
            <a:ext cx="9142352" cy="655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5" name="개체 100354">
            <a:hlinkClick r:id="" action="ppaction://noaction"/>
          </p:cNvPr>
          <p:cNvGraphicFramePr/>
          <p:nvPr>
            <p:extLst>
              <p:ext uri="{D42A27DB-BD31-4B8C-83A1-F6EECF244321}">
                <p14:modId xmlns:p14="http://schemas.microsoft.com/office/powerpoint/2010/main" val="4072232654"/>
              </p:ext>
            </p:extLst>
          </p:nvPr>
        </p:nvGraphicFramePr>
        <p:xfrm>
          <a:off x="345228" y="1970687"/>
          <a:ext cx="11498368" cy="436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3" imgW="4740725" imgH="2166218" progId="Excel.Sheet.8">
                  <p:embed/>
                </p:oleObj>
              </mc:Choice>
              <mc:Fallback>
                <p:oleObj name="Worksheet" r:id="rId3" imgW="4740725" imgH="2166218" progId="Excel.Sheet.8">
                  <p:embed/>
                  <p:pic>
                    <p:nvPicPr>
                      <p:cNvPr id="0" name="Picture 2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28" y="1970687"/>
                        <a:ext cx="11498368" cy="4366735"/>
                      </a:xfrm>
                      <a:prstGeom prst="rect">
                        <a:avLst/>
                      </a:prstGeom>
                      <a:noFill/>
                      <a:ln w="19088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Box 100355"/>
          <p:cNvSpPr txBox="1"/>
          <p:nvPr/>
        </p:nvSpPr>
        <p:spPr>
          <a:xfrm>
            <a:off x="8303751" y="5409221"/>
            <a:ext cx="228572" cy="152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100357" name="TextBox 100356"/>
          <p:cNvSpPr txBox="1"/>
          <p:nvPr/>
        </p:nvSpPr>
        <p:spPr>
          <a:xfrm>
            <a:off x="2056486" y="1350728"/>
            <a:ext cx="8151926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ctr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ko-KR" altLang="en-US" sz="2100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리스 </a:t>
            </a:r>
            <a:r>
              <a:rPr kumimoji="1" lang="ko-KR" altLang="en-US" sz="2100" dirty="0" err="1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상각표</a:t>
            </a:r>
            <a:endParaRPr kumimoji="1" lang="ko-KR" altLang="en-US" sz="2100" dirty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0358" name="TextBox 100357"/>
          <p:cNvSpPr txBox="1"/>
          <p:nvPr/>
        </p:nvSpPr>
        <p:spPr>
          <a:xfrm>
            <a:off x="2208869" y="3123604"/>
            <a:ext cx="152381" cy="23618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100359" name="TextBox 100358"/>
          <p:cNvSpPr txBox="1"/>
          <p:nvPr/>
        </p:nvSpPr>
        <p:spPr>
          <a:xfrm>
            <a:off x="8379943" y="5333029"/>
            <a:ext cx="152381" cy="76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바탕"/>
              <a:ea typeface="굴림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909CFA-57F5-465F-AE4E-34B7EAB8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88" y="518991"/>
            <a:ext cx="7770971" cy="533336"/>
          </a:xfrm>
        </p:spPr>
        <p:txBody>
          <a:bodyPr vert="horz" wrap="square" lIns="92075" tIns="46038" rIns="92075" bIns="46038" anchor="b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리스이용자의 회계처리</a:t>
            </a:r>
            <a:r>
              <a:rPr kumimoji="1" lang="en-US" altLang="ko-KR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(</a:t>
            </a: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금융리스</a:t>
            </a:r>
            <a:r>
              <a:rPr kumimoji="1" lang="en-US" altLang="ko-KR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)</a:t>
            </a:r>
            <a:endParaRPr kumimoji="1" lang="ko-KR" altLang="en-US" sz="3600" b="1" dirty="0">
              <a:solidFill>
                <a:schemeClr val="bg2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Box 102402"/>
          <p:cNvSpPr txBox="1"/>
          <p:nvPr/>
        </p:nvSpPr>
        <p:spPr>
          <a:xfrm>
            <a:off x="2493062" y="2169386"/>
            <a:ext cx="7847162" cy="25176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감가상각비</a:t>
            </a:r>
            <a:r>
              <a:rPr kumimoji="1" lang="en-US" altLang="ko-KR" dirty="0">
                <a:latin typeface="Arial"/>
                <a:ea typeface="굴림"/>
              </a:rPr>
              <a:t>(</a:t>
            </a:r>
            <a:r>
              <a:rPr kumimoji="1" lang="ko-KR" altLang="en-US" dirty="0" err="1">
                <a:latin typeface="Arial"/>
                <a:ea typeface="굴림"/>
              </a:rPr>
              <a:t>Depreciation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Expense</a:t>
            </a:r>
            <a:r>
              <a:rPr kumimoji="1" lang="en-US" altLang="ko-KR" dirty="0">
                <a:latin typeface="Arial"/>
                <a:ea typeface="굴림"/>
              </a:rPr>
              <a:t>)</a:t>
            </a:r>
            <a:r>
              <a:rPr kumimoji="1" lang="ko-KR" altLang="en-US" dirty="0">
                <a:latin typeface="Arial"/>
                <a:ea typeface="굴림"/>
              </a:rPr>
              <a:t>	8,313</a:t>
            </a:r>
          </a:p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	</a:t>
            </a:r>
            <a:r>
              <a:rPr kumimoji="1" lang="ko-KR" altLang="en-US" dirty="0" err="1">
                <a:latin typeface="Arial"/>
                <a:ea typeface="굴림"/>
              </a:rPr>
              <a:t>감가상각누계액</a:t>
            </a:r>
            <a:r>
              <a:rPr kumimoji="1" lang="en-US" altLang="ko-KR" dirty="0">
                <a:latin typeface="Arial"/>
                <a:ea typeface="굴림"/>
              </a:rPr>
              <a:t>(</a:t>
            </a:r>
            <a:r>
              <a:rPr kumimoji="1" lang="ko-KR" altLang="en-US" dirty="0" err="1">
                <a:latin typeface="Arial"/>
                <a:ea typeface="굴림"/>
              </a:rPr>
              <a:t>Accumulated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Depreciation</a:t>
            </a:r>
            <a:r>
              <a:rPr kumimoji="1" lang="en-US" altLang="ko-KR" dirty="0">
                <a:latin typeface="Arial"/>
                <a:ea typeface="굴림"/>
              </a:rPr>
              <a:t>)</a:t>
            </a:r>
            <a:r>
              <a:rPr kumimoji="1" lang="ko-KR" altLang="en-US" dirty="0">
                <a:latin typeface="Arial"/>
                <a:ea typeface="굴림"/>
              </a:rPr>
              <a:t> 		8,313</a:t>
            </a:r>
          </a:p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	($41,565 ÷ 5 = $8,313)</a:t>
            </a:r>
          </a:p>
          <a:p>
            <a:pPr marL="463611" indent="-463611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이자비용</a:t>
            </a:r>
            <a:r>
              <a:rPr kumimoji="1" lang="en-US" altLang="ko-KR" dirty="0">
                <a:latin typeface="Arial"/>
                <a:ea typeface="굴림"/>
              </a:rPr>
              <a:t>(</a:t>
            </a:r>
            <a:r>
              <a:rPr kumimoji="1" lang="ko-KR" altLang="en-US" dirty="0" err="1">
                <a:latin typeface="Arial"/>
                <a:ea typeface="굴림"/>
              </a:rPr>
              <a:t>Interest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Expense</a:t>
            </a:r>
            <a:r>
              <a:rPr kumimoji="1" lang="en-US" altLang="ko-KR" dirty="0">
                <a:latin typeface="Arial"/>
                <a:ea typeface="굴림"/>
              </a:rPr>
              <a:t>)</a:t>
            </a:r>
            <a:r>
              <a:rPr kumimoji="1" lang="ko-KR" altLang="en-US" dirty="0">
                <a:latin typeface="Arial"/>
                <a:ea typeface="굴림"/>
              </a:rPr>
              <a:t>	3,160</a:t>
            </a:r>
          </a:p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	미지급이자</a:t>
            </a:r>
            <a:r>
              <a:rPr kumimoji="1" lang="en-US" altLang="ko-KR" dirty="0">
                <a:latin typeface="Arial"/>
                <a:ea typeface="굴림"/>
              </a:rPr>
              <a:t>(</a:t>
            </a:r>
            <a:r>
              <a:rPr kumimoji="1" lang="ko-KR" altLang="en-US" dirty="0" err="1">
                <a:latin typeface="Arial"/>
                <a:ea typeface="굴림"/>
              </a:rPr>
              <a:t>Interest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Payable</a:t>
            </a:r>
            <a:r>
              <a:rPr kumimoji="1" lang="en-US" altLang="ko-KR" dirty="0">
                <a:latin typeface="Arial"/>
                <a:ea typeface="굴림"/>
              </a:rPr>
              <a:t>)</a:t>
            </a:r>
            <a:r>
              <a:rPr kumimoji="1" lang="ko-KR" altLang="en-US" dirty="0">
                <a:latin typeface="Arial"/>
                <a:ea typeface="굴림"/>
              </a:rPr>
              <a:t> 		3,160</a:t>
            </a:r>
          </a:p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	($41,565 – $9,968) </a:t>
            </a:r>
            <a:r>
              <a:rPr kumimoji="1" lang="ko-KR" altLang="en-US" dirty="0" err="1">
                <a:latin typeface="Arial"/>
                <a:ea typeface="굴림"/>
              </a:rPr>
              <a:t>X</a:t>
            </a:r>
            <a:r>
              <a:rPr kumimoji="1" lang="ko-KR" altLang="en-US" dirty="0">
                <a:latin typeface="Arial"/>
                <a:ea typeface="굴림"/>
              </a:rPr>
              <a:t> .10]</a:t>
            </a:r>
          </a:p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endParaRPr kumimoji="1" lang="ko-KR" altLang="en-US" sz="1900" dirty="0">
              <a:latin typeface="Arial"/>
              <a:ea typeface="굴림"/>
            </a:endParaRPr>
          </a:p>
        </p:txBody>
      </p:sp>
      <p:sp>
        <p:nvSpPr>
          <p:cNvPr id="102404" name="TextBox 102403"/>
          <p:cNvSpPr txBox="1"/>
          <p:nvPr/>
        </p:nvSpPr>
        <p:spPr>
          <a:xfrm>
            <a:off x="1992624" y="1756728"/>
            <a:ext cx="1523762" cy="4126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20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20/12/31</a:t>
            </a:r>
            <a:endParaRPr kumimoji="1" lang="ko-KR" altLang="en-US" sz="2100" dirty="0">
              <a:solidFill>
                <a:srgbClr val="8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2405" name="TextBox 102404"/>
          <p:cNvSpPr txBox="1"/>
          <p:nvPr/>
        </p:nvSpPr>
        <p:spPr>
          <a:xfrm>
            <a:off x="2056486" y="1350728"/>
            <a:ext cx="8151926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ko-KR" altLang="en-US" sz="2100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분개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B66D499-CF7C-456B-ADB6-58492833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88" y="518991"/>
            <a:ext cx="7770971" cy="533336"/>
          </a:xfrm>
        </p:spPr>
        <p:txBody>
          <a:bodyPr vert="horz" wrap="square" lIns="92075" tIns="46038" rIns="92075" bIns="46038" anchor="b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리스이용자의 회계처리</a:t>
            </a:r>
            <a:r>
              <a:rPr kumimoji="1" lang="en-US" altLang="ko-KR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(</a:t>
            </a: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금융리스</a:t>
            </a:r>
            <a:r>
              <a:rPr kumimoji="1" lang="en-US" altLang="ko-KR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)</a:t>
            </a:r>
            <a:endParaRPr kumimoji="1" lang="ko-KR" altLang="en-US" sz="3600" b="1" dirty="0">
              <a:solidFill>
                <a:schemeClr val="bg2"/>
              </a:solidFill>
              <a:latin typeface="Arial"/>
              <a:ea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C45F-8528-469F-A912-44B0CA242258}"/>
              </a:ext>
            </a:extLst>
          </p:cNvPr>
          <p:cNvSpPr txBox="1"/>
          <p:nvPr/>
        </p:nvSpPr>
        <p:spPr>
          <a:xfrm>
            <a:off x="2056486" y="4580638"/>
            <a:ext cx="1523762" cy="4126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20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21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/1/1</a:t>
            </a:r>
            <a:endParaRPr kumimoji="1" lang="ko-KR" altLang="en-US" sz="2100" dirty="0">
              <a:solidFill>
                <a:srgbClr val="8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720EA-2029-4999-93BE-754B1A1C9020}"/>
              </a:ext>
            </a:extLst>
          </p:cNvPr>
          <p:cNvSpPr txBox="1"/>
          <p:nvPr/>
        </p:nvSpPr>
        <p:spPr>
          <a:xfrm>
            <a:off x="2492152" y="4993296"/>
            <a:ext cx="7847162" cy="13713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리스부채</a:t>
            </a:r>
            <a:r>
              <a:rPr kumimoji="1" lang="en-US" altLang="ko-KR" dirty="0">
                <a:latin typeface="Arial"/>
                <a:ea typeface="굴림"/>
              </a:rPr>
              <a:t>(</a:t>
            </a:r>
            <a:r>
              <a:rPr kumimoji="1" lang="ko-KR" altLang="en-US" dirty="0" err="1">
                <a:latin typeface="Arial"/>
                <a:ea typeface="굴림"/>
              </a:rPr>
              <a:t>Lease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Liability</a:t>
            </a:r>
            <a:r>
              <a:rPr kumimoji="1" lang="en-US" altLang="ko-KR" dirty="0">
                <a:latin typeface="Arial"/>
                <a:ea typeface="굴림"/>
              </a:rPr>
              <a:t>)</a:t>
            </a:r>
            <a:r>
              <a:rPr kumimoji="1" lang="ko-KR" altLang="en-US" dirty="0">
                <a:latin typeface="Arial"/>
                <a:ea typeface="굴림"/>
              </a:rPr>
              <a:t>	6,808</a:t>
            </a:r>
          </a:p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미지급이자</a:t>
            </a:r>
            <a:r>
              <a:rPr kumimoji="1" lang="en-US" altLang="ko-KR" dirty="0">
                <a:latin typeface="Arial"/>
                <a:ea typeface="굴림"/>
              </a:rPr>
              <a:t>(</a:t>
            </a:r>
            <a:r>
              <a:rPr kumimoji="1" lang="ko-KR" altLang="en-US" dirty="0" err="1">
                <a:latin typeface="Arial"/>
                <a:ea typeface="굴림"/>
              </a:rPr>
              <a:t>Interest</a:t>
            </a:r>
            <a:r>
              <a:rPr kumimoji="1" lang="ko-KR" altLang="en-US" dirty="0">
                <a:latin typeface="Arial"/>
                <a:ea typeface="굴림"/>
              </a:rPr>
              <a:t> </a:t>
            </a:r>
            <a:r>
              <a:rPr kumimoji="1" lang="ko-KR" altLang="en-US" dirty="0" err="1">
                <a:latin typeface="Arial"/>
                <a:ea typeface="굴림"/>
              </a:rPr>
              <a:t>Payable</a:t>
            </a:r>
            <a:r>
              <a:rPr kumimoji="1" lang="en-US" altLang="ko-KR" dirty="0">
                <a:latin typeface="Arial"/>
                <a:ea typeface="굴림"/>
              </a:rPr>
              <a:t>)</a:t>
            </a:r>
            <a:r>
              <a:rPr kumimoji="1" lang="ko-KR" altLang="en-US" dirty="0">
                <a:latin typeface="Arial"/>
                <a:ea typeface="굴림"/>
              </a:rPr>
              <a:t>	3,160</a:t>
            </a:r>
          </a:p>
          <a:p>
            <a:pPr marL="463611" indent="-46361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tabLst>
                <a:tab pos="5715756" algn="r"/>
                <a:tab pos="6858907" algn="r"/>
              </a:tabLst>
              <a:defRPr/>
            </a:pPr>
            <a:r>
              <a:rPr kumimoji="1" lang="ko-KR" altLang="en-US" dirty="0">
                <a:latin typeface="Arial"/>
                <a:ea typeface="굴림"/>
              </a:rPr>
              <a:t>	현금</a:t>
            </a:r>
            <a:r>
              <a:rPr kumimoji="1" lang="en-US" altLang="ko-KR" dirty="0">
                <a:latin typeface="Arial"/>
                <a:ea typeface="굴림"/>
              </a:rPr>
              <a:t>(</a:t>
            </a:r>
            <a:r>
              <a:rPr kumimoji="1" lang="ko-KR" altLang="en-US" dirty="0" err="1">
                <a:latin typeface="Arial"/>
                <a:ea typeface="굴림"/>
              </a:rPr>
              <a:t>Cash</a:t>
            </a:r>
            <a:r>
              <a:rPr kumimoji="1" lang="en-US" altLang="ko-KR" dirty="0">
                <a:latin typeface="Arial"/>
                <a:ea typeface="굴림"/>
              </a:rPr>
              <a:t>)</a:t>
            </a:r>
            <a:r>
              <a:rPr kumimoji="1" lang="ko-KR" altLang="en-US" dirty="0">
                <a:latin typeface="Arial"/>
                <a:ea typeface="굴림"/>
              </a:rPr>
              <a:t>		9,968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  <p:bldP spid="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Box 106498"/>
          <p:cNvSpPr txBox="1"/>
          <p:nvPr/>
        </p:nvSpPr>
        <p:spPr>
          <a:xfrm>
            <a:off x="2285151" y="1386425"/>
            <a:ext cx="7554665" cy="12494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45000"/>
              </a:spcBef>
              <a:spcAft>
                <a:spcPct val="0"/>
              </a:spcAft>
              <a:defRPr/>
            </a:pPr>
            <a:r>
              <a:rPr kumimoji="1" lang="ko-KR" altLang="en-US" sz="2800" dirty="0">
                <a:solidFill>
                  <a:srgbClr val="006600">
                    <a:alpha val="100000"/>
                  </a:srgbClr>
                </a:solidFill>
                <a:latin typeface="Arial"/>
                <a:ea typeface="굴림"/>
              </a:rPr>
              <a:t>상기 리스계약이 </a:t>
            </a:r>
            <a:r>
              <a:rPr kumimoji="1" lang="en-US" altLang="ko-KR" sz="2800" dirty="0">
                <a:solidFill>
                  <a:srgbClr val="006600">
                    <a:alpha val="100000"/>
                  </a:srgbClr>
                </a:solidFill>
                <a:latin typeface="Arial"/>
                <a:ea typeface="굴림"/>
              </a:rPr>
              <a:t>5</a:t>
            </a:r>
            <a:r>
              <a:rPr kumimoji="1" lang="ko-KR" altLang="en-US" sz="2800" dirty="0">
                <a:solidFill>
                  <a:srgbClr val="006600">
                    <a:alpha val="100000"/>
                  </a:srgbClr>
                </a:solidFill>
                <a:latin typeface="Arial"/>
                <a:ea typeface="굴림"/>
              </a:rPr>
              <a:t>가지 조건을 모두 피했다면</a:t>
            </a:r>
            <a:r>
              <a:rPr kumimoji="1" lang="en-US" altLang="ko-KR" sz="2800" dirty="0">
                <a:solidFill>
                  <a:srgbClr val="006600">
                    <a:alpha val="100000"/>
                  </a:srgbClr>
                </a:solidFill>
                <a:latin typeface="Arial"/>
                <a:ea typeface="굴림"/>
              </a:rPr>
              <a:t>?</a:t>
            </a:r>
          </a:p>
          <a:p>
            <a:pPr>
              <a:spcBef>
                <a:spcPct val="45000"/>
              </a:spcBef>
              <a:spcAft>
                <a:spcPct val="0"/>
              </a:spcAft>
              <a:defRPr/>
            </a:pPr>
            <a:r>
              <a:rPr kumimoji="1" lang="ko-KR" altLang="en-US" sz="2800" dirty="0">
                <a:solidFill>
                  <a:srgbClr val="006600">
                    <a:alpha val="100000"/>
                  </a:srgbClr>
                </a:solidFill>
                <a:latin typeface="Arial"/>
                <a:ea typeface="굴림"/>
              </a:rPr>
              <a:t> 운용리스</a:t>
            </a:r>
          </a:p>
        </p:txBody>
      </p:sp>
      <p:sp>
        <p:nvSpPr>
          <p:cNvPr id="106501" name="TextBox 106500"/>
          <p:cNvSpPr txBox="1"/>
          <p:nvPr/>
        </p:nvSpPr>
        <p:spPr>
          <a:xfrm>
            <a:off x="2285151" y="2635909"/>
            <a:ext cx="7770971" cy="23729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914521" algn="l"/>
                <a:tab pos="5201337" algn="r"/>
                <a:tab pos="6744592" algn="r"/>
              </a:tabLst>
              <a:defRPr/>
            </a:pPr>
            <a:r>
              <a:rPr kumimoji="1" lang="ko-KR" altLang="en-US" sz="2100" dirty="0">
                <a:latin typeface="Arial"/>
                <a:ea typeface="굴림"/>
              </a:rPr>
              <a:t>이 경우</a:t>
            </a:r>
            <a:r>
              <a:rPr kumimoji="1" lang="en-US" altLang="ko-KR" sz="2100" dirty="0">
                <a:latin typeface="Arial"/>
                <a:ea typeface="굴림"/>
              </a:rPr>
              <a:t>, 2020/1/1</a:t>
            </a:r>
            <a:r>
              <a:rPr kumimoji="1" lang="ko-KR" altLang="en-US" sz="2100" dirty="0">
                <a:latin typeface="Arial"/>
                <a:ea typeface="굴림"/>
              </a:rPr>
              <a:t>의 분개는</a:t>
            </a:r>
            <a:r>
              <a:rPr kumimoji="1" lang="en-US" altLang="ko-KR" sz="2100" dirty="0">
                <a:latin typeface="Arial"/>
                <a:ea typeface="굴림"/>
              </a:rPr>
              <a:t>?</a:t>
            </a:r>
            <a:endParaRPr kumimoji="1" lang="ko-KR" altLang="en-US" sz="2100" dirty="0">
              <a:latin typeface="Arial"/>
              <a:ea typeface="굴림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914521" algn="l"/>
                <a:tab pos="5201337" algn="r"/>
                <a:tab pos="6744592" algn="r"/>
              </a:tabLst>
              <a:defRPr/>
            </a:pPr>
            <a:r>
              <a:rPr kumimoji="1" lang="ko-KR" altLang="en-US" sz="2100" dirty="0">
                <a:latin typeface="Arial"/>
                <a:ea typeface="굴림"/>
              </a:rPr>
              <a:t>	리스비용</a:t>
            </a:r>
            <a:r>
              <a:rPr kumimoji="1" lang="en-US" altLang="ko-KR" sz="2100" dirty="0">
                <a:latin typeface="Arial"/>
                <a:ea typeface="굴림"/>
              </a:rPr>
              <a:t>(</a:t>
            </a:r>
            <a:r>
              <a:rPr kumimoji="1" lang="ko-KR" altLang="en-US" sz="2100" dirty="0" err="1">
                <a:latin typeface="Arial"/>
                <a:ea typeface="굴림"/>
              </a:rPr>
              <a:t>Rent</a:t>
            </a:r>
            <a:r>
              <a:rPr kumimoji="1" lang="ko-KR" altLang="en-US" sz="2100" dirty="0">
                <a:latin typeface="Arial"/>
                <a:ea typeface="굴림"/>
              </a:rPr>
              <a:t> </a:t>
            </a:r>
            <a:r>
              <a:rPr kumimoji="1" lang="ko-KR" altLang="en-US" sz="2100" dirty="0" err="1">
                <a:latin typeface="Arial"/>
                <a:ea typeface="굴림"/>
              </a:rPr>
              <a:t>Expense</a:t>
            </a:r>
            <a:r>
              <a:rPr kumimoji="1" lang="en-US" altLang="ko-KR" sz="2100" dirty="0">
                <a:latin typeface="Arial"/>
                <a:ea typeface="굴림"/>
              </a:rPr>
              <a:t>)</a:t>
            </a:r>
            <a:r>
              <a:rPr kumimoji="1" lang="ko-KR" altLang="en-US" sz="2100" dirty="0">
                <a:latin typeface="Arial"/>
                <a:ea typeface="굴림"/>
              </a:rPr>
              <a:t> 	9,968</a:t>
            </a:r>
          </a:p>
          <a:p>
            <a:pPr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914521" algn="l"/>
                <a:tab pos="5201337" algn="r"/>
                <a:tab pos="6744592" algn="r"/>
              </a:tabLst>
              <a:defRPr/>
            </a:pPr>
            <a:r>
              <a:rPr kumimoji="1" lang="ko-KR" altLang="en-US" sz="2100" dirty="0">
                <a:latin typeface="Arial"/>
                <a:ea typeface="굴림"/>
              </a:rPr>
              <a:t>		현금</a:t>
            </a:r>
            <a:r>
              <a:rPr kumimoji="1" lang="en-US" altLang="ko-KR" sz="2100" dirty="0">
                <a:latin typeface="Arial"/>
                <a:ea typeface="굴림"/>
              </a:rPr>
              <a:t>(</a:t>
            </a:r>
            <a:r>
              <a:rPr kumimoji="1" lang="ko-KR" altLang="en-US" sz="2100" dirty="0" err="1">
                <a:latin typeface="Arial"/>
                <a:ea typeface="굴림"/>
              </a:rPr>
              <a:t>Cash</a:t>
            </a:r>
            <a:r>
              <a:rPr kumimoji="1" lang="en-US" altLang="ko-KR" sz="2100" dirty="0">
                <a:latin typeface="Arial"/>
                <a:ea typeface="굴림"/>
              </a:rPr>
              <a:t>)</a:t>
            </a:r>
            <a:r>
              <a:rPr kumimoji="1" lang="ko-KR" altLang="en-US" sz="2100" dirty="0">
                <a:latin typeface="Arial"/>
                <a:ea typeface="굴림"/>
              </a:rPr>
              <a:t> 		9,968</a:t>
            </a:r>
            <a:endParaRPr kumimoji="1" lang="en-US" altLang="ko-KR" sz="2100" dirty="0">
              <a:latin typeface="Arial"/>
              <a:ea typeface="굴림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914521" algn="l"/>
                <a:tab pos="5201337" algn="r"/>
                <a:tab pos="6744592" algn="r"/>
              </a:tabLst>
              <a:defRPr/>
            </a:pPr>
            <a:endParaRPr kumimoji="1" lang="en-US" altLang="ko-KR" sz="2100" dirty="0">
              <a:latin typeface="Arial"/>
              <a:ea typeface="굴림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914521" algn="l"/>
                <a:tab pos="5201337" algn="r"/>
                <a:tab pos="6744592" algn="r"/>
              </a:tabLst>
              <a:defRPr/>
            </a:pPr>
            <a:r>
              <a:rPr kumimoji="1" lang="ko-KR" altLang="en-US" sz="2100" dirty="0">
                <a:latin typeface="Arial"/>
                <a:ea typeface="굴림"/>
              </a:rPr>
              <a:t>자산이나 부채를 인식하지 않는다</a:t>
            </a:r>
            <a:r>
              <a:rPr kumimoji="1" lang="en-US" altLang="ko-KR" sz="2100" dirty="0">
                <a:latin typeface="Arial"/>
                <a:ea typeface="굴림"/>
              </a:rPr>
              <a:t>.</a:t>
            </a:r>
          </a:p>
          <a:p>
            <a:pPr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tabLst>
                <a:tab pos="457260" algn="l"/>
                <a:tab pos="914521" algn="l"/>
                <a:tab pos="5201337" algn="r"/>
                <a:tab pos="6744592" algn="r"/>
              </a:tabLst>
              <a:defRPr/>
            </a:pPr>
            <a:r>
              <a:rPr kumimoji="1" lang="ko-KR" altLang="en-US" sz="2100" dirty="0">
                <a:latin typeface="Arial"/>
                <a:ea typeface="굴림"/>
              </a:rPr>
              <a:t>향후</a:t>
            </a:r>
            <a:r>
              <a:rPr kumimoji="1" lang="en-US" altLang="ko-KR" sz="2100" dirty="0">
                <a:latin typeface="Arial"/>
                <a:ea typeface="굴림"/>
              </a:rPr>
              <a:t>, 4</a:t>
            </a:r>
            <a:r>
              <a:rPr kumimoji="1" lang="ko-KR" altLang="en-US" sz="2100" dirty="0">
                <a:latin typeface="Arial"/>
                <a:ea typeface="굴림"/>
              </a:rPr>
              <a:t>년간의 분개도 동일하다</a:t>
            </a:r>
            <a:r>
              <a:rPr kumimoji="1" lang="en-US" altLang="ko-KR" sz="2100" dirty="0">
                <a:latin typeface="Arial"/>
                <a:ea typeface="굴림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6106C-D59B-4D15-B798-7FB6ED94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88" y="518991"/>
            <a:ext cx="7770971" cy="533336"/>
          </a:xfrm>
        </p:spPr>
        <p:txBody>
          <a:bodyPr vert="horz" wrap="square" lIns="92075" tIns="46038" rIns="92075" bIns="46038" anchor="b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리스이용자의 회계처리</a:t>
            </a:r>
            <a:r>
              <a:rPr kumimoji="1" lang="en-US" altLang="ko-KR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(</a:t>
            </a: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운용리스</a:t>
            </a:r>
            <a:r>
              <a:rPr kumimoji="1" lang="en-US" altLang="ko-KR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)</a:t>
            </a:r>
            <a:endParaRPr kumimoji="1" lang="ko-KR" altLang="en-US" sz="3600" b="1" dirty="0">
              <a:solidFill>
                <a:schemeClr val="bg2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7" name="개체 108546">
            <a:hlinkClick r:id="" action="ppaction://noaction"/>
          </p:cNvPr>
          <p:cNvGraphicFramePr/>
          <p:nvPr>
            <p:extLst>
              <p:ext uri="{D42A27DB-BD31-4B8C-83A1-F6EECF244321}">
                <p14:modId xmlns:p14="http://schemas.microsoft.com/office/powerpoint/2010/main" val="3107883883"/>
              </p:ext>
            </p:extLst>
          </p:nvPr>
        </p:nvGraphicFramePr>
        <p:xfrm>
          <a:off x="2276981" y="1987666"/>
          <a:ext cx="8211078" cy="417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3" imgW="5334015" imgH="2193510" progId="Excel.Sheet.8">
                  <p:embed/>
                </p:oleObj>
              </mc:Choice>
              <mc:Fallback>
                <p:oleObj name="Worksheet" r:id="rId3" imgW="5334015" imgH="2193510" progId="Excel.Sheet.8">
                  <p:embed/>
                  <p:pic>
                    <p:nvPicPr>
                      <p:cNvPr id="0" name="Picture 2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981" y="1987666"/>
                        <a:ext cx="8211078" cy="4177566"/>
                      </a:xfrm>
                      <a:prstGeom prst="rect">
                        <a:avLst/>
                      </a:prstGeom>
                      <a:noFill/>
                      <a:ln w="19088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69868FE4-FD98-4460-9EB8-D3CCFEA8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88" y="518991"/>
            <a:ext cx="7770971" cy="533336"/>
          </a:xfrm>
        </p:spPr>
        <p:txBody>
          <a:bodyPr vert="horz" wrap="square" lIns="92075" tIns="46038" rIns="92075" bIns="46038" anchor="b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000099">
                    <a:alpha val="100000"/>
                  </a:srgbClr>
                </a:solidFill>
                <a:latin typeface="Arial"/>
                <a:ea typeface="Arial"/>
              </a:rPr>
              <a:t>금융리스와 운용리스의 비교</a:t>
            </a:r>
            <a:endParaRPr kumimoji="1" lang="ko-KR" altLang="en-US" sz="3600" b="1" dirty="0">
              <a:solidFill>
                <a:schemeClr val="bg2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제목 113665"/>
          <p:cNvSpPr>
            <a:spLocks noGrp="1"/>
          </p:cNvSpPr>
          <p:nvPr>
            <p:ph type="ctrTitle"/>
          </p:nvPr>
        </p:nvSpPr>
        <p:spPr>
          <a:xfrm>
            <a:off x="2208869" y="2057043"/>
            <a:ext cx="7770971" cy="114275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b="1">
                <a:latin typeface="굴림"/>
                <a:ea typeface="굴림"/>
              </a:rPr>
              <a:t>IFRS 16 Leases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제목 1"/>
          <p:cNvSpPr>
            <a:spLocks noGrp="1"/>
          </p:cNvSpPr>
          <p:nvPr>
            <p:ph type="title"/>
          </p:nvPr>
        </p:nvSpPr>
        <p:spPr>
          <a:xfrm>
            <a:off x="1980296" y="274567"/>
            <a:ext cx="8228117" cy="715859"/>
          </a:xfrm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sz="3600" b="1" dirty="0">
                <a:latin typeface="굴림"/>
                <a:ea typeface="굴림"/>
              </a:rPr>
              <a:t>주요내용</a:t>
            </a:r>
          </a:p>
        </p:txBody>
      </p:sp>
      <p:sp>
        <p:nvSpPr>
          <p:cNvPr id="114691" name="내용 개체 틀 2"/>
          <p:cNvSpPr>
            <a:spLocks noGrp="1"/>
          </p:cNvSpPr>
          <p:nvPr>
            <p:ph sz="half" idx="1"/>
          </p:nvPr>
        </p:nvSpPr>
        <p:spPr>
          <a:xfrm>
            <a:off x="1980296" y="1268175"/>
            <a:ext cx="8228117" cy="5058463"/>
          </a:xfrm>
        </p:spPr>
        <p:txBody>
          <a:bodyPr vert="horz" wrap="square" lIns="92075" tIns="46038" rIns="92075" bIns="46038" anchor="t">
            <a:noAutofit/>
          </a:bodyPr>
          <a:lstStyle/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n"/>
              <a:defRPr/>
            </a:pP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2019년 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1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월 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1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일부터 유효.</a:t>
            </a:r>
          </a:p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n"/>
              <a:defRPr/>
            </a:pPr>
            <a:endParaRPr kumimoji="1" lang="ko-KR" altLang="en-US" sz="24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n"/>
              <a:defRPr/>
            </a:pP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리스이용자는 리스를 더 이상 금융리스와 운용리스로 구분하지 않고 리스계약은 리스자산과 리스부채를 인식하도록 한다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모든 리스는 기존의 금융리스로 인식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).</a:t>
            </a:r>
          </a:p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n"/>
              <a:defRPr/>
            </a:pP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다만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, 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단기리스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계약기간이 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1</a:t>
            </a:r>
            <a:r>
              <a:rPr kumimoji="1" lang="ko-KR" altLang="en-US" sz="2400" dirty="0" err="1">
                <a:solidFill>
                  <a:schemeClr val="bg2"/>
                </a:solidFill>
                <a:latin typeface="굴림"/>
                <a:ea typeface="굴림"/>
              </a:rPr>
              <a:t>년이내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)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와 소액자산리스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기초자산이 새 것일 때 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US$5,000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이하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)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은 면제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.</a:t>
            </a:r>
            <a:endParaRPr kumimoji="1" lang="ko-KR" altLang="en-US" sz="24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n"/>
              <a:defRPr/>
            </a:pP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리스제공자는 계속해서 금융리스와 운용리스를 구분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.</a:t>
            </a:r>
            <a:endParaRPr kumimoji="1" lang="ko-KR" altLang="en-US" sz="2400" dirty="0">
              <a:solidFill>
                <a:schemeClr val="bg2"/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1E7A7F2-383A-4710-8BAC-E845927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3EC-7D20-4925-B617-9A85110A0C6D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6287352-AA25-49D8-9504-104EA1BB7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2791" y="580890"/>
            <a:ext cx="5807317" cy="533277"/>
          </a:xfrm>
        </p:spPr>
        <p:txBody>
          <a:bodyPr/>
          <a:lstStyle/>
          <a:p>
            <a:r>
              <a:rPr lang="ko-KR" altLang="en-US" sz="4000" b="1" dirty="0">
                <a:latin typeface="휴먼옛체" panose="02030504000101010101" pitchFamily="18" charset="-127"/>
                <a:ea typeface="휴먼옛체" panose="02030504000101010101" pitchFamily="18" charset="-127"/>
              </a:rPr>
              <a:t>비유동부채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15461F9-561D-4EED-BFAC-8EDB230EC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018" y="1628398"/>
            <a:ext cx="8913336" cy="4536025"/>
          </a:xfrm>
          <a:solidFill>
            <a:srgbClr val="FFCCFF"/>
          </a:solidFill>
          <a:ln/>
          <a:effectLst>
            <a:prstShdw prst="shdw17" dist="17961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ea typeface="휴먼옛체" panose="02030504000101010101" pitchFamily="18" charset="-127"/>
              </a:rPr>
              <a:t>비유동부채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latin typeface="휴먼견출명조" pitchFamily="18" charset="-127"/>
                <a:ea typeface="휴먼견출명조" pitchFamily="18" charset="-127"/>
              </a:rPr>
              <a:t>1</a:t>
            </a:r>
            <a:r>
              <a:rPr lang="ko-KR" altLang="en-US" sz="2000" b="1" dirty="0">
                <a:latin typeface="휴먼견출명조" pitchFamily="18" charset="-127"/>
                <a:ea typeface="휴먼견출명조" pitchFamily="18" charset="-127"/>
              </a:rPr>
              <a:t>년 이후 </a:t>
            </a:r>
            <a:r>
              <a:rPr lang="ko-KR" altLang="en-US" sz="2000" b="1" dirty="0" err="1">
                <a:latin typeface="휴먼견출명조" pitchFamily="18" charset="-127"/>
                <a:ea typeface="휴먼견출명조" pitchFamily="18" charset="-127"/>
              </a:rPr>
              <a:t>만기도래하는</a:t>
            </a:r>
            <a:r>
              <a:rPr lang="ko-KR" altLang="en-US" sz="2000" b="1" dirty="0">
                <a:latin typeface="휴먼견출명조" pitchFamily="18" charset="-127"/>
                <a:ea typeface="휴먼견출명조" pitchFamily="18" charset="-127"/>
              </a:rPr>
              <a:t> 미래의 가능한 경제적 </a:t>
            </a:r>
            <a:r>
              <a:rPr lang="ko-KR" altLang="en-US" sz="2000" b="1" dirty="0" err="1">
                <a:latin typeface="휴먼견출명조" pitchFamily="18" charset="-127"/>
                <a:ea typeface="휴먼견출명조" pitchFamily="18" charset="-127"/>
              </a:rPr>
              <a:t>효익의</a:t>
            </a:r>
            <a:r>
              <a:rPr lang="ko-KR" altLang="en-US" sz="2000" b="1" dirty="0">
                <a:latin typeface="휴먼견출명조" pitchFamily="18" charset="-127"/>
                <a:ea typeface="휴먼견출명조" pitchFamily="18" charset="-127"/>
              </a:rPr>
              <a:t> 희생</a:t>
            </a:r>
            <a:r>
              <a:rPr lang="ko-KR" altLang="en-US" sz="2000" b="1" dirty="0"/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유형 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장기차입부채 </a:t>
            </a:r>
            <a:r>
              <a:rPr lang="en-US" altLang="ko-KR" sz="20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장기차입금</a:t>
            </a:r>
            <a:r>
              <a:rPr lang="en-US" altLang="ko-KR" sz="20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사채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장기충당부채 </a:t>
            </a:r>
            <a:r>
              <a:rPr lang="en-US" altLang="ko-KR" sz="20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퇴직급여충당부채</a:t>
            </a:r>
            <a:r>
              <a:rPr lang="en-US" altLang="ko-KR" sz="20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2000" dirty="0" err="1">
                <a:latin typeface="휴먼견출명조" pitchFamily="18" charset="-127"/>
                <a:ea typeface="휴먼견출명조" pitchFamily="18" charset="-127"/>
              </a:rPr>
              <a:t>장기제품보증충당부채</a:t>
            </a:r>
            <a:endParaRPr lang="ko-KR" altLang="en-US" sz="2000" dirty="0">
              <a:latin typeface="휴먼견출명조" pitchFamily="18" charset="-127"/>
              <a:ea typeface="휴먼견출명조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2000" dirty="0" err="1">
                <a:latin typeface="휴먼견출명조" pitchFamily="18" charset="-127"/>
                <a:ea typeface="휴먼견출명조" pitchFamily="18" charset="-127"/>
              </a:rPr>
              <a:t>기타비유동부채</a:t>
            </a: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 </a:t>
            </a:r>
            <a:r>
              <a:rPr lang="en-US" altLang="ko-KR" sz="20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800" dirty="0">
                <a:latin typeface="휴먼견출명조" pitchFamily="18" charset="-127"/>
                <a:ea typeface="휴먼견출명조" pitchFamily="18" charset="-127"/>
              </a:rPr>
              <a:t>임대보증금</a:t>
            </a:r>
            <a:r>
              <a:rPr lang="en-US" altLang="ko-KR" sz="18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1800" dirty="0" err="1">
                <a:latin typeface="휴먼견출명조" pitchFamily="18" charset="-127"/>
                <a:ea typeface="휴먼견출명조" pitchFamily="18" charset="-127"/>
              </a:rPr>
              <a:t>이연법인세부채</a:t>
            </a:r>
            <a:r>
              <a:rPr lang="en-US" altLang="ko-KR" sz="18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1800" dirty="0">
                <a:latin typeface="휴먼견출명조" pitchFamily="18" charset="-127"/>
                <a:ea typeface="휴먼견출명조" pitchFamily="18" charset="-127"/>
              </a:rPr>
              <a:t>장기성매입채무</a:t>
            </a:r>
            <a:r>
              <a:rPr lang="en-US" altLang="ko-KR" sz="18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1800" dirty="0">
                <a:latin typeface="휴먼견출명조" pitchFamily="18" charset="-127"/>
                <a:ea typeface="휴먼견출명조" pitchFamily="18" charset="-127"/>
              </a:rPr>
              <a:t>장기선수금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비유동부채의 특징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주주의 부에 중대한 영향 </a:t>
            </a:r>
            <a:r>
              <a:rPr lang="ko-KR" altLang="en-US" sz="2000" dirty="0"/>
              <a:t>→</a:t>
            </a: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 주주총회</a:t>
            </a:r>
            <a:r>
              <a:rPr lang="en-US" altLang="ko-KR" sz="20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이사회 승인 사항 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 err="1">
                <a:latin typeface="휴먼견출명조" pitchFamily="18" charset="-127"/>
                <a:ea typeface="휴먼견출명조" pitchFamily="18" charset="-127"/>
              </a:rPr>
              <a:t>레버리지효과</a:t>
            </a:r>
            <a:endParaRPr lang="ko-KR" altLang="en-US" sz="2000" dirty="0">
              <a:latin typeface="휴먼견출명조" pitchFamily="18" charset="-127"/>
              <a:ea typeface="휴먼견출명조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만기 원금상환</a:t>
            </a:r>
            <a:r>
              <a:rPr lang="en-US" altLang="ko-KR" sz="20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이자지급</a:t>
            </a:r>
            <a:r>
              <a:rPr lang="en-US" altLang="ko-KR" sz="2000" dirty="0">
                <a:latin typeface="휴먼견출명조" pitchFamily="18" charset="-127"/>
                <a:ea typeface="휴먼견출명조" pitchFamily="18" charset="-127"/>
              </a:rPr>
              <a:t>(</a:t>
            </a:r>
            <a:r>
              <a:rPr lang="ko-KR" altLang="en-US" sz="2000" dirty="0">
                <a:latin typeface="휴먼견출명조" pitchFamily="18" charset="-127"/>
                <a:ea typeface="휴먼견출명조" pitchFamily="18" charset="-127"/>
              </a:rPr>
              <a:t>세금절감효과</a:t>
            </a:r>
            <a:r>
              <a:rPr lang="en-US" altLang="ko-KR" sz="2000" dirty="0">
                <a:latin typeface="휴먼견출명조" pitchFamily="18" charset="-127"/>
                <a:ea typeface="휴먼견출명조" pitchFamily="18" charset="-127"/>
              </a:rPr>
              <a:t>)</a:t>
            </a:r>
            <a:r>
              <a:rPr lang="en-US" altLang="ko-KR" sz="2000" dirty="0"/>
              <a:t>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제목 1"/>
          <p:cNvSpPr>
            <a:spLocks noGrp="1"/>
          </p:cNvSpPr>
          <p:nvPr>
            <p:ph type="title"/>
          </p:nvPr>
        </p:nvSpPr>
        <p:spPr>
          <a:xfrm>
            <a:off x="1980296" y="274566"/>
            <a:ext cx="8228117" cy="639668"/>
          </a:xfrm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sz="3600" b="1" dirty="0">
                <a:latin typeface="굴림"/>
                <a:ea typeface="굴림"/>
              </a:rPr>
              <a:t>변경 필요성</a:t>
            </a:r>
          </a:p>
        </p:txBody>
      </p:sp>
      <p:sp>
        <p:nvSpPr>
          <p:cNvPr id="115715" name="내용 개체 틀 2"/>
          <p:cNvSpPr>
            <a:spLocks noGrp="1"/>
          </p:cNvSpPr>
          <p:nvPr>
            <p:ph sz="half" idx="1"/>
          </p:nvPr>
        </p:nvSpPr>
        <p:spPr>
          <a:xfrm>
            <a:off x="1980296" y="1341184"/>
            <a:ext cx="8228117" cy="5058463"/>
          </a:xfrm>
        </p:spPr>
        <p:txBody>
          <a:bodyPr vert="horz" wrap="square" lIns="92075" tIns="46038" rIns="92075" bIns="46038" anchor="t">
            <a:noAutofit/>
          </a:bodyPr>
          <a:lstStyle/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n"/>
              <a:defRPr/>
            </a:pP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IFRS </a:t>
            </a:r>
            <a:r>
              <a:rPr kumimoji="1" lang="ko-KR" altLang="en-US" sz="2400" dirty="0" err="1">
                <a:solidFill>
                  <a:schemeClr val="bg2"/>
                </a:solidFill>
                <a:latin typeface="굴림"/>
                <a:ea typeface="굴림"/>
              </a:rPr>
              <a:t>or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 US </a:t>
            </a:r>
            <a:r>
              <a:rPr kumimoji="1" lang="ko-KR" altLang="en-US" sz="2400" dirty="0" err="1">
                <a:solidFill>
                  <a:schemeClr val="bg2"/>
                </a:solidFill>
                <a:latin typeface="굴림"/>
                <a:ea typeface="굴림"/>
              </a:rPr>
              <a:t>GAAP을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 이용한 상장기업들 중에서 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2014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년에 US$3 </a:t>
            </a:r>
            <a:r>
              <a:rPr kumimoji="1" lang="ko-KR" altLang="en-US" sz="2400" dirty="0" err="1">
                <a:solidFill>
                  <a:schemeClr val="bg2"/>
                </a:solidFill>
                <a:latin typeface="굴림"/>
                <a:ea typeface="굴림"/>
              </a:rPr>
              <a:t>trillion정도의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 운용리스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부외금융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)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을 이용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.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 2014.</a:t>
            </a:r>
          </a:p>
        </p:txBody>
      </p:sp>
      <p:pic>
        <p:nvPicPr>
          <p:cNvPr id="115716" name="그림 11571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285060" y="2528422"/>
            <a:ext cx="7770971" cy="30331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제목 1"/>
          <p:cNvSpPr>
            <a:spLocks noGrp="1"/>
          </p:cNvSpPr>
          <p:nvPr>
            <p:ph type="title"/>
          </p:nvPr>
        </p:nvSpPr>
        <p:spPr>
          <a:xfrm>
            <a:off x="2132677" y="228572"/>
            <a:ext cx="7847162" cy="838044"/>
          </a:xfrm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sz="3600" b="1" dirty="0">
                <a:latin typeface="굴림"/>
                <a:ea typeface="굴림"/>
              </a:rPr>
              <a:t>대차대조표에 대한 효과</a:t>
            </a:r>
          </a:p>
        </p:txBody>
      </p:sp>
      <p:pic>
        <p:nvPicPr>
          <p:cNvPr id="116739" name="그림 116738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437441" y="1628477"/>
            <a:ext cx="7237690" cy="43426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제목 1"/>
          <p:cNvSpPr>
            <a:spLocks noGrp="1"/>
          </p:cNvSpPr>
          <p:nvPr>
            <p:ph type="title"/>
          </p:nvPr>
        </p:nvSpPr>
        <p:spPr>
          <a:xfrm>
            <a:off x="2132677" y="228572"/>
            <a:ext cx="7847162" cy="838044"/>
          </a:xfrm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sz="3600" b="1" dirty="0">
                <a:latin typeface="굴림"/>
                <a:ea typeface="굴림"/>
              </a:rPr>
              <a:t>손익계산서에 대한 효과</a:t>
            </a:r>
          </a:p>
        </p:txBody>
      </p:sp>
      <p:pic>
        <p:nvPicPr>
          <p:cNvPr id="117763" name="그림 11776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494598" y="1557029"/>
            <a:ext cx="7237634" cy="47235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8E31903-7D55-4F44-BDF8-A7368B74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3AC3-353C-4FF7-BD2F-CC03837CA3B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51C81AF-0E9D-41CC-8251-72A45850E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25" y="260290"/>
            <a:ext cx="7769013" cy="615807"/>
          </a:xfrm>
        </p:spPr>
        <p:txBody>
          <a:bodyPr/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장기차입부채</a:t>
            </a:r>
            <a:endParaRPr lang="ko-KR" altLang="en-US" sz="3600" b="1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F6C6DD5-4CCA-462F-AB4A-13AB79AC5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018" y="1339423"/>
            <a:ext cx="8913336" cy="5516989"/>
          </a:xfrm>
          <a:solidFill>
            <a:srgbClr val="CCFFFF"/>
          </a:solidFill>
          <a:ln/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1800" b="1" dirty="0"/>
              <a:t>사채</a:t>
            </a:r>
            <a:r>
              <a:rPr lang="en-US" altLang="ko-KR" sz="1800" b="1" dirty="0"/>
              <a:t>(bond)</a:t>
            </a:r>
            <a:r>
              <a:rPr lang="en-US" altLang="ko-KR" sz="1800" dirty="0"/>
              <a:t> :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사채증서 발행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만기일에 액면가를 지급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 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정기적인 이자 지급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만기 장기</a:t>
            </a:r>
          </a:p>
          <a:p>
            <a:pPr>
              <a:lnSpc>
                <a:spcPct val="120000"/>
              </a:lnSpc>
            </a:pPr>
            <a:r>
              <a:rPr lang="ko-KR" altLang="en-US" sz="1800" b="1" dirty="0"/>
              <a:t>종류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보증유무 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보증사채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무보증사채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(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보증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은행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신보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종금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증권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보증보험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담보유무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담보부사채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무담보부사채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(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동산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부동산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) 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부가권리 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전환사채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1600" dirty="0" err="1">
                <a:latin typeface="휴먼견출명조" pitchFamily="18" charset="-127"/>
                <a:ea typeface="휴먼견출명조" pitchFamily="18" charset="-127"/>
              </a:rPr>
              <a:t>신주인수권부사채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상환방법 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일시상환사채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연속상환사채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수의상환사채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기타 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</a:p>
          <a:p>
            <a:pPr lvl="2">
              <a:lnSpc>
                <a:spcPct val="120000"/>
              </a:lnSpc>
              <a:buClr>
                <a:srgbClr val="660066"/>
              </a:buClr>
              <a:buFontTx/>
              <a:buChar char="•"/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복리사채 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만기에 원리금 지급</a:t>
            </a:r>
          </a:p>
          <a:p>
            <a:pPr lvl="2">
              <a:lnSpc>
                <a:spcPct val="120000"/>
              </a:lnSpc>
              <a:buClr>
                <a:srgbClr val="660066"/>
              </a:buClr>
              <a:buFontTx/>
              <a:buChar char="•"/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상품연계사채 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귀금속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,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천연자원으로 상환가능</a:t>
            </a:r>
          </a:p>
          <a:p>
            <a:pPr lvl="2">
              <a:lnSpc>
                <a:spcPct val="120000"/>
              </a:lnSpc>
              <a:buClr>
                <a:srgbClr val="660066"/>
              </a:buClr>
              <a:buFontTx/>
              <a:buChar char="•"/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무이자사채 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할인발행</a:t>
            </a:r>
          </a:p>
          <a:p>
            <a:pPr lvl="2">
              <a:lnSpc>
                <a:spcPct val="120000"/>
              </a:lnSpc>
              <a:buClr>
                <a:srgbClr val="660066"/>
              </a:buClr>
              <a:buFontTx/>
              <a:buChar char="•"/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이익사채 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이익 있을 때만 이자지급</a:t>
            </a:r>
          </a:p>
          <a:p>
            <a:pPr lvl="2">
              <a:lnSpc>
                <a:spcPct val="120000"/>
              </a:lnSpc>
              <a:buClr>
                <a:srgbClr val="660066"/>
              </a:buClr>
              <a:buFontTx/>
              <a:buChar char="•"/>
            </a:pP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수익사채 </a:t>
            </a:r>
            <a:r>
              <a:rPr lang="en-US" altLang="ko-KR" sz="1600" dirty="0">
                <a:latin typeface="휴먼견출명조" pitchFamily="18" charset="-127"/>
                <a:ea typeface="휴먼견출명조" pitchFamily="18" charset="-127"/>
              </a:rPr>
              <a:t>: </a:t>
            </a:r>
            <a:r>
              <a:rPr lang="ko-KR" altLang="en-US" sz="1600" dirty="0">
                <a:latin typeface="휴먼견출명조" pitchFamily="18" charset="-127"/>
                <a:ea typeface="휴먼견출명조" pitchFamily="18" charset="-127"/>
              </a:rPr>
              <a:t>특정수입원에서 이자지급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132677" y="228572"/>
            <a:ext cx="7847162" cy="838044"/>
          </a:xfrm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sz="3200" b="1" dirty="0">
                <a:solidFill>
                  <a:srgbClr val="002060">
                    <a:alpha val="100000"/>
                  </a:srgbClr>
                </a:solidFill>
                <a:latin typeface="굴림"/>
                <a:ea typeface="굴림"/>
              </a:rPr>
              <a:t>부채의 평가 방법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sz="half" idx="1"/>
          </p:nvPr>
        </p:nvSpPr>
        <p:spPr>
          <a:xfrm>
            <a:off x="2132677" y="1295189"/>
            <a:ext cx="7847162" cy="5256838"/>
          </a:xfrm>
        </p:spPr>
        <p:txBody>
          <a:bodyPr vert="horz" wrap="square" lIns="92075" tIns="46038" rIns="92075" bIns="46038" anchor="t">
            <a:noAutofit/>
          </a:bodyPr>
          <a:lstStyle/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Ø"/>
              <a:defRPr/>
            </a:pPr>
            <a:r>
              <a:rPr kumimoji="1" lang="en-IN" altLang="ko-KR" sz="2400" dirty="0">
                <a:solidFill>
                  <a:schemeClr val="bg2"/>
                </a:solidFill>
                <a:latin typeface="굴림"/>
                <a:ea typeface="굴림"/>
              </a:rPr>
              <a:t>IFRS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와 </a:t>
            </a:r>
            <a:r>
              <a:rPr kumimoji="1" lang="en-IN" altLang="ko-KR" sz="2400" dirty="0">
                <a:solidFill>
                  <a:schemeClr val="bg2"/>
                </a:solidFill>
                <a:latin typeface="굴림"/>
                <a:ea typeface="굴림"/>
              </a:rPr>
              <a:t>U.S. GAAP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은 모두 다음의 방법을 허용하고 있다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.</a:t>
            </a:r>
            <a:endParaRPr kumimoji="1" lang="en-IN" altLang="ko-KR" sz="24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743048" lvl="1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ü"/>
              <a:defRPr/>
            </a:pPr>
            <a:endParaRPr kumimoji="1" lang="ko-KR" altLang="en-US" sz="20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743048" lvl="1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ü"/>
              <a:defRPr/>
            </a:pPr>
            <a:r>
              <a:rPr kumimoji="1" lang="en-US" altLang="ko-KR" sz="2000" dirty="0">
                <a:solidFill>
                  <a:schemeClr val="bg2"/>
                </a:solidFill>
                <a:latin typeface="굴림"/>
                <a:ea typeface="굴림"/>
              </a:rPr>
              <a:t>AC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금융부채</a:t>
            </a:r>
            <a:r>
              <a:rPr kumimoji="1" lang="en-US" altLang="ko-KR" sz="2000" dirty="0">
                <a:solidFill>
                  <a:schemeClr val="bg2"/>
                </a:solidFill>
                <a:latin typeface="굴림"/>
                <a:ea typeface="굴림"/>
              </a:rPr>
              <a:t>: </a:t>
            </a:r>
            <a:r>
              <a:rPr kumimoji="1" lang="ko-KR" altLang="en-US" sz="2000" dirty="0" err="1">
                <a:solidFill>
                  <a:schemeClr val="bg2"/>
                </a:solidFill>
                <a:latin typeface="굴림"/>
                <a:ea typeface="굴림"/>
              </a:rPr>
              <a:t>상각후원가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 (</a:t>
            </a:r>
            <a:r>
              <a:rPr kumimoji="1" lang="ko-KR" altLang="en-US" sz="2000" dirty="0" err="1">
                <a:solidFill>
                  <a:schemeClr val="bg2"/>
                </a:solidFill>
                <a:latin typeface="굴림"/>
                <a:ea typeface="굴림"/>
              </a:rPr>
              <a:t>Amortized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 </a:t>
            </a:r>
            <a:r>
              <a:rPr kumimoji="1" lang="ko-KR" altLang="en-US" sz="2000" dirty="0" err="1">
                <a:solidFill>
                  <a:schemeClr val="bg2"/>
                </a:solidFill>
                <a:latin typeface="굴림"/>
                <a:ea typeface="굴림"/>
              </a:rPr>
              <a:t>Cost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)</a:t>
            </a:r>
          </a:p>
          <a:p>
            <a:pPr marL="743048" lvl="1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ü"/>
              <a:defRPr/>
            </a:pPr>
            <a:endParaRPr kumimoji="1" lang="ko-KR" altLang="en-US" sz="20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743048" lvl="1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ü"/>
              <a:defRPr/>
            </a:pPr>
            <a:r>
              <a:rPr kumimoji="1" lang="en-US" altLang="ko-KR" sz="2000" dirty="0">
                <a:solidFill>
                  <a:schemeClr val="bg2"/>
                </a:solidFill>
                <a:latin typeface="굴림"/>
                <a:ea typeface="굴림"/>
              </a:rPr>
              <a:t>FVPL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금융부채</a:t>
            </a:r>
            <a:r>
              <a:rPr kumimoji="1" lang="en-US" altLang="ko-KR" sz="2000" dirty="0">
                <a:solidFill>
                  <a:schemeClr val="bg2"/>
                </a:solidFill>
                <a:latin typeface="굴림"/>
                <a:ea typeface="굴림"/>
              </a:rPr>
              <a:t>: 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공정가치 (</a:t>
            </a:r>
            <a:r>
              <a:rPr kumimoji="1" lang="ko-KR" altLang="en-US" sz="2000" dirty="0" err="1">
                <a:solidFill>
                  <a:schemeClr val="bg2"/>
                </a:solidFill>
                <a:latin typeface="굴림"/>
                <a:ea typeface="굴림"/>
              </a:rPr>
              <a:t>Fair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 </a:t>
            </a:r>
            <a:r>
              <a:rPr kumimoji="1" lang="ko-KR" altLang="en-US" sz="2000" dirty="0" err="1">
                <a:solidFill>
                  <a:schemeClr val="bg2"/>
                </a:solidFill>
                <a:latin typeface="굴림"/>
                <a:ea typeface="굴림"/>
              </a:rPr>
              <a:t>Value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)</a:t>
            </a:r>
            <a:endParaRPr kumimoji="1" lang="en-US" altLang="ko-KR" sz="20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1143098" lvl="2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kumimoji="1" lang="ko-KR" altLang="en-US" sz="1600" dirty="0">
                <a:solidFill>
                  <a:schemeClr val="bg2"/>
                </a:solidFill>
                <a:latin typeface="굴림"/>
                <a:ea typeface="굴림"/>
              </a:rPr>
              <a:t>단기매매목적의 금융부채</a:t>
            </a:r>
            <a:r>
              <a:rPr kumimoji="1" lang="en-US" altLang="ko-KR" sz="1600" dirty="0">
                <a:solidFill>
                  <a:schemeClr val="bg2"/>
                </a:solidFill>
                <a:latin typeface="굴림"/>
                <a:ea typeface="굴림"/>
              </a:rPr>
              <a:t>, </a:t>
            </a:r>
            <a:r>
              <a:rPr kumimoji="1" lang="ko-KR" altLang="en-US" sz="1600" dirty="0">
                <a:solidFill>
                  <a:schemeClr val="bg2"/>
                </a:solidFill>
                <a:latin typeface="굴림"/>
                <a:ea typeface="굴림"/>
              </a:rPr>
              <a:t>공정가치선택권의 행사로 </a:t>
            </a:r>
            <a:r>
              <a:rPr kumimoji="1" lang="en-US" altLang="ko-KR" sz="1600" dirty="0">
                <a:solidFill>
                  <a:schemeClr val="bg2"/>
                </a:solidFill>
                <a:latin typeface="굴림"/>
                <a:ea typeface="굴림"/>
              </a:rPr>
              <a:t>FVPL</a:t>
            </a:r>
            <a:r>
              <a:rPr kumimoji="1" lang="ko-KR" altLang="en-US" sz="1600" dirty="0">
                <a:solidFill>
                  <a:schemeClr val="bg2"/>
                </a:solidFill>
                <a:latin typeface="굴림"/>
                <a:ea typeface="굴림"/>
              </a:rPr>
              <a:t>금융부채로 분류한 부채</a:t>
            </a:r>
            <a:r>
              <a:rPr kumimoji="1" lang="en-US" altLang="ko-KR" sz="1600" dirty="0">
                <a:solidFill>
                  <a:schemeClr val="bg2"/>
                </a:solidFill>
                <a:latin typeface="굴림"/>
                <a:ea typeface="굴림"/>
              </a:rPr>
              <a:t>.</a:t>
            </a:r>
          </a:p>
          <a:p>
            <a:pPr marL="1143098" lvl="2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kumimoji="1" lang="ko-KR" altLang="en-US" sz="1600" dirty="0">
                <a:solidFill>
                  <a:schemeClr val="bg2"/>
                </a:solidFill>
                <a:latin typeface="굴림"/>
                <a:ea typeface="굴림"/>
              </a:rPr>
              <a:t>최초인식 이후에는 공정가치로 평가하고 평가손익을 단기손익에 인식</a:t>
            </a:r>
            <a:r>
              <a:rPr kumimoji="1" lang="en-US" altLang="ko-KR" sz="1600" dirty="0">
                <a:solidFill>
                  <a:schemeClr val="bg2"/>
                </a:solidFill>
                <a:latin typeface="굴림"/>
                <a:ea typeface="굴림"/>
              </a:rPr>
              <a:t>.</a:t>
            </a:r>
          </a:p>
          <a:p>
            <a:pPr marL="1143098" lvl="2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kumimoji="1" lang="ko-KR" altLang="en-US" sz="1600" dirty="0">
                <a:solidFill>
                  <a:schemeClr val="bg2"/>
                </a:solidFill>
                <a:latin typeface="굴림"/>
                <a:ea typeface="굴림"/>
              </a:rPr>
              <a:t>자기신용위험에 기인한 신용변동효과</a:t>
            </a:r>
            <a:r>
              <a:rPr kumimoji="1" lang="en-US" altLang="ko-KR" sz="1600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ko-KR" altLang="en-US" sz="1600" dirty="0">
                <a:solidFill>
                  <a:schemeClr val="bg2"/>
                </a:solidFill>
                <a:latin typeface="굴림"/>
                <a:ea typeface="굴림"/>
              </a:rPr>
              <a:t>부채감소이익</a:t>
            </a:r>
            <a:r>
              <a:rPr kumimoji="1" lang="en-US" altLang="ko-KR" sz="1600" dirty="0">
                <a:solidFill>
                  <a:schemeClr val="bg2"/>
                </a:solidFill>
                <a:latin typeface="굴림"/>
                <a:ea typeface="굴림"/>
              </a:rPr>
              <a:t>)</a:t>
            </a:r>
            <a:r>
              <a:rPr kumimoji="1" lang="ko-KR" altLang="en-US" sz="1600" dirty="0">
                <a:solidFill>
                  <a:schemeClr val="bg2"/>
                </a:solidFill>
                <a:latin typeface="굴림"/>
                <a:ea typeface="굴림"/>
              </a:rPr>
              <a:t>는 당기손익이 아닌 기타포괄손익에 보고하고 후속적으로도 당기손익에 </a:t>
            </a:r>
            <a:r>
              <a:rPr kumimoji="1" lang="ko-KR" altLang="en-US" sz="1600" dirty="0" err="1">
                <a:solidFill>
                  <a:schemeClr val="bg2"/>
                </a:solidFill>
                <a:latin typeface="굴림"/>
                <a:ea typeface="굴림"/>
              </a:rPr>
              <a:t>반영안함</a:t>
            </a:r>
            <a:r>
              <a:rPr kumimoji="1" lang="en-US" altLang="ko-KR" sz="1600" dirty="0">
                <a:solidFill>
                  <a:schemeClr val="bg2"/>
                </a:solidFill>
                <a:latin typeface="굴림"/>
                <a:ea typeface="굴림"/>
              </a:rPr>
              <a:t>.</a:t>
            </a:r>
            <a:endParaRPr kumimoji="1" lang="ko-KR" altLang="en-US" sz="16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743048" lvl="1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ü"/>
              <a:defRPr/>
            </a:pPr>
            <a:endParaRPr kumimoji="1" lang="en-US" altLang="ko-KR" sz="20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743048" lvl="1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ü"/>
              <a:defRPr/>
            </a:pPr>
            <a:r>
              <a:rPr kumimoji="1" lang="en-US" altLang="ko-KR" sz="2000" dirty="0">
                <a:solidFill>
                  <a:schemeClr val="bg2"/>
                </a:solidFill>
                <a:latin typeface="굴림"/>
                <a:ea typeface="굴림"/>
              </a:rPr>
              <a:t>K-IFRS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는 최초인식 후에는 </a:t>
            </a:r>
            <a:r>
              <a:rPr kumimoji="1" lang="en-US" altLang="ko-KR" sz="2000" dirty="0">
                <a:solidFill>
                  <a:schemeClr val="bg2"/>
                </a:solidFill>
                <a:latin typeface="굴림"/>
                <a:ea typeface="굴림"/>
              </a:rPr>
              <a:t>AC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금융부채와 </a:t>
            </a:r>
            <a:r>
              <a:rPr kumimoji="1" lang="en-US" altLang="ko-KR" sz="2000" dirty="0">
                <a:solidFill>
                  <a:schemeClr val="bg2"/>
                </a:solidFill>
                <a:latin typeface="굴림"/>
                <a:ea typeface="굴림"/>
              </a:rPr>
              <a:t>FVPL</a:t>
            </a:r>
            <a:r>
              <a:rPr kumimoji="1" lang="ko-KR" altLang="en-US" sz="2000" dirty="0" err="1">
                <a:solidFill>
                  <a:schemeClr val="bg2"/>
                </a:solidFill>
                <a:latin typeface="굴림"/>
                <a:ea typeface="굴림"/>
              </a:rPr>
              <a:t>금융부채간의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 재분류를 허용하지 않음</a:t>
            </a:r>
            <a:r>
              <a:rPr kumimoji="1" lang="en-US" altLang="ko-KR" sz="2000" dirty="0">
                <a:solidFill>
                  <a:schemeClr val="bg2"/>
                </a:solidFill>
                <a:latin typeface="굴림"/>
                <a:ea typeface="굴림"/>
              </a:rPr>
              <a:t>.</a:t>
            </a:r>
          </a:p>
          <a:p>
            <a:pPr marL="743048" lvl="1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ü"/>
              <a:defRPr/>
            </a:pPr>
            <a:endParaRPr kumimoji="1" lang="en-US" altLang="ko-KR" sz="20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743048" lvl="1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ü"/>
              <a:defRPr/>
            </a:pPr>
            <a:endParaRPr kumimoji="1" lang="en-US" altLang="ko-KR" sz="2000" dirty="0">
              <a:solidFill>
                <a:schemeClr val="bg2"/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3553"/>
          <p:cNvSpPr txBox="1"/>
          <p:nvPr/>
        </p:nvSpPr>
        <p:spPr>
          <a:xfrm>
            <a:off x="2208868" y="1426919"/>
            <a:ext cx="7999544" cy="41838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685890" lvl="1" indent="-457260">
              <a:lnSpc>
                <a:spcPct val="120000"/>
              </a:lnSpc>
              <a:spcBef>
                <a:spcPct val="35000"/>
              </a:spcBef>
              <a:spcAft>
                <a:spcPct val="20000"/>
              </a:spcAft>
              <a:buClr>
                <a:schemeClr val="bg2"/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표시이자율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Stated</a:t>
            </a:r>
            <a:r>
              <a:rPr kumimoji="1" lang="ko-KR" altLang="en-US" sz="2100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coupon</a:t>
            </a:r>
            <a:r>
              <a:rPr kumimoji="1" lang="ko-KR" altLang="en-US" sz="2100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</a:t>
            </a:r>
            <a:r>
              <a:rPr kumimoji="1" lang="ko-KR" altLang="en-US" sz="2100" dirty="0" err="1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or</a:t>
            </a:r>
            <a:r>
              <a:rPr kumimoji="1" lang="ko-KR" altLang="en-US" sz="2100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nominal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rate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kumimoji="1" lang="ko-KR" altLang="en-US" sz="2100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=  사채에 표시된 이자율</a:t>
            </a:r>
            <a:r>
              <a:rPr kumimoji="1" lang="ko-KR" altLang="en-US" sz="2100" dirty="0">
                <a:latin typeface="Arial"/>
                <a:ea typeface="굴림"/>
              </a:rPr>
              <a:t> </a:t>
            </a:r>
          </a:p>
          <a:p>
            <a:pPr marL="1371781" lvl="2" indent="-457260">
              <a:lnSpc>
                <a:spcPct val="120000"/>
              </a:lnSpc>
              <a:spcBef>
                <a:spcPct val="35000"/>
              </a:spcBef>
              <a:spcAft>
                <a:spcPct val="20000"/>
              </a:spcAft>
              <a:buClr>
                <a:schemeClr val="bg2"/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000" dirty="0">
                <a:latin typeface="Arial"/>
                <a:ea typeface="굴림"/>
              </a:rPr>
              <a:t>사채의 발행인</a:t>
            </a:r>
            <a:r>
              <a:rPr kumimoji="1" lang="en-US" altLang="ko-KR" sz="2000" dirty="0">
                <a:latin typeface="Arial"/>
                <a:ea typeface="굴림"/>
              </a:rPr>
              <a:t>(</a:t>
            </a:r>
            <a:r>
              <a:rPr kumimoji="1" lang="ko-KR" altLang="en-US" sz="2000" dirty="0">
                <a:latin typeface="Arial"/>
                <a:ea typeface="굴림"/>
              </a:rPr>
              <a:t>회사</a:t>
            </a:r>
            <a:r>
              <a:rPr kumimoji="1" lang="en-US" altLang="ko-KR" sz="2000" dirty="0">
                <a:latin typeface="Arial"/>
                <a:ea typeface="굴림"/>
              </a:rPr>
              <a:t>)</a:t>
            </a:r>
            <a:r>
              <a:rPr kumimoji="1" lang="ko-KR" altLang="en-US" sz="2000" dirty="0">
                <a:latin typeface="Arial"/>
                <a:ea typeface="굴림"/>
              </a:rPr>
              <a:t>이 결정한다</a:t>
            </a:r>
            <a:r>
              <a:rPr kumimoji="1" lang="en-US" altLang="ko-KR" sz="2000" dirty="0">
                <a:latin typeface="Arial"/>
                <a:ea typeface="굴림"/>
              </a:rPr>
              <a:t>.</a:t>
            </a:r>
            <a:endParaRPr kumimoji="1" lang="ko-KR" altLang="en-US" sz="2000" dirty="0">
              <a:latin typeface="Arial"/>
              <a:ea typeface="굴림"/>
            </a:endParaRPr>
          </a:p>
          <a:p>
            <a:pPr marL="1371781" lvl="2" indent="-457260">
              <a:lnSpc>
                <a:spcPct val="120000"/>
              </a:lnSpc>
              <a:spcBef>
                <a:spcPct val="35000"/>
              </a:spcBef>
              <a:spcAft>
                <a:spcPct val="20000"/>
              </a:spcAft>
              <a:buClr>
                <a:schemeClr val="bg2"/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000" dirty="0">
                <a:latin typeface="Arial"/>
                <a:ea typeface="굴림"/>
              </a:rPr>
              <a:t>액면가의 비율로 표시.</a:t>
            </a:r>
            <a:endParaRPr kumimoji="1" lang="en-US" altLang="ko-KR" sz="2000" dirty="0">
              <a:latin typeface="Arial"/>
              <a:ea typeface="굴림"/>
            </a:endParaRPr>
          </a:p>
          <a:p>
            <a:pPr marL="1371781" lvl="2" indent="-457260">
              <a:lnSpc>
                <a:spcPct val="120000"/>
              </a:lnSpc>
              <a:spcBef>
                <a:spcPct val="35000"/>
              </a:spcBef>
              <a:spcAft>
                <a:spcPct val="20000"/>
              </a:spcAft>
              <a:buClr>
                <a:schemeClr val="bg2"/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000" dirty="0">
                <a:latin typeface="Arial"/>
                <a:ea typeface="굴림"/>
              </a:rPr>
              <a:t>매 기간의 이자금액을 결정한다</a:t>
            </a:r>
            <a:r>
              <a:rPr kumimoji="1" lang="en-US" altLang="ko-KR" sz="2000" dirty="0">
                <a:latin typeface="Arial"/>
                <a:ea typeface="굴림"/>
              </a:rPr>
              <a:t>.</a:t>
            </a:r>
            <a:endParaRPr kumimoji="1" lang="ko-KR" altLang="en-US" sz="2000" dirty="0">
              <a:latin typeface="Arial"/>
              <a:ea typeface="굴림"/>
            </a:endParaRPr>
          </a:p>
          <a:p>
            <a:pPr marL="685890" lvl="1" indent="-457260">
              <a:lnSpc>
                <a:spcPct val="120000"/>
              </a:lnSpc>
              <a:spcBef>
                <a:spcPct val="70000"/>
              </a:spcBef>
              <a:spcAft>
                <a:spcPct val="20000"/>
              </a:spcAft>
              <a:buClr>
                <a:schemeClr val="bg2"/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유효이자율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(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Market 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rate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100" dirty="0" err="1">
                <a:latin typeface="Arial"/>
                <a:ea typeface="굴림"/>
              </a:rPr>
              <a:t>or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effective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100" dirty="0" err="1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yield</a:t>
            </a:r>
            <a:r>
              <a:rPr kumimoji="1" lang="en-US" altLang="ko-KR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kumimoji="1" lang="ko-KR" altLang="en-US" sz="21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kumimoji="1" lang="ko-KR" altLang="en-US" sz="2100" dirty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= 사채발행자의 위험도에 따라 사채의 가격을 결정하는 이자율</a:t>
            </a:r>
            <a:endParaRPr kumimoji="1" lang="ko-KR" altLang="en-US" sz="2100" dirty="0">
              <a:latin typeface="Arial"/>
              <a:ea typeface="굴림"/>
            </a:endParaRPr>
          </a:p>
          <a:p>
            <a:pPr marL="1371781" lvl="2" indent="-457260">
              <a:lnSpc>
                <a:spcPct val="120000"/>
              </a:lnSpc>
              <a:spcBef>
                <a:spcPct val="50000"/>
              </a:spcBef>
              <a:spcAft>
                <a:spcPct val="20000"/>
              </a:spcAft>
              <a:buClr>
                <a:schemeClr val="bg2"/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000" dirty="0">
                <a:latin typeface="Arial"/>
                <a:ea typeface="굴림"/>
              </a:rPr>
              <a:t>채권자가 실제로 얻는 이자.</a:t>
            </a:r>
            <a:endParaRPr kumimoji="1" lang="ko-KR" altLang="en-US" sz="2100" dirty="0">
              <a:latin typeface="Arial"/>
              <a:ea typeface="굴림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BCD7C2-9743-41B6-A11F-69EB674D72C4}"/>
              </a:ext>
            </a:extLst>
          </p:cNvPr>
          <p:cNvSpPr txBox="1">
            <a:spLocks/>
          </p:cNvSpPr>
          <p:nvPr/>
        </p:nvSpPr>
        <p:spPr>
          <a:xfrm>
            <a:off x="2132677" y="228572"/>
            <a:ext cx="7847162" cy="838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sz="3200" b="1">
                <a:solidFill>
                  <a:srgbClr val="002060">
                    <a:alpha val="100000"/>
                  </a:srgbClr>
                </a:solidFill>
                <a:latin typeface="굴림"/>
                <a:ea typeface="굴림"/>
              </a:rPr>
              <a:t>부채의 평가</a:t>
            </a:r>
            <a:r>
              <a:rPr kumimoji="1" lang="en-US" altLang="ko-KR" sz="3200" b="1">
                <a:solidFill>
                  <a:srgbClr val="002060">
                    <a:alpha val="100000"/>
                  </a:srgbClr>
                </a:solidFill>
                <a:latin typeface="굴림"/>
                <a:ea typeface="굴림"/>
              </a:rPr>
              <a:t>: </a:t>
            </a:r>
            <a:r>
              <a:rPr kumimoji="1" lang="ko-KR" altLang="en-US" sz="3200" b="1">
                <a:solidFill>
                  <a:srgbClr val="002060">
                    <a:alpha val="100000"/>
                  </a:srgbClr>
                </a:solidFill>
                <a:latin typeface="굴림"/>
                <a:ea typeface="굴림"/>
              </a:rPr>
              <a:t>이자율</a:t>
            </a:r>
            <a:endParaRPr kumimoji="1" lang="en-IN" altLang="ko-KR" sz="3200" b="1" dirty="0">
              <a:solidFill>
                <a:srgbClr val="002060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132677" y="228572"/>
            <a:ext cx="7847162" cy="838044"/>
          </a:xfrm>
        </p:spPr>
        <p:txBody>
          <a:bodyPr vert="horz" wrap="square" lIns="92075" tIns="46038" rIns="92075" bIns="46038" anchor="b">
            <a:noAutofit/>
          </a:bodyPr>
          <a:lstStyle/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sz="3200" b="1" dirty="0">
                <a:solidFill>
                  <a:srgbClr val="002060">
                    <a:alpha val="100000"/>
                  </a:srgbClr>
                </a:solidFill>
                <a:latin typeface="굴림"/>
                <a:ea typeface="굴림"/>
              </a:rPr>
              <a:t>부채의 평가</a:t>
            </a:r>
            <a:r>
              <a:rPr kumimoji="1" lang="en-US" altLang="ko-KR" sz="3200" b="1" dirty="0">
                <a:solidFill>
                  <a:srgbClr val="002060">
                    <a:alpha val="100000"/>
                  </a:srgbClr>
                </a:solidFill>
                <a:latin typeface="굴림"/>
                <a:ea typeface="굴림"/>
              </a:rPr>
              <a:t>: </a:t>
            </a:r>
            <a:r>
              <a:rPr kumimoji="1" lang="ko-KR" altLang="en-US" sz="3200" b="1" dirty="0">
                <a:solidFill>
                  <a:srgbClr val="002060">
                    <a:alpha val="100000"/>
                  </a:srgbClr>
                </a:solidFill>
                <a:latin typeface="굴림"/>
                <a:ea typeface="굴림"/>
              </a:rPr>
              <a:t>이자율</a:t>
            </a:r>
            <a:endParaRPr kumimoji="1" lang="en-IN" altLang="ko-KR" sz="3200" b="1" dirty="0">
              <a:solidFill>
                <a:srgbClr val="002060">
                  <a:alpha val="100000"/>
                </a:srgbClr>
              </a:solidFill>
              <a:latin typeface="굴림"/>
              <a:ea typeface="굴림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sz="half" idx="1"/>
          </p:nvPr>
        </p:nvSpPr>
        <p:spPr>
          <a:xfrm>
            <a:off x="2132677" y="1295189"/>
            <a:ext cx="7847162" cy="5256838"/>
          </a:xfrm>
        </p:spPr>
        <p:txBody>
          <a:bodyPr vert="horz" wrap="square" lIns="92075" tIns="46038" rIns="92075" bIns="46038" anchor="t">
            <a:noAutofit/>
          </a:bodyPr>
          <a:lstStyle/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Ø"/>
              <a:defRPr/>
            </a:pPr>
            <a:r>
              <a:rPr kumimoji="1" lang="ko-KR" altLang="en-US" sz="2400" b="1" dirty="0">
                <a:solidFill>
                  <a:schemeClr val="bg2"/>
                </a:solidFill>
                <a:latin typeface="굴림"/>
                <a:ea typeface="굴림"/>
              </a:rPr>
              <a:t>내부이자율</a:t>
            </a:r>
            <a:r>
              <a:rPr kumimoji="1" lang="en-US" altLang="ko-KR" sz="2400" b="1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en-IN" altLang="ko-KR" sz="2400" b="1" dirty="0">
                <a:solidFill>
                  <a:schemeClr val="bg2"/>
                </a:solidFill>
                <a:latin typeface="굴림"/>
                <a:ea typeface="굴림"/>
              </a:rPr>
              <a:t>Internal rate of return)</a:t>
            </a:r>
            <a:r>
              <a:rPr kumimoji="1" lang="en-IN" altLang="ko-KR" sz="2400" dirty="0">
                <a:solidFill>
                  <a:schemeClr val="bg2"/>
                </a:solidFill>
                <a:latin typeface="굴림"/>
                <a:ea typeface="굴림"/>
              </a:rPr>
              <a:t>: 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미래현금흐름과 증권의 공정가치를 동일하게 만들어 주는 할인율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en-IN" altLang="ko-KR" sz="2400" dirty="0">
                <a:solidFill>
                  <a:schemeClr val="bg2"/>
                </a:solidFill>
                <a:latin typeface="굴림"/>
                <a:ea typeface="굴림"/>
              </a:rPr>
              <a:t>discount rate that equates the future cash flows to the fair value of the instrument value at any date)</a:t>
            </a:r>
          </a:p>
          <a:p>
            <a:pPr marL="743048" lvl="1" indent="-285787" eaLnBrk="0" latinLnBrk="0" hangingPunct="0">
              <a:spcAft>
                <a:spcPct val="0"/>
              </a:spcAft>
              <a:buClr>
                <a:schemeClr val="bg2"/>
              </a:buClr>
              <a:buSzPct val="65000"/>
              <a:buFont typeface="Wingdings"/>
              <a:buChar char="ü"/>
              <a:defRPr/>
            </a:pPr>
            <a:r>
              <a:rPr kumimoji="1" lang="en-IN" altLang="ko-KR" sz="2000" dirty="0">
                <a:solidFill>
                  <a:schemeClr val="bg2"/>
                </a:solidFill>
                <a:latin typeface="굴림"/>
                <a:ea typeface="굴림"/>
              </a:rPr>
              <a:t>yield to maturity</a:t>
            </a:r>
            <a:r>
              <a:rPr kumimoji="1" lang="ko-KR" altLang="en-US" sz="2000" dirty="0">
                <a:solidFill>
                  <a:schemeClr val="bg2"/>
                </a:solidFill>
                <a:latin typeface="굴림"/>
                <a:ea typeface="굴림"/>
              </a:rPr>
              <a:t>라고도 불린다</a:t>
            </a:r>
            <a:r>
              <a:rPr kumimoji="1" lang="en-US" altLang="ko-KR" sz="2000" dirty="0">
                <a:solidFill>
                  <a:schemeClr val="bg2"/>
                </a:solidFill>
                <a:latin typeface="굴림"/>
                <a:ea typeface="굴림"/>
              </a:rPr>
              <a:t>.</a:t>
            </a:r>
            <a:endParaRPr kumimoji="1" lang="en-IN" altLang="ko-KR" sz="2000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Ø"/>
              <a:defRPr/>
            </a:pPr>
            <a:endParaRPr kumimoji="1" lang="en-IN" altLang="ko-KR" sz="2400" b="1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Ø"/>
              <a:defRPr/>
            </a:pPr>
            <a:r>
              <a:rPr kumimoji="1" lang="ko-KR" altLang="en-US" sz="2400" b="1" dirty="0">
                <a:solidFill>
                  <a:schemeClr val="bg2"/>
                </a:solidFill>
                <a:latin typeface="굴림"/>
                <a:ea typeface="굴림"/>
              </a:rPr>
              <a:t>역사적시장이자율</a:t>
            </a:r>
            <a:r>
              <a:rPr kumimoji="1" lang="en-US" altLang="ko-KR" sz="2400" b="1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en-IN" altLang="ko-KR" sz="2400" b="1" dirty="0">
                <a:solidFill>
                  <a:schemeClr val="bg2"/>
                </a:solidFill>
                <a:latin typeface="굴림"/>
                <a:ea typeface="굴림"/>
              </a:rPr>
              <a:t>Historical market interest rate)</a:t>
            </a:r>
            <a:r>
              <a:rPr kumimoji="1" lang="en-IN" altLang="ko-KR" sz="2400" dirty="0">
                <a:solidFill>
                  <a:schemeClr val="bg2"/>
                </a:solidFill>
                <a:latin typeface="굴림"/>
                <a:ea typeface="굴림"/>
              </a:rPr>
              <a:t>: 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차입일의 할인율</a:t>
            </a:r>
            <a:r>
              <a:rPr kumimoji="1" lang="en-IN" altLang="ko-KR" sz="2400" dirty="0">
                <a:solidFill>
                  <a:schemeClr val="bg2"/>
                </a:solidFill>
                <a:latin typeface="굴림"/>
                <a:ea typeface="굴림"/>
              </a:rPr>
              <a:t> (Discount rate prevailing at the date of the initial borrowing)</a:t>
            </a:r>
          </a:p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Ø"/>
              <a:defRPr/>
            </a:pPr>
            <a:endParaRPr kumimoji="1" lang="en-IN" altLang="ko-KR" sz="2400" b="1" dirty="0">
              <a:solidFill>
                <a:schemeClr val="bg2"/>
              </a:solidFill>
              <a:latin typeface="굴림"/>
              <a:ea typeface="굴림"/>
            </a:endParaRPr>
          </a:p>
          <a:p>
            <a:pPr marL="342945" indent="-342945" eaLnBrk="0" latinLnBrk="0" hangingPunct="0">
              <a:spcAft>
                <a:spcPct val="0"/>
              </a:spcAft>
              <a:buClr>
                <a:schemeClr val="bg2"/>
              </a:buClr>
              <a:buSzPct val="80000"/>
              <a:buFont typeface="Wingdings"/>
              <a:buChar char="Ø"/>
              <a:defRPr/>
            </a:pPr>
            <a:r>
              <a:rPr kumimoji="1" lang="ko-KR" altLang="en-US" sz="2400" b="1" dirty="0">
                <a:solidFill>
                  <a:schemeClr val="bg2"/>
                </a:solidFill>
                <a:latin typeface="굴림"/>
                <a:ea typeface="굴림"/>
              </a:rPr>
              <a:t>시장이자율</a:t>
            </a:r>
            <a:r>
              <a:rPr kumimoji="1" lang="en-US" altLang="ko-KR" sz="2400" b="1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en-IN" altLang="ko-KR" sz="2400" b="1" dirty="0">
                <a:solidFill>
                  <a:schemeClr val="bg2"/>
                </a:solidFill>
                <a:latin typeface="굴림"/>
                <a:ea typeface="굴림"/>
              </a:rPr>
              <a:t>market interest rate)</a:t>
            </a:r>
            <a:r>
              <a:rPr kumimoji="1" lang="en-IN" altLang="ko-KR" sz="2400" dirty="0">
                <a:solidFill>
                  <a:schemeClr val="bg2"/>
                </a:solidFill>
                <a:latin typeface="굴림"/>
                <a:ea typeface="굴림"/>
              </a:rPr>
              <a:t>: </a:t>
            </a:r>
            <a:r>
              <a:rPr kumimoji="1" lang="ko-KR" altLang="en-US" sz="2400" dirty="0">
                <a:solidFill>
                  <a:schemeClr val="bg2"/>
                </a:solidFill>
                <a:latin typeface="굴림"/>
                <a:ea typeface="굴림"/>
              </a:rPr>
              <a:t>차입일 이후의 특정한 날의 할인율 </a:t>
            </a:r>
            <a:r>
              <a:rPr kumimoji="1" lang="en-US" altLang="ko-KR" sz="2400" dirty="0">
                <a:solidFill>
                  <a:schemeClr val="bg2"/>
                </a:solidFill>
                <a:latin typeface="굴림"/>
                <a:ea typeface="굴림"/>
              </a:rPr>
              <a:t>(</a:t>
            </a:r>
            <a:r>
              <a:rPr kumimoji="1" lang="en-IN" altLang="ko-KR" sz="2400" dirty="0">
                <a:solidFill>
                  <a:schemeClr val="bg2"/>
                </a:solidFill>
                <a:latin typeface="굴림"/>
                <a:ea typeface="굴림"/>
              </a:rPr>
              <a:t>Discount rate at any date subsequent to the date of the initial borrowing)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1506"/>
          <p:cNvSpPr txBox="1"/>
          <p:nvPr/>
        </p:nvSpPr>
        <p:spPr>
          <a:xfrm>
            <a:off x="2208869" y="1452317"/>
            <a:ext cx="7923353" cy="30823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spcAft>
                <a:spcPct val="20000"/>
              </a:spcAft>
              <a:defRPr/>
            </a:pPr>
            <a:r>
              <a:rPr kumimoji="1" lang="ko-KR" altLang="en-US" sz="2400" dirty="0">
                <a:solidFill>
                  <a:srgbClr val="800000">
                    <a:alpha val="100000"/>
                  </a:srgbClr>
                </a:solidFill>
                <a:latin typeface="Arial"/>
                <a:ea typeface="굴림"/>
              </a:rPr>
              <a:t>부채의 발행가격은 다음에 의해 결정</a:t>
            </a:r>
            <a:r>
              <a:rPr kumimoji="1" lang="ko-KR" altLang="en-US" sz="2200" dirty="0">
                <a:latin typeface="Arial"/>
                <a:ea typeface="굴림"/>
              </a:rPr>
              <a:t> </a:t>
            </a:r>
          </a:p>
          <a:p>
            <a:pPr marL="685890" lvl="1" indent="-457260">
              <a:lnSpc>
                <a:spcPct val="120000"/>
              </a:lnSpc>
              <a:spcBef>
                <a:spcPct val="50000"/>
              </a:spcBef>
              <a:spcAft>
                <a:spcPct val="20000"/>
              </a:spcAft>
              <a:buClr>
                <a:srgbClr val="800000">
                  <a:alpha val="100000"/>
                </a:srgbClr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200" dirty="0">
                <a:latin typeface="Arial"/>
                <a:ea typeface="굴림"/>
              </a:rPr>
              <a:t>수요와 공급</a:t>
            </a:r>
            <a:r>
              <a:rPr kumimoji="1" lang="en-US" altLang="ko-KR" sz="2200" dirty="0">
                <a:latin typeface="Arial"/>
                <a:ea typeface="굴림"/>
              </a:rPr>
              <a:t>(</a:t>
            </a:r>
            <a:r>
              <a:rPr kumimoji="1" lang="ko-KR" altLang="en-US" sz="2200" dirty="0" err="1">
                <a:latin typeface="Arial"/>
                <a:ea typeface="굴림"/>
              </a:rPr>
              <a:t>supply</a:t>
            </a:r>
            <a:r>
              <a:rPr kumimoji="1" lang="ko-KR" altLang="en-US" sz="2200" dirty="0">
                <a:latin typeface="Arial"/>
                <a:ea typeface="굴림"/>
              </a:rPr>
              <a:t> and </a:t>
            </a:r>
            <a:r>
              <a:rPr kumimoji="1" lang="ko-KR" altLang="en-US" sz="2200" dirty="0" err="1">
                <a:latin typeface="Arial"/>
                <a:ea typeface="굴림"/>
              </a:rPr>
              <a:t>demand</a:t>
            </a:r>
            <a:r>
              <a:rPr kumimoji="1" lang="ko-KR" altLang="en-US" sz="2200" dirty="0">
                <a:latin typeface="Arial"/>
                <a:ea typeface="굴림"/>
              </a:rPr>
              <a:t> of </a:t>
            </a:r>
            <a:r>
              <a:rPr kumimoji="1" lang="ko-KR" altLang="en-US" sz="2200" dirty="0" err="1">
                <a:latin typeface="Arial"/>
                <a:ea typeface="굴림"/>
              </a:rPr>
              <a:t>buyers</a:t>
            </a:r>
            <a:r>
              <a:rPr kumimoji="1" lang="ko-KR" altLang="en-US" sz="2200" dirty="0">
                <a:latin typeface="Arial"/>
                <a:ea typeface="굴림"/>
              </a:rPr>
              <a:t> and </a:t>
            </a:r>
            <a:r>
              <a:rPr kumimoji="1" lang="ko-KR" altLang="en-US" sz="2200" dirty="0" err="1">
                <a:latin typeface="Arial"/>
                <a:ea typeface="굴림"/>
              </a:rPr>
              <a:t>sellers</a:t>
            </a:r>
            <a:r>
              <a:rPr kumimoji="1" lang="en-US" altLang="ko-KR" sz="2200" dirty="0">
                <a:latin typeface="Arial"/>
                <a:ea typeface="굴림"/>
              </a:rPr>
              <a:t>)</a:t>
            </a:r>
            <a:r>
              <a:rPr kumimoji="1" lang="ko-KR" altLang="en-US" sz="2200" dirty="0">
                <a:latin typeface="Arial"/>
                <a:ea typeface="굴림"/>
              </a:rPr>
              <a:t>, </a:t>
            </a:r>
          </a:p>
          <a:p>
            <a:pPr marL="685890" lvl="1" indent="-457260">
              <a:lnSpc>
                <a:spcPct val="120000"/>
              </a:lnSpc>
              <a:spcBef>
                <a:spcPct val="50000"/>
              </a:spcBef>
              <a:spcAft>
                <a:spcPct val="20000"/>
              </a:spcAft>
              <a:buClr>
                <a:srgbClr val="800000">
                  <a:alpha val="100000"/>
                </a:srgbClr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200" dirty="0">
                <a:latin typeface="Arial"/>
                <a:ea typeface="굴림"/>
              </a:rPr>
              <a:t>위험</a:t>
            </a:r>
            <a:r>
              <a:rPr kumimoji="1" lang="en-US" altLang="ko-KR" sz="2200" dirty="0">
                <a:latin typeface="Arial"/>
                <a:ea typeface="굴림"/>
              </a:rPr>
              <a:t>(</a:t>
            </a:r>
            <a:r>
              <a:rPr kumimoji="1" lang="ko-KR" altLang="en-US" sz="2200" dirty="0" err="1">
                <a:latin typeface="Arial"/>
                <a:ea typeface="굴림"/>
              </a:rPr>
              <a:t>relative</a:t>
            </a:r>
            <a:r>
              <a:rPr kumimoji="1" lang="ko-KR" altLang="en-US" sz="2200" dirty="0">
                <a:latin typeface="Arial"/>
                <a:ea typeface="굴림"/>
              </a:rPr>
              <a:t> </a:t>
            </a:r>
            <a:r>
              <a:rPr kumimoji="1" lang="ko-KR" altLang="en-US" sz="2200" dirty="0" err="1">
                <a:latin typeface="Arial"/>
                <a:ea typeface="굴림"/>
              </a:rPr>
              <a:t>risk</a:t>
            </a:r>
            <a:r>
              <a:rPr kumimoji="1" lang="en-US" altLang="ko-KR" sz="2200" dirty="0">
                <a:latin typeface="Arial"/>
                <a:ea typeface="굴림"/>
              </a:rPr>
              <a:t>)</a:t>
            </a:r>
            <a:r>
              <a:rPr kumimoji="1" lang="ko-KR" altLang="en-US" sz="2200" dirty="0">
                <a:latin typeface="Arial"/>
                <a:ea typeface="굴림"/>
              </a:rPr>
              <a:t>, </a:t>
            </a:r>
          </a:p>
          <a:p>
            <a:pPr marL="685890" lvl="1" indent="-457260">
              <a:lnSpc>
                <a:spcPct val="120000"/>
              </a:lnSpc>
              <a:spcBef>
                <a:spcPct val="50000"/>
              </a:spcBef>
              <a:spcAft>
                <a:spcPct val="20000"/>
              </a:spcAft>
              <a:buClr>
                <a:srgbClr val="800000">
                  <a:alpha val="100000"/>
                </a:srgbClr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200" dirty="0">
                <a:latin typeface="Arial"/>
                <a:ea typeface="굴림"/>
              </a:rPr>
              <a:t>시장조건</a:t>
            </a:r>
            <a:r>
              <a:rPr kumimoji="1" lang="en-US" altLang="ko-KR" sz="2200" dirty="0">
                <a:latin typeface="Arial"/>
                <a:ea typeface="굴림"/>
              </a:rPr>
              <a:t>(</a:t>
            </a:r>
            <a:r>
              <a:rPr kumimoji="1" lang="ko-KR" altLang="en-US" sz="2200" dirty="0" err="1">
                <a:latin typeface="Arial"/>
                <a:ea typeface="굴림"/>
              </a:rPr>
              <a:t>market</a:t>
            </a:r>
            <a:r>
              <a:rPr kumimoji="1" lang="ko-KR" altLang="en-US" sz="2200" dirty="0">
                <a:latin typeface="Arial"/>
                <a:ea typeface="굴림"/>
              </a:rPr>
              <a:t> </a:t>
            </a:r>
            <a:r>
              <a:rPr kumimoji="1" lang="ko-KR" altLang="en-US" sz="2200" dirty="0" err="1">
                <a:latin typeface="Arial"/>
                <a:ea typeface="굴림"/>
              </a:rPr>
              <a:t>conditions</a:t>
            </a:r>
            <a:r>
              <a:rPr kumimoji="1" lang="en-US" altLang="ko-KR" sz="2200" dirty="0">
                <a:latin typeface="Arial"/>
                <a:ea typeface="굴림"/>
              </a:rPr>
              <a:t>)</a:t>
            </a:r>
            <a:r>
              <a:rPr kumimoji="1" lang="ko-KR" altLang="en-US" sz="2200" dirty="0">
                <a:latin typeface="Arial"/>
                <a:ea typeface="굴림"/>
              </a:rPr>
              <a:t>, </a:t>
            </a:r>
          </a:p>
          <a:p>
            <a:pPr marL="685890" lvl="1" indent="-457260">
              <a:lnSpc>
                <a:spcPct val="120000"/>
              </a:lnSpc>
              <a:spcBef>
                <a:spcPct val="50000"/>
              </a:spcBef>
              <a:spcAft>
                <a:spcPct val="20000"/>
              </a:spcAft>
              <a:buClr>
                <a:srgbClr val="800000">
                  <a:alpha val="100000"/>
                </a:srgbClr>
              </a:buClr>
              <a:buSzPct val="80000"/>
              <a:buFont typeface="Wingdings"/>
              <a:buChar char="u"/>
              <a:defRPr/>
            </a:pPr>
            <a:r>
              <a:rPr kumimoji="1" lang="ko-KR" altLang="en-US" sz="2200" dirty="0">
                <a:latin typeface="Arial"/>
                <a:ea typeface="굴림"/>
              </a:rPr>
              <a:t>경제상태</a:t>
            </a:r>
            <a:r>
              <a:rPr kumimoji="1" lang="en-US" altLang="ko-KR" sz="2200" dirty="0">
                <a:latin typeface="Arial"/>
                <a:ea typeface="굴림"/>
              </a:rPr>
              <a:t>(</a:t>
            </a:r>
            <a:r>
              <a:rPr kumimoji="1" lang="ko-KR" altLang="en-US" sz="2200" dirty="0" err="1">
                <a:latin typeface="Arial"/>
                <a:ea typeface="굴림"/>
              </a:rPr>
              <a:t>state</a:t>
            </a:r>
            <a:r>
              <a:rPr kumimoji="1" lang="ko-KR" altLang="en-US" sz="2200" dirty="0">
                <a:latin typeface="Arial"/>
                <a:ea typeface="굴림"/>
              </a:rPr>
              <a:t> of </a:t>
            </a:r>
            <a:r>
              <a:rPr kumimoji="1" lang="ko-KR" altLang="en-US" sz="2200" dirty="0" err="1">
                <a:latin typeface="Arial"/>
                <a:ea typeface="굴림"/>
              </a:rPr>
              <a:t>the</a:t>
            </a:r>
            <a:r>
              <a:rPr kumimoji="1" lang="ko-KR" altLang="en-US" sz="2200" dirty="0">
                <a:latin typeface="Arial"/>
                <a:ea typeface="굴림"/>
              </a:rPr>
              <a:t> </a:t>
            </a:r>
            <a:r>
              <a:rPr kumimoji="1" lang="ko-KR" altLang="en-US" sz="2200" dirty="0" err="1">
                <a:latin typeface="Arial"/>
                <a:ea typeface="굴림"/>
              </a:rPr>
              <a:t>economy</a:t>
            </a:r>
            <a:r>
              <a:rPr kumimoji="1" lang="en-US" altLang="ko-KR" sz="2200" dirty="0">
                <a:latin typeface="Arial"/>
                <a:ea typeface="굴림"/>
              </a:rPr>
              <a:t>)</a:t>
            </a:r>
            <a:r>
              <a:rPr kumimoji="1" lang="ko-KR" altLang="en-US" sz="2200" dirty="0">
                <a:latin typeface="Arial"/>
                <a:ea typeface="굴림"/>
              </a:rPr>
              <a:t>.</a:t>
            </a:r>
          </a:p>
        </p:txBody>
      </p:sp>
      <p:sp>
        <p:nvSpPr>
          <p:cNvPr id="21508" name="TextBox 21507"/>
          <p:cNvSpPr txBox="1"/>
          <p:nvPr/>
        </p:nvSpPr>
        <p:spPr>
          <a:xfrm>
            <a:off x="2208869" y="4798129"/>
            <a:ext cx="7923353" cy="1296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spcAft>
                <a:spcPct val="20000"/>
              </a:spcAft>
              <a:defRPr/>
            </a:pPr>
            <a:r>
              <a:rPr kumimoji="1" lang="ko-KR" altLang="en-US" sz="2100" dirty="0">
                <a:latin typeface="Arial"/>
                <a:ea typeface="굴림"/>
              </a:rPr>
              <a:t>부채의 가격은 미래 현금흐름</a:t>
            </a:r>
            <a:r>
              <a:rPr kumimoji="1" lang="en-US" altLang="ko-KR" sz="2100" dirty="0">
                <a:latin typeface="Arial"/>
                <a:ea typeface="굴림"/>
              </a:rPr>
              <a:t>(</a:t>
            </a:r>
            <a:r>
              <a:rPr kumimoji="1" lang="en-US" altLang="ko-KR" sz="2100" dirty="0">
                <a:latin typeface="The Hand" panose="03070502030502020204" pitchFamily="66" charset="0"/>
                <a:ea typeface="굴림"/>
              </a:rPr>
              <a:t>①</a:t>
            </a:r>
            <a:r>
              <a:rPr kumimoji="1" lang="ko-KR" altLang="en-US" sz="2100" dirty="0">
                <a:latin typeface="The Hand" panose="03070502030502020204" pitchFamily="66" charset="0"/>
                <a:ea typeface="굴림"/>
              </a:rPr>
              <a:t>이자</a:t>
            </a:r>
            <a:r>
              <a:rPr kumimoji="1" lang="en-US" altLang="ko-KR" sz="2100" dirty="0">
                <a:latin typeface="The Hand" panose="03070502030502020204" pitchFamily="66" charset="0"/>
                <a:ea typeface="굴림"/>
              </a:rPr>
              <a:t>②</a:t>
            </a:r>
            <a:r>
              <a:rPr kumimoji="1" lang="ko-KR" altLang="en-US" sz="2100" dirty="0">
                <a:latin typeface="The Hand" panose="03070502030502020204" pitchFamily="66" charset="0"/>
                <a:ea typeface="굴림"/>
              </a:rPr>
              <a:t>원금</a:t>
            </a:r>
            <a:r>
              <a:rPr kumimoji="1" lang="en-US" altLang="ko-KR" sz="2100" dirty="0">
                <a:latin typeface="The Hand" panose="03070502030502020204" pitchFamily="66" charset="0"/>
                <a:ea typeface="굴림"/>
              </a:rPr>
              <a:t>)</a:t>
            </a:r>
            <a:r>
              <a:rPr kumimoji="1" lang="ko-KR" altLang="en-US" sz="2100" dirty="0">
                <a:latin typeface="The Hand" panose="03070502030502020204" pitchFamily="66" charset="0"/>
                <a:ea typeface="굴림"/>
              </a:rPr>
              <a:t>의 현재가치의 합과 같다</a:t>
            </a:r>
            <a:r>
              <a:rPr kumimoji="1" lang="ko-KR" altLang="en-US" sz="2100" dirty="0">
                <a:latin typeface="Arial"/>
                <a:ea typeface="굴림"/>
              </a:rPr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2855DC8-8154-4A94-98AE-EBA74AE466AF}"/>
              </a:ext>
            </a:extLst>
          </p:cNvPr>
          <p:cNvSpPr txBox="1">
            <a:spLocks/>
          </p:cNvSpPr>
          <p:nvPr/>
        </p:nvSpPr>
        <p:spPr>
          <a:xfrm>
            <a:off x="2132677" y="228572"/>
            <a:ext cx="7847162" cy="838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75" tIns="46038" rIns="92075" bIns="46038" anchor="b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eaLnBrk="0" hangingPunct="0">
              <a:spcAft>
                <a:spcPct val="0"/>
              </a:spcAft>
              <a:defRPr/>
            </a:pPr>
            <a:r>
              <a:rPr kumimoji="1" lang="ko-KR" altLang="en-US" sz="3200" b="1" dirty="0">
                <a:solidFill>
                  <a:srgbClr val="002060">
                    <a:alpha val="100000"/>
                  </a:srgbClr>
                </a:solidFill>
                <a:latin typeface="굴림"/>
                <a:ea typeface="굴림"/>
              </a:rPr>
              <a:t>부채의 발행가격</a:t>
            </a:r>
            <a:endParaRPr kumimoji="1" lang="en-IN" altLang="ko-KR" sz="3200" b="1" dirty="0">
              <a:solidFill>
                <a:srgbClr val="002060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CCCC"/>
      </a:dk2>
      <a:lt2>
        <a:srgbClr val="000000"/>
      </a:lt2>
      <a:accent1>
        <a:srgbClr val="00FFCC"/>
      </a:accent1>
      <a:accent2>
        <a:srgbClr val="FFFF66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FF9933"/>
      </a:hlink>
      <a:folHlink>
        <a:srgbClr val="FFCCFF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CCCC"/>
      </a:dk2>
      <a:lt2>
        <a:srgbClr val="000000"/>
      </a:lt2>
      <a:accent1>
        <a:srgbClr val="00FFCC"/>
      </a:accent1>
      <a:accent2>
        <a:srgbClr val="FFFF66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FF9933"/>
      </a:hlink>
      <a:folHlink>
        <a:srgbClr val="FFCCFF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2313</Words>
  <Application>Microsoft Office PowerPoint</Application>
  <PresentationFormat>사용자 지정</PresentationFormat>
  <Paragraphs>437</Paragraphs>
  <Slides>42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65" baseType="lpstr">
      <vt:lpstr>HNC_GO_B_HINT_GS</vt:lpstr>
      <vt:lpstr>HY신명조</vt:lpstr>
      <vt:lpstr>굴림</vt:lpstr>
      <vt:lpstr>궁서</vt:lpstr>
      <vt:lpstr>돋움</vt:lpstr>
      <vt:lpstr>맑은 고딕</vt:lpstr>
      <vt:lpstr>바탕</vt:lpstr>
      <vt:lpstr>신명 신명조,한컴돋움</vt:lpstr>
      <vt:lpstr>한컴바탕</vt:lpstr>
      <vt:lpstr>함초롬돋움</vt:lpstr>
      <vt:lpstr>휴먼견출명조</vt:lpstr>
      <vt:lpstr>휴먼명조</vt:lpstr>
      <vt:lpstr>휴먼옛체</vt:lpstr>
      <vt:lpstr>Arial</vt:lpstr>
      <vt:lpstr>Calibri</vt:lpstr>
      <vt:lpstr>Monotype Sorts</vt:lpstr>
      <vt:lpstr>Symbol</vt:lpstr>
      <vt:lpstr>The Hand</vt:lpstr>
      <vt:lpstr>Times New Roman</vt:lpstr>
      <vt:lpstr>Wingdings</vt:lpstr>
      <vt:lpstr/>
      <vt:lpstr/>
      <vt:lpstr>Worksheet</vt:lpstr>
      <vt:lpstr>PowerPoint 프레젠테이션</vt:lpstr>
      <vt:lpstr>PowerPoint 프레젠테이션</vt:lpstr>
      <vt:lpstr>자본의 조달</vt:lpstr>
      <vt:lpstr>비유동부채</vt:lpstr>
      <vt:lpstr>장기차입부채</vt:lpstr>
      <vt:lpstr>부채의 평가 방법</vt:lpstr>
      <vt:lpstr>PowerPoint 프레젠테이션</vt:lpstr>
      <vt:lpstr>부채의 평가: 이자율</vt:lpstr>
      <vt:lpstr>PowerPoint 프레젠테이션</vt:lpstr>
      <vt:lpstr>PowerPoint 프레젠테이션</vt:lpstr>
      <vt:lpstr>사채  회계처리</vt:lpstr>
      <vt:lpstr>액면발행(Bonds issued at par)</vt:lpstr>
      <vt:lpstr>PowerPoint 프레젠테이션</vt:lpstr>
      <vt:lpstr>PowerPoint 프레젠테이션</vt:lpstr>
      <vt:lpstr>PowerPoint 프레젠테이션</vt:lpstr>
      <vt:lpstr>액면발행한 사채의 회계처리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리스(Lease)</vt:lpstr>
      <vt:lpstr>리스의 종류</vt:lpstr>
      <vt:lpstr>금융리스의 조건</vt:lpstr>
      <vt:lpstr>리스의 예</vt:lpstr>
      <vt:lpstr>금융리스여부 판단</vt:lpstr>
      <vt:lpstr>리스이용자의 회계처리(금융리스)</vt:lpstr>
      <vt:lpstr>PowerPoint 프레젠테이션</vt:lpstr>
      <vt:lpstr>리스이용자의 회계처리(금융리스)</vt:lpstr>
      <vt:lpstr>리스이용자의 회계처리(금융리스)</vt:lpstr>
      <vt:lpstr>리스이용자의 회계처리(운용리스)</vt:lpstr>
      <vt:lpstr>금융리스와 운용리스의 비교</vt:lpstr>
      <vt:lpstr>IFRS 16 Leases</vt:lpstr>
      <vt:lpstr>주요내용</vt:lpstr>
      <vt:lpstr>변경 필요성</vt:lpstr>
      <vt:lpstr>대차대조표에 대한 효과</vt:lpstr>
      <vt:lpstr>손익계산서에 대한 효과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곽병진</cp:lastModifiedBy>
  <cp:revision>36</cp:revision>
  <dcterms:created xsi:type="dcterms:W3CDTF">2005-09-14T05:35:36Z</dcterms:created>
  <dcterms:modified xsi:type="dcterms:W3CDTF">2022-04-22T08:56:14Z</dcterms:modified>
  <cp:version>1000.0000.01</cp:version>
</cp:coreProperties>
</file>