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2" r:id="rId1"/>
  </p:sldMasterIdLst>
  <p:notesMasterIdLst>
    <p:notesMasterId r:id="rId92"/>
  </p:notesMasterIdLst>
  <p:handoutMasterIdLst>
    <p:handoutMasterId r:id="rId93"/>
  </p:handoutMasterIdLst>
  <p:sldIdLst>
    <p:sldId id="738" r:id="rId2"/>
    <p:sldId id="257" r:id="rId3"/>
    <p:sldId id="263" r:id="rId4"/>
    <p:sldId id="264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739" r:id="rId19"/>
    <p:sldId id="74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741" r:id="rId28"/>
    <p:sldId id="555" r:id="rId29"/>
    <p:sldId id="556" r:id="rId30"/>
    <p:sldId id="558" r:id="rId31"/>
    <p:sldId id="559" r:id="rId32"/>
    <p:sldId id="561" r:id="rId33"/>
    <p:sldId id="563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581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600" r:id="rId61"/>
    <p:sldId id="601" r:id="rId62"/>
    <p:sldId id="602" r:id="rId63"/>
    <p:sldId id="603" r:id="rId64"/>
    <p:sldId id="305" r:id="rId65"/>
    <p:sldId id="307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742" r:id="rId76"/>
    <p:sldId id="743" r:id="rId77"/>
    <p:sldId id="744" r:id="rId78"/>
    <p:sldId id="745" r:id="rId79"/>
    <p:sldId id="746" r:id="rId80"/>
    <p:sldId id="747" r:id="rId81"/>
    <p:sldId id="748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바탕"/>
        <a:ea typeface="바탕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바탕"/>
        <a:ea typeface="바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6A028BC1-56EB-4B0E-9D3C-369A38E0096A}" type="datetime1">
              <a:rPr lang="ko-KR" altLang="en-US"/>
              <a:pPr>
                <a:defRPr/>
              </a:pPr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5932C9DB-1869-4C9D-B667-28BDCC924D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62D29626-A7FB-4133-814B-19D1EC9CC1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3652344D-F9F9-4CB4-A0D1-090F7F1B7675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2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3478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761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2010 South-Western/Cengage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309CE1-6A65-4FF8-AA5B-F2AA56E728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EDCC60D1-72B0-4ED9-B05B-1133DC7D6DFF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27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125991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EDCC60D1-72B0-4ED9-B05B-1133DC7D6DFF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64</a:t>
            </a:fld>
            <a:endParaRPr lang="en-US" altLang="ko-KR">
              <a:latin typeface="굴림"/>
              <a:ea typeface="굴림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42F41569-BFB0-45DD-93BC-5B2CAC35577B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65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63D799D4-C792-434E-8904-9229C0F123C2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66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FB9D5902-CD07-4C16-A707-0D5ED4F067C7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67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AEABB1E4-9D45-47FF-83C5-15209FC34C4A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68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4B1DD762-4DFB-4432-B920-B92058B8030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69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113D6F89-AB52-4B7C-95C2-0B73769E7BC0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70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A4BACAC9-46BE-4459-878F-69B75736CB94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71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BBF42CD7-84F5-4D0D-8FC8-9F6B31C49F6E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72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1E3CAB75-2E7A-418A-8ADD-D6A1B0AB3EE1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73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74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75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41032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76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56043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77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87299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78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85890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79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24242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80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34754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ko-KR" altLang="en-US">
              <a:latin typeface="굴림"/>
              <a:ea typeface="굴림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COPYRIGHT © 2010 South-Western/Cengage Learning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/>
                <a:ea typeface="바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/>
                <a:ea typeface="바탕"/>
              </a:defRPr>
            </a:lvl9pPr>
          </a:lstStyle>
          <a:p>
            <a:pPr eaLnBrk="1" hangingPunct="1">
              <a:defRPr/>
            </a:pPr>
            <a:fld id="{C05A87BD-81BC-49CA-90A9-E8DAC8343639}" type="slidenum">
              <a:rPr lang="en-US" altLang="ko-KR">
                <a:latin typeface="굴림"/>
                <a:ea typeface="굴림"/>
              </a:rPr>
              <a:pPr eaLnBrk="1" hangingPunct="1">
                <a:defRPr/>
              </a:pPr>
              <a:t>81</a:t>
            </a:fld>
            <a:endParaRPr lang="en-US" altLang="ko-KR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636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03D46472-20BC-48ED-AAB5-331DD9C025B3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759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2A5F589B-759F-487A-BB56-E6A0C58A6739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34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FB788081-7AD7-4226-85FC-21585CBEE3D2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00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EE222D6A-0BB8-40D5-ACCD-EB7532CC5E1E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6729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41873F9E-BB61-4E0F-B9D8-AE18A579A0DC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990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COPYRIGHT © 2010 South-Western/Cengage Learning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fld id="{CAF75DF4-9AA4-4812-A110-9629AE2CECFE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90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96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287463"/>
            <a:ext cx="12183533" cy="152400"/>
            <a:chOff x="3" y="2064"/>
            <a:chExt cx="5756" cy="96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7" name="Group 10"/>
          <p:cNvGrpSpPr>
            <a:grpSpLocks/>
          </p:cNvGrpSpPr>
          <p:nvPr userDrawn="1"/>
        </p:nvGrpSpPr>
        <p:grpSpPr bwMode="auto">
          <a:xfrm flipV="1">
            <a:off x="8467" y="6097588"/>
            <a:ext cx="12183533" cy="152400"/>
            <a:chOff x="3" y="2064"/>
            <a:chExt cx="5756" cy="96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재무제표분석 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1148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 sz="2000" b="1"/>
            </a:lvl1pPr>
          </a:lstStyle>
          <a:p>
            <a:r>
              <a:rPr lang="ko-KR" altLang="en-US"/>
              <a:t>금융전문가 과정</a:t>
            </a:r>
          </a:p>
          <a:p>
            <a:endParaRPr lang="ko-KR" altLang="en-US"/>
          </a:p>
          <a:p>
            <a:r>
              <a:rPr lang="en-US" altLang="ko-KR"/>
              <a:t>KAIST </a:t>
            </a:r>
            <a:r>
              <a:rPr lang="ko-KR" altLang="en-US"/>
              <a:t>금융전문대학원</a:t>
            </a:r>
          </a:p>
          <a:p>
            <a:r>
              <a:rPr lang="ko-KR" altLang="en-US"/>
              <a:t>정구열 교수</a:t>
            </a:r>
          </a:p>
          <a:p>
            <a:endParaRPr lang="en-US" altLang="ko-K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KAIST Graduate School of Finance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40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30FA84A3-67D9-4A1C-930F-1A4A453A87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16885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603782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61400" y="228600"/>
            <a:ext cx="2616200" cy="6324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28600"/>
            <a:ext cx="7645400" cy="6324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026435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660884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46800" y="12954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439493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4648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46800" y="12954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130800" cy="25527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85731161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812800" y="228600"/>
            <a:ext cx="10464800" cy="6324600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95665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57714175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3566046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295400"/>
            <a:ext cx="51308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95400"/>
            <a:ext cx="5130800" cy="5257800"/>
          </a:xfrm>
        </p:spPr>
        <p:txBody>
          <a:bodyPr/>
          <a:lstStyle>
            <a:lvl1pPr latinLnBrk="0">
              <a:defRPr sz="2800"/>
            </a:lvl1pPr>
            <a:lvl2pPr latinLnBrk="0">
              <a:defRPr sz="2400"/>
            </a:lvl2pPr>
            <a:lvl3pPr latinLnBrk="0">
              <a:defRPr sz="20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701338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428695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2796498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75337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952066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027474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143000"/>
            <a:ext cx="12189884" cy="152400"/>
            <a:chOff x="0" y="900"/>
            <a:chExt cx="5759" cy="96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0" y="900"/>
              <a:ext cx="5759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ltGray">
            <a:xfrm>
              <a:off x="0" y="972"/>
              <a:ext cx="5759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28600"/>
            <a:ext cx="1046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46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11569701" y="6564314"/>
            <a:ext cx="715433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fld id="{05247A7A-A102-4286-8884-60C1DBF8A36E}" type="slidenum">
              <a:rPr lang="en-US" altLang="ko-KR" sz="1200">
                <a:solidFill>
                  <a:schemeClr val="bg2"/>
                </a:solidFill>
                <a:latin typeface="Times New Roman" pitchFamily="18" charset="0"/>
                <a:ea typeface="돋움" pitchFamily="50" charset="-127"/>
              </a:rPr>
              <a:pPr eaLnBrk="0" latinLnBrk="0" hangingPunct="0">
                <a:spcBef>
                  <a:spcPct val="50000"/>
                </a:spcBef>
                <a:defRPr/>
              </a:pPr>
              <a:t>‹#›</a:t>
            </a:fld>
            <a:endParaRPr lang="en-US" altLang="ko-KR" sz="1200">
              <a:solidFill>
                <a:schemeClr val="bg2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1" y="6583364"/>
            <a:ext cx="184742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</p:sldLayoutIdLst>
  <p:transition advClick="0"/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Monotype Sorts" pitchFamily="2" charset="2"/>
        <a:buChar char="n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 pitchFamily="2" charset="2"/>
        <a:buChar char="u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charset="2"/>
        <a:buChar char="u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">
            <a:extLst>
              <a:ext uri="{FF2B5EF4-FFF2-40B4-BE49-F238E27FC236}">
                <a16:creationId xmlns:a16="http://schemas.microsoft.com/office/drawing/2014/main" id="{A51213D3-23D3-4658-9270-53416395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364" y="1916819"/>
            <a:ext cx="2504030" cy="394357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350" b="1" dirty="0"/>
              <a:t>대차대조표</a:t>
            </a:r>
            <a:r>
              <a:rPr lang="en-US" altLang="ko-KR" sz="1350" b="1" dirty="0"/>
              <a:t>, </a:t>
            </a:r>
            <a:r>
              <a:rPr lang="en-US" altLang="ko-KR" sz="900" dirty="0"/>
              <a:t>1/1/20xx</a:t>
            </a:r>
          </a:p>
          <a:p>
            <a:pPr marL="0" indent="0">
              <a:buNone/>
            </a:pPr>
            <a:r>
              <a:rPr lang="ko-KR" altLang="en-US" sz="1200" u="sng" dirty="0"/>
              <a:t>자산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현금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매출채권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재고자산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고정자산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무형자산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투자자산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금융자산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	xxx</a:t>
            </a:r>
          </a:p>
          <a:p>
            <a:pPr marL="0" indent="0">
              <a:buNone/>
            </a:pPr>
            <a:r>
              <a:rPr lang="ko-KR" altLang="en-US" sz="1200" u="sng" dirty="0"/>
              <a:t>부채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유동부채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장기차입금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사채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리스부채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u="sng" dirty="0"/>
              <a:t>자본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 err="1"/>
              <a:t>보통주</a:t>
            </a:r>
            <a:r>
              <a:rPr lang="en-US" altLang="ko-KR" sz="1200" dirty="0"/>
              <a:t>		xxx</a:t>
            </a:r>
          </a:p>
          <a:p>
            <a:pPr marL="0" indent="0">
              <a:buNone/>
            </a:pPr>
            <a:r>
              <a:rPr lang="ko-KR" altLang="en-US" sz="1200" dirty="0"/>
              <a:t>이익잉여금</a:t>
            </a:r>
            <a:r>
              <a:rPr lang="en-US" altLang="ko-KR" sz="1200" dirty="0"/>
              <a:t>		xxx</a:t>
            </a:r>
            <a:endParaRPr lang="ko-KR" altLang="en-US" sz="1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0B5A82-CD7C-4C11-945A-278F5C92F112}"/>
              </a:ext>
            </a:extLst>
          </p:cNvPr>
          <p:cNvSpPr txBox="1">
            <a:spLocks/>
          </p:cNvSpPr>
          <p:nvPr/>
        </p:nvSpPr>
        <p:spPr bwMode="auto">
          <a:xfrm>
            <a:off x="8257310" y="1916819"/>
            <a:ext cx="2505220" cy="394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0" tIns="34531" rIns="69060" bIns="34531"/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350" b="1" kern="0" dirty="0"/>
              <a:t>대차대조표</a:t>
            </a:r>
            <a:r>
              <a:rPr lang="en-US" altLang="ko-KR" sz="1350" b="1" kern="0" dirty="0"/>
              <a:t>, </a:t>
            </a:r>
            <a:r>
              <a:rPr lang="en-US" altLang="ko-KR" sz="900" kern="0" dirty="0"/>
              <a:t>12/31/20xx</a:t>
            </a:r>
          </a:p>
          <a:p>
            <a:pPr marL="0" indent="0">
              <a:buNone/>
              <a:defRPr/>
            </a:pPr>
            <a:r>
              <a:rPr lang="ko-KR" altLang="en-US" sz="1200" u="sng" kern="0" dirty="0"/>
              <a:t>자산</a:t>
            </a:r>
            <a:endParaRPr lang="en-US" altLang="ko-KR" sz="1200" u="sng" kern="0" dirty="0"/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현금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매출채권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재고자산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고정자산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무형자산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투자자산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금융자산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en-US" altLang="ko-KR" sz="1200" kern="0" dirty="0">
                <a:solidFill>
                  <a:srgbClr val="FF0000"/>
                </a:solidFill>
              </a:rPr>
              <a:t>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/>
              <a:t>부채</a:t>
            </a:r>
            <a:endParaRPr lang="en-US" altLang="ko-KR" sz="1200" u="sng" dirty="0"/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유동부채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장기차입금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사채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리스부채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/>
              <a:t>자본</a:t>
            </a:r>
            <a:endParaRPr lang="en-US" altLang="ko-KR" sz="1200" u="sng" dirty="0"/>
          </a:p>
          <a:p>
            <a:pPr marL="0" indent="0">
              <a:buNone/>
              <a:defRPr/>
            </a:pPr>
            <a:r>
              <a:rPr lang="ko-KR" altLang="en-US" sz="1200" dirty="0" err="1"/>
              <a:t>보통주</a:t>
            </a:r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en-US" altLang="ko-KR" sz="1200" kern="0" dirty="0"/>
              <a:t>	</a:t>
            </a:r>
            <a:r>
              <a:rPr lang="en-US" altLang="ko-KR" sz="1200" kern="0" dirty="0" err="1"/>
              <a:t>ooo</a:t>
            </a:r>
            <a:endParaRPr lang="en-US" altLang="ko-KR" sz="1200" kern="0" dirty="0"/>
          </a:p>
          <a:p>
            <a:pPr marL="0" indent="0">
              <a:buNone/>
              <a:defRPr/>
            </a:pPr>
            <a:r>
              <a:rPr lang="ko-KR" altLang="en-US" sz="1200" dirty="0"/>
              <a:t>이익잉여금 </a:t>
            </a:r>
            <a:r>
              <a:rPr lang="en-US" altLang="ko-KR" sz="1200" kern="0" dirty="0"/>
              <a:t>		</a:t>
            </a:r>
            <a:r>
              <a:rPr lang="en-US" altLang="ko-KR" sz="1200" kern="0" dirty="0" err="1"/>
              <a:t>ooo</a:t>
            </a:r>
            <a:endParaRPr lang="ko-KR" altLang="en-US" sz="1200" kern="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50BF18-4D86-4FA4-9F94-FB65B6D88E17}"/>
              </a:ext>
            </a:extLst>
          </p:cNvPr>
          <p:cNvCxnSpPr>
            <a:cxnSpLocks/>
          </p:cNvCxnSpPr>
          <p:nvPr/>
        </p:nvCxnSpPr>
        <p:spPr>
          <a:xfrm>
            <a:off x="4854108" y="2193060"/>
            <a:ext cx="2700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TextBox 6">
            <a:extLst>
              <a:ext uri="{FF2B5EF4-FFF2-40B4-BE49-F238E27FC236}">
                <a16:creationId xmlns:a16="http://schemas.microsoft.com/office/drawing/2014/main" id="{06C6EBBA-BF46-4397-8A69-C32B65C1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905" y="1916819"/>
            <a:ext cx="531038" cy="3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35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변화</a:t>
            </a:r>
          </a:p>
        </p:txBody>
      </p:sp>
      <p:sp>
        <p:nvSpPr>
          <p:cNvPr id="6150" name="TextBox 7">
            <a:extLst>
              <a:ext uri="{FF2B5EF4-FFF2-40B4-BE49-F238E27FC236}">
                <a16:creationId xmlns:a16="http://schemas.microsoft.com/office/drawing/2014/main" id="{61E83D0E-BD69-43A7-93D2-7010C2E5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297" y="2564557"/>
            <a:ext cx="2742169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손익계산서</a:t>
            </a:r>
            <a:endParaRPr lang="en-US" altLang="ko-KR" sz="105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매출원가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매출총이익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판매및일반관리비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연구개발비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ko-KR" altLang="en-US" sz="1050" dirty="0" err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기타수익및비용</a:t>
            </a: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	  </a:t>
            </a:r>
            <a:endParaRPr lang="en-US" altLang="ko-KR" sz="105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이자비용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세전이익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법인세비용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당기순이익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AABBFA-7ACA-4E78-A20D-6485921C37ED}"/>
              </a:ext>
            </a:extLst>
          </p:cNvPr>
          <p:cNvCxnSpPr>
            <a:cxnSpLocks/>
          </p:cNvCxnSpPr>
          <p:nvPr/>
        </p:nvCxnSpPr>
        <p:spPr>
          <a:xfrm>
            <a:off x="6204354" y="2247833"/>
            <a:ext cx="21433" cy="37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7">
            <a:extLst>
              <a:ext uri="{FF2B5EF4-FFF2-40B4-BE49-F238E27FC236}">
                <a16:creationId xmlns:a16="http://schemas.microsoft.com/office/drawing/2014/main" id="{7BB00EAB-1A7D-411C-8E36-6E5FDE80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92" y="4789963"/>
            <a:ext cx="3391096" cy="131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b="1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포괄손익계산서</a:t>
            </a:r>
            <a:endParaRPr lang="en-US" altLang="ko-KR" sz="105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당기순이익			</a:t>
            </a: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  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FVOCI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투자자산 평가손익</a:t>
            </a: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외환환산손익</a:t>
            </a: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현금흐름위험회피 파생상품 평가손익	</a:t>
            </a: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자산재평가이익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		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  <a:endParaRPr lang="ko-KR" altLang="en-US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5AD07EAE-BEAD-46C4-BC4C-4AB71A903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67151"/>
              </p:ext>
            </p:extLst>
          </p:nvPr>
        </p:nvGraphicFramePr>
        <p:xfrm>
          <a:off x="2245668" y="1690633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698" name="Title 13"/>
          <p:cNvSpPr>
            <a:spLocks noGrp="1"/>
          </p:cNvSpPr>
          <p:nvPr>
            <p:ph type="title"/>
          </p:nvPr>
        </p:nvSpPr>
        <p:spPr>
          <a:xfrm>
            <a:off x="2207568" y="304801"/>
            <a:ext cx="7772400" cy="7159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주식의 취득일</a:t>
            </a:r>
            <a:endParaRPr lang="en-US" altLang="ko-KR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09728"/>
              </p:ext>
            </p:extLst>
          </p:nvPr>
        </p:nvGraphicFramePr>
        <p:xfrm>
          <a:off x="2283768" y="4038600"/>
          <a:ext cx="7848600" cy="2103440"/>
        </p:xfrm>
        <a:graphic>
          <a:graphicData uri="http://schemas.openxmlformats.org/drawingml/2006/table">
            <a:tbl>
              <a:tblPr/>
              <a:tblGrid>
                <a:gridCol w="10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8">
                <a:tc gridSpan="3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취득일 </a:t>
                      </a:r>
                      <a:r>
                        <a:rPr lang="en-US" altLang="ko-KR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(2018/</a:t>
                      </a:r>
                      <a:r>
                        <a:rPr 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4/15)</a:t>
                      </a:r>
                      <a:r>
                        <a:rPr lang="ko-KR" alt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의 분개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46,700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122,110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78,435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현금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247,245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20" idx="1"/>
            <a:endCxn id="22" idx="5"/>
          </p:cNvCxnSpPr>
          <p:nvPr/>
        </p:nvCxnSpPr>
        <p:spPr>
          <a:xfrm flipH="1" flipV="1">
            <a:off x="5491499" y="3384363"/>
            <a:ext cx="2288195" cy="1730562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  <a:endCxn id="21" idx="5"/>
          </p:cNvCxnSpPr>
          <p:nvPr/>
        </p:nvCxnSpPr>
        <p:spPr>
          <a:xfrm flipH="1" flipV="1">
            <a:off x="5501024" y="3030408"/>
            <a:ext cx="2383445" cy="1655893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1"/>
            <a:endCxn id="23" idx="5"/>
          </p:cNvCxnSpPr>
          <p:nvPr/>
        </p:nvCxnSpPr>
        <p:spPr>
          <a:xfrm flipH="1" flipV="1">
            <a:off x="5556983" y="3755224"/>
            <a:ext cx="2337011" cy="1788326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55493" y="2752353"/>
            <a:ext cx="990600" cy="32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645968" y="3124200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11452" y="3491483"/>
            <a:ext cx="990600" cy="308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4468" y="45339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79693" y="496252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93993" y="539115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05B5BEE5-091C-4C43-A9A8-16BB86F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87120"/>
              </p:ext>
            </p:extLst>
          </p:nvPr>
        </p:nvGraphicFramePr>
        <p:xfrm>
          <a:off x="2245668" y="1664305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93120"/>
              </p:ext>
            </p:extLst>
          </p:nvPr>
        </p:nvGraphicFramePr>
        <p:xfrm>
          <a:off x="2283768" y="4038600"/>
          <a:ext cx="7848600" cy="1682748"/>
        </p:xfrm>
        <a:graphic>
          <a:graphicData uri="http://schemas.openxmlformats.org/drawingml/2006/table">
            <a:tbl>
              <a:tblPr/>
              <a:tblGrid>
                <a:gridCol w="387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7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u="sng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2018/10/12: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65,421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금융자산처분손실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(IS)</a:t>
                      </a: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13,014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C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78,435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4727848" y="3467099"/>
            <a:ext cx="984920" cy="3429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913168" y="3505201"/>
            <a:ext cx="1066800" cy="304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2568" y="49530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36168" y="1524000"/>
            <a:ext cx="64008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/>
              </a:rPr>
              <a:t>실현된 손실</a:t>
            </a:r>
            <a:r>
              <a:rPr lang="en-US" sz="2800" b="1" dirty="0">
                <a:solidFill>
                  <a:srgbClr val="00009A"/>
                </a:solidFill>
                <a:latin typeface="Calibri"/>
              </a:rPr>
              <a:t>: $78,435 – 65,421 = $13,014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4868" y="1564881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6246168" y="3276600"/>
            <a:ext cx="2971800" cy="3810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2207568" y="304801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주식의 판매일</a:t>
            </a: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 2018/10/12</a:t>
            </a:r>
          </a:p>
        </p:txBody>
      </p:sp>
      <p:cxnSp>
        <p:nvCxnSpPr>
          <p:cNvPr id="13" name="Straight Arrow Connector 25"/>
          <p:cNvCxnSpPr/>
          <p:nvPr/>
        </p:nvCxnSpPr>
        <p:spPr>
          <a:xfrm rot="5400000" flipH="1" flipV="1">
            <a:off x="8684568" y="3886200"/>
            <a:ext cx="609600" cy="609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/>
          <p:cNvSpPr/>
          <p:nvPr/>
        </p:nvSpPr>
        <p:spPr>
          <a:xfrm>
            <a:off x="7865418" y="4554835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Elbow Connector 27"/>
          <p:cNvCxnSpPr/>
          <p:nvPr/>
        </p:nvCxnSpPr>
        <p:spPr>
          <a:xfrm rot="10800000">
            <a:off x="5788968" y="3581400"/>
            <a:ext cx="3352800" cy="1981200"/>
          </a:xfrm>
          <a:prstGeom prst="bentConnector3">
            <a:avLst>
              <a:gd name="adj1" fmla="val 50000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2"/>
          <p:cNvSpPr/>
          <p:nvPr/>
        </p:nvSpPr>
        <p:spPr>
          <a:xfrm>
            <a:off x="9170343" y="5373216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AF199A53-F604-4EB8-8156-A86BD414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1822"/>
              </p:ext>
            </p:extLst>
          </p:nvPr>
        </p:nvGraphicFramePr>
        <p:xfrm>
          <a:off x="2207569" y="1734662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94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2018/12/31</a:t>
            </a:r>
            <a:r>
              <a:rPr lang="ko-KR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시점</a:t>
            </a:r>
            <a:endParaRPr lang="en-US" altLang="ko-KR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43954"/>
              </p:ext>
            </p:extLst>
          </p:nvPr>
        </p:nvGraphicFramePr>
        <p:xfrm>
          <a:off x="2740968" y="4114801"/>
          <a:ext cx="7010400" cy="197961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163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–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금융자산평가이익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금융자산평가손실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9568" y="1524000"/>
            <a:ext cx="6629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미실현이익</a:t>
            </a:r>
            <a:r>
              <a:rPr 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: $49,000 – 46,700 = $2,300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60768" y="4572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08848" y="2724150"/>
            <a:ext cx="92772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7541568" y="2971800"/>
            <a:ext cx="2438400" cy="6096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52184" y="1595110"/>
            <a:ext cx="1181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1"/>
          <p:cNvSpPr/>
          <p:nvPr/>
        </p:nvSpPr>
        <p:spPr>
          <a:xfrm>
            <a:off x="5703243" y="2733675"/>
            <a:ext cx="92772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077AFBD5-2A5E-4F6A-80D1-EDEB3F33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70669"/>
              </p:ext>
            </p:extLst>
          </p:nvPr>
        </p:nvGraphicFramePr>
        <p:xfrm>
          <a:off x="2740968" y="4190327"/>
          <a:ext cx="7010400" cy="197961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163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–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금융자산평가이익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금융자산평가손실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682893F8-C3BA-4E76-8483-2FB3F052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24293"/>
              </p:ext>
            </p:extLst>
          </p:nvPr>
        </p:nvGraphicFramePr>
        <p:xfrm>
          <a:off x="2288233" y="176289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9568" y="1524000"/>
            <a:ext cx="67818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미실현손실</a:t>
            </a:r>
            <a:r>
              <a:rPr 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: $122,110 – 114,568 = $7,542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0568" y="541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55840" y="3124200"/>
            <a:ext cx="98072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36569" y="3124200"/>
            <a:ext cx="1021407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699096" y="3380720"/>
            <a:ext cx="3276600" cy="6096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12224" y="159511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2018/12/31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1B6A8C0F-98DC-40EF-9D41-0C5019BA9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99947"/>
              </p:ext>
            </p:extLst>
          </p:nvPr>
        </p:nvGraphicFramePr>
        <p:xfrm>
          <a:off x="2288233" y="176289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63407"/>
              </p:ext>
            </p:extLst>
          </p:nvPr>
        </p:nvGraphicFramePr>
        <p:xfrm>
          <a:off x="2512369" y="4007572"/>
          <a:ext cx="7467599" cy="223689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금융자산평가이익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</a:rPr>
                        <a:t>16,413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금융자산평가이익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16,413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9568" y="1524000"/>
            <a:ext cx="6629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미실현이익</a:t>
            </a:r>
            <a:r>
              <a:rPr 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: $52,340 – 49,000 = $3,340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98868" y="447675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61879" y="1572394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36568" y="2743200"/>
            <a:ext cx="990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03368" y="2743200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74360" y="1981200"/>
            <a:ext cx="762000" cy="23622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2019/12/31/19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DCD8355A-19DB-40BE-A511-57E6E89A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7511"/>
              </p:ext>
            </p:extLst>
          </p:nvPr>
        </p:nvGraphicFramePr>
        <p:xfrm>
          <a:off x="2588567" y="3991784"/>
          <a:ext cx="7467599" cy="223689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금융자산평가이익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</a:rPr>
                        <a:t>16,413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금융자산평가이익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(IS)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16,413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F4207490-9B50-4E40-AF93-8558F407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50386"/>
              </p:ext>
            </p:extLst>
          </p:nvPr>
        </p:nvGraphicFramePr>
        <p:xfrm>
          <a:off x="2247900" y="1698712"/>
          <a:ext cx="76961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0968" y="1524000"/>
            <a:ext cx="71627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미실현이익</a:t>
            </a:r>
            <a:r>
              <a:rPr lang="en-US" sz="2800" b="1" dirty="0">
                <a:solidFill>
                  <a:srgbClr val="00009A"/>
                </a:solidFill>
                <a:latin typeface="Calibri" panose="020F0502020204030204" pitchFamily="34" charset="0"/>
              </a:rPr>
              <a:t>: $130,981 – 114,568 = $16,413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36968" y="54864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09892" y="157097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36568" y="3124200"/>
            <a:ext cx="990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03368" y="3124200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7452692" y="3314700"/>
            <a:ext cx="3505200" cy="8382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2019/12/31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DAA3DD48-8769-4754-B555-40E22786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16402"/>
              </p:ext>
            </p:extLst>
          </p:nvPr>
        </p:nvGraphicFramePr>
        <p:xfrm>
          <a:off x="2247900" y="1698712"/>
          <a:ext cx="76961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6925"/>
              </p:ext>
            </p:extLst>
          </p:nvPr>
        </p:nvGraphicFramePr>
        <p:xfrm>
          <a:off x="2512369" y="4007572"/>
          <a:ext cx="7467599" cy="199267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50,262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금융자산처분손실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(IS)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2,078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52,340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98168" y="1524000"/>
            <a:ext cx="6629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/>
              </a:rPr>
              <a:t>실현된 손실</a:t>
            </a:r>
            <a:r>
              <a:rPr lang="en-US" sz="2800" b="1" dirty="0">
                <a:solidFill>
                  <a:srgbClr val="00009A"/>
                </a:solidFill>
                <a:latin typeface="Calibri"/>
              </a:rPr>
              <a:t>: $52,340 – 50,262 = $2,078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9168" y="4495800"/>
            <a:ext cx="120238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14334" y="1600200"/>
            <a:ext cx="11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85845" y="2733675"/>
            <a:ext cx="100364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02288" y="2731393"/>
            <a:ext cx="9498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458200" y="1981200"/>
            <a:ext cx="683568" cy="25146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주식의 판매</a:t>
            </a: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 2020/1/30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0A562C67-4ED0-4779-ACFC-F4C65C1B1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1063"/>
              </p:ext>
            </p:extLst>
          </p:nvPr>
        </p:nvGraphicFramePr>
        <p:xfrm>
          <a:off x="2247900" y="1698712"/>
          <a:ext cx="76961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20522"/>
              </p:ext>
            </p:extLst>
          </p:nvPr>
        </p:nvGraphicFramePr>
        <p:xfrm>
          <a:off x="2512369" y="4007572"/>
          <a:ext cx="7467599" cy="199267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1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119,542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금융자산처분손실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(IS)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11,439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FVPL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–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130,981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5768" y="1524000"/>
            <a:ext cx="67818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solidFill>
                  <a:srgbClr val="00009A"/>
                </a:solidFill>
                <a:latin typeface="Calibri"/>
              </a:rPr>
              <a:t>실현된손실</a:t>
            </a:r>
            <a:r>
              <a:rPr lang="en-US" sz="2800" b="1" dirty="0">
                <a:solidFill>
                  <a:srgbClr val="00009A"/>
                </a:solidFill>
                <a:latin typeface="Calibri"/>
              </a:rPr>
              <a:t>: $130,981 – 119,542 = $11,439 </a:t>
            </a:r>
          </a:p>
        </p:txBody>
      </p:sp>
      <p:sp>
        <p:nvSpPr>
          <p:cNvPr id="10" name="Oval 9"/>
          <p:cNvSpPr/>
          <p:nvPr/>
        </p:nvSpPr>
        <p:spPr>
          <a:xfrm>
            <a:off x="6703368" y="3124200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13168" y="3124200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2968" y="44196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65468" y="160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7693968" y="2819400"/>
            <a:ext cx="2438400" cy="7620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3"/>
          <p:cNvSpPr>
            <a:spLocks noGrp="1"/>
          </p:cNvSpPr>
          <p:nvPr>
            <p:ph type="title"/>
          </p:nvPr>
        </p:nvSpPr>
        <p:spPr>
          <a:xfrm>
            <a:off x="2212032" y="304801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B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주식의 판매</a:t>
            </a: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 2020/6/30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7840" y="3886201"/>
          <a:ext cx="7696200" cy="1025525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525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/>
                    </a:p>
                  </a:txBody>
                  <a:tcPr marL="91431" marR="91431" marT="45736" marB="45736">
                    <a:lnL w="38100" cmpd="sng">
                      <a:solidFill>
                        <a:srgbClr val="000099"/>
                      </a:solidFill>
                      <a:prstDash val="solid"/>
                    </a:lnL>
                    <a:lnR w="38100" cmpd="sng">
                      <a:solidFill>
                        <a:srgbClr val="000099"/>
                      </a:solidFill>
                      <a:prstDash val="solid"/>
                    </a:lnR>
                    <a:lnT w="38100" cmpd="sng">
                      <a:solidFill>
                        <a:srgbClr val="000099"/>
                      </a:solidFill>
                      <a:prstDash val="solid"/>
                    </a:lnT>
                    <a:lnB w="38100" cmpd="sng">
                      <a:solidFill>
                        <a:srgbClr val="000099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0" name="Title 13"/>
          <p:cNvSpPr>
            <a:spLocks noGrp="1"/>
          </p:cNvSpPr>
          <p:nvPr>
            <p:ph type="title"/>
          </p:nvPr>
        </p:nvSpPr>
        <p:spPr>
          <a:xfrm>
            <a:off x="2212032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FVOCI 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금융자산</a:t>
            </a:r>
            <a:endParaRPr lang="en-US" altLang="ko-KR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8913" y="1844824"/>
            <a:ext cx="7848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latinLnBrk="0">
              <a:defRPr/>
            </a:pPr>
            <a:r>
              <a:rPr lang="ko-KR" altLang="en-US" sz="2800" dirty="0">
                <a:solidFill>
                  <a:srgbClr val="000099"/>
                </a:solidFill>
                <a:latin typeface="Calibri"/>
              </a:rPr>
              <a:t>다음은 </a:t>
            </a:r>
            <a:r>
              <a:rPr lang="en-US" altLang="ko-KR" sz="2800" dirty="0">
                <a:solidFill>
                  <a:srgbClr val="000099"/>
                </a:solidFill>
                <a:latin typeface="Calibri"/>
              </a:rPr>
              <a:t>XYZ</a:t>
            </a:r>
            <a:r>
              <a:rPr lang="ko-KR" altLang="en-US" sz="2800" dirty="0">
                <a:solidFill>
                  <a:srgbClr val="000099"/>
                </a:solidFill>
                <a:latin typeface="Calibri"/>
              </a:rPr>
              <a:t>주식회사가 보유한 지분증권에 관한 정보이다</a:t>
            </a:r>
            <a:r>
              <a:rPr lang="en-US" altLang="ko-KR" sz="2800" dirty="0">
                <a:solidFill>
                  <a:srgbClr val="000099"/>
                </a:solidFill>
                <a:latin typeface="Calibri"/>
              </a:rPr>
              <a:t>.</a:t>
            </a:r>
            <a:endParaRPr lang="en-US" sz="2800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07841" y="328498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5AD07EAE-BEAD-46C4-BC4C-4AB71A90342F}"/>
              </a:ext>
            </a:extLst>
          </p:cNvPr>
          <p:cNvGraphicFramePr>
            <a:graphicFrameLocks noGrp="1"/>
          </p:cNvGraphicFramePr>
          <p:nvPr/>
        </p:nvGraphicFramePr>
        <p:xfrm>
          <a:off x="2245668" y="1690633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698" name="Title 13"/>
          <p:cNvSpPr>
            <a:spLocks noGrp="1"/>
          </p:cNvSpPr>
          <p:nvPr>
            <p:ph type="title"/>
          </p:nvPr>
        </p:nvSpPr>
        <p:spPr>
          <a:xfrm>
            <a:off x="2207568" y="304801"/>
            <a:ext cx="7772400" cy="7159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주식의 취득일</a:t>
            </a:r>
            <a:endParaRPr lang="en-US" altLang="ko-KR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93578"/>
              </p:ext>
            </p:extLst>
          </p:nvPr>
        </p:nvGraphicFramePr>
        <p:xfrm>
          <a:off x="2283768" y="4038600"/>
          <a:ext cx="7848600" cy="2103440"/>
        </p:xfrm>
        <a:graphic>
          <a:graphicData uri="http://schemas.openxmlformats.org/drawingml/2006/table">
            <a:tbl>
              <a:tblPr/>
              <a:tblGrid>
                <a:gridCol w="10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8">
                <a:tc gridSpan="3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취득일 </a:t>
                      </a:r>
                      <a:r>
                        <a:rPr lang="en-US" altLang="ko-KR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(2018/</a:t>
                      </a:r>
                      <a:r>
                        <a:rPr 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4/15)</a:t>
                      </a:r>
                      <a:r>
                        <a:rPr lang="ko-KR" altLang="en-US" sz="2400" b="1" u="sng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의 분개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–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46,700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122,110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78,435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현금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247,245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20" idx="1"/>
            <a:endCxn id="22" idx="5"/>
          </p:cNvCxnSpPr>
          <p:nvPr/>
        </p:nvCxnSpPr>
        <p:spPr>
          <a:xfrm flipH="1" flipV="1">
            <a:off x="5491499" y="3384363"/>
            <a:ext cx="2288195" cy="1730562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  <a:endCxn id="21" idx="5"/>
          </p:cNvCxnSpPr>
          <p:nvPr/>
        </p:nvCxnSpPr>
        <p:spPr>
          <a:xfrm flipH="1" flipV="1">
            <a:off x="5501024" y="3030408"/>
            <a:ext cx="2383445" cy="1655893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1"/>
            <a:endCxn id="23" idx="5"/>
          </p:cNvCxnSpPr>
          <p:nvPr/>
        </p:nvCxnSpPr>
        <p:spPr>
          <a:xfrm flipH="1" flipV="1">
            <a:off x="5556983" y="3755224"/>
            <a:ext cx="2337011" cy="1788326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55493" y="2752353"/>
            <a:ext cx="990600" cy="32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645968" y="3124200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11452" y="3491483"/>
            <a:ext cx="990600" cy="308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4468" y="45339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79693" y="496252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93993" y="539115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3048000" y="2743200"/>
            <a:ext cx="67204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ko-KR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투자자산 </a:t>
            </a:r>
            <a:r>
              <a:rPr lang="en-US" altLang="ko-KR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금융자산</a:t>
            </a:r>
            <a:r>
              <a:rPr lang="en-US" altLang="ko-KR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8F744-88E9-4549-9BC7-B306E63024B9}" type="slidenum">
              <a:rPr lang="en-US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CCABA6BF-463E-4AB8-BFD0-3987E37F7C45}"/>
              </a:ext>
            </a:extLst>
          </p:cNvPr>
          <p:cNvGraphicFramePr>
            <a:graphicFrameLocks noGrp="1"/>
          </p:cNvGraphicFramePr>
          <p:nvPr/>
        </p:nvGraphicFramePr>
        <p:xfrm>
          <a:off x="2245668" y="1664305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41980"/>
              </p:ext>
            </p:extLst>
          </p:nvPr>
        </p:nvGraphicFramePr>
        <p:xfrm>
          <a:off x="2355777" y="4038600"/>
          <a:ext cx="7851545" cy="1828800"/>
        </p:xfrm>
        <a:graphic>
          <a:graphicData uri="http://schemas.openxmlformats.org/drawingml/2006/table">
            <a:tbl>
              <a:tblPr/>
              <a:tblGrid>
                <a:gridCol w="388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금융자산평가손실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   13,014</a:t>
                      </a: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C</a:t>
                      </a:r>
                      <a:endParaRPr lang="en-US" altLang="ko-KR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    13,014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altLang="ko-KR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65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421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C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65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,4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4746551" y="3457575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004226" y="3467100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6740860" y="2777716"/>
            <a:ext cx="2167880" cy="574848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5776" y="1524000"/>
            <a:ext cx="68580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9A"/>
                </a:solidFill>
                <a:latin typeface="Calibri"/>
              </a:rPr>
              <a:t>실현된 손실</a:t>
            </a:r>
            <a:r>
              <a:rPr lang="en-US" sz="2800" b="1" dirty="0">
                <a:solidFill>
                  <a:srgbClr val="00009A"/>
                </a:solidFill>
                <a:latin typeface="Calibri"/>
              </a:rPr>
              <a:t>: $78,435 – 65,421 = $13,014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8301" y="159258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2207568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주식의 처분</a:t>
            </a: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 2018/10/12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8E835EA7-7D26-4014-82D0-5BF7A3F808AF}"/>
              </a:ext>
            </a:extLst>
          </p:cNvPr>
          <p:cNvGraphicFramePr>
            <a:graphicFrameLocks noGrp="1"/>
          </p:cNvGraphicFramePr>
          <p:nvPr/>
        </p:nvGraphicFramePr>
        <p:xfrm>
          <a:off x="2245668" y="1664305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38" name="Title 13"/>
          <p:cNvSpPr>
            <a:spLocks noGrp="1"/>
          </p:cNvSpPr>
          <p:nvPr>
            <p:ph type="title"/>
          </p:nvPr>
        </p:nvSpPr>
        <p:spPr>
          <a:xfrm>
            <a:off x="2207568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2018/12/31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61796"/>
              </p:ext>
            </p:extLst>
          </p:nvPr>
        </p:nvGraphicFramePr>
        <p:xfrm>
          <a:off x="2821633" y="4102125"/>
          <a:ext cx="7010400" cy="197961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163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--B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31233" y="1511324"/>
            <a:ext cx="63246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$49,000 – 46,700 = $2,300</a:t>
            </a:r>
          </a:p>
        </p:txBody>
      </p:sp>
      <p:sp>
        <p:nvSpPr>
          <p:cNvPr id="12" name="Oval 11"/>
          <p:cNvSpPr/>
          <p:nvPr/>
        </p:nvSpPr>
        <p:spPr>
          <a:xfrm>
            <a:off x="4774655" y="2711474"/>
            <a:ext cx="99972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07150" y="2711474"/>
            <a:ext cx="10164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0429" y="4155454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01681" y="1587524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6479233" y="2730524"/>
            <a:ext cx="2057400" cy="5334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657B6CD3-BB1D-4022-90D2-78209445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08219"/>
              </p:ext>
            </p:extLst>
          </p:nvPr>
        </p:nvGraphicFramePr>
        <p:xfrm>
          <a:off x="2821633" y="4102125"/>
          <a:ext cx="7010400" cy="197961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163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2,300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--B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7,542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3B16EBD8-95E6-4DBD-9D09-360BE9827048}"/>
              </a:ext>
            </a:extLst>
          </p:cNvPr>
          <p:cNvGraphicFramePr>
            <a:graphicFrameLocks noGrp="1"/>
          </p:cNvGraphicFramePr>
          <p:nvPr/>
        </p:nvGraphicFramePr>
        <p:xfrm>
          <a:off x="2245668" y="1664305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22576" y="1524000"/>
            <a:ext cx="63246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$122,110 – 114,568 = $7,542</a:t>
            </a:r>
          </a:p>
        </p:txBody>
      </p:sp>
      <p:sp>
        <p:nvSpPr>
          <p:cNvPr id="12" name="Oval 11"/>
          <p:cNvSpPr/>
          <p:nvPr/>
        </p:nvSpPr>
        <p:spPr>
          <a:xfrm>
            <a:off x="4565576" y="3124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08576" y="3124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08776" y="541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99176" y="160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975276" y="3238500"/>
            <a:ext cx="3352800" cy="8382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2207568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2018/12/31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2924C099-98D3-4A86-8180-BE5E74D39CD0}"/>
              </a:ext>
            </a:extLst>
          </p:cNvPr>
          <p:cNvGraphicFramePr>
            <a:graphicFrameLocks noGrp="1"/>
          </p:cNvGraphicFramePr>
          <p:nvPr/>
        </p:nvGraphicFramePr>
        <p:xfrm>
          <a:off x="2245668" y="1664305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20253"/>
              </p:ext>
            </p:extLst>
          </p:nvPr>
        </p:nvGraphicFramePr>
        <p:xfrm>
          <a:off x="2584377" y="4007572"/>
          <a:ext cx="7467599" cy="223689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0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--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16,413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16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,</a:t>
                      </a: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60976" y="1524000"/>
            <a:ext cx="4343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$52,340 – 49,000 = $3,340</a:t>
            </a:r>
          </a:p>
        </p:txBody>
      </p:sp>
      <p:sp>
        <p:nvSpPr>
          <p:cNvPr id="14" name="Oval 13"/>
          <p:cNvSpPr/>
          <p:nvPr/>
        </p:nvSpPr>
        <p:spPr>
          <a:xfrm>
            <a:off x="5632376" y="2743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5376" y="2743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08776" y="40386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765976" y="2438400"/>
            <a:ext cx="1905000" cy="1143000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56576" y="160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2207568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2019/12/31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6A5FB53F-9D83-4EBE-AF19-DDEAA941B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10004"/>
              </p:ext>
            </p:extLst>
          </p:nvPr>
        </p:nvGraphicFramePr>
        <p:xfrm>
          <a:off x="2584377" y="4007572"/>
          <a:ext cx="7467599" cy="223689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-- A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3,340 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0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--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16,413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16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</a:rPr>
                        <a:t>,</a:t>
                      </a: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413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9F349A0D-01C7-42DA-937F-67965F4D8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58281"/>
              </p:ext>
            </p:extLst>
          </p:nvPr>
        </p:nvGraphicFramePr>
        <p:xfrm>
          <a:off x="2245668" y="174815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22776" y="1524000"/>
            <a:ext cx="4724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$130,981 – 114,568 = $16,413</a:t>
            </a:r>
          </a:p>
        </p:txBody>
      </p:sp>
      <p:sp>
        <p:nvSpPr>
          <p:cNvPr id="14" name="Oval 13"/>
          <p:cNvSpPr/>
          <p:nvPr/>
        </p:nvSpPr>
        <p:spPr>
          <a:xfrm>
            <a:off x="5632376" y="3124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5376" y="3124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61039" y="5517232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7360940" y="3757836"/>
            <a:ext cx="3531840" cy="130968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99376" y="16002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2207568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2019/12/31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ED8384F-0B13-4678-9FCE-AA2479FA7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7354"/>
              </p:ext>
            </p:extLst>
          </p:nvPr>
        </p:nvGraphicFramePr>
        <p:xfrm>
          <a:off x="2245668" y="174815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82" name="Title 13"/>
          <p:cNvSpPr>
            <a:spLocks noGrp="1"/>
          </p:cNvSpPr>
          <p:nvPr>
            <p:ph type="title"/>
          </p:nvPr>
        </p:nvSpPr>
        <p:spPr>
          <a:xfrm>
            <a:off x="2212032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주식의 처분 </a:t>
            </a: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2020/1/30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8205"/>
              </p:ext>
            </p:extLst>
          </p:nvPr>
        </p:nvGraphicFramePr>
        <p:xfrm>
          <a:off x="2584377" y="4007572"/>
          <a:ext cx="7467599" cy="199267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1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078</a:t>
                      </a: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A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Calibri"/>
                          <a:cs typeface="Times New Roman"/>
                        </a:rPr>
                        <a:t>2,078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altLang="ko-KR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50,262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A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50,262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966845" y="2733675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84976" y="40386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7257864" y="2771192"/>
            <a:ext cx="1977752" cy="557064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4" name="Oval 14"/>
          <p:cNvSpPr/>
          <p:nvPr/>
        </p:nvSpPr>
        <p:spPr>
          <a:xfrm>
            <a:off x="6672064" y="2759968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5" name="TextBox 11"/>
          <p:cNvSpPr txBox="1"/>
          <p:nvPr/>
        </p:nvSpPr>
        <p:spPr>
          <a:xfrm>
            <a:off x="4336976" y="1524000"/>
            <a:ext cx="4724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52,340</a:t>
            </a:r>
            <a:r>
              <a:rPr lang="en-US" sz="2800" b="1">
                <a:solidFill>
                  <a:srgbClr val="00009A"/>
                </a:solidFill>
                <a:latin typeface="Calibri"/>
              </a:rPr>
              <a:t> – 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50,262</a:t>
            </a:r>
            <a:r>
              <a:rPr lang="en-US" sz="2800" b="1">
                <a:solidFill>
                  <a:srgbClr val="00009A"/>
                </a:solidFill>
                <a:latin typeface="Calibri"/>
              </a:rPr>
              <a:t>= $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2,078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7BE8097-D56A-4F12-BFB1-CC7FC983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7354"/>
              </p:ext>
            </p:extLst>
          </p:nvPr>
        </p:nvGraphicFramePr>
        <p:xfrm>
          <a:off x="2245668" y="174815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78" name="Title 13"/>
          <p:cNvSpPr>
            <a:spLocks noGrp="1"/>
          </p:cNvSpPr>
          <p:nvPr>
            <p:ph type="title"/>
          </p:nvPr>
        </p:nvSpPr>
        <p:spPr>
          <a:xfrm>
            <a:off x="2212032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000099"/>
                </a:solidFill>
                <a:latin typeface="Arial"/>
                <a:cs typeface="Arial"/>
              </a:rPr>
              <a:t>Sale of B Shares on 6/30/20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55955"/>
              </p:ext>
            </p:extLst>
          </p:nvPr>
        </p:nvGraphicFramePr>
        <p:xfrm>
          <a:off x="2567609" y="4007572"/>
          <a:ext cx="7488177" cy="199267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srgbClr val="00009A">
                      <a:alpha val="40000"/>
                    </a:srgbClr>
                  </a:outerShdw>
                </a:effectLst>
              </a:tblPr>
              <a:tblGrid>
                <a:gridCol w="462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금융자산평가손익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(OCI)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,439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B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  <a:ea typeface="Calibri"/>
                          <a:cs typeface="Times New Roman"/>
                        </a:rPr>
                        <a:t>11,439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8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현금</a:t>
                      </a:r>
                      <a:endParaRPr lang="en-US" altLang="ko-KR" sz="2400" b="1" dirty="0">
                        <a:solidFill>
                          <a:srgbClr val="000099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119,542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14">
                <a:tc gridSpan="2"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altLang="ko-KR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FVOCI</a:t>
                      </a:r>
                      <a:r>
                        <a:rPr lang="ko-KR" alt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금융자산 </a:t>
                      </a:r>
                      <a:r>
                        <a:rPr lang="en-US" sz="2400" b="1" dirty="0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– B</a:t>
                      </a: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b="1">
                          <a:solidFill>
                            <a:srgbClr val="000099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15000"/>
                        </a:lnSpc>
                        <a:defRPr/>
                      </a:pPr>
                      <a:r>
                        <a:rPr lang="en-US" altLang="ko-KR" sz="2400" b="1">
                          <a:solidFill>
                            <a:srgbClr val="000099"/>
                          </a:solidFill>
                          <a:latin typeface="Calibri"/>
                        </a:rPr>
                        <a:t>119,542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18">
                <a:tc gridSpan="2"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5000"/>
                        </a:lnSpc>
                        <a:defRPr/>
                      </a:pPr>
                      <a:endParaRPr lang="en-US" sz="2400" b="1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 b="1" dirty="0">
                        <a:solidFill>
                          <a:srgbClr val="000099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908976" y="31242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</a:rPr>
              <a:t>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4976" y="4038600"/>
            <a:ext cx="129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rot="16200000" flipH="1">
            <a:off x="6759538" y="2765462"/>
            <a:ext cx="1977752" cy="568524"/>
          </a:xfrm>
          <a:prstGeom prst="straightConnector1">
            <a:avLst/>
          </a:prstGeom>
          <a:ln w="38100">
            <a:solidFill>
              <a:srgbClr val="00009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79" name="TextBox 11"/>
          <p:cNvSpPr txBox="1"/>
          <p:nvPr/>
        </p:nvSpPr>
        <p:spPr>
          <a:xfrm>
            <a:off x="4336976" y="1524000"/>
            <a:ext cx="47244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009A"/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rgbClr val="00009A"/>
                </a:solidFill>
                <a:latin typeface="Calibri"/>
              </a:rPr>
              <a:t>$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130,981</a:t>
            </a:r>
            <a:r>
              <a:rPr lang="en-US" sz="2800" b="1">
                <a:solidFill>
                  <a:srgbClr val="00009A"/>
                </a:solidFill>
                <a:latin typeface="Calibri"/>
              </a:rPr>
              <a:t> – 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119,542</a:t>
            </a:r>
            <a:r>
              <a:rPr lang="en-US" sz="2800" b="1">
                <a:solidFill>
                  <a:srgbClr val="00009A"/>
                </a:solidFill>
                <a:latin typeface="Calibri"/>
              </a:rPr>
              <a:t>= $</a:t>
            </a:r>
            <a:r>
              <a:rPr lang="en-US" altLang="ko-KR" sz="2800" b="1">
                <a:solidFill>
                  <a:srgbClr val="00009A"/>
                </a:solidFill>
                <a:latin typeface="Calibri"/>
              </a:rPr>
              <a:t>11,439</a:t>
            </a:r>
          </a:p>
        </p:txBody>
      </p:sp>
      <p:sp>
        <p:nvSpPr>
          <p:cNvPr id="24580" name="Oval 8"/>
          <p:cNvSpPr/>
          <p:nvPr/>
        </p:nvSpPr>
        <p:spPr>
          <a:xfrm>
            <a:off x="6672064" y="3120008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</a:rPr>
              <a:t>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3624064" y="2492896"/>
            <a:ext cx="50642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파생상품회계</a:t>
            </a:r>
            <a:endParaRPr lang="en-US" altLang="ko-K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D5B64-FB37-406B-A071-4254B31C45D1}" type="slidenum"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5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>
            <a:extLst>
              <a:ext uri="{FF2B5EF4-FFF2-40B4-BE49-F238E27FC236}">
                <a16:creationId xmlns:a16="http://schemas.microsoft.com/office/drawing/2014/main" id="{376A5921-E494-43F4-8513-5F932C34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GM </a:t>
            </a:r>
            <a:r>
              <a:rPr lang="ko-KR" altLang="en-US"/>
              <a:t>파생상품 손실 미스터리</a:t>
            </a:r>
          </a:p>
        </p:txBody>
      </p:sp>
      <p:sp>
        <p:nvSpPr>
          <p:cNvPr id="81923" name="내용 개체 틀 2">
            <a:extLst>
              <a:ext uri="{FF2B5EF4-FFF2-40B4-BE49-F238E27FC236}">
                <a16:creationId xmlns:a16="http://schemas.microsoft.com/office/drawing/2014/main" id="{FF769988-4D79-4AE3-B712-90D1A4D5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57325"/>
            <a:ext cx="7848600" cy="4972050"/>
          </a:xfrm>
        </p:spPr>
        <p:txBody>
          <a:bodyPr/>
          <a:lstStyle/>
          <a:p>
            <a:pPr>
              <a:buFont typeface="Monotype Sorts" panose="05010101010101010101" pitchFamily="2" charset="2"/>
              <a:buNone/>
            </a:pPr>
            <a:r>
              <a:rPr lang="en-US" altLang="ko-KR" sz="1600" dirty="0"/>
              <a:t>	GM</a:t>
            </a:r>
            <a:r>
              <a:rPr lang="ko-KR" altLang="en-US" sz="1600" dirty="0"/>
              <a:t>대우가 지난해 </a:t>
            </a:r>
            <a:r>
              <a:rPr lang="en-US" altLang="ko-KR" sz="1600" dirty="0" smtClean="0"/>
              <a:t>3000</a:t>
            </a:r>
            <a:r>
              <a:rPr lang="ko-KR" altLang="en-US" sz="1600" dirty="0" err="1"/>
              <a:t>억원대의</a:t>
            </a:r>
            <a:r>
              <a:rPr lang="ko-KR" altLang="en-US" sz="1600" dirty="0"/>
              <a:t> 영업이익을 기록하고도 </a:t>
            </a:r>
            <a:r>
              <a:rPr lang="en-US" altLang="ko-KR" sz="1600" dirty="0"/>
              <a:t>8757</a:t>
            </a:r>
            <a:r>
              <a:rPr lang="ko-KR" altLang="en-US" sz="1600" dirty="0"/>
              <a:t>억원의 당기순손실을 기록한 것으로 밝혀졌다</a:t>
            </a:r>
            <a:r>
              <a:rPr lang="en-US" altLang="ko-KR" sz="1600" dirty="0"/>
              <a:t>. </a:t>
            </a:r>
            <a:r>
              <a:rPr lang="ko-KR" altLang="en-US" sz="1600" dirty="0"/>
              <a:t>회사측은 주요 원인으로 </a:t>
            </a:r>
            <a:r>
              <a:rPr lang="ko-KR" altLang="en-US" sz="1600" dirty="0" err="1"/>
              <a:t>영업외</a:t>
            </a:r>
            <a:r>
              <a:rPr lang="ko-KR" altLang="en-US" sz="1600" dirty="0"/>
              <a:t> 부문인 </a:t>
            </a:r>
            <a:r>
              <a:rPr lang="ko-KR" altLang="en-US" sz="1600" b="1" dirty="0"/>
              <a:t>파생상품 거래에서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조</a:t>
            </a:r>
            <a:r>
              <a:rPr lang="en-US" altLang="ko-KR" sz="1600" b="1" dirty="0"/>
              <a:t>9535</a:t>
            </a:r>
            <a:r>
              <a:rPr lang="ko-KR" altLang="en-US" sz="1600" b="1" dirty="0"/>
              <a:t>억원의 손실</a:t>
            </a:r>
            <a:r>
              <a:rPr lang="ko-KR" altLang="en-US" sz="1600" dirty="0"/>
              <a:t>이 워낙 컸기 때문이라고 밝히고 있지만 </a:t>
            </a:r>
            <a:r>
              <a:rPr lang="en-US" altLang="ko-KR" sz="1600" dirty="0"/>
              <a:t>GM</a:t>
            </a:r>
            <a:r>
              <a:rPr lang="ko-KR" altLang="en-US" sz="1600" dirty="0"/>
              <a:t>본사로의 자금 유입에 대한 의혹의 눈초리도 끊이지 않고 있다</a:t>
            </a:r>
            <a:r>
              <a:rPr lang="en-US" altLang="ko-KR" sz="1600" dirty="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 dirty="0"/>
              <a:t>	8</a:t>
            </a:r>
            <a:r>
              <a:rPr lang="ko-KR" altLang="en-US" sz="1600" dirty="0"/>
              <a:t>일 금융감독원에 공시된 감사보고서에 따르면</a:t>
            </a:r>
            <a:r>
              <a:rPr lang="en-US" altLang="ko-KR" sz="1600" dirty="0"/>
              <a:t>, GM</a:t>
            </a:r>
            <a:r>
              <a:rPr lang="ko-KR" altLang="en-US" sz="1600" dirty="0"/>
              <a:t>대우는 작년 영업이익 </a:t>
            </a:r>
            <a:r>
              <a:rPr lang="en-US" altLang="ko-KR" sz="1600" dirty="0"/>
              <a:t>2903</a:t>
            </a:r>
            <a:r>
              <a:rPr lang="ko-KR" altLang="en-US" sz="1600" dirty="0"/>
              <a:t>억원에 </a:t>
            </a:r>
            <a:r>
              <a:rPr lang="ko-KR" altLang="en-US" sz="1600" dirty="0" err="1"/>
              <a:t>당기순손실</a:t>
            </a:r>
            <a:r>
              <a:rPr lang="ko-KR" altLang="en-US" sz="1600" dirty="0"/>
              <a:t> </a:t>
            </a:r>
            <a:r>
              <a:rPr lang="en-US" altLang="ko-KR" sz="1600" dirty="0"/>
              <a:t>8757</a:t>
            </a:r>
            <a:r>
              <a:rPr lang="ko-KR" altLang="en-US" sz="1600" dirty="0"/>
              <a:t>억원</a:t>
            </a:r>
            <a:r>
              <a:rPr lang="en-US" altLang="ko-KR" sz="1600" dirty="0"/>
              <a:t>(</a:t>
            </a:r>
            <a:r>
              <a:rPr lang="ko-KR" altLang="en-US" sz="1600" dirty="0"/>
              <a:t>법인세 차감 전 </a:t>
            </a:r>
            <a:r>
              <a:rPr lang="ko-KR" altLang="en-US" sz="1600" dirty="0" err="1"/>
              <a:t>당기순손실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조</a:t>
            </a:r>
            <a:r>
              <a:rPr lang="en-US" altLang="ko-KR" sz="1600" dirty="0"/>
              <a:t>2675</a:t>
            </a:r>
            <a:r>
              <a:rPr lang="ko-KR" altLang="en-US" sz="1600" dirty="0"/>
              <a:t>억원</a:t>
            </a:r>
            <a:r>
              <a:rPr lang="en-US" altLang="ko-KR" sz="1600" dirty="0"/>
              <a:t>)</a:t>
            </a:r>
            <a:r>
              <a:rPr lang="ko-KR" altLang="en-US" sz="1600" dirty="0"/>
              <a:t>을 기록했다</a:t>
            </a:r>
            <a:r>
              <a:rPr lang="en-US" altLang="ko-KR" sz="1600" dirty="0"/>
              <a:t>. GM</a:t>
            </a:r>
            <a:r>
              <a:rPr lang="ko-KR" altLang="en-US" sz="1600" dirty="0"/>
              <a:t>대우 관계자는 “</a:t>
            </a:r>
            <a:r>
              <a:rPr lang="en-US" altLang="ko-KR" sz="1600" dirty="0"/>
              <a:t>3</a:t>
            </a:r>
            <a:r>
              <a:rPr lang="ko-KR" altLang="en-US" sz="1600" dirty="0"/>
              <a:t>분기까지 흑자기조를 유지했지만 </a:t>
            </a:r>
            <a:r>
              <a:rPr lang="en-US" altLang="ko-KR" sz="1600" dirty="0"/>
              <a:t>1</a:t>
            </a:r>
            <a:r>
              <a:rPr lang="ko-KR" altLang="en-US" sz="1600" dirty="0"/>
              <a:t>분기 때 해놓은 </a:t>
            </a:r>
            <a:r>
              <a:rPr lang="ko-KR" altLang="en-US" sz="1600" dirty="0" err="1"/>
              <a:t>환헤지로</a:t>
            </a:r>
            <a:r>
              <a:rPr lang="ko-KR" altLang="en-US" sz="1600" dirty="0"/>
              <a:t> 인한 손실이 </a:t>
            </a:r>
            <a:r>
              <a:rPr lang="en-US" altLang="ko-KR" sz="1600" dirty="0"/>
              <a:t>4</a:t>
            </a:r>
            <a:r>
              <a:rPr lang="ko-KR" altLang="en-US" sz="1600" dirty="0"/>
              <a:t>분기 들어 눈덩이 처럼 불어난 </a:t>
            </a:r>
            <a:r>
              <a:rPr lang="ko-KR" altLang="en-US" sz="1600" dirty="0" err="1"/>
              <a:t>결과”라며</a:t>
            </a:r>
            <a:r>
              <a:rPr lang="ko-KR" altLang="en-US" sz="1600" dirty="0"/>
              <a:t> “전세계적인 금융위기로 인한 어쩔 수 </a:t>
            </a:r>
            <a:r>
              <a:rPr lang="ko-KR" altLang="en-US" sz="1600" dirty="0" err="1"/>
              <a:t>없었다”고</a:t>
            </a:r>
            <a:r>
              <a:rPr lang="ko-KR" altLang="en-US" sz="1600" dirty="0"/>
              <a:t> 설명했다</a:t>
            </a:r>
            <a:r>
              <a:rPr lang="en-US" altLang="ko-KR" sz="1600" dirty="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하지만 업계에서는 “상식을 벗어난 </a:t>
            </a:r>
            <a:r>
              <a:rPr lang="ko-KR" altLang="en-US" sz="1600" dirty="0" err="1"/>
              <a:t>실적”이라며</a:t>
            </a:r>
            <a:r>
              <a:rPr lang="ko-KR" altLang="en-US" sz="1600" dirty="0"/>
              <a:t> “차 판매가 부진으로 </a:t>
            </a:r>
            <a:r>
              <a:rPr lang="ko-KR" altLang="en-US" sz="1600" dirty="0" err="1"/>
              <a:t>어려운에</a:t>
            </a:r>
            <a:r>
              <a:rPr lang="ko-KR" altLang="en-US" sz="1600" dirty="0"/>
              <a:t> 봉착한 </a:t>
            </a:r>
            <a:r>
              <a:rPr lang="ko-KR" altLang="en-US" sz="1600" dirty="0" err="1"/>
              <a:t>쌍용차와는</a:t>
            </a:r>
            <a:r>
              <a:rPr lang="ko-KR" altLang="en-US" sz="1600" dirty="0"/>
              <a:t> 달리 영업이익을 내고도 파생상품으로 </a:t>
            </a:r>
            <a:r>
              <a:rPr lang="en-US" altLang="ko-KR" sz="1600" dirty="0"/>
              <a:t>2</a:t>
            </a:r>
            <a:r>
              <a:rPr lang="ko-KR" altLang="en-US" sz="1600" dirty="0"/>
              <a:t>조원에 가까운 손실을 입은 기업은 유래를 찾을 수 </a:t>
            </a:r>
            <a:r>
              <a:rPr lang="ko-KR" altLang="en-US" sz="1600" dirty="0" err="1"/>
              <a:t>없다”는</a:t>
            </a:r>
            <a:r>
              <a:rPr lang="ko-KR" altLang="en-US" sz="1600" dirty="0"/>
              <a:t> 분석을 내놓고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2002</a:t>
            </a:r>
            <a:r>
              <a:rPr lang="ko-KR" altLang="en-US" sz="1600" dirty="0"/>
              <a:t>년 </a:t>
            </a:r>
            <a:r>
              <a:rPr lang="en-US" altLang="ko-KR" sz="1600" dirty="0"/>
              <a:t>10</a:t>
            </a:r>
            <a:r>
              <a:rPr lang="ko-KR" altLang="en-US" sz="1600" dirty="0"/>
              <a:t>월 설립된 </a:t>
            </a:r>
            <a:r>
              <a:rPr lang="en-US" altLang="ko-KR" sz="1600" dirty="0"/>
              <a:t>GM</a:t>
            </a:r>
            <a:r>
              <a:rPr lang="ko-KR" altLang="en-US" sz="1600" dirty="0"/>
              <a:t>대우의 </a:t>
            </a:r>
            <a:r>
              <a:rPr lang="en-US" altLang="ko-KR" sz="1600" dirty="0"/>
              <a:t>2007</a:t>
            </a:r>
            <a:r>
              <a:rPr lang="ko-KR" altLang="en-US" sz="1600" dirty="0"/>
              <a:t>년까지 누적 당기순이익은 </a:t>
            </a:r>
            <a:r>
              <a:rPr lang="en-US" altLang="ko-KR" sz="1600" dirty="0"/>
              <a:t>6728</a:t>
            </a:r>
            <a:r>
              <a:rPr lang="ko-KR" altLang="en-US" sz="1600" dirty="0"/>
              <a:t>억원이다</a:t>
            </a:r>
            <a:r>
              <a:rPr lang="en-US" altLang="ko-KR" sz="1600" dirty="0"/>
              <a:t>. GM</a:t>
            </a:r>
            <a:r>
              <a:rPr lang="ko-KR" altLang="en-US" sz="1600" dirty="0"/>
              <a:t>대우의 설명대로라면 법인 설립 이래 지금까지 벌어들인 수익을 지난해 파생상품으로 인한 손실 한 방</a:t>
            </a:r>
            <a:r>
              <a:rPr lang="en-US" altLang="ko-KR" sz="1600" dirty="0"/>
              <a:t>(?)</a:t>
            </a:r>
            <a:r>
              <a:rPr lang="ko-KR" altLang="en-US" sz="1600" dirty="0"/>
              <a:t>에 날려버린 셈이다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예상을 뛰어넘는 손실액에 업계에서는 </a:t>
            </a:r>
            <a:r>
              <a:rPr lang="en-US" altLang="ko-KR" sz="1600" dirty="0"/>
              <a:t>GM</a:t>
            </a:r>
            <a:r>
              <a:rPr lang="ko-KR" altLang="en-US" sz="1600" dirty="0"/>
              <a:t>대우가 미국 </a:t>
            </a:r>
            <a:r>
              <a:rPr lang="en-US" altLang="ko-KR" sz="1600" dirty="0"/>
              <a:t>GM</a:t>
            </a:r>
            <a:r>
              <a:rPr lang="ko-KR" altLang="en-US" sz="1600" dirty="0"/>
              <a:t>본사로 자금을 </a:t>
            </a:r>
            <a:r>
              <a:rPr lang="ko-KR" altLang="en-US" sz="1600" dirty="0" err="1"/>
              <a:t>흘려보낸</a:t>
            </a:r>
            <a:r>
              <a:rPr lang="ko-KR" altLang="en-US" sz="1600" dirty="0"/>
              <a:t> 것 아니냐는 의혹의 눈초리를 보내고 있다</a:t>
            </a:r>
            <a:r>
              <a:rPr lang="en-US" altLang="ko-KR" sz="1600" dirty="0"/>
              <a:t>.</a:t>
            </a:r>
          </a:p>
          <a:p>
            <a:pPr>
              <a:buFont typeface="Monotype Sorts" panose="05010101010101010101" pitchFamily="2" charset="2"/>
              <a:buNone/>
            </a:pPr>
            <a:endParaRPr lang="en-US" altLang="ko-KR" sz="1600" dirty="0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 dirty="0"/>
              <a:t>	(</a:t>
            </a:r>
            <a:r>
              <a:rPr lang="ko-KR" altLang="en-US" sz="1600" dirty="0" err="1"/>
              <a:t>헤럴드경제</a:t>
            </a:r>
            <a:r>
              <a:rPr lang="ko-KR" altLang="en-US" sz="1600" dirty="0"/>
              <a:t> </a:t>
            </a:r>
            <a:r>
              <a:rPr lang="en-US" altLang="ko-KR" sz="1600" dirty="0"/>
              <a:t>2009-4-8)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>
            <a:extLst>
              <a:ext uri="{FF2B5EF4-FFF2-40B4-BE49-F238E27FC236}">
                <a16:creationId xmlns:a16="http://schemas.microsoft.com/office/drawing/2014/main" id="{DB6A4134-BBA6-49F1-B044-B687B740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`</a:t>
            </a:r>
            <a:r>
              <a:rPr lang="ko-KR" altLang="en-US" sz="2400"/>
              <a:t>환위험 회피회계</a:t>
            </a:r>
            <a:r>
              <a:rPr lang="en-US" altLang="ko-KR" sz="2400"/>
              <a:t>`</a:t>
            </a:r>
            <a:r>
              <a:rPr lang="ko-KR" altLang="en-US" sz="2400"/>
              <a:t>결국 부메랑되나   </a:t>
            </a:r>
            <a:r>
              <a:rPr lang="en-US" altLang="ko-KR" sz="1600"/>
              <a:t>- </a:t>
            </a:r>
            <a:r>
              <a:rPr lang="ko-KR" altLang="en-US" sz="1600"/>
              <a:t>매일경제 </a:t>
            </a:r>
            <a:r>
              <a:rPr lang="en-US" altLang="ko-KR" sz="1600"/>
              <a:t>2009.7.13 </a:t>
            </a:r>
            <a:endParaRPr lang="ko-KR" altLang="en-US" sz="1600"/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4AD68513-C8B5-485A-84B6-2B06D6B2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</a:pPr>
            <a:r>
              <a:rPr lang="en-US" altLang="ko-KR" sz="1400"/>
              <a:t>	</a:t>
            </a:r>
            <a:r>
              <a:rPr lang="ko-KR" altLang="en-US" sz="1400"/>
              <a:t>지난해 말 글로벌 금융위기를 피하기 위해 도입된 회계제도가 올해</a:t>
            </a:r>
            <a:r>
              <a:rPr lang="en-US" altLang="ko-KR" sz="1400"/>
              <a:t> 2</a:t>
            </a:r>
            <a:r>
              <a:rPr lang="ko-KR" altLang="en-US" sz="1400"/>
              <a:t>분기부터 일부 상장기업 실적에 암초가 되고 있다</a:t>
            </a:r>
            <a:r>
              <a:rPr lang="en-US" altLang="ko-KR" sz="1400"/>
              <a:t>. </a:t>
            </a:r>
            <a:r>
              <a:rPr lang="ko-KR" altLang="en-US" sz="1400"/>
              <a:t>한솔제지 두산인프라코어 기아차 등 수출비중이 높거나 외화매출채권이 많은 기업들이 대표적이다</a:t>
            </a:r>
            <a:r>
              <a:rPr lang="en-US" altLang="ko-KR" sz="1400"/>
              <a:t>. </a:t>
            </a:r>
            <a:r>
              <a:rPr lang="ko-KR" altLang="en-US" sz="1400" b="1"/>
              <a:t>지난해 말</a:t>
            </a:r>
            <a:r>
              <a:rPr lang="en-US" altLang="ko-KR" sz="1400" b="1"/>
              <a:t> `</a:t>
            </a:r>
            <a:r>
              <a:rPr lang="ko-KR" altLang="en-US" sz="1400" b="1"/>
              <a:t>위험회피회계</a:t>
            </a:r>
            <a:r>
              <a:rPr lang="en-US" altLang="ko-KR" sz="1400" b="1"/>
              <a:t>`</a:t>
            </a:r>
            <a:r>
              <a:rPr lang="ko-KR" altLang="en-US" sz="1400" b="1"/>
              <a:t>라는 새로운 제도를 이용해 외화 관련 손실을 숨겨놨지만 만기가 속속 돌아오면서 이제부터 미뤄놨던 비용을 손익계산서에 반영해야 할 처지다</a:t>
            </a:r>
            <a:r>
              <a:rPr lang="en-US" altLang="ko-KR" sz="1400" b="1"/>
              <a:t>. </a:t>
            </a:r>
            <a:r>
              <a:rPr lang="ko-KR" altLang="en-US" sz="1400"/>
              <a:t>실제 영업상 손실이 아니기 때문에 주가에 직접 타격을 주지는 않겠지만 뜻하지 않은 주당순이익</a:t>
            </a:r>
            <a:r>
              <a:rPr lang="en-US" altLang="ko-KR" sz="1400"/>
              <a:t>(EPS) </a:t>
            </a:r>
            <a:r>
              <a:rPr lang="ko-KR" altLang="en-US" sz="1400"/>
              <a:t>감소 요인이 돌출한 만큼 밸류에이션에 불리하게 작용할 가능성도 배제할 수 없다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13</a:t>
            </a:r>
            <a:r>
              <a:rPr lang="ko-KR" altLang="en-US" sz="1400"/>
              <a:t>일 금융감독원과 증권업계에 따르면 한솔제지는 올해</a:t>
            </a:r>
            <a:r>
              <a:rPr lang="en-US" altLang="ko-KR" sz="1400"/>
              <a:t> 2</a:t>
            </a:r>
            <a:r>
              <a:rPr lang="ko-KR" altLang="en-US" sz="1400"/>
              <a:t>분기 결산 때 위험회피회계와 관련된 영업외비용</a:t>
            </a:r>
            <a:r>
              <a:rPr lang="en-US" altLang="ko-KR" sz="1400"/>
              <a:t> 275</a:t>
            </a:r>
            <a:r>
              <a:rPr lang="ko-KR" altLang="en-US" sz="1400"/>
              <a:t>억원을 손익계산서에 반영할 예정이다</a:t>
            </a:r>
            <a:r>
              <a:rPr lang="en-US" altLang="ko-KR" sz="1400"/>
              <a:t>. </a:t>
            </a:r>
            <a:r>
              <a:rPr lang="ko-KR" altLang="en-US" sz="1400"/>
              <a:t>이와 관련해 한화증권은 한솔제지</a:t>
            </a:r>
            <a:r>
              <a:rPr lang="en-US" altLang="ko-KR" sz="1400"/>
              <a:t> 2</a:t>
            </a:r>
            <a:r>
              <a:rPr lang="ko-KR" altLang="en-US" sz="1400"/>
              <a:t>분기 예상순이익을 당초</a:t>
            </a:r>
            <a:r>
              <a:rPr lang="en-US" altLang="ko-KR" sz="1400"/>
              <a:t> 356</a:t>
            </a:r>
            <a:r>
              <a:rPr lang="ko-KR" altLang="en-US" sz="1400"/>
              <a:t>억원에서</a:t>
            </a:r>
            <a:r>
              <a:rPr lang="en-US" altLang="ko-KR" sz="1400"/>
              <a:t> 81</a:t>
            </a:r>
            <a:r>
              <a:rPr lang="ko-KR" altLang="en-US" sz="1400"/>
              <a:t>억원으로 대폭 하향 조정했다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이다솔 한화증권 연구원은</a:t>
            </a:r>
            <a:r>
              <a:rPr lang="en-US" altLang="ko-KR" sz="1400"/>
              <a:t> "</a:t>
            </a:r>
            <a:r>
              <a:rPr lang="ko-KR" altLang="en-US" sz="1400" b="1"/>
              <a:t>한솔제지는 매출채권 헤지용으로 우리은행ㆍ산업은행과 외화차입 계약을 맺었으며 이 계약에서 발생한 손실</a:t>
            </a:r>
            <a:r>
              <a:rPr lang="en-US" altLang="ko-KR" sz="1400" b="1"/>
              <a:t> 275</a:t>
            </a:r>
            <a:r>
              <a:rPr lang="ko-KR" altLang="en-US" sz="1400" b="1"/>
              <a:t>억원을 위험회피회계를 활용해 반영하지 않았다</a:t>
            </a:r>
            <a:r>
              <a:rPr lang="en-US" altLang="ko-KR" sz="1400"/>
              <a:t>"</a:t>
            </a:r>
            <a:r>
              <a:rPr lang="ko-KR" altLang="en-US" sz="1400"/>
              <a:t>고 설명했다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금융감독원은 지난해 말 원화가치 급락으로 피해를 입은 기업들을 구제하기 위한 일환으로 자산재평가 허용</a:t>
            </a:r>
            <a:r>
              <a:rPr lang="en-US" altLang="ko-KR" sz="1400"/>
              <a:t>, </a:t>
            </a:r>
            <a:r>
              <a:rPr lang="ko-KR" altLang="en-US" sz="1400"/>
              <a:t>기능통화제 도입 등과 함께 위험회피회계를 허용했다</a:t>
            </a:r>
            <a:r>
              <a:rPr lang="en-US" altLang="ko-KR" sz="1400"/>
              <a:t>. 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400"/>
              <a:t>	</a:t>
            </a:r>
            <a:r>
              <a:rPr lang="ko-KR" altLang="en-US" sz="1400"/>
              <a:t>박권추 금융감독원 기업회계</a:t>
            </a:r>
            <a:r>
              <a:rPr lang="en-US" altLang="ko-KR" sz="1400"/>
              <a:t>2</a:t>
            </a:r>
            <a:r>
              <a:rPr lang="ko-KR" altLang="en-US" sz="1400"/>
              <a:t>팀장은</a:t>
            </a:r>
            <a:r>
              <a:rPr lang="en-US" altLang="ko-KR" sz="1400"/>
              <a:t> "</a:t>
            </a:r>
            <a:r>
              <a:rPr lang="ko-KR" altLang="en-US" sz="1400"/>
              <a:t>미래 수출대금은 먼 시점에서 대금이 들어오는 반면 외환 관련 위험회피용 금융상품은 당장 손실이 발생하기 때문에 이 같은 미스매칭을 해소하기 위한 조치</a:t>
            </a:r>
            <a:r>
              <a:rPr lang="en-US" altLang="ko-KR" sz="1400"/>
              <a:t>"</a:t>
            </a:r>
            <a:r>
              <a:rPr lang="ko-KR" altLang="en-US" sz="1400"/>
              <a:t>라고 설명했다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예컨대 내년 초 들어올 예상 수출대금</a:t>
            </a:r>
            <a:r>
              <a:rPr lang="en-US" altLang="ko-KR" sz="1400"/>
              <a:t> 500</a:t>
            </a:r>
            <a:r>
              <a:rPr lang="ko-KR" altLang="en-US" sz="1400"/>
              <a:t>억원이 있을 때</a:t>
            </a:r>
            <a:r>
              <a:rPr lang="en-US" altLang="ko-KR" sz="1400"/>
              <a:t> 500</a:t>
            </a:r>
            <a:r>
              <a:rPr lang="ko-KR" altLang="en-US" sz="1400"/>
              <a:t>억원 규모 외화 차입을 해놓으면 외환 변동으로 인한 뜻하지 않은 손실을 피할 수 있다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하지만 환율이 상승</a:t>
            </a:r>
            <a:r>
              <a:rPr lang="en-US" altLang="ko-KR" sz="1400"/>
              <a:t>(</a:t>
            </a:r>
            <a:r>
              <a:rPr lang="ko-KR" altLang="en-US" sz="1400"/>
              <a:t>달러화 가치 하락</a:t>
            </a:r>
            <a:r>
              <a:rPr lang="en-US" altLang="ko-KR" sz="1400"/>
              <a:t>)</a:t>
            </a:r>
            <a:r>
              <a:rPr lang="ko-KR" altLang="en-US" sz="1400"/>
              <a:t>하면 차입금</a:t>
            </a:r>
            <a:r>
              <a:rPr lang="en-US" altLang="ko-KR" sz="1400"/>
              <a:t> 500</a:t>
            </a:r>
            <a:r>
              <a:rPr lang="ko-KR" altLang="en-US" sz="1400"/>
              <a:t>억원에서는 평가손실이 발생하지만 내년 들어올 수출대금은 아직 실현되지 않았기 때문에 환율 상승으로 인한 이익을 보지 못하게 된다</a:t>
            </a:r>
            <a:r>
              <a:rPr lang="en-US" altLang="ko-KR" sz="1400"/>
              <a:t>. 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400"/>
              <a:t>	(</a:t>
            </a:r>
            <a:r>
              <a:rPr lang="ko-KR" altLang="en-US" sz="1400"/>
              <a:t>생략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 dirty="0"/>
              <a:t>금융자산의 분류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862063"/>
              </p:ext>
            </p:extLst>
          </p:nvPr>
        </p:nvGraphicFramePr>
        <p:xfrm>
          <a:off x="2133601" y="1998569"/>
          <a:ext cx="7850505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회계처리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baseline="0" dirty="0"/>
                        <a:t>AC</a:t>
                      </a:r>
                      <a:r>
                        <a:rPr lang="ko-KR" altLang="en-US" baseline="0" dirty="0"/>
                        <a:t> 금융자산</a:t>
                      </a:r>
                      <a:endParaRPr lang="en-US" altLang="ko-KR" baseline="0" dirty="0"/>
                    </a:p>
                    <a:p>
                      <a:pPr latinLnBrk="1">
                        <a:defRPr/>
                      </a:pPr>
                      <a:r>
                        <a:rPr lang="ko-KR" altLang="en-US" baseline="0" dirty="0" err="1"/>
                        <a:t>상각후</a:t>
                      </a:r>
                      <a:r>
                        <a:rPr lang="ko-KR" altLang="en-US" baseline="0" dirty="0"/>
                        <a:t> 원가측정금융자산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취득원가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상각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baseline="0" dirty="0"/>
                        <a:t>FVOCI</a:t>
                      </a:r>
                      <a:r>
                        <a:rPr lang="ko-KR" altLang="en-US" baseline="0" dirty="0"/>
                        <a:t> 금융자산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baseline="0" dirty="0"/>
                        <a:t>기타포괄손익</a:t>
                      </a:r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공정가치측정금융자산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공정가치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미실현보유손익 기타포괄손익에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baseline="0" dirty="0"/>
                        <a:t>FVPL </a:t>
                      </a:r>
                      <a:r>
                        <a:rPr lang="ko-KR" altLang="en-US" baseline="0" dirty="0"/>
                        <a:t>금융자산</a:t>
                      </a:r>
                      <a:endParaRPr lang="en-US" altLang="ko-KR" baseline="0" dirty="0"/>
                    </a:p>
                    <a:p>
                      <a:pPr latinLnBrk="1">
                        <a:defRPr/>
                      </a:pPr>
                      <a:r>
                        <a:rPr lang="ko-KR" altLang="en-US" baseline="0" dirty="0"/>
                        <a:t>당기손익</a:t>
                      </a:r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공정가치측정금융자산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공정가치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미실현보유손익 당기손익에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C23EF4-1B66-457D-8232-E268F1CDAC0A}"/>
              </a:ext>
            </a:extLst>
          </p:cNvPr>
          <p:cNvSpPr txBox="1"/>
          <p:nvPr/>
        </p:nvSpPr>
        <p:spPr>
          <a:xfrm>
            <a:off x="2133601" y="4941168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금융상품이란 한쪽 거래당사자에게 금융자산을 발생시키면서 다른 거래상대방에게</a:t>
            </a:r>
            <a:endParaRPr lang="en-US" altLang="ko-KR" dirty="0"/>
          </a:p>
          <a:p>
            <a:r>
              <a:rPr lang="ko-KR" altLang="en-US" dirty="0"/>
              <a:t>금융부채나 지분상품을 발생시키는 계약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9B850E2-D897-4A56-93B3-C2AB3862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파생상품의 의의</a:t>
            </a:r>
            <a:endParaRPr lang="ko-KR" altLang="en-US" sz="400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07547DA-4814-408B-9596-A79613A4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1482725"/>
            <a:ext cx="838835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2000" dirty="0">
                <a:latin typeface="+mn-ea"/>
                <a:ea typeface="+mn-ea"/>
              </a:rPr>
              <a:t>· </a:t>
            </a:r>
            <a:r>
              <a:rPr lang="ko-KR" altLang="en-US" sz="2000" dirty="0">
                <a:latin typeface="+mn-ea"/>
                <a:ea typeface="+mn-ea"/>
              </a:rPr>
              <a:t>파생상품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ko-KR" sz="2000" dirty="0">
                <a:latin typeface="+mn-ea"/>
                <a:ea typeface="+mn-ea"/>
              </a:rPr>
              <a:t>일반적으로 이자율, 주가, 상품가격, 환율, 각종 지수 등 </a:t>
            </a:r>
            <a:endParaRPr lang="ko-KR" altLang="en-US" sz="20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2000" dirty="0">
                <a:latin typeface="+mn-ea"/>
                <a:ea typeface="+mn-ea"/>
              </a:rPr>
              <a:t>                기초자산의</a:t>
            </a:r>
            <a:r>
              <a:rPr lang="ko-KR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가격에</a:t>
            </a:r>
            <a:r>
              <a:rPr lang="ko-KR" altLang="ko-KR" sz="2000" dirty="0">
                <a:latin typeface="+mn-ea"/>
                <a:ea typeface="+mn-ea"/>
              </a:rPr>
              <a:t> 의해 그 가치가 파생되는 금융상품</a:t>
            </a:r>
            <a:endParaRPr lang="ko-KR" altLang="en-US" sz="20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2000" dirty="0">
                <a:latin typeface="+mn-ea"/>
                <a:ea typeface="+mn-ea"/>
              </a:rPr>
              <a:t>· </a:t>
            </a:r>
            <a:r>
              <a:rPr lang="ko-KR" altLang="en-US" sz="2000" dirty="0">
                <a:latin typeface="+mn-ea"/>
                <a:ea typeface="+mn-ea"/>
              </a:rPr>
              <a:t>장점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개별 시장참여자에게는 위험의 회피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새로운 수익창출 등의 수단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2000" dirty="0">
                <a:latin typeface="+mn-ea"/>
                <a:ea typeface="+mn-ea"/>
              </a:rPr>
              <a:t>· </a:t>
            </a:r>
            <a:r>
              <a:rPr lang="ko-KR" altLang="en-US" sz="2000" dirty="0">
                <a:latin typeface="+mn-ea"/>
                <a:ea typeface="+mn-ea"/>
              </a:rPr>
              <a:t>단점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부외거래이고 거래비용 대비 기대수익률이 높아 투기적 거래가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2000" dirty="0">
                <a:latin typeface="+mn-ea"/>
                <a:ea typeface="+mn-ea"/>
              </a:rPr>
              <a:t>          증가하는 등 시장 전체의 위험을 증가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2000" dirty="0">
                <a:latin typeface="+mn-ea"/>
                <a:ea typeface="+mn-ea"/>
              </a:rPr>
              <a:t>· </a:t>
            </a:r>
            <a:r>
              <a:rPr lang="ko-KR" altLang="en-US" sz="2000" dirty="0">
                <a:latin typeface="+mn-ea"/>
                <a:ea typeface="+mn-ea"/>
              </a:rPr>
              <a:t>따라서 파생상품거래에 대한 적절한 회계처리 및 공시는 회계정보이용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2000" dirty="0">
                <a:latin typeface="+mn-ea"/>
                <a:ea typeface="+mn-ea"/>
              </a:rPr>
              <a:t>  자에게나 금융질서를 확립해야 할 감독기관에도 중요한 문제가 되었음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2000" dirty="0">
                <a:latin typeface="+mn-ea"/>
                <a:ea typeface="+mn-ea"/>
              </a:rPr>
              <a:t>· </a:t>
            </a:r>
            <a:r>
              <a:rPr lang="ko-KR" altLang="en-US" sz="2000" dirty="0">
                <a:latin typeface="+mn-ea"/>
                <a:ea typeface="+mn-ea"/>
              </a:rPr>
              <a:t>하지만 파생상품의 내용과 조건이 복잡하고 다양하여 그 영향을 적절히  측정한다는 것은 쉽지 않음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또한 환경의 변화에 따라 파생상품이 계속적으로 다양하게 개발되고 있기 때문에 이에 대한 적절한 회계규정을 갖추어 나가는 것이 그만큼 더 어려움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ko-KR" sz="2000" b="1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937D69C-161C-4B7C-B636-73D9BB5C7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4"/>
            <a:ext cx="8229600" cy="668337"/>
          </a:xfrm>
        </p:spPr>
        <p:txBody>
          <a:bodyPr/>
          <a:lstStyle/>
          <a:p>
            <a:pPr eaLnBrk="1" hangingPunct="1"/>
            <a:r>
              <a:rPr lang="ko-KR" altLang="en-US"/>
              <a:t>대표적 파생상품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4817809-FEE3-4B0D-8A11-CBB3E1341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92239"/>
            <a:ext cx="7713662" cy="4751387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</a:t>
            </a:r>
            <a:r>
              <a:rPr lang="en-US" altLang="ko-KR" sz="1700" b="1"/>
              <a:t>(1)</a:t>
            </a:r>
            <a:r>
              <a:rPr lang="en-US" altLang="ko-KR" sz="1700"/>
              <a:t> </a:t>
            </a:r>
            <a:r>
              <a:rPr lang="ko-KR" altLang="en-US" sz="1700" b="1"/>
              <a:t>선도거래</a:t>
            </a:r>
            <a:r>
              <a:rPr lang="en-US" altLang="ko-KR" sz="1700" b="1"/>
              <a:t>(</a:t>
            </a:r>
            <a:r>
              <a:rPr lang="ko-KR" altLang="en-US" sz="1700" b="1"/>
              <a:t>先渡去來</a:t>
            </a:r>
            <a:r>
              <a:rPr lang="en-US" altLang="ko-KR" sz="1700" b="1"/>
              <a:t>, forward)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</a:t>
            </a:r>
            <a:r>
              <a:rPr lang="ko-KR" altLang="en-US" sz="1700"/>
              <a:t>미래 일정시점에 약정된 가격에 의하여 계약상의 특정 대상을 사거나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팔기로 당사자간에 합의한 거래 </a:t>
            </a:r>
            <a:endParaRPr lang="en-US" altLang="ko-KR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</a:t>
            </a:r>
            <a:r>
              <a:rPr lang="en-US" altLang="ko-KR" sz="1700" b="1"/>
              <a:t>(2)</a:t>
            </a:r>
            <a:r>
              <a:rPr lang="en-US" altLang="ko-KR" sz="1700"/>
              <a:t> </a:t>
            </a:r>
            <a:r>
              <a:rPr lang="ko-KR" altLang="en-US" sz="1700" b="1"/>
              <a:t>선물</a:t>
            </a:r>
            <a:r>
              <a:rPr lang="en-US" altLang="ko-KR" sz="1700" b="1"/>
              <a:t>(</a:t>
            </a:r>
            <a:r>
              <a:rPr lang="ko-KR" altLang="en-US" sz="1700" b="1"/>
              <a:t>先物</a:t>
            </a:r>
            <a:r>
              <a:rPr lang="en-US" altLang="ko-KR" sz="1700" b="1"/>
              <a:t>, futures)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</a:t>
            </a:r>
            <a:r>
              <a:rPr lang="ko-KR" altLang="en-US" sz="1700"/>
              <a:t>수량</a:t>
            </a:r>
            <a:r>
              <a:rPr lang="en-US" altLang="ko-KR" sz="1700"/>
              <a:t>·</a:t>
            </a:r>
            <a:r>
              <a:rPr lang="ko-KR" altLang="en-US" sz="1700"/>
              <a:t>규격</a:t>
            </a:r>
            <a:r>
              <a:rPr lang="en-US" altLang="ko-KR" sz="1700"/>
              <a:t>·</a:t>
            </a:r>
            <a:r>
              <a:rPr lang="ko-KR" altLang="en-US" sz="1700"/>
              <a:t>품질 등이 표준화되어 있는 특정 대상에 대하여 현재 시점에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결정된 가격에 의해 미래 일정시점에 인도</a:t>
            </a:r>
            <a:r>
              <a:rPr lang="en-US" altLang="ko-KR" sz="1700"/>
              <a:t>·</a:t>
            </a:r>
            <a:r>
              <a:rPr lang="ko-KR" altLang="en-US" sz="1700"/>
              <a:t>인수할 것을 약정한 계약으로   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서 조직화된 시장에서 정해진 방법으로 거래됨</a:t>
            </a:r>
            <a:endParaRPr lang="en-US" altLang="ko-KR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</a:t>
            </a:r>
            <a:r>
              <a:rPr lang="en-US" altLang="ko-KR" sz="1700" b="1"/>
              <a:t>(3)</a:t>
            </a:r>
            <a:r>
              <a:rPr lang="en-US" altLang="ko-KR" sz="1700"/>
              <a:t> </a:t>
            </a:r>
            <a:r>
              <a:rPr lang="ko-KR" altLang="en-US" sz="1700" b="1"/>
              <a:t>스왑</a:t>
            </a:r>
            <a:r>
              <a:rPr lang="en-US" altLang="ko-KR" sz="1700" b="1"/>
              <a:t>(swap)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</a:t>
            </a:r>
            <a:r>
              <a:rPr lang="ko-KR" altLang="en-US" sz="1700"/>
              <a:t>특정 기간에 발생하는 일정한 현금흐름을 다른 현금흐름과 교환하는 거래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로서 연속된 선도거래라고 볼 수 있음  예</a:t>
            </a:r>
            <a:r>
              <a:rPr lang="en-US" altLang="ko-KR" sz="1700"/>
              <a:t>: </a:t>
            </a:r>
            <a:r>
              <a:rPr lang="ko-KR" altLang="en-US" sz="1700"/>
              <a:t>이자율스왑</a:t>
            </a:r>
            <a:r>
              <a:rPr lang="en-US" altLang="ko-KR" sz="1700"/>
              <a:t>, </a:t>
            </a:r>
            <a:r>
              <a:rPr lang="ko-KR" altLang="en-US" sz="1700"/>
              <a:t>통화스왑</a:t>
            </a:r>
            <a:endParaRPr lang="en-US" altLang="ko-KR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</a:t>
            </a:r>
            <a:r>
              <a:rPr lang="en-US" altLang="ko-KR" sz="1700" b="1"/>
              <a:t>(4)</a:t>
            </a:r>
            <a:r>
              <a:rPr lang="en-US" altLang="ko-KR" sz="1700"/>
              <a:t> </a:t>
            </a:r>
            <a:r>
              <a:rPr lang="ko-KR" altLang="en-US" sz="1700" b="1"/>
              <a:t>옵션</a:t>
            </a:r>
            <a:r>
              <a:rPr lang="en-US" altLang="ko-KR" sz="1700" b="1"/>
              <a:t>(option)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</a:t>
            </a:r>
            <a:r>
              <a:rPr lang="ko-KR" altLang="en-US" sz="1700"/>
              <a:t>계약당사자간에 정하는 바에 따라 일정한 기간 내에 미리 정해진 가격</a:t>
            </a:r>
            <a:r>
              <a:rPr lang="en-US" altLang="ko-KR" sz="1700"/>
              <a:t>(</a:t>
            </a:r>
            <a:r>
              <a:rPr lang="ko-KR" altLang="en-US" sz="1700"/>
              <a:t>행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사가격</a:t>
            </a:r>
            <a:r>
              <a:rPr lang="en-US" altLang="ko-KR" sz="1700"/>
              <a:t>)</a:t>
            </a:r>
            <a:r>
              <a:rPr lang="ko-KR" altLang="en-US" sz="1700"/>
              <a:t>으로 상품이나 유가증권을 사거나 팔 수 있는 권리에 대한 계약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5D34949-F287-46E2-9D5B-2A95CCFA6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285876"/>
            <a:ext cx="7713663" cy="5453063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</a:t>
            </a:r>
            <a:r>
              <a:rPr lang="en-US" altLang="ko-KR" sz="1700" b="1" dirty="0"/>
              <a:t>(1) </a:t>
            </a:r>
            <a:r>
              <a:rPr lang="ko-KR" altLang="en-US" sz="1700" b="1" dirty="0">
                <a:solidFill>
                  <a:schemeClr val="tx1"/>
                </a:solidFill>
              </a:rPr>
              <a:t>위험회피</a:t>
            </a:r>
            <a:r>
              <a:rPr lang="en-US" altLang="ko-KR" sz="1700" b="1" dirty="0">
                <a:solidFill>
                  <a:schemeClr val="tx1"/>
                </a:solidFill>
              </a:rPr>
              <a:t>(hedging):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/>
              <a:t>위험회피대상항목의 공정가치 또는 미래현금흐름의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    변동을 부분적으로 또는 전체적으로 상계하기 위해 하나 이상의 위험회피</a:t>
            </a:r>
            <a:endParaRPr lang="en-US" altLang="ko-KR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/>
              <a:t>     </a:t>
            </a:r>
            <a:r>
              <a:rPr lang="ko-KR" altLang="en-US" sz="1700" dirty="0"/>
              <a:t>수단</a:t>
            </a:r>
            <a:r>
              <a:rPr lang="en-US" altLang="ko-KR" sz="1700" dirty="0"/>
              <a:t>(</a:t>
            </a:r>
            <a:r>
              <a:rPr lang="ko-KR" altLang="en-US" sz="1700" dirty="0"/>
              <a:t>파생상품 및 외화위험 회피를 위한 금융상품</a:t>
            </a:r>
            <a:r>
              <a:rPr lang="en-US" altLang="ko-KR" sz="1700" dirty="0"/>
              <a:t>)</a:t>
            </a:r>
            <a:r>
              <a:rPr lang="ko-KR" altLang="en-US" sz="1700" dirty="0"/>
              <a:t>을 위험회피수단으로 </a:t>
            </a:r>
            <a:endParaRPr lang="en-US" altLang="ko-KR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/>
              <a:t>     </a:t>
            </a:r>
            <a:r>
              <a:rPr lang="ko-KR" altLang="en-US" sz="1700" dirty="0"/>
              <a:t>지정하는 것을 말함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endParaRPr lang="ko-KR" altLang="en-US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b="1" dirty="0"/>
              <a:t>  </a:t>
            </a:r>
            <a:r>
              <a:rPr lang="en-US" altLang="ko-KR" sz="1700" b="1" dirty="0"/>
              <a:t>- </a:t>
            </a:r>
            <a:r>
              <a:rPr lang="ko-KR" altLang="en-US" sz="1700" b="1" dirty="0"/>
              <a:t>위험회피의 유형</a:t>
            </a:r>
            <a:r>
              <a:rPr lang="ko-KR" altLang="en-US" sz="1700" dirty="0"/>
              <a:t>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 </a:t>
            </a:r>
            <a:r>
              <a:rPr lang="en-US" altLang="ko-KR" sz="1700" dirty="0"/>
              <a:t>1)</a:t>
            </a:r>
            <a:r>
              <a:rPr lang="ko-KR" altLang="en-US" sz="1700" dirty="0"/>
              <a:t> </a:t>
            </a:r>
            <a:r>
              <a:rPr lang="ko-KR" altLang="en-US" sz="1700" b="1" dirty="0"/>
              <a:t>공정가액 위험회피</a:t>
            </a:r>
            <a:r>
              <a:rPr lang="ko-KR" altLang="en-US" sz="1700" dirty="0"/>
              <a:t>：특정위험으로 인한 자산</a:t>
            </a:r>
            <a:r>
              <a:rPr lang="en-US" altLang="ko-KR" sz="1700" dirty="0"/>
              <a:t>, </a:t>
            </a:r>
            <a:r>
              <a:rPr lang="ko-KR" altLang="en-US" sz="1700" dirty="0"/>
              <a:t>부채 및 확정계약의 공정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    가치 변동위험을 상계하기 위하여 파생상품을 이용하는 것</a:t>
            </a:r>
            <a:r>
              <a:rPr lang="en-US" altLang="ko-KR" sz="1700" dirty="0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/>
              <a:t>     </a:t>
            </a:r>
            <a:r>
              <a:rPr lang="ko-KR" altLang="en-US" sz="1700" dirty="0"/>
              <a:t>예</a:t>
            </a:r>
            <a:r>
              <a:rPr lang="en-US" altLang="ko-KR" sz="1700" dirty="0"/>
              <a:t>: </a:t>
            </a:r>
            <a:r>
              <a:rPr lang="ko-KR" altLang="en-US" sz="1700" dirty="0"/>
              <a:t>고정이자율 수취조건의 대출금과 </a:t>
            </a:r>
            <a:r>
              <a:rPr lang="ko-KR" altLang="en-US" sz="1700" dirty="0" err="1"/>
              <a:t>이자율스왑</a:t>
            </a:r>
            <a:r>
              <a:rPr lang="ko-KR" altLang="en-US" sz="1700" dirty="0"/>
              <a:t>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endParaRPr lang="ko-KR" altLang="en-US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 </a:t>
            </a:r>
            <a:r>
              <a:rPr lang="en-US" altLang="ko-KR" sz="1700" dirty="0"/>
              <a:t>2)</a:t>
            </a:r>
            <a:r>
              <a:rPr lang="ko-KR" altLang="en-US" sz="1700" dirty="0"/>
              <a:t> </a:t>
            </a:r>
            <a:r>
              <a:rPr lang="ko-KR" altLang="en-US" sz="1700" b="1" dirty="0"/>
              <a:t>현금흐름 위험회피</a:t>
            </a:r>
            <a:r>
              <a:rPr lang="ko-KR" altLang="en-US" sz="1700" dirty="0"/>
              <a:t>：특정위험으로 인한 자산</a:t>
            </a:r>
            <a:r>
              <a:rPr lang="en-US" altLang="ko-KR" sz="1700" dirty="0"/>
              <a:t>, </a:t>
            </a:r>
            <a:r>
              <a:rPr lang="ko-KR" altLang="en-US" sz="1700" dirty="0"/>
              <a:t>부채 및 예상거래의 미래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    현금흐름 변동위험을 상계하기 위하여 파생상품을 이용하는 것</a:t>
            </a:r>
            <a:r>
              <a:rPr lang="en-US" altLang="ko-KR" sz="1700" dirty="0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/>
              <a:t>    </a:t>
            </a:r>
            <a:r>
              <a:rPr lang="ko-KR" altLang="en-US" sz="1700" dirty="0"/>
              <a:t>예</a:t>
            </a:r>
            <a:r>
              <a:rPr lang="en-US" altLang="ko-KR" sz="1700" dirty="0"/>
              <a:t>: </a:t>
            </a:r>
            <a:r>
              <a:rPr lang="ko-KR" altLang="en-US" sz="1700" dirty="0"/>
              <a:t>변동이자율 수취조건의 대출금과 </a:t>
            </a:r>
            <a:r>
              <a:rPr lang="ko-KR" altLang="en-US" sz="1700" dirty="0" err="1"/>
              <a:t>이자율스왑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endParaRPr lang="ko-KR" altLang="en-US" sz="1700" dirty="0"/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700" dirty="0"/>
              <a:t>  </a:t>
            </a:r>
            <a:r>
              <a:rPr lang="en-US" altLang="ko-KR" sz="1700" dirty="0"/>
              <a:t>3)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해외사업장순투자</a:t>
            </a:r>
            <a:r>
              <a:rPr lang="ko-KR" altLang="en-US" sz="1700" b="1" dirty="0"/>
              <a:t> 위험회피</a:t>
            </a:r>
            <a:r>
              <a:rPr lang="ko-KR" altLang="en-US" sz="1700" dirty="0"/>
              <a:t>： </a:t>
            </a:r>
            <a:r>
              <a:rPr lang="ko-KR" altLang="en-US" sz="1700" dirty="0" err="1"/>
              <a:t>해외사업장순투자를</a:t>
            </a:r>
            <a:r>
              <a:rPr lang="ko-KR" altLang="en-US" sz="1700" dirty="0"/>
              <a:t> 지배기업의 </a:t>
            </a:r>
            <a:r>
              <a:rPr lang="ko-KR" altLang="en-US" sz="1700" dirty="0" err="1"/>
              <a:t>표시통</a:t>
            </a:r>
            <a:endParaRPr lang="ko-KR" altLang="en-US" sz="1700" dirty="0"/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700" dirty="0"/>
              <a:t>    화로 환산하는 과정에서 발생하는 환산위험을 회피하는 것</a:t>
            </a:r>
            <a:r>
              <a:rPr lang="en-US" altLang="ko-KR" sz="1700" dirty="0"/>
              <a:t>. </a:t>
            </a:r>
            <a:r>
              <a:rPr lang="ko-KR" altLang="en-US" sz="1700" dirty="0"/>
              <a:t>그 내용에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700" dirty="0"/>
              <a:t>    있어서 현금흐름위험회피와 유사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endParaRPr lang="ko-KR" altLang="en-US" sz="17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/>
              <a:t> 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3353799-2325-4FFB-AB40-9945F2954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4"/>
            <a:ext cx="8229600" cy="668337"/>
          </a:xfrm>
        </p:spPr>
        <p:txBody>
          <a:bodyPr/>
          <a:lstStyle/>
          <a:p>
            <a:pPr eaLnBrk="1" hangingPunct="1"/>
            <a:r>
              <a:rPr lang="ko-KR" altLang="en-US"/>
              <a:t>파생상품의 거래목적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30B19119-7050-431B-A7F9-62760BB8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파생상품의 거래목적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E3F7E-2171-4474-9AAB-8C639CED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altLang="ko-KR" sz="1800" dirty="0">
                <a:latin typeface="+mn-ea"/>
              </a:rPr>
              <a:t>(2) </a:t>
            </a:r>
            <a:r>
              <a:rPr lang="ko-KR" altLang="en-US" sz="1800" dirty="0">
                <a:latin typeface="+mn-ea"/>
              </a:rPr>
              <a:t>위험회피 이외의 목적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거래목적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효과적인 위험회피수단으로 지정된 경우를 제외하고 모든 파생상품은 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   항상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단기매매항목으로 간주</a:t>
            </a:r>
            <a:r>
              <a:rPr lang="ko-KR" altLang="en-US" sz="1800" dirty="0">
                <a:latin typeface="+mn-ea"/>
              </a:rPr>
              <a:t>하여 공정가치로 평가하고 관련손익은 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   </a:t>
            </a:r>
            <a:r>
              <a:rPr lang="ko-KR" altLang="en-US" sz="1800" dirty="0" err="1">
                <a:latin typeface="+mn-ea"/>
              </a:rPr>
              <a:t>당기손익으로</a:t>
            </a:r>
            <a:r>
              <a:rPr lang="ko-KR" altLang="en-US" sz="1800" dirty="0">
                <a:latin typeface="+mn-ea"/>
              </a:rPr>
              <a:t> 인식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이러한 파생상품거래는 일반적으로 기초변수의 변동을 예측하여 이로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   </a:t>
            </a:r>
            <a:r>
              <a:rPr lang="ko-KR" altLang="en-US" sz="1800" dirty="0" err="1">
                <a:latin typeface="+mn-ea"/>
              </a:rPr>
              <a:t>부터</a:t>
            </a:r>
            <a:r>
              <a:rPr lang="ko-KR" altLang="en-US" sz="1800" dirty="0">
                <a:latin typeface="+mn-ea"/>
              </a:rPr>
              <a:t> 차익을 얻으려는 목적으로 수행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나아가 이러한 목적으로 파생상품거래를 하는 자는 위험회피거래를 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   목적으로 하는 거래자들의 위험을 인수하는 거래상대방의 역할을 하여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800" dirty="0">
                <a:latin typeface="+mn-ea"/>
              </a:rPr>
              <a:t>    파생상품시장에 유동성을 제공</a:t>
            </a:r>
            <a:endParaRPr lang="en-US" altLang="ko-KR" sz="1800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91904B0-F518-4F43-B3FF-7D8F85A2C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262063"/>
            <a:ext cx="7713663" cy="5453062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 b="1"/>
              <a:t>공정가치 위험회피회계의 회계처리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1)</a:t>
            </a:r>
            <a:r>
              <a:rPr lang="ko-KR" altLang="en-US" sz="1700"/>
              <a:t> </a:t>
            </a:r>
            <a:r>
              <a:rPr lang="ko-KR" altLang="en-US" sz="1700" b="1"/>
              <a:t>이는 특정위험으로 인한 위험회피대상항목의 공정가치 변동이 위험회피수단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 b="1"/>
              <a:t>    </a:t>
            </a:r>
            <a:r>
              <a:rPr lang="ko-KR" altLang="en-US" sz="1700" b="1"/>
              <a:t>의 공정가치 변동과 상계되도록 특정위험으로 인한 위험회피대상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 b="1"/>
              <a:t>    항목의 평가손익을 파생상품의 평가손익과 동일한 회계기간에 대칭적으로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 b="1"/>
              <a:t>    인식하도록 하는 것을 말함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0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2)</a:t>
            </a:r>
            <a:r>
              <a:rPr lang="ko-KR" altLang="en-US" sz="1700"/>
              <a:t> 위험회피대상항목의 공정가치변동은 구체적으로 고정이자율 수취조건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대출금</a:t>
            </a:r>
            <a:r>
              <a:rPr lang="en-US" altLang="ko-KR" sz="1700"/>
              <a:t>, </a:t>
            </a:r>
            <a:r>
              <a:rPr lang="ko-KR" altLang="en-US" sz="1700"/>
              <a:t>고정이자율 지급조건 차입금</a:t>
            </a:r>
            <a:r>
              <a:rPr lang="en-US" altLang="ko-KR" sz="1700"/>
              <a:t>, </a:t>
            </a:r>
            <a:r>
              <a:rPr lang="ko-KR" altLang="en-US" sz="1700"/>
              <a:t>재고자산매입 확정계약</a:t>
            </a:r>
            <a:r>
              <a:rPr lang="en-US" altLang="ko-KR" sz="1700"/>
              <a:t>,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</a:t>
            </a:r>
            <a:r>
              <a:rPr lang="ko-KR" altLang="en-US" sz="1700"/>
              <a:t>재고자산매출 확정계약등의 공정가치변동을 의미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>
                <a:solidFill>
                  <a:schemeClr val="tx1"/>
                </a:solidFill>
              </a:rPr>
              <a:t>3)</a:t>
            </a:r>
            <a:r>
              <a:rPr lang="ko-KR" altLang="en-US" sz="1700">
                <a:solidFill>
                  <a:schemeClr val="tx1"/>
                </a:solidFill>
              </a:rPr>
              <a:t> </a:t>
            </a:r>
            <a:r>
              <a:rPr lang="ko-KR" altLang="en-US" sz="1700" b="1">
                <a:solidFill>
                  <a:schemeClr val="tx1"/>
                </a:solidFill>
              </a:rPr>
              <a:t>공정가치 위험회피회계가 필요한 이유는</a:t>
            </a:r>
            <a:r>
              <a:rPr lang="en-US" altLang="ko-KR" sz="1700" b="1">
                <a:solidFill>
                  <a:schemeClr val="tx1"/>
                </a:solidFill>
              </a:rPr>
              <a:t>?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</a:t>
            </a:r>
            <a:r>
              <a:rPr lang="ko-KR" altLang="en-US" sz="1700"/>
              <a:t>기존의 회계처리에서는 위험회피대상항목과 위험회피수단의 인식 및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평가가 서로 달라 위험회피활동의 결과가 재무제표에 적절히 표시되지 않을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수 있기 때문임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>
                <a:solidFill>
                  <a:schemeClr val="tx1"/>
                </a:solidFill>
              </a:rPr>
              <a:t> </a:t>
            </a: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100355" name="Rectangle 217">
            <a:extLst>
              <a:ext uri="{FF2B5EF4-FFF2-40B4-BE49-F238E27FC236}">
                <a16:creationId xmlns:a16="http://schemas.microsoft.com/office/drawing/2014/main" id="{A10FBBE5-32B0-4977-9B67-481BDF193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523875"/>
          </a:xfrm>
          <a:noFill/>
        </p:spPr>
        <p:txBody>
          <a:bodyPr/>
          <a:lstStyle/>
          <a:p>
            <a:pPr eaLnBrk="1" hangingPunct="1"/>
            <a:r>
              <a:rPr lang="ko-KR" altLang="en-US"/>
              <a:t>공정가치 위험회피회계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>
            <a:extLst>
              <a:ext uri="{FF2B5EF4-FFF2-40B4-BE49-F238E27FC236}">
                <a16:creationId xmlns:a16="http://schemas.microsoft.com/office/drawing/2014/main" id="{F34F2C55-2252-4144-AD39-013FF93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공정가치 위험회피회계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9F72-CE3B-490A-A45F-C665630E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1"/>
            <a:ext cx="7848600" cy="341947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  <a:latin typeface="+mn-ea"/>
              </a:rPr>
              <a:t>4)</a:t>
            </a: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공정가치 위험회피회계를 적용하면 위험회피수단의 평가손익과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 위험회피대상항목의 평가손익이 모두 전액 해당 회계연도의 </a:t>
            </a:r>
            <a:r>
              <a:rPr lang="ko-KR" altLang="en-US" sz="1700" b="1" dirty="0" err="1">
                <a:solidFill>
                  <a:schemeClr val="tx1"/>
                </a:solidFill>
                <a:latin typeface="+mn-ea"/>
              </a:rPr>
              <a:t>당기손익으로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 처리됨 </a:t>
            </a:r>
            <a:endParaRPr lang="en-US" altLang="ko-KR" sz="1700" b="1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endParaRPr lang="ko-KR" altLang="en-US" sz="1700" b="1" dirty="0">
              <a:solidFill>
                <a:schemeClr val="tx1"/>
              </a:solidFill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5) </a:t>
            </a:r>
            <a:r>
              <a:rPr lang="ko-KR" altLang="en-US" sz="1700" dirty="0">
                <a:latin typeface="+mn-ea"/>
              </a:rPr>
              <a:t>공정가치 위험회피회계의 중단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(1) </a:t>
            </a:r>
            <a:r>
              <a:rPr lang="ko-KR" altLang="en-US" sz="1700" dirty="0">
                <a:latin typeface="+mn-ea"/>
              </a:rPr>
              <a:t>공정가액 위험회피회계의 적용요건 중 하나라도 충족하지 못하게 되는 경우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(2) </a:t>
            </a:r>
            <a:r>
              <a:rPr lang="ko-KR" altLang="en-US" sz="1700" dirty="0">
                <a:latin typeface="+mn-ea"/>
              </a:rPr>
              <a:t>위험회피수단이 청산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매각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소멸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행사된 경우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(3) </a:t>
            </a:r>
            <a:r>
              <a:rPr lang="ko-KR" altLang="en-US" sz="1700" dirty="0">
                <a:latin typeface="+mn-ea"/>
              </a:rPr>
              <a:t>위험회피수단의 지정을 철회하는 경우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CE327AE-22FE-4724-9FED-5FFFAA9AF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263650"/>
            <a:ext cx="7929562" cy="5380038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 (1) </a:t>
            </a:r>
            <a:r>
              <a:rPr lang="ko-KR" altLang="en-US" sz="1700" b="1"/>
              <a:t>자산</a:t>
            </a:r>
            <a:r>
              <a:rPr lang="en-US" altLang="ko-KR" sz="1700" b="1"/>
              <a:t>. </a:t>
            </a:r>
            <a:r>
              <a:rPr lang="ko-KR" altLang="en-US" sz="1700" b="1"/>
              <a:t>부채의 공정가액 위험회피의 회계처리</a:t>
            </a:r>
            <a:endParaRPr lang="en-US" altLang="ko-KR" sz="1700" b="1"/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ko-KR" altLang="en-US" sz="1900" b="1"/>
              <a:t>예제</a:t>
            </a:r>
            <a:r>
              <a:rPr lang="en-US" altLang="ko-KR" sz="1900" b="1"/>
              <a:t>1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12</a:t>
            </a:r>
            <a:r>
              <a:rPr lang="ko-KR" altLang="en-US" sz="1700" b="1"/>
              <a:t>월 결산법인인 은지</a:t>
            </a:r>
            <a:r>
              <a:rPr lang="en-US" altLang="ko-KR" sz="1700" b="1"/>
              <a:t>(</a:t>
            </a:r>
            <a:r>
              <a:rPr lang="ko-KR" altLang="en-US" sz="1700" b="1"/>
              <a:t>주</a:t>
            </a:r>
            <a:r>
              <a:rPr lang="en-US" altLang="ko-KR" sz="1700" b="1"/>
              <a:t>)</a:t>
            </a:r>
            <a:r>
              <a:rPr lang="ko-KR" altLang="en-US" sz="1700" b="1"/>
              <a:t>는 </a:t>
            </a:r>
            <a:r>
              <a:rPr lang="en-US" altLang="ko-KR" sz="1700" b="1"/>
              <a:t>20×1</a:t>
            </a:r>
            <a:r>
              <a:rPr lang="ko-KR" altLang="en-US" sz="1700" b="1"/>
              <a:t>년 </a:t>
            </a:r>
            <a:r>
              <a:rPr lang="en-US" altLang="ko-KR" sz="1700" b="1"/>
              <a:t>11</a:t>
            </a:r>
            <a:r>
              <a:rPr lang="ko-KR" altLang="en-US" sz="1700" b="1"/>
              <a:t>월 </a:t>
            </a:r>
            <a:r>
              <a:rPr lang="en-US" altLang="ko-KR" sz="1700" b="1"/>
              <a:t>1</a:t>
            </a:r>
            <a:r>
              <a:rPr lang="ko-KR" altLang="en-US" sz="1700" b="1"/>
              <a:t>일에 </a:t>
            </a:r>
            <a:r>
              <a:rPr lang="en-US" altLang="ko-KR" sz="1700" b="1"/>
              <a:t>$100 </a:t>
            </a:r>
            <a:r>
              <a:rPr lang="ko-KR" altLang="en-US" sz="1700" b="1"/>
              <a:t>상품을 수출하고 대금은 </a:t>
            </a:r>
            <a:r>
              <a:rPr lang="en-US" altLang="ko-KR" sz="1700" b="1"/>
              <a:t>5</a:t>
            </a:r>
            <a:r>
              <a:rPr lang="ko-KR" altLang="en-US" sz="1700" b="1"/>
              <a:t>개월 후에 받기로 하였다</a:t>
            </a:r>
            <a:r>
              <a:rPr lang="en-US" altLang="ko-KR" sz="1700" b="1"/>
              <a:t>. </a:t>
            </a:r>
            <a:r>
              <a:rPr lang="ko-KR" altLang="en-US" sz="1700" b="1"/>
              <a:t>한편</a:t>
            </a:r>
            <a:r>
              <a:rPr lang="en-US" altLang="ko-KR" sz="1700" b="1"/>
              <a:t>, </a:t>
            </a:r>
            <a:r>
              <a:rPr lang="ko-KR" altLang="en-US" sz="1700" b="1"/>
              <a:t>은지</a:t>
            </a:r>
            <a:r>
              <a:rPr lang="en-US" altLang="ko-KR" sz="1700" b="1"/>
              <a:t>(</a:t>
            </a:r>
            <a:r>
              <a:rPr lang="ko-KR" altLang="en-US" sz="1700" b="1"/>
              <a:t>주</a:t>
            </a:r>
            <a:r>
              <a:rPr lang="en-US" altLang="ko-KR" sz="1700" b="1"/>
              <a:t>)</a:t>
            </a:r>
            <a:r>
              <a:rPr lang="ko-KR" altLang="en-US" sz="1700" b="1"/>
              <a:t>는 동 일자인 </a:t>
            </a:r>
            <a:r>
              <a:rPr lang="en-US" altLang="ko-KR" sz="1700" b="1"/>
              <a:t>20×1</a:t>
            </a:r>
            <a:r>
              <a:rPr lang="ko-KR" altLang="en-US" sz="1700" b="1"/>
              <a:t>년 </a:t>
            </a:r>
            <a:r>
              <a:rPr lang="en-US" altLang="ko-KR" sz="1700" b="1"/>
              <a:t>11</a:t>
            </a:r>
            <a:r>
              <a:rPr lang="ko-KR" altLang="en-US" sz="1700" b="1"/>
              <a:t>월 </a:t>
            </a:r>
            <a:r>
              <a:rPr lang="en-US" altLang="ko-KR" sz="1700" b="1"/>
              <a:t>1</a:t>
            </a:r>
            <a:r>
              <a:rPr lang="ko-KR" altLang="en-US" sz="1700" b="1"/>
              <a:t>일에 수출대금의 환율변동위험을 회피하기 위하여 다음과 같은 통화선도계약을 체결하였다</a:t>
            </a:r>
            <a:r>
              <a:rPr lang="en-US" altLang="ko-KR" sz="1700" b="1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∙</a:t>
            </a:r>
            <a:r>
              <a:rPr lang="ko-KR" altLang="en-US" sz="1700" b="1"/>
              <a:t>계약기간：</a:t>
            </a:r>
            <a:r>
              <a:rPr lang="en-US" altLang="ko-KR" sz="1700" b="1"/>
              <a:t>5</a:t>
            </a:r>
            <a:r>
              <a:rPr lang="ko-KR" altLang="en-US" sz="1700" b="1"/>
              <a:t>개월</a:t>
            </a:r>
            <a:r>
              <a:rPr lang="en-US" altLang="ko-KR" sz="1700" b="1"/>
              <a:t>(20×1.11.1~20×2.3.31)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∙</a:t>
            </a:r>
            <a:r>
              <a:rPr lang="ko-KR" altLang="en-US" sz="1700" b="1"/>
              <a:t>계약조건：</a:t>
            </a:r>
            <a:r>
              <a:rPr lang="en-US" altLang="ko-KR" sz="1700" b="1"/>
              <a:t>$100</a:t>
            </a:r>
            <a:r>
              <a:rPr lang="ko-KR" altLang="en-US" sz="1700" b="1"/>
              <a:t>를 ￦</a:t>
            </a:r>
            <a:r>
              <a:rPr lang="en-US" altLang="ko-KR" sz="1700" b="1"/>
              <a:t>1,150/$(</a:t>
            </a:r>
            <a:r>
              <a:rPr lang="ko-KR" altLang="en-US" sz="1700" b="1"/>
              <a:t>통화선도환율</a:t>
            </a:r>
            <a:r>
              <a:rPr lang="en-US" altLang="ko-KR" sz="1700" b="1"/>
              <a:t>)</a:t>
            </a:r>
            <a:r>
              <a:rPr lang="ko-KR" altLang="en-US" sz="1700" b="1"/>
              <a:t>로 매도하기로 함</a:t>
            </a:r>
            <a:r>
              <a:rPr lang="en-US" altLang="ko-KR" sz="1700" b="1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ko-KR" altLang="en-US" sz="1700" b="1"/>
              <a:t>환율에 대한 자료는 다음과 같다</a:t>
            </a:r>
            <a:r>
              <a:rPr lang="en-US" altLang="ko-KR" sz="1700" b="1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endParaRPr lang="en-US" altLang="ko-KR" sz="1700" b="1"/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/>
              <a:t>   </a:t>
            </a:r>
            <a:r>
              <a:rPr lang="en-US" altLang="ko-KR" sz="1700" u="sng"/>
              <a:t>    </a:t>
            </a:r>
            <a:r>
              <a:rPr lang="ko-KR" altLang="en-US" sz="1700" b="1" u="sng"/>
              <a:t>일  자   </a:t>
            </a:r>
            <a:r>
              <a:rPr lang="ko-KR" altLang="en-US" sz="1700" b="1"/>
              <a:t>              </a:t>
            </a:r>
            <a:r>
              <a:rPr lang="ko-KR" altLang="en-US" sz="1700" b="1" u="sng"/>
              <a:t>   현물환율</a:t>
            </a:r>
            <a:r>
              <a:rPr lang="en-US" altLang="ko-KR" sz="1700" b="1" u="sng"/>
              <a:t>(</a:t>
            </a:r>
            <a:r>
              <a:rPr lang="ko-KR" altLang="en-US" sz="1700" b="1" u="sng"/>
              <a:t>￦</a:t>
            </a:r>
            <a:r>
              <a:rPr lang="en-US" altLang="ko-KR" sz="1700" b="1" u="sng"/>
              <a:t>/$)  </a:t>
            </a:r>
            <a:r>
              <a:rPr lang="en-US" altLang="ko-KR" sz="1700" b="1"/>
              <a:t>        </a:t>
            </a:r>
            <a:r>
              <a:rPr lang="en-US" altLang="ko-KR" sz="1700" b="1" u="sng"/>
              <a:t>   </a:t>
            </a:r>
            <a:r>
              <a:rPr lang="ko-KR" altLang="en-US" sz="1700" b="1" u="sng"/>
              <a:t>통화선도환율</a:t>
            </a:r>
            <a:r>
              <a:rPr lang="en-US" altLang="ko-KR" sz="1700" b="1" u="sng"/>
              <a:t>(</a:t>
            </a:r>
            <a:r>
              <a:rPr lang="ko-KR" altLang="en-US" sz="1700" b="1" u="sng"/>
              <a:t>￦</a:t>
            </a:r>
            <a:r>
              <a:rPr lang="en-US" altLang="ko-KR" sz="1700" b="1" u="sng"/>
              <a:t>/$)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   20×1.11. 1                1,100                           1,150(</a:t>
            </a:r>
            <a:r>
              <a:rPr lang="ko-KR" altLang="en-US" sz="1700" b="1"/>
              <a:t>만기 </a:t>
            </a:r>
            <a:r>
              <a:rPr lang="en-US" altLang="ko-KR" sz="1700" b="1"/>
              <a:t>5</a:t>
            </a:r>
            <a:r>
              <a:rPr lang="ko-KR" altLang="en-US" sz="1700" b="1"/>
              <a:t>개월</a:t>
            </a:r>
            <a:r>
              <a:rPr lang="en-US" altLang="ko-KR" sz="1700" b="1"/>
              <a:t>)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   20×1.12.31                1,080                          1,120(</a:t>
            </a:r>
            <a:r>
              <a:rPr lang="ko-KR" altLang="en-US" sz="1700" b="1"/>
              <a:t>만기 </a:t>
            </a:r>
            <a:r>
              <a:rPr lang="en-US" altLang="ko-KR" sz="1700" b="1"/>
              <a:t>3</a:t>
            </a:r>
            <a:r>
              <a:rPr lang="ko-KR" altLang="en-US" sz="1700" b="1"/>
              <a:t>개월</a:t>
            </a:r>
            <a:r>
              <a:rPr lang="en-US" altLang="ko-KR" sz="1700" b="1"/>
              <a:t>)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   20×2. 3.31                 1,180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endParaRPr lang="en-US" altLang="ko-KR" sz="1700" b="1"/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ko-KR" sz="1700" b="1"/>
              <a:t>20×1</a:t>
            </a:r>
            <a:r>
              <a:rPr lang="ko-KR" altLang="en-US" sz="1700" b="1"/>
              <a:t>년 </a:t>
            </a:r>
            <a:r>
              <a:rPr lang="en-US" altLang="ko-KR" sz="1700" b="1"/>
              <a:t>12</a:t>
            </a:r>
            <a:r>
              <a:rPr lang="ko-KR" altLang="en-US" sz="1700" b="1"/>
              <a:t>월 </a:t>
            </a:r>
            <a:r>
              <a:rPr lang="en-US" altLang="ko-KR" sz="1700" b="1"/>
              <a:t>31</a:t>
            </a:r>
            <a:r>
              <a:rPr lang="ko-KR" altLang="en-US" sz="1700" b="1"/>
              <a:t>일의 적절한 할인율은 </a:t>
            </a:r>
            <a:r>
              <a:rPr lang="en-US" altLang="ko-KR" sz="1700" b="1"/>
              <a:t>6%</a:t>
            </a:r>
            <a:r>
              <a:rPr lang="ko-KR" altLang="en-US" sz="1700" b="1"/>
              <a:t>이며</a:t>
            </a:r>
            <a:r>
              <a:rPr lang="en-US" altLang="ko-KR" sz="1700" b="1"/>
              <a:t>, </a:t>
            </a:r>
            <a:r>
              <a:rPr lang="ko-KR" altLang="en-US" sz="1700" b="1"/>
              <a:t>현재가치계산시 불연속연복리를 가정한다</a:t>
            </a:r>
            <a:r>
              <a:rPr lang="en-US" altLang="ko-KR" sz="1700" b="1"/>
              <a:t>. </a:t>
            </a:r>
            <a:r>
              <a:rPr lang="ko-KR" altLang="en-US" sz="1700" b="1"/>
              <a:t>매출거래와 통화선도계약에 대한 분개를 제시하라</a:t>
            </a:r>
            <a:r>
              <a:rPr lang="en-US" altLang="ko-KR" sz="1700" b="1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endParaRPr lang="en-US" altLang="ko-KR" sz="26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AC60B8D-D7E7-4095-ACE9-9ABF33B1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852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4724" name="Group 52">
            <a:extLst>
              <a:ext uri="{FF2B5EF4-FFF2-40B4-BE49-F238E27FC236}">
                <a16:creationId xmlns:a16="http://schemas.microsoft.com/office/drawing/2014/main" id="{25397BE7-2333-4146-A743-A345C756DC4D}"/>
              </a:ext>
            </a:extLst>
          </p:cNvPr>
          <p:cNvGraphicFramePr>
            <a:graphicFrameLocks noGrp="1"/>
          </p:cNvGraphicFramePr>
          <p:nvPr/>
        </p:nvGraphicFramePr>
        <p:xfrm>
          <a:off x="2351089" y="503239"/>
          <a:ext cx="7920037" cy="6069249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일반상거래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매출거래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통화선도계약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① 20×1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매출일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/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계약체결일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매출채권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110,000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      출 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110,000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주：공정가치가 ‘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0’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임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 $100×1,100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$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미지급액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($100×1,150)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115,000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  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 미수액                       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(115,000)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                                       ―――――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통화선도거래 공정가치           ￦ 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0                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② 20×1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결산일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외화환산손실 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2,000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매출채권   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2,000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  2,957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통화선도평가이익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2,957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24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 $100×(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1,080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1,100)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# $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미지급액변동액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：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$100×(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1,120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1,150)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3,000(A)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통화선도평가이익：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3,000(A)/(1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＋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0.06)</a:t>
                      </a:r>
                      <a:r>
                        <a:rPr kumimoji="1" lang="en-US" altLang="ko-KR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91/365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2,957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③ 20×2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대금결제일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7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($)        118,000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  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매출채권 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108,000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  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외환차익           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10,000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         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115,000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통화선도거래손실 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5,957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($)          118,000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        2,957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1246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 $100×(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1,180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1,080)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# $100×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1,180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118,000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통화선도계약에서 차액결제를 하였다면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다음과 같은 분개를 할 수 있을 것이다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 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차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통화선도거래손실    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5,957   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대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             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                                                    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 2,957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461" name="Rectangle 37">
            <a:extLst>
              <a:ext uri="{FF2B5EF4-FFF2-40B4-BE49-F238E27FC236}">
                <a16:creationId xmlns:a16="http://schemas.microsoft.com/office/drawing/2014/main" id="{0A3FDF15-3CB0-4DC9-BF35-84B016BA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03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AFCC735-A64A-4AE8-947D-B31C5EB5B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524000"/>
            <a:ext cx="7929562" cy="3690938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700" b="1"/>
              <a:t>(2) </a:t>
            </a:r>
            <a:r>
              <a:rPr lang="ko-KR" altLang="en-US" sz="1700" b="1"/>
              <a:t>확정계약에 대한 공정가치 위험회피회계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700" b="1">
                <a:solidFill>
                  <a:schemeClr val="tx1"/>
                </a:solidFill>
              </a:rPr>
              <a:t>1) </a:t>
            </a:r>
            <a:r>
              <a:rPr lang="ko-KR" altLang="en-US" sz="1700" b="1">
                <a:solidFill>
                  <a:schemeClr val="tx1"/>
                </a:solidFill>
              </a:rPr>
              <a:t>확정계약</a:t>
            </a:r>
            <a:r>
              <a:rPr lang="en-US" altLang="ko-KR" sz="1700" b="1">
                <a:solidFill>
                  <a:schemeClr val="tx1"/>
                </a:solidFill>
              </a:rPr>
              <a:t>(firm commitment)</a:t>
            </a:r>
            <a:r>
              <a:rPr lang="ko-KR" altLang="en-US" sz="1700">
                <a:solidFill>
                  <a:schemeClr val="tx1"/>
                </a:solidFill>
              </a:rPr>
              <a:t>이란 </a:t>
            </a:r>
            <a:r>
              <a:rPr lang="ko-KR" altLang="en-US" sz="1700"/>
              <a:t>제</a:t>
            </a:r>
            <a:r>
              <a:rPr lang="en-US" altLang="ko-KR" sz="1700"/>
              <a:t>3</a:t>
            </a:r>
            <a:r>
              <a:rPr lang="ko-KR" altLang="en-US" sz="1700"/>
              <a:t>자간에 이루어진 이행의 법적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강제력을 지니는 약정으로서 거래수량</a:t>
            </a:r>
            <a:r>
              <a:rPr lang="en-US" altLang="ko-KR" sz="1700"/>
              <a:t>, </a:t>
            </a:r>
            <a:r>
              <a:rPr lang="ko-KR" altLang="en-US" sz="1700"/>
              <a:t>거래가격</a:t>
            </a:r>
            <a:r>
              <a:rPr lang="en-US" altLang="ko-KR" sz="1700"/>
              <a:t>, </a:t>
            </a:r>
            <a:r>
              <a:rPr lang="ko-KR" altLang="en-US" sz="1700"/>
              <a:t>거래시기 및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거래이행을 강제하기에 충분한 거래불이행시 불이익 등이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구체적으로 포함되는 약정을 말함</a:t>
            </a:r>
            <a:endParaRPr lang="en-US" altLang="ko-KR" sz="1700"/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endParaRPr lang="ko-KR" altLang="en-US" sz="1700" b="1"/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700"/>
              <a:t>2) </a:t>
            </a:r>
            <a:r>
              <a:rPr lang="ko-KR" altLang="en-US" sz="1700"/>
              <a:t>예</a:t>
            </a:r>
            <a:r>
              <a:rPr lang="en-US" altLang="ko-KR" sz="1700"/>
              <a:t>: </a:t>
            </a:r>
            <a:r>
              <a:rPr lang="ko-KR" altLang="en-US" sz="1700"/>
              <a:t>수출업자가 미래의 특정일자에 특정수량의 상품을 특정가격에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     인도하기로 약속하거나 수입업자가 특정가격에 특정수량을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     구입하겠다는 매입주문서를 발행함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    ⇒ 이 경우 당해 거래가격이 외화로 명시되었다면 약속시점부터 환율변동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        의 위험에 노출된 기업은 이러한 위험을 회피하기 위하여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/>
              <a:t>            통화선도계약을 체결할 수 있음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987953C-D892-4D5F-9F92-1F14DB3C1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477964"/>
            <a:ext cx="7929562" cy="48799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b="1" dirty="0">
                <a:solidFill>
                  <a:schemeClr val="tx1"/>
                </a:solidFill>
              </a:rPr>
              <a:t>3) </a:t>
            </a:r>
            <a:r>
              <a:rPr lang="ko-KR" altLang="en-US" sz="1700" b="1" dirty="0">
                <a:solidFill>
                  <a:schemeClr val="tx1"/>
                </a:solidFill>
              </a:rPr>
              <a:t>회계이슈는</a:t>
            </a:r>
            <a:r>
              <a:rPr lang="en-US" altLang="ko-KR" sz="1700" b="1" dirty="0">
                <a:solidFill>
                  <a:schemeClr val="tx1"/>
                </a:solidFill>
              </a:rPr>
              <a:t>?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① </a:t>
            </a:r>
            <a:r>
              <a:rPr lang="ko-KR" altLang="en-US" sz="1700" dirty="0">
                <a:solidFill>
                  <a:schemeClr val="tx1"/>
                </a:solidFill>
              </a:rPr>
              <a:t>확정계약은 </a:t>
            </a:r>
            <a:r>
              <a:rPr lang="ko-KR" altLang="en-US" sz="1700" dirty="0" err="1">
                <a:solidFill>
                  <a:schemeClr val="tx1"/>
                </a:solidFill>
              </a:rPr>
              <a:t>미이행계약으로</a:t>
            </a:r>
            <a:r>
              <a:rPr lang="ko-KR" altLang="en-US" sz="1700" dirty="0">
                <a:solidFill>
                  <a:schemeClr val="tx1"/>
                </a:solidFill>
              </a:rPr>
              <a:t> 현행 회계원칙에 따르면 자산이나 부채로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   인식되지 않음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② 확정계약은 가격이 확정되어 있으며 계약이 예정대로 실행될 가능성이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    </a:t>
            </a:r>
            <a:r>
              <a:rPr lang="ko-KR" altLang="en-US" sz="1700" dirty="0" err="1">
                <a:solidFill>
                  <a:schemeClr val="tx1"/>
                </a:solidFill>
              </a:rPr>
              <a:t>매우높은</a:t>
            </a:r>
            <a:r>
              <a:rPr lang="ko-KR" altLang="en-US" sz="1700" dirty="0">
                <a:solidFill>
                  <a:schemeClr val="tx1"/>
                </a:solidFill>
              </a:rPr>
              <a:t> 경우가 대부분이므로 위험회피대상으로 포함되는 데에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    별 문제가 발생하지 않음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    ⇒ </a:t>
            </a:r>
            <a:r>
              <a:rPr lang="ko-KR" altLang="en-US" sz="1700" b="1" dirty="0">
                <a:solidFill>
                  <a:schemeClr val="tx1"/>
                </a:solidFill>
              </a:rPr>
              <a:t>확정계약이 위험회피대상이 된 경우에는 그 공정가치</a:t>
            </a:r>
            <a:r>
              <a:rPr lang="en-US" altLang="ko-KR" sz="1700" b="1" dirty="0">
                <a:solidFill>
                  <a:schemeClr val="tx1"/>
                </a:solidFill>
              </a:rPr>
              <a:t>(</a:t>
            </a:r>
            <a:r>
              <a:rPr lang="ko-KR" altLang="en-US" sz="1700" b="1" dirty="0">
                <a:solidFill>
                  <a:schemeClr val="tx1"/>
                </a:solidFill>
              </a:rPr>
              <a:t>선도환율로 평가함</a:t>
            </a:r>
            <a:r>
              <a:rPr lang="en-US" altLang="ko-KR" sz="1700" b="1" dirty="0">
                <a:solidFill>
                  <a:schemeClr val="tx1"/>
                </a:solidFill>
              </a:rPr>
              <a:t>)         </a:t>
            </a:r>
            <a:r>
              <a:rPr lang="ko-KR" altLang="en-US" sz="1700" b="1" dirty="0">
                <a:solidFill>
                  <a:schemeClr val="tx1"/>
                </a:solidFill>
              </a:rPr>
              <a:t>를 대차대조표에 기록하고</a:t>
            </a:r>
            <a:r>
              <a:rPr lang="en-US" altLang="ko-KR" sz="1700" b="1" dirty="0">
                <a:solidFill>
                  <a:schemeClr val="tx1"/>
                </a:solidFill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</a:rPr>
              <a:t>공정가치 </a:t>
            </a:r>
            <a:r>
              <a:rPr lang="ko-KR" altLang="en-US" sz="1700" b="1" dirty="0" err="1">
                <a:solidFill>
                  <a:schemeClr val="tx1"/>
                </a:solidFill>
              </a:rPr>
              <a:t>변동분을</a:t>
            </a:r>
            <a:r>
              <a:rPr lang="ko-KR" altLang="en-US" sz="1700" b="1" dirty="0">
                <a:solidFill>
                  <a:schemeClr val="tx1"/>
                </a:solidFill>
              </a:rPr>
              <a:t> 당기의 손익으로 </a:t>
            </a:r>
            <a:r>
              <a:rPr lang="ko-KR" altLang="en-US" sz="1700" b="1" dirty="0" err="1">
                <a:solidFill>
                  <a:schemeClr val="tx1"/>
                </a:solidFill>
              </a:rPr>
              <a:t>계상함</a:t>
            </a:r>
            <a:endParaRPr lang="ko-KR" altLang="en-US" sz="17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③ </a:t>
            </a:r>
            <a:r>
              <a:rPr lang="ko-KR" altLang="en-US" sz="1700" dirty="0">
                <a:solidFill>
                  <a:schemeClr val="tx1"/>
                </a:solidFill>
              </a:rPr>
              <a:t>이에 따라 </a:t>
            </a:r>
            <a:r>
              <a:rPr lang="ko-KR" altLang="en-US" sz="1700" b="1" dirty="0">
                <a:solidFill>
                  <a:schemeClr val="tx1"/>
                </a:solidFill>
              </a:rPr>
              <a:t>확정계약</a:t>
            </a:r>
            <a:r>
              <a:rPr lang="ko-KR" altLang="en-US" sz="1700" dirty="0">
                <a:solidFill>
                  <a:schemeClr val="tx1"/>
                </a:solidFill>
              </a:rPr>
              <a:t>이라는 특이한 계정이 대차대조표에 나타나게 된다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    </a:t>
            </a:r>
            <a:r>
              <a:rPr lang="ko-KR" altLang="en-US" sz="1700" dirty="0">
                <a:solidFill>
                  <a:schemeClr val="tx1"/>
                </a:solidFill>
              </a:rPr>
              <a:t>확정계약계정은 매입이나 매출 그리고 관련 매입채무나 매출채권 등이 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    </a:t>
            </a:r>
            <a:r>
              <a:rPr lang="ko-KR" altLang="en-US" sz="1700" dirty="0">
                <a:solidFill>
                  <a:schemeClr val="tx1"/>
                </a:solidFill>
              </a:rPr>
              <a:t>장부에 기록될 때 관련된 수익</a:t>
            </a:r>
            <a:r>
              <a:rPr lang="en-US" altLang="ko-KR" sz="1700" dirty="0">
                <a:solidFill>
                  <a:schemeClr val="tx1"/>
                </a:solidFill>
              </a:rPr>
              <a:t>·</a:t>
            </a:r>
            <a:r>
              <a:rPr lang="ko-KR" altLang="en-US" sz="1700" dirty="0">
                <a:solidFill>
                  <a:schemeClr val="tx1"/>
                </a:solidFill>
              </a:rPr>
              <a:t>비용 또는 자산</a:t>
            </a:r>
            <a:r>
              <a:rPr lang="en-US" altLang="ko-KR" sz="1700" dirty="0">
                <a:solidFill>
                  <a:schemeClr val="tx1"/>
                </a:solidFill>
              </a:rPr>
              <a:t>·</a:t>
            </a:r>
            <a:r>
              <a:rPr lang="ko-KR" altLang="en-US" sz="1700" dirty="0">
                <a:solidFill>
                  <a:schemeClr val="tx1"/>
                </a:solidFill>
              </a:rPr>
              <a:t>부채계정에 조정됨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ko-KR" altLang="en-US" sz="1700" dirty="0">
                <a:solidFill>
                  <a:schemeClr val="tx1"/>
                </a:solidFill>
              </a:rPr>
              <a:t> ④ 현행 회계상 확정계약 자체를 재무제표에 인식하지 않고 있음에도 불구하고 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     </a:t>
            </a:r>
            <a:r>
              <a:rPr lang="ko-KR" altLang="en-US" sz="1700" dirty="0">
                <a:solidFill>
                  <a:schemeClr val="tx1"/>
                </a:solidFill>
              </a:rPr>
              <a:t>위험회피회계에서만 예외적으로 자산이나 </a:t>
            </a:r>
            <a:r>
              <a:rPr lang="ko-KR" altLang="en-US" sz="1700" dirty="0"/>
              <a:t>부채로 인식하게 되면 회계처리간</a:t>
            </a:r>
            <a:endParaRPr lang="en-US" altLang="ko-KR" sz="1700" dirty="0"/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ko-KR" sz="1700" dirty="0"/>
              <a:t>     </a:t>
            </a:r>
            <a:r>
              <a:rPr lang="ko-KR" altLang="en-US" sz="1700" dirty="0"/>
              <a:t>에 일관성이 결여되는 문제점이 있다</a:t>
            </a:r>
            <a:endParaRPr lang="en-US" altLang="ko-KR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금융상품 분류와 측정 흐름도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33600" y="1357760"/>
            <a:ext cx="7848600" cy="51330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6A92C08-4CF4-437E-A0EF-4A6048CB0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336676"/>
            <a:ext cx="7929563" cy="26638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600" b="1"/>
              <a:t>예제 </a:t>
            </a:r>
            <a:r>
              <a:rPr lang="en-US" altLang="ko-KR" sz="1600" b="1"/>
              <a:t>2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600"/>
              <a:t>   20×1</a:t>
            </a:r>
            <a:r>
              <a:rPr lang="ko-KR" altLang="en-US" sz="1600"/>
              <a:t>년 </a:t>
            </a:r>
            <a:r>
              <a:rPr lang="en-US" altLang="ko-KR" sz="1600"/>
              <a:t>10</a:t>
            </a:r>
            <a:r>
              <a:rPr lang="ko-KR" altLang="en-US" sz="1600"/>
              <a:t>월 </a:t>
            </a:r>
            <a:r>
              <a:rPr lang="en-US" altLang="ko-KR" sz="1600"/>
              <a:t>1</a:t>
            </a:r>
            <a:r>
              <a:rPr lang="ko-KR" altLang="en-US" sz="1600"/>
              <a:t>일 갑</a:t>
            </a:r>
            <a:r>
              <a:rPr lang="en-US" altLang="ko-KR" sz="1600"/>
              <a:t>(</a:t>
            </a:r>
            <a:r>
              <a:rPr lang="ko-KR" altLang="en-US" sz="1600"/>
              <a:t>주</a:t>
            </a:r>
            <a:r>
              <a:rPr lang="en-US" altLang="ko-KR" sz="1600"/>
              <a:t>)</a:t>
            </a:r>
            <a:r>
              <a:rPr lang="ko-KR" altLang="en-US" sz="1600"/>
              <a:t>는 기계</a:t>
            </a:r>
            <a:r>
              <a:rPr lang="en-US" altLang="ko-KR" sz="1600"/>
              <a:t>1</a:t>
            </a:r>
            <a:r>
              <a:rPr lang="ko-KR" altLang="en-US" sz="1600"/>
              <a:t>대를 </a:t>
            </a:r>
            <a:r>
              <a:rPr lang="en-US" altLang="ko-KR" sz="1600"/>
              <a:t>6</a:t>
            </a:r>
            <a:r>
              <a:rPr lang="ko-KR" altLang="en-US" sz="1600"/>
              <a:t>개월 후인 </a:t>
            </a:r>
            <a:r>
              <a:rPr lang="en-US" altLang="ko-KR" sz="1600"/>
              <a:t>20x2</a:t>
            </a:r>
            <a:r>
              <a:rPr lang="ko-KR" altLang="en-US" sz="1600"/>
              <a:t>년 </a:t>
            </a:r>
            <a:r>
              <a:rPr lang="en-US" altLang="ko-KR" sz="1600"/>
              <a:t>3</a:t>
            </a:r>
            <a:r>
              <a:rPr lang="ko-KR" altLang="en-US" sz="1600"/>
              <a:t>월 </a:t>
            </a:r>
            <a:r>
              <a:rPr lang="en-US" altLang="ko-KR" sz="1600"/>
              <a:t>31</a:t>
            </a:r>
            <a:r>
              <a:rPr lang="ko-KR" altLang="en-US" sz="1600"/>
              <a:t>일에 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600"/>
              <a:t>   </a:t>
            </a:r>
            <a:r>
              <a:rPr lang="en-US" altLang="ko-KR" sz="1600"/>
              <a:t>US $ 100</a:t>
            </a:r>
            <a:r>
              <a:rPr lang="ko-KR" altLang="en-US" sz="1600"/>
              <a:t>에 구입하기로 하는 확정계약을 체결하였다</a:t>
            </a:r>
            <a:r>
              <a:rPr lang="en-US" altLang="ko-KR" sz="1600"/>
              <a:t>. </a:t>
            </a:r>
            <a:r>
              <a:rPr lang="ko-KR" altLang="en-US" sz="1600"/>
              <a:t>확정계약은 법적 강제력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600"/>
              <a:t>   을 가지는 계약으로 불이행시에는 그에 따른 위약금을 지불해야 한다</a:t>
            </a:r>
            <a:r>
              <a:rPr lang="en-US" altLang="ko-KR" sz="1600"/>
              <a:t>. 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600"/>
              <a:t>   </a:t>
            </a:r>
            <a:r>
              <a:rPr lang="ko-KR" altLang="en-US" sz="1600"/>
              <a:t>이러한 확정계약의 외화지급에 따른 환율변동의 위험에 대처하기 위하여 갑</a:t>
            </a:r>
            <a:r>
              <a:rPr lang="en-US" altLang="ko-KR" sz="1600"/>
              <a:t>(</a:t>
            </a:r>
            <a:r>
              <a:rPr lang="ko-KR" altLang="en-US" sz="1600"/>
              <a:t>주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600"/>
              <a:t>   </a:t>
            </a:r>
            <a:r>
              <a:rPr lang="en-US" altLang="ko-KR" sz="1600"/>
              <a:t>20×1</a:t>
            </a:r>
            <a:r>
              <a:rPr lang="ko-KR" altLang="en-US" sz="1600"/>
              <a:t>년 </a:t>
            </a:r>
            <a:r>
              <a:rPr lang="en-US" altLang="ko-KR" sz="1600"/>
              <a:t>10</a:t>
            </a:r>
            <a:r>
              <a:rPr lang="ko-KR" altLang="en-US" sz="1600"/>
              <a:t>월 </a:t>
            </a:r>
            <a:r>
              <a:rPr lang="en-US" altLang="ko-KR" sz="1600"/>
              <a:t>1</a:t>
            </a:r>
            <a:r>
              <a:rPr lang="ko-KR" altLang="en-US" sz="1600"/>
              <a:t>일에 통화선도계약을 체결하였는데</a:t>
            </a:r>
            <a:r>
              <a:rPr lang="en-US" altLang="ko-KR" sz="1600"/>
              <a:t>, </a:t>
            </a:r>
            <a:r>
              <a:rPr lang="ko-KR" altLang="en-US" sz="1600"/>
              <a:t>계약의 내용은 다음과 같다</a:t>
            </a:r>
            <a:r>
              <a:rPr lang="en-US" altLang="ko-KR" sz="1600"/>
              <a:t>.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600"/>
              <a:t>      ∙ </a:t>
            </a:r>
            <a:r>
              <a:rPr lang="ko-KR" altLang="en-US" sz="1600"/>
              <a:t>계약기간：</a:t>
            </a:r>
            <a:r>
              <a:rPr lang="en-US" altLang="ko-KR" sz="1600"/>
              <a:t>20×1. 10. 1~20×2. 3. 31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600"/>
              <a:t>      ∙ </a:t>
            </a:r>
            <a:r>
              <a:rPr lang="ko-KR" altLang="en-US" sz="1600"/>
              <a:t>계약내용：</a:t>
            </a:r>
            <a:r>
              <a:rPr lang="en-US" altLang="ko-KR" sz="1600"/>
              <a:t>$100</a:t>
            </a:r>
            <a:r>
              <a:rPr lang="ko-KR" altLang="en-US" sz="1600"/>
              <a:t>을 수취하고 ￦</a:t>
            </a:r>
            <a:r>
              <a:rPr lang="en-US" altLang="ko-KR" sz="1600"/>
              <a:t>110,000</a:t>
            </a:r>
            <a:r>
              <a:rPr lang="ko-KR" altLang="en-US" sz="1600"/>
              <a:t>을 지급하기로 함</a:t>
            </a:r>
            <a:r>
              <a:rPr lang="en-US" altLang="ko-KR" sz="1600"/>
              <a:t>.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600"/>
              <a:t>    </a:t>
            </a:r>
            <a:r>
              <a:rPr lang="ko-KR" altLang="en-US" sz="1600"/>
              <a:t>환율에 대한 정보는 다음과 같다</a:t>
            </a:r>
            <a:r>
              <a:rPr lang="en-US" altLang="ko-KR" sz="1600"/>
              <a:t>.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5275943-28BF-4EFD-9ABA-34618B32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8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9821" name="Group 29">
            <a:extLst>
              <a:ext uri="{FF2B5EF4-FFF2-40B4-BE49-F238E27FC236}">
                <a16:creationId xmlns:a16="http://schemas.microsoft.com/office/drawing/2014/main" id="{2DEEB7F5-3658-48BB-9278-941E2414DAB3}"/>
              </a:ext>
            </a:extLst>
          </p:cNvPr>
          <p:cNvGraphicFramePr>
            <a:graphicFrameLocks noGrp="1"/>
          </p:cNvGraphicFramePr>
          <p:nvPr/>
        </p:nvGraphicFramePr>
        <p:xfrm>
          <a:off x="2424113" y="4083051"/>
          <a:ext cx="7416800" cy="1560513"/>
        </p:xfrm>
        <a:graphic>
          <a:graphicData uri="http://schemas.openxmlformats.org/drawingml/2006/table">
            <a:tbl>
              <a:tblPr/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  자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현물환율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20×2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만기 선도환율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20×1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  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계약체결일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20×1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회계연도말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1,110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1,140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20×2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 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거래발생일 및 대금결제일</a:t>
                      </a: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1,200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522" name="Rectangle 26">
            <a:extLst>
              <a:ext uri="{FF2B5EF4-FFF2-40B4-BE49-F238E27FC236}">
                <a16:creationId xmlns:a16="http://schemas.microsoft.com/office/drawing/2014/main" id="{51C33000-380B-46C7-9386-9A254218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6523" name="Rectangle 27">
            <a:extLst>
              <a:ext uri="{FF2B5EF4-FFF2-40B4-BE49-F238E27FC236}">
                <a16:creationId xmlns:a16="http://schemas.microsoft.com/office/drawing/2014/main" id="{20CB25D2-B638-40B5-9203-1D034859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741988"/>
            <a:ext cx="785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algn="just" eaLnBrk="1" hangingPunct="1"/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위의 거래와 관련하여 갑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주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가 필요한 분개를 하라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단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갑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주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의 결산일은 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12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31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일이고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통화선도계약은 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20×1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일에 실행되었다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 (</a:t>
            </a:r>
            <a:r>
              <a:rPr lang="ko-KR" altLang="en-US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현재가치할인은 생략함</a:t>
            </a:r>
            <a:r>
              <a:rPr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 descr="PIC2B">
            <a:extLst>
              <a:ext uri="{FF2B5EF4-FFF2-40B4-BE49-F238E27FC236}">
                <a16:creationId xmlns:a16="http://schemas.microsoft.com/office/drawing/2014/main" id="{345540AA-949C-42CD-9276-AB4BF2E4C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B52BA09-CD3B-4EF6-A5FE-8FF2F3D0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20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0852" name="Group 36">
            <a:extLst>
              <a:ext uri="{FF2B5EF4-FFF2-40B4-BE49-F238E27FC236}">
                <a16:creationId xmlns:a16="http://schemas.microsoft.com/office/drawing/2014/main" id="{4C80D74F-225A-4483-A536-E782777B95FE}"/>
              </a:ext>
            </a:extLst>
          </p:cNvPr>
          <p:cNvGraphicFramePr>
            <a:graphicFrameLocks noGrp="1"/>
          </p:cNvGraphicFramePr>
          <p:nvPr/>
        </p:nvGraphicFramePr>
        <p:xfrm>
          <a:off x="2166939" y="1652588"/>
          <a:ext cx="7920037" cy="4062414"/>
        </p:xfrm>
        <a:graphic>
          <a:graphicData uri="http://schemas.openxmlformats.org/drawingml/2006/table">
            <a:tbl>
              <a:tblPr/>
              <a:tblGrid>
                <a:gridCol w="406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 및 구매거래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통화선도계약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2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1) 20×1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상품구매와 통화선도계약 체결일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：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-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-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비망기록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-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구매계약은 기록하지 않기 때문임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통화선도계약의 공정가치는 ‘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0’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임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2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2) 20×1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결산일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：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확정계약평가손실        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</a:t>
                      </a: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           4,000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     4,000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통화선도평가이익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        4,000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</a:t>
                      </a: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78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계약금액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×(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결산시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선도환율－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직전평가시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선도환율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$100×(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1,140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1,100)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*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유동부채로 기록한다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marT="45724" marB="4572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549" name="Rectangle 29">
            <a:extLst>
              <a:ext uri="{FF2B5EF4-FFF2-40B4-BE49-F238E27FC236}">
                <a16:creationId xmlns:a16="http://schemas.microsoft.com/office/drawing/2014/main" id="{125DF3F4-432C-4DA2-B3B0-66CF07CA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7550" name="Rectangle 30">
            <a:extLst>
              <a:ext uri="{FF2B5EF4-FFF2-40B4-BE49-F238E27FC236}">
                <a16:creationId xmlns:a16="http://schemas.microsoft.com/office/drawing/2014/main" id="{3683D749-1669-4405-89EC-5BA0F9CB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7551" name="Rectangle 31">
            <a:extLst>
              <a:ext uri="{FF2B5EF4-FFF2-40B4-BE49-F238E27FC236}">
                <a16:creationId xmlns:a16="http://schemas.microsoft.com/office/drawing/2014/main" id="{A3157206-BF46-483D-820F-1F8B94D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7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 descr="PIC2B">
            <a:extLst>
              <a:ext uri="{FF2B5EF4-FFF2-40B4-BE49-F238E27FC236}">
                <a16:creationId xmlns:a16="http://schemas.microsoft.com/office/drawing/2014/main" id="{7B830BC6-81CB-4934-9109-25BD009BF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2A9B8F1-8B7C-4547-A928-AF7AFF53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20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EFDAA06-3466-4BDC-B413-905181DA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B3342CFA-4AB7-4160-AE34-D8B6C3AC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1866" name="Group 26">
            <a:extLst>
              <a:ext uri="{FF2B5EF4-FFF2-40B4-BE49-F238E27FC236}">
                <a16:creationId xmlns:a16="http://schemas.microsoft.com/office/drawing/2014/main" id="{31210FBA-D8F1-4F22-9EB0-ED1C9D9470E6}"/>
              </a:ext>
            </a:extLst>
          </p:cNvPr>
          <p:cNvGraphicFramePr>
            <a:graphicFrameLocks noGrp="1"/>
          </p:cNvGraphicFramePr>
          <p:nvPr/>
        </p:nvGraphicFramePr>
        <p:xfrm>
          <a:off x="2174876" y="1685925"/>
          <a:ext cx="7993063" cy="3671888"/>
        </p:xfrm>
        <a:graphic>
          <a:graphicData uri="http://schemas.openxmlformats.org/drawingml/2006/table">
            <a:tbl>
              <a:tblPr/>
              <a:tblGrid>
                <a:gridCol w="412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3) 20×2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인도일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：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확정계약평가손실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    6,000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                6,000</a:t>
                      </a:r>
                      <a:r>
                        <a:rPr kumimoji="1" lang="en-US" altLang="ko-KR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($100)     120,000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**    </a:t>
                      </a: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             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#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     4,000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통화선도거래이익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  6,000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   계                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확정계약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10,000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($100)           120,000</a:t>
                      </a:r>
                      <a:r>
                        <a:rPr kumimoji="1" lang="en-US" altLang="ko-K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**</a:t>
                      </a: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12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*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계약금액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×(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실제지급시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현행환율－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직전평가시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선도환율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$1,000×(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1,200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1,140)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**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계약금액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×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계약실행일의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현행환율＝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$100×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1,200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120,000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568" name="Rectangle 25">
            <a:extLst>
              <a:ext uri="{FF2B5EF4-FFF2-40B4-BE49-F238E27FC236}">
                <a16:creationId xmlns:a16="http://schemas.microsoft.com/office/drawing/2014/main" id="{73348F1F-4453-49B9-A059-8345FAE0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7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29613FE-B756-4DDD-A46C-455FBCE08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285876"/>
            <a:ext cx="7929562" cy="52863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2000" b="1"/>
              <a:t>(3) </a:t>
            </a:r>
            <a:r>
              <a:rPr lang="ko-KR" altLang="en-US" sz="2000" b="1">
                <a:solidFill>
                  <a:schemeClr val="tx1"/>
                </a:solidFill>
              </a:rPr>
              <a:t>고정금리를 변동금리로 변경하는 이자율스왑의 회계처리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>
                <a:solidFill>
                  <a:schemeClr val="tx1"/>
                </a:solidFill>
              </a:rPr>
              <a:t>1) </a:t>
            </a:r>
            <a:r>
              <a:rPr lang="ko-KR" altLang="en-US" sz="1800">
                <a:solidFill>
                  <a:schemeClr val="tx1"/>
                </a:solidFill>
              </a:rPr>
              <a:t>위험회피대상항목이 고정금리부인 것을 변동금리로 대체하는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>
                <a:solidFill>
                  <a:schemeClr val="tx1"/>
                </a:solidFill>
              </a:rPr>
              <a:t>    이자율스왑은 공정가치 위험회피목적이 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>
                <a:solidFill>
                  <a:schemeClr val="tx1"/>
                </a:solidFill>
              </a:rPr>
              <a:t>2) </a:t>
            </a:r>
            <a:r>
              <a:rPr lang="ko-KR" altLang="en-US" sz="1800">
                <a:solidFill>
                  <a:schemeClr val="tx1"/>
                </a:solidFill>
              </a:rPr>
              <a:t>공정가치 위험회피수단으로 지정되는 경우 회계연도말에 이자율스왑을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>
                <a:solidFill>
                  <a:schemeClr val="tx1"/>
                </a:solidFill>
              </a:rPr>
              <a:t>    시장에서 인용된 가격변동 또는 합리적인 모형에 의해 추정된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>
                <a:solidFill>
                  <a:schemeClr val="tx1"/>
                </a:solidFill>
              </a:rPr>
              <a:t>    공정가치로 평가 </a:t>
            </a:r>
            <a:r>
              <a:rPr lang="ko-KR" altLang="en-US" sz="1800"/>
              <a:t>해야된다</a:t>
            </a:r>
            <a:r>
              <a:rPr lang="en-US" altLang="ko-KR" sz="1800"/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/>
              <a:t>3) </a:t>
            </a:r>
            <a:r>
              <a:rPr lang="ko-KR" altLang="en-US" sz="1800"/>
              <a:t>공정가치 평가손익은 위험회피대상항목의 공정가치 변동분과 함께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    당기손익으로 인식하여야 한다</a:t>
            </a:r>
            <a:r>
              <a:rPr lang="en-US" altLang="ko-KR" sz="1800"/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/>
              <a:t>4) </a:t>
            </a:r>
            <a:r>
              <a:rPr lang="ko-KR" altLang="en-US" sz="1800"/>
              <a:t>이자율스왑의 수수료는 스왑기간이 장기가 아닌 경우에는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    당기 비용으로 처리한다</a:t>
            </a:r>
            <a:r>
              <a:rPr lang="en-US" altLang="ko-KR" sz="1800"/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/>
              <a:t>5) </a:t>
            </a:r>
            <a:r>
              <a:rPr lang="ko-KR" altLang="en-US" sz="1800"/>
              <a:t>이자율스왑으로 인해 수취</a:t>
            </a:r>
            <a:r>
              <a:rPr lang="en-US" altLang="ko-KR" sz="1800"/>
              <a:t>, </a:t>
            </a:r>
            <a:r>
              <a:rPr lang="ko-KR" altLang="en-US" sz="1800"/>
              <a:t>지급하는 이자는 순액으로 결제한다</a:t>
            </a:r>
            <a:r>
              <a:rPr lang="en-US" altLang="ko-KR" sz="1800"/>
              <a:t>.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/>
              <a:t>    </a:t>
            </a:r>
            <a:r>
              <a:rPr lang="ko-KR" altLang="en-US" sz="1800"/>
              <a:t>따라서 순액만을 스왑거래 손익으로 계상하였다가 관련 채권</a:t>
            </a:r>
            <a:r>
              <a:rPr lang="en-US" altLang="ko-KR" sz="1800"/>
              <a:t>(</a:t>
            </a:r>
            <a:r>
              <a:rPr lang="ko-KR" altLang="en-US" sz="1800"/>
              <a:t>채무</a:t>
            </a:r>
            <a:r>
              <a:rPr lang="en-US" altLang="ko-KR" sz="1800"/>
              <a:t>)</a:t>
            </a:r>
            <a:r>
              <a:rPr lang="ko-KR" altLang="en-US" sz="1800"/>
              <a:t>의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    이자수익</a:t>
            </a:r>
            <a:r>
              <a:rPr lang="en-US" altLang="ko-KR" sz="1800"/>
              <a:t>(</a:t>
            </a:r>
            <a:r>
              <a:rPr lang="ko-KR" altLang="en-US" sz="1800"/>
              <a:t>이자비용</a:t>
            </a:r>
            <a:r>
              <a:rPr lang="en-US" altLang="ko-KR" sz="1800"/>
              <a:t>)</a:t>
            </a:r>
            <a:r>
              <a:rPr lang="ko-KR" altLang="en-US" sz="1800"/>
              <a:t>을 계상하는 시점에 이자수익</a:t>
            </a:r>
            <a:r>
              <a:rPr lang="en-US" altLang="ko-KR" sz="1800"/>
              <a:t>(</a:t>
            </a:r>
            <a:r>
              <a:rPr lang="ko-KR" altLang="en-US" sz="1800"/>
              <a:t>이자비용</a:t>
            </a:r>
            <a:r>
              <a:rPr lang="en-US" altLang="ko-KR" sz="1800"/>
              <a:t>)</a:t>
            </a:r>
            <a:r>
              <a:rPr lang="ko-KR" altLang="en-US" sz="1800"/>
              <a:t>에 가감한다</a:t>
            </a:r>
            <a:r>
              <a:rPr lang="en-US" altLang="ko-KR" sz="1800"/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ko-KR" sz="1800"/>
              <a:t>6) </a:t>
            </a:r>
            <a:r>
              <a:rPr lang="ko-KR" altLang="en-US" sz="1800"/>
              <a:t>해당 스왑의 계약금액과 위험회피대상항목의 원금 및 만기가 일치하고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    최초 스왑 계약체결시 스왑의 공정가치가 </a:t>
            </a:r>
            <a:r>
              <a:rPr lang="ko-KR" altLang="en-US" sz="1800">
                <a:latin typeface="Arial" panose="020B0604020202020204" pitchFamily="34" charset="0"/>
              </a:rPr>
              <a:t>‘</a:t>
            </a:r>
            <a:r>
              <a:rPr lang="en-US" altLang="ko-KR" sz="1800"/>
              <a:t>0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r>
              <a:rPr lang="ko-KR" altLang="en-US" sz="1800"/>
              <a:t>이라면</a:t>
            </a:r>
            <a:r>
              <a:rPr lang="en-US" altLang="ko-KR" sz="1800"/>
              <a:t>, </a:t>
            </a:r>
            <a:r>
              <a:rPr lang="ko-KR" altLang="en-US" sz="1800"/>
              <a:t>위험회피효과의 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    평가시 완전한 위험회피가 달성된다고 가정한다</a:t>
            </a:r>
            <a:r>
              <a:rPr lang="en-US" altLang="ko-KR" sz="1700"/>
              <a:t>.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000"/>
              </a:spcBef>
              <a:buNone/>
            </a:pPr>
            <a:endParaRPr lang="en-US" altLang="ko-KR"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>
            <a:extLst>
              <a:ext uri="{FF2B5EF4-FFF2-40B4-BE49-F238E27FC236}">
                <a16:creationId xmlns:a16="http://schemas.microsoft.com/office/drawing/2014/main" id="{36AF6F72-C555-4834-A1B3-61227E0C0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285875"/>
            <a:ext cx="7713663" cy="5259388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 b="1"/>
              <a:t>이자율스왑의 예</a:t>
            </a:r>
            <a:r>
              <a:rPr lang="en-US" altLang="ko-KR" sz="1700" b="1"/>
              <a:t>: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en-US" altLang="ko-KR" sz="1000" b="1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[</a:t>
            </a:r>
            <a:r>
              <a:rPr lang="ko-KR" altLang="en-US" sz="1700"/>
              <a:t>자금시장에서 적용되는 이자</a:t>
            </a:r>
            <a:r>
              <a:rPr lang="en-US" altLang="ko-KR" sz="1700"/>
              <a:t>]                          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</a:t>
            </a:r>
            <a:r>
              <a:rPr lang="ko-KR" altLang="en-US" sz="1700" b="1">
                <a:solidFill>
                  <a:schemeClr val="hlink"/>
                </a:solidFill>
              </a:rPr>
              <a:t>변동</a:t>
            </a:r>
            <a:r>
              <a:rPr lang="en-US" altLang="ko-KR" sz="1700" b="1">
                <a:solidFill>
                  <a:schemeClr val="hlink"/>
                </a:solidFill>
              </a:rPr>
              <a:t>: LIBOR+0.25%</a:t>
            </a:r>
            <a:r>
              <a:rPr lang="en-US" altLang="ko-KR" sz="1700"/>
              <a:t>                                         </a:t>
            </a:r>
            <a:r>
              <a:rPr lang="ko-KR" altLang="en-US" sz="1700" b="1">
                <a:solidFill>
                  <a:schemeClr val="hlink"/>
                </a:solidFill>
              </a:rPr>
              <a:t>고정</a:t>
            </a:r>
            <a:r>
              <a:rPr lang="en-US" altLang="ko-KR" sz="1700" b="1">
                <a:solidFill>
                  <a:schemeClr val="hlink"/>
                </a:solidFill>
              </a:rPr>
              <a:t>: 13%</a:t>
            </a:r>
            <a:r>
              <a:rPr lang="en-US" altLang="ko-KR" sz="1700"/>
              <a:t>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</a:t>
            </a:r>
            <a:r>
              <a:rPr lang="ko-KR" altLang="en-US" sz="1700" b="1">
                <a:solidFill>
                  <a:schemeClr val="tx2"/>
                </a:solidFill>
              </a:rPr>
              <a:t>고정</a:t>
            </a:r>
            <a:r>
              <a:rPr lang="en-US" altLang="ko-KR" sz="1700" b="1">
                <a:solidFill>
                  <a:schemeClr val="tx2"/>
                </a:solidFill>
              </a:rPr>
              <a:t>: 12%</a:t>
            </a:r>
            <a:r>
              <a:rPr lang="ko-KR" altLang="en-US" sz="1700" b="1">
                <a:solidFill>
                  <a:schemeClr val="tx2"/>
                </a:solidFill>
              </a:rPr>
              <a:t>로 차입                                             변동 </a:t>
            </a:r>
            <a:r>
              <a:rPr lang="en-US" altLang="ko-KR" sz="1700" b="1">
                <a:solidFill>
                  <a:schemeClr val="tx2"/>
                </a:solidFill>
              </a:rPr>
              <a:t>LIBOR+0.5%</a:t>
            </a:r>
            <a:r>
              <a:rPr lang="ko-KR" altLang="en-US" sz="1700" b="1">
                <a:solidFill>
                  <a:schemeClr val="tx2"/>
                </a:solidFill>
              </a:rPr>
              <a:t>로 차입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000" b="1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                    </a:t>
            </a:r>
            <a:r>
              <a:rPr lang="en-US" altLang="ko-KR" sz="1700"/>
              <a:t>12%                                     12.25%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  </a:t>
            </a:r>
            <a:r>
              <a:rPr lang="en-US" altLang="ko-KR" sz="1700" b="1">
                <a:solidFill>
                  <a:schemeClr val="tx2"/>
                </a:solidFill>
              </a:rPr>
              <a:t>A</a:t>
            </a:r>
            <a:r>
              <a:rPr lang="ko-KR" altLang="en-US" sz="1700" b="1">
                <a:solidFill>
                  <a:schemeClr val="tx2"/>
                </a:solidFill>
              </a:rPr>
              <a:t>회사</a:t>
            </a:r>
            <a:r>
              <a:rPr lang="ko-KR" altLang="en-US" sz="1700"/>
              <a:t> </a:t>
            </a:r>
            <a:r>
              <a:rPr lang="ko-KR" altLang="en-US" sz="1700">
                <a:sym typeface="Wingdings" panose="05000000000000000000" pitchFamily="2" charset="2"/>
              </a:rPr>
              <a:t></a:t>
            </a:r>
            <a:r>
              <a:rPr lang="en-US" altLang="ko-KR" sz="1700">
                <a:sym typeface="Wingdings" panose="05000000000000000000" pitchFamily="2" charset="2"/>
              </a:rPr>
              <a:t>------------</a:t>
            </a:r>
            <a:r>
              <a:rPr lang="en-US" altLang="ko-KR" sz="1700"/>
              <a:t>     </a:t>
            </a:r>
            <a:r>
              <a:rPr lang="ko-KR" altLang="en-US" sz="1700"/>
              <a:t>중개은행    </a:t>
            </a:r>
            <a:r>
              <a:rPr lang="ko-KR" altLang="en-US" sz="1700">
                <a:sym typeface="Wingdings" panose="05000000000000000000" pitchFamily="2" charset="2"/>
              </a:rPr>
              <a:t></a:t>
            </a:r>
            <a:r>
              <a:rPr lang="en-US" altLang="ko-KR" sz="1700">
                <a:sym typeface="Wingdings" panose="05000000000000000000" pitchFamily="2" charset="2"/>
              </a:rPr>
              <a:t>----------</a:t>
            </a:r>
            <a:r>
              <a:rPr lang="en-US" altLang="ko-KR" sz="1700"/>
              <a:t>  </a:t>
            </a:r>
            <a:r>
              <a:rPr lang="en-US" altLang="ko-KR" sz="1700" b="1">
                <a:solidFill>
                  <a:srgbClr val="FF0000"/>
                </a:solidFill>
              </a:rPr>
              <a:t>B</a:t>
            </a:r>
            <a:r>
              <a:rPr lang="ko-KR" altLang="en-US" sz="1700" b="1">
                <a:solidFill>
                  <a:srgbClr val="FF0000"/>
                </a:solidFill>
              </a:rPr>
              <a:t>회사</a:t>
            </a:r>
            <a:r>
              <a:rPr lang="ko-KR" altLang="en-US" sz="1700"/>
              <a:t> 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700"/>
              <a:t>                </a:t>
            </a:r>
            <a:r>
              <a:rPr lang="en-US" altLang="ko-KR" sz="1700"/>
              <a:t>-------------</a:t>
            </a:r>
            <a:r>
              <a:rPr lang="en-US" altLang="ko-KR" sz="1700">
                <a:sym typeface="Wingdings" panose="05000000000000000000" pitchFamily="2" charset="2"/>
              </a:rPr>
              <a:t>                    ----------</a:t>
            </a:r>
            <a:endParaRPr lang="en-US" altLang="ko-KR" sz="17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                       LIBOR                                        LIBOR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en-US" altLang="ko-KR" sz="10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[</a:t>
            </a:r>
            <a:r>
              <a:rPr lang="ko-KR" altLang="en-US" sz="1700" b="1">
                <a:solidFill>
                  <a:schemeClr val="tx2"/>
                </a:solidFill>
              </a:rPr>
              <a:t>실질부담이자</a:t>
            </a:r>
            <a:r>
              <a:rPr lang="en-US" altLang="ko-KR" sz="1700" b="1">
                <a:solidFill>
                  <a:schemeClr val="tx2"/>
                </a:solidFill>
              </a:rPr>
              <a:t>]  LIBOR(</a:t>
            </a:r>
            <a:r>
              <a:rPr lang="ko-KR" altLang="en-US" sz="1700" b="1">
                <a:solidFill>
                  <a:schemeClr val="tx2"/>
                </a:solidFill>
              </a:rPr>
              <a:t>변동이자</a:t>
            </a:r>
            <a:r>
              <a:rPr lang="en-US" altLang="ko-KR" sz="1700" b="1">
                <a:solidFill>
                  <a:schemeClr val="tx2"/>
                </a:solidFill>
              </a:rPr>
              <a:t>)                  12.75%(</a:t>
            </a:r>
            <a:r>
              <a:rPr lang="ko-KR" altLang="en-US" sz="1700" b="1">
                <a:solidFill>
                  <a:schemeClr val="tx2"/>
                </a:solidFill>
              </a:rPr>
              <a:t>고정이자</a:t>
            </a:r>
            <a:r>
              <a:rPr lang="en-US" altLang="ko-KR" sz="1700" b="1">
                <a:solidFill>
                  <a:schemeClr val="tx2"/>
                </a:solidFill>
              </a:rPr>
              <a:t>)</a:t>
            </a:r>
            <a:r>
              <a:rPr lang="en-US" altLang="ko-KR" sz="1700"/>
              <a:t>         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en-US" altLang="ko-KR" sz="100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 b="1"/>
              <a:t>A</a:t>
            </a:r>
            <a:r>
              <a:rPr lang="ko-KR" altLang="en-US" sz="1900" b="1"/>
              <a:t>회사</a:t>
            </a:r>
            <a:r>
              <a:rPr lang="en-US" altLang="ko-KR" sz="1900" b="1"/>
              <a:t>: LIBOR+0.25% </a:t>
            </a:r>
            <a:r>
              <a:rPr lang="ko-KR" altLang="en-US" sz="1900" b="1"/>
              <a:t>대신 </a:t>
            </a:r>
            <a:r>
              <a:rPr lang="en-US" altLang="ko-KR" sz="1900" b="1"/>
              <a:t>LIBOR</a:t>
            </a:r>
            <a:r>
              <a:rPr lang="ko-KR" altLang="en-US" sz="1900" b="1"/>
              <a:t>만 부담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900" b="1"/>
              <a:t>B</a:t>
            </a:r>
            <a:r>
              <a:rPr lang="ko-KR" altLang="en-US" sz="1900" b="1"/>
              <a:t>회사</a:t>
            </a:r>
            <a:r>
              <a:rPr lang="en-US" altLang="ko-KR" sz="1900" b="1"/>
              <a:t>: 13% </a:t>
            </a:r>
            <a:r>
              <a:rPr lang="ko-KR" altLang="en-US" sz="1900" b="1"/>
              <a:t>대신 </a:t>
            </a:r>
            <a:r>
              <a:rPr lang="en-US" altLang="ko-KR" sz="1900" b="1"/>
              <a:t>12.75%</a:t>
            </a:r>
            <a:r>
              <a:rPr lang="ko-KR" altLang="en-US" sz="1900" b="1"/>
              <a:t>만 부담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1900" b="1"/>
              <a:t>중개은행</a:t>
            </a:r>
            <a:r>
              <a:rPr lang="en-US" altLang="ko-KR" sz="1900" b="1"/>
              <a:t>: </a:t>
            </a:r>
            <a:r>
              <a:rPr lang="ko-KR" altLang="en-US" sz="1900" b="1"/>
              <a:t>중개대가로 </a:t>
            </a:r>
            <a:r>
              <a:rPr lang="en-US" altLang="ko-KR" sz="1900" b="1"/>
              <a:t>0.25%</a:t>
            </a:r>
            <a:r>
              <a:rPr lang="ko-KR" altLang="en-US" sz="1900" b="1"/>
              <a:t>를 받음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endParaRPr lang="ko-KR" altLang="en-US" sz="1000" b="1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1700"/>
              <a:t>A</a:t>
            </a:r>
            <a:r>
              <a:rPr lang="ko-KR" altLang="en-US" sz="1700"/>
              <a:t>의 </a:t>
            </a:r>
            <a:r>
              <a:rPr lang="ko-KR" altLang="en-US" sz="1700" b="1" u="sng"/>
              <a:t>상대적 우위를 활용하여</a:t>
            </a:r>
            <a:r>
              <a:rPr lang="ko-KR" altLang="en-US" sz="1700"/>
              <a:t> </a:t>
            </a:r>
            <a:r>
              <a:rPr lang="en-US" altLang="ko-KR" sz="1700"/>
              <a:t>A</a:t>
            </a:r>
            <a:r>
              <a:rPr lang="ko-KR" altLang="en-US" sz="1700"/>
              <a:t>회사</a:t>
            </a:r>
            <a:r>
              <a:rPr lang="en-US" altLang="ko-KR" sz="1700"/>
              <a:t>, B</a:t>
            </a:r>
            <a:r>
              <a:rPr lang="ko-KR" altLang="en-US" sz="1700"/>
              <a:t>회사 및 중개은행이 모두 유리해짐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>
            <a:extLst>
              <a:ext uri="{FF2B5EF4-FFF2-40B4-BE49-F238E27FC236}">
                <a16:creationId xmlns:a16="http://schemas.microsoft.com/office/drawing/2014/main" id="{E51BC198-CFBF-4EFE-AC36-5DE76D02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이자율스왑 예제</a:t>
            </a:r>
          </a:p>
        </p:txBody>
      </p:sp>
      <p:sp>
        <p:nvSpPr>
          <p:cNvPr id="111619" name="내용 개체 틀 2">
            <a:extLst>
              <a:ext uri="{FF2B5EF4-FFF2-40B4-BE49-F238E27FC236}">
                <a16:creationId xmlns:a16="http://schemas.microsoft.com/office/drawing/2014/main" id="{FE990DD8-B086-4FF6-894C-E76D36C0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</a:pPr>
            <a:r>
              <a:rPr lang="en-US" altLang="ko-KR"/>
              <a:t>	</a:t>
            </a:r>
            <a:r>
              <a:rPr lang="ko-KR" altLang="en-US" sz="1600"/>
              <a:t>선기㈜는 </a:t>
            </a:r>
            <a:r>
              <a:rPr lang="en-US" altLang="ko-KR" sz="1600"/>
              <a:t>2005</a:t>
            </a:r>
            <a:r>
              <a:rPr lang="ko-KR" altLang="en-US" sz="1600"/>
              <a:t>년 </a:t>
            </a:r>
            <a:r>
              <a:rPr lang="en-US" altLang="ko-KR" sz="1600"/>
              <a:t>7</a:t>
            </a:r>
            <a:r>
              <a:rPr lang="ko-KR" altLang="en-US" sz="1600"/>
              <a:t>월 </a:t>
            </a:r>
            <a:r>
              <a:rPr lang="en-US" altLang="ko-KR" sz="1600"/>
              <a:t>1</a:t>
            </a:r>
            <a:r>
              <a:rPr lang="ko-KR" altLang="en-US" sz="1600"/>
              <a:t>일에 만기가 </a:t>
            </a:r>
            <a:r>
              <a:rPr lang="en-US" altLang="ko-KR" sz="1600"/>
              <a:t>1</a:t>
            </a:r>
            <a:r>
              <a:rPr lang="ko-KR" altLang="en-US" sz="1600"/>
              <a:t>년 </a:t>
            </a:r>
            <a:r>
              <a:rPr lang="en-US" altLang="ko-KR" sz="1600"/>
              <a:t>3</a:t>
            </a:r>
            <a:r>
              <a:rPr lang="ko-KR" altLang="en-US" sz="1600"/>
              <a:t>개월인 차입금 </a:t>
            </a:r>
            <a:r>
              <a:rPr lang="en-US" altLang="ko-KR" sz="1600"/>
              <a:t>\1,000,000</a:t>
            </a:r>
            <a:r>
              <a:rPr lang="ko-KR" altLang="en-US" sz="1600"/>
              <a:t>을 고정이자율 </a:t>
            </a:r>
            <a:r>
              <a:rPr lang="en-US" altLang="ko-KR" sz="1600"/>
              <a:t>10%</a:t>
            </a:r>
            <a:r>
              <a:rPr lang="ko-KR" altLang="en-US" sz="1600"/>
              <a:t>로 차입하였으며</a:t>
            </a:r>
            <a:r>
              <a:rPr lang="en-US" altLang="ko-KR" sz="1600"/>
              <a:t>, </a:t>
            </a:r>
            <a:r>
              <a:rPr lang="ko-KR" altLang="en-US" sz="1600"/>
              <a:t>고정이자율 </a:t>
            </a:r>
            <a:r>
              <a:rPr lang="en-US" altLang="ko-KR" sz="1600"/>
              <a:t>10%</a:t>
            </a:r>
            <a:r>
              <a:rPr lang="ko-KR" altLang="en-US" sz="1600"/>
              <a:t>는 차입일 당시의 </a:t>
            </a:r>
            <a:r>
              <a:rPr lang="en-US" altLang="ko-KR" sz="1600"/>
              <a:t>LIBOR</a:t>
            </a:r>
            <a:r>
              <a:rPr lang="ko-KR" altLang="en-US" sz="1600"/>
              <a:t>이자율 </a:t>
            </a:r>
            <a:r>
              <a:rPr lang="en-US" altLang="ko-KR" sz="1600"/>
              <a:t>8%</a:t>
            </a:r>
            <a:r>
              <a:rPr lang="ko-KR" altLang="en-US" sz="1600"/>
              <a:t>에 선기㈜의 신용위험이 고려되어 결정되었다</a:t>
            </a:r>
            <a:r>
              <a:rPr lang="en-US" altLang="ko-KR" sz="1600"/>
              <a:t>. </a:t>
            </a:r>
            <a:r>
              <a:rPr lang="ko-KR" altLang="en-US" sz="1600"/>
              <a:t>한편 선기㈜는 시장이자율변동에 따른 상기 차입금의 공정가액 변동위험을 회피하기 위하여 동 일자에 고정이자율 </a:t>
            </a:r>
            <a:r>
              <a:rPr lang="en-US" altLang="ko-KR" sz="1600"/>
              <a:t>8%</a:t>
            </a:r>
            <a:r>
              <a:rPr lang="ko-KR" altLang="en-US" sz="1600"/>
              <a:t>를 수취하고 변동이자율을 지급하는 이자율스왑계약을 체결하였으며 계약체결일에 프리미엄수수액은 없다</a:t>
            </a:r>
            <a:r>
              <a:rPr lang="en-US" altLang="ko-KR" sz="160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차입금 및 이자율스왑과 관련된 세부사항은 다음과 같다</a:t>
            </a:r>
            <a:r>
              <a:rPr lang="en-US" altLang="ko-KR" sz="1600"/>
              <a:t>.</a:t>
            </a:r>
          </a:p>
          <a:p>
            <a:pPr>
              <a:buFont typeface="Monotype Sorts" panose="05010101010101010101" pitchFamily="2" charset="2"/>
              <a:buNone/>
            </a:pPr>
            <a:endParaRPr lang="en-US" altLang="ko-KR" sz="1600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			</a:t>
            </a:r>
            <a:r>
              <a:rPr lang="ko-KR" altLang="en-US" sz="1600" u="sng"/>
              <a:t>이자율스왑계약</a:t>
            </a:r>
            <a:r>
              <a:rPr lang="en-US" altLang="ko-KR" sz="1600"/>
              <a:t>	</a:t>
            </a:r>
            <a:r>
              <a:rPr lang="ko-KR" altLang="en-US" sz="1600" u="sng"/>
              <a:t>장기차입금</a:t>
            </a:r>
            <a:endParaRPr lang="en-US" altLang="ko-KR" sz="1600" u="sng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/>
              <a:t>계약체결일 또는 차입일</a:t>
            </a:r>
            <a:r>
              <a:rPr lang="en-US" altLang="ko-KR" sz="1600"/>
              <a:t>	2005.7.1		2005.7.1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/>
              <a:t>만기일</a:t>
            </a:r>
            <a:r>
              <a:rPr lang="en-US" altLang="ko-KR" sz="1600"/>
              <a:t>			2006.9.30	2006.9.30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/>
              <a:t>계약금액 또는 원금</a:t>
            </a:r>
            <a:r>
              <a:rPr lang="en-US" altLang="ko-KR" sz="1600"/>
              <a:t>		\1,000,000	\1,000,000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/>
              <a:t>고정이자율</a:t>
            </a:r>
            <a:r>
              <a:rPr lang="en-US" altLang="ko-KR" sz="1600"/>
              <a:t>		</a:t>
            </a:r>
            <a:r>
              <a:rPr lang="ko-KR" altLang="en-US" sz="1600"/>
              <a:t>연 </a:t>
            </a:r>
            <a:r>
              <a:rPr lang="en-US" altLang="ko-KR" sz="1600"/>
              <a:t>8% </a:t>
            </a:r>
            <a:r>
              <a:rPr lang="ko-KR" altLang="en-US" sz="1600"/>
              <a:t>수취</a:t>
            </a:r>
            <a:r>
              <a:rPr lang="en-US" altLang="ko-KR" sz="1600"/>
              <a:t>	</a:t>
            </a:r>
            <a:r>
              <a:rPr lang="ko-KR" altLang="en-US" sz="1600"/>
              <a:t>연 </a:t>
            </a:r>
            <a:r>
              <a:rPr lang="en-US" altLang="ko-KR" sz="1600"/>
              <a:t>10%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/>
              <a:t>변동이자율</a:t>
            </a:r>
            <a:r>
              <a:rPr lang="en-US" altLang="ko-KR" sz="1600"/>
              <a:t>		3</a:t>
            </a:r>
            <a:r>
              <a:rPr lang="ko-KR" altLang="en-US" sz="1600"/>
              <a:t>개월 </a:t>
            </a:r>
            <a:r>
              <a:rPr lang="en-US" altLang="ko-KR" sz="1600"/>
              <a:t>LIBOR </a:t>
            </a:r>
            <a:r>
              <a:rPr lang="ko-KR" altLang="en-US" sz="1600"/>
              <a:t>지급</a:t>
            </a:r>
            <a:r>
              <a:rPr lang="en-US" altLang="ko-KR" sz="1600"/>
              <a:t>	N/A</a:t>
            </a:r>
          </a:p>
          <a:p>
            <a:pPr>
              <a:buFont typeface="Monotype Sorts" panose="05010101010101010101" pitchFamily="2" charset="2"/>
              <a:buNone/>
            </a:pPr>
            <a:endParaRPr lang="en-US" altLang="ko-KR" sz="1600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	</a:t>
            </a:r>
            <a:endParaRPr lang="ko-KR" altLang="en-US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제목 1">
            <a:extLst>
              <a:ext uri="{FF2B5EF4-FFF2-40B4-BE49-F238E27FC236}">
                <a16:creationId xmlns:a16="http://schemas.microsoft.com/office/drawing/2014/main" id="{2E014CAC-F3EC-4222-A5EF-406D18C3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0C95FE-CAA8-403E-8862-FFC76E81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286126"/>
          <a:ext cx="78486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이자율스왑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결제금액확정일</a:t>
                      </a:r>
                    </a:p>
                  </a:txBody>
                  <a:tcPr marT="45714" marB="45714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 err="1"/>
                        <a:t>개월만기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LIBOR</a:t>
                      </a:r>
                      <a:r>
                        <a:rPr lang="ko-KR" altLang="en-US" sz="1800" dirty="0"/>
                        <a:t>이자율</a:t>
                      </a:r>
                    </a:p>
                  </a:txBody>
                  <a:tcPr marT="45714" marB="4571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공정가액</a:t>
                      </a:r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이자율스왑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장기차입금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2005.7.1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8.0%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\1,000,000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2005.9.30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10.0%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(\18,585)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\981,415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2005.12.31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9.0%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(\7,106)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\992,894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2006.3.31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7.0%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\4,836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\1,004,836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2006.6.30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6.0%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\4,902</a:t>
                      </a:r>
                      <a:endParaRPr lang="ko-KR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\1,004,902</a:t>
                      </a:r>
                      <a:endParaRPr lang="ko-KR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BE26F8-2C41-4A2A-8DC2-1EDA06FA8AE4}"/>
              </a:ext>
            </a:extLst>
          </p:cNvPr>
          <p:cNvSpPr txBox="1"/>
          <p:nvPr/>
        </p:nvSpPr>
        <p:spPr>
          <a:xfrm>
            <a:off x="2667000" y="1857375"/>
            <a:ext cx="6580188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장기차입금의 이자와 </a:t>
            </a:r>
            <a:r>
              <a:rPr lang="ko-KR" altLang="en-US" dirty="0" err="1">
                <a:latin typeface="+mn-ea"/>
                <a:ea typeface="+mn-ea"/>
              </a:rPr>
              <a:t>이자율스왑은</a:t>
            </a:r>
            <a:r>
              <a:rPr lang="ko-KR" altLang="en-US" dirty="0">
                <a:latin typeface="+mn-ea"/>
                <a:ea typeface="+mn-ea"/>
              </a:rPr>
              <a:t> 매 분기말에 결제되고</a:t>
            </a:r>
            <a:r>
              <a:rPr lang="en-US" altLang="ko-KR" dirty="0">
                <a:latin typeface="+mn-ea"/>
                <a:ea typeface="+mn-ea"/>
              </a:rPr>
              <a:t>, 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이를 결정하는 </a:t>
            </a:r>
            <a:r>
              <a:rPr lang="en-US" altLang="ko-KR" dirty="0">
                <a:latin typeface="+mn-ea"/>
                <a:ea typeface="+mn-ea"/>
              </a:rPr>
              <a:t>LIBOR</a:t>
            </a:r>
            <a:r>
              <a:rPr lang="ko-KR" altLang="en-US" dirty="0">
                <a:latin typeface="+mn-ea"/>
                <a:ea typeface="+mn-ea"/>
              </a:rPr>
              <a:t>이자율은 매 </a:t>
            </a:r>
            <a:r>
              <a:rPr lang="ko-KR" altLang="en-US" dirty="0" err="1">
                <a:latin typeface="+mn-ea"/>
                <a:ea typeface="+mn-ea"/>
              </a:rPr>
              <a:t>분기초에</a:t>
            </a:r>
            <a:r>
              <a:rPr lang="ko-KR" altLang="en-US" dirty="0">
                <a:latin typeface="+mn-ea"/>
                <a:ea typeface="+mn-ea"/>
              </a:rPr>
              <a:t> 확정된다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확정된 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LIBOR</a:t>
            </a:r>
            <a:r>
              <a:rPr lang="ko-KR" altLang="en-US" dirty="0">
                <a:latin typeface="+mn-ea"/>
                <a:ea typeface="+mn-ea"/>
              </a:rPr>
              <a:t>이자율과 이에 근거한 </a:t>
            </a:r>
            <a:r>
              <a:rPr lang="ko-KR" altLang="en-US" dirty="0" err="1">
                <a:latin typeface="+mn-ea"/>
                <a:ea typeface="+mn-ea"/>
              </a:rPr>
              <a:t>이자율스왑</a:t>
            </a:r>
            <a:r>
              <a:rPr lang="ko-KR" altLang="en-US" dirty="0">
                <a:latin typeface="+mn-ea"/>
                <a:ea typeface="+mn-ea"/>
              </a:rPr>
              <a:t> 및 장기차입금의 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공정가액은 다음과 같다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 descr="PIC2B">
            <a:extLst>
              <a:ext uri="{FF2B5EF4-FFF2-40B4-BE49-F238E27FC236}">
                <a16:creationId xmlns:a16="http://schemas.microsoft.com/office/drawing/2014/main" id="{8A071708-356F-4160-A63C-BF45A19CC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469D446-3F66-46EB-8A6C-8CF36594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20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0852" name="Group 36">
            <a:extLst>
              <a:ext uri="{FF2B5EF4-FFF2-40B4-BE49-F238E27FC236}">
                <a16:creationId xmlns:a16="http://schemas.microsoft.com/office/drawing/2014/main" id="{C1F1B334-BDAF-434C-B623-2A7114D95E41}"/>
              </a:ext>
            </a:extLst>
          </p:cNvPr>
          <p:cNvGraphicFramePr>
            <a:graphicFrameLocks noGrp="1"/>
          </p:cNvGraphicFramePr>
          <p:nvPr/>
        </p:nvGraphicFramePr>
        <p:xfrm>
          <a:off x="1952626" y="1428750"/>
          <a:ext cx="8215313" cy="5100742"/>
        </p:xfrm>
        <a:graphic>
          <a:graphicData uri="http://schemas.openxmlformats.org/drawingml/2006/table">
            <a:tbl>
              <a:tblPr/>
              <a:tblGrid>
                <a:gridCol w="422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74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1) 2005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7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차입과 </a:t>
                      </a:r>
                      <a:r>
                        <a:rPr kumimoji="1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이자율스왑계약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：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1,000,000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1,000,000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-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비망기록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-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9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2) 2005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77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18,585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장기차입금평가이익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18,585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이자율스왑평가손실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18,585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  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       18,585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6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3) 2005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: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29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장기차입금평가손실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11,480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11,480</a:t>
                      </a:r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11,480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이자율스왑평가이익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(I/S)11,480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18" marB="4571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694" name="Rectangle 29">
            <a:extLst>
              <a:ext uri="{FF2B5EF4-FFF2-40B4-BE49-F238E27FC236}">
                <a16:creationId xmlns:a16="http://schemas.microsoft.com/office/drawing/2014/main" id="{852FEA8F-EAFB-49BB-9F7A-A9CE9155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5" name="Rectangle 30">
            <a:extLst>
              <a:ext uri="{FF2B5EF4-FFF2-40B4-BE49-F238E27FC236}">
                <a16:creationId xmlns:a16="http://schemas.microsoft.com/office/drawing/2014/main" id="{2828122D-ECE6-4016-8E03-D1C66C3C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6" name="Rectangle 31">
            <a:extLst>
              <a:ext uri="{FF2B5EF4-FFF2-40B4-BE49-F238E27FC236}">
                <a16:creationId xmlns:a16="http://schemas.microsoft.com/office/drawing/2014/main" id="{D10BADE9-27BE-4C1F-BFED-6BDB542A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7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 descr="PIC2B">
            <a:extLst>
              <a:ext uri="{FF2B5EF4-FFF2-40B4-BE49-F238E27FC236}">
                <a16:creationId xmlns:a16="http://schemas.microsoft.com/office/drawing/2014/main" id="{DC606FC3-EBF8-412C-99CA-8508E4F10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73BBC1C-4412-4A38-84CC-815719BA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20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90852" name="Group 36">
            <a:extLst>
              <a:ext uri="{FF2B5EF4-FFF2-40B4-BE49-F238E27FC236}">
                <a16:creationId xmlns:a16="http://schemas.microsoft.com/office/drawing/2014/main" id="{808D32D8-E771-4C48-A4C0-222C6DD64A15}"/>
              </a:ext>
            </a:extLst>
          </p:cNvPr>
          <p:cNvGraphicFramePr>
            <a:graphicFrameLocks noGrp="1"/>
          </p:cNvGraphicFramePr>
          <p:nvPr/>
        </p:nvGraphicFramePr>
        <p:xfrm>
          <a:off x="1952626" y="688975"/>
          <a:ext cx="8215313" cy="5740712"/>
        </p:xfrm>
        <a:graphic>
          <a:graphicData uri="http://schemas.openxmlformats.org/drawingml/2006/table">
            <a:tbl>
              <a:tblPr/>
              <a:tblGrid>
                <a:gridCol w="422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5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4) 2006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장기차입금평가손실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11,942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11,942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2,500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2,500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11,942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이자율스왑평가이익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(I/S)11,942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14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5) 2006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: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6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장기차입금평가이익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      66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66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2,500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2,500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66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이자율스왑평가이익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(I/S)      66 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4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6) 2006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: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29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1,004,902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1,000,000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장기차입금상환이익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4,902</a:t>
                      </a:r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      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이자비용               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이자율스왑거래손실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4,902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이자율스왑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           4,902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16" marB="4571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718" name="Rectangle 29">
            <a:extLst>
              <a:ext uri="{FF2B5EF4-FFF2-40B4-BE49-F238E27FC236}">
                <a16:creationId xmlns:a16="http://schemas.microsoft.com/office/drawing/2014/main" id="{9A290A93-8F0D-421A-93F2-3DE52A7F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9" name="Rectangle 30">
            <a:extLst>
              <a:ext uri="{FF2B5EF4-FFF2-40B4-BE49-F238E27FC236}">
                <a16:creationId xmlns:a16="http://schemas.microsoft.com/office/drawing/2014/main" id="{C6E9A697-9B78-4768-A274-C92F63A7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0" name="Rectangle 31">
            <a:extLst>
              <a:ext uri="{FF2B5EF4-FFF2-40B4-BE49-F238E27FC236}">
                <a16:creationId xmlns:a16="http://schemas.microsoft.com/office/drawing/2014/main" id="{5FEE5329-EDBB-4E60-A862-8ED48805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7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6AB4F0B-ABAD-4DD6-98AC-304DD076B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403350"/>
            <a:ext cx="8137525" cy="3240088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en-US" altLang="ko-KR" sz="1500" dirty="0"/>
              <a:t>① </a:t>
            </a:r>
            <a:r>
              <a:rPr lang="ko-KR" altLang="en-US" sz="1500" b="1" dirty="0"/>
              <a:t>이는 파생상품이 특정위험으로 인한 예상거래의 미래현금흐름 변동위험을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b="1" dirty="0"/>
              <a:t>    감소시키기 위하여 지정되었을 때 사용됨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dirty="0"/>
              <a:t>② 예상거래의 미래 현금흐름변동은 구체적으로 변동이자율 수취조건 대출금의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dirty="0"/>
              <a:t>    이자수입액 변동</a:t>
            </a:r>
            <a:r>
              <a:rPr lang="en-US" altLang="ko-KR" sz="1500" dirty="0"/>
              <a:t>, </a:t>
            </a:r>
            <a:r>
              <a:rPr lang="ko-KR" altLang="en-US" sz="1500" dirty="0"/>
              <a:t>변동이자율 지급조건 차입금의 이자지급액 변동</a:t>
            </a:r>
            <a:r>
              <a:rPr lang="en-US" altLang="ko-KR" sz="1500" dirty="0"/>
              <a:t>, </a:t>
            </a:r>
            <a:r>
              <a:rPr lang="ko-KR" altLang="en-US" sz="1500" dirty="0"/>
              <a:t>재고자산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dirty="0"/>
              <a:t>    의 </a:t>
            </a:r>
            <a:r>
              <a:rPr lang="ko-KR" altLang="en-US" sz="1500" dirty="0">
                <a:solidFill>
                  <a:schemeClr val="tx1"/>
                </a:solidFill>
              </a:rPr>
              <a:t>미래예상매입에 따른 취득가액 변동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재고자산의 미래예상매출에 따른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    매출액 변동 등을 의미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b="1" dirty="0">
                <a:solidFill>
                  <a:schemeClr val="tx1"/>
                </a:solidFill>
              </a:rPr>
              <a:t>③ 현금흐름 위험회피회계에 따라 예상거래가 아직 발생하지 않은 회계연도에는   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b="1" dirty="0">
                <a:solidFill>
                  <a:schemeClr val="tx1"/>
                </a:solidFill>
              </a:rPr>
              <a:t>    해당 예상거래에 대한 평가손익이 계상되지 않으므로 이에 대응되는 </a:t>
            </a:r>
          </a:p>
          <a:p>
            <a:pPr marL="571500" indent="-571500">
              <a:lnSpc>
                <a:spcPct val="105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ko-KR" altLang="en-US" sz="1500" b="1" dirty="0">
                <a:solidFill>
                  <a:schemeClr val="tx1"/>
                </a:solidFill>
              </a:rPr>
              <a:t>    파생상품평가손익도 </a:t>
            </a:r>
            <a:r>
              <a:rPr lang="ko-KR" altLang="en-US" sz="1500" b="1" dirty="0" err="1">
                <a:solidFill>
                  <a:schemeClr val="tx1"/>
                </a:solidFill>
              </a:rPr>
              <a:t>당기손익이</a:t>
            </a:r>
            <a:r>
              <a:rPr lang="ko-KR" altLang="en-US" sz="1500" b="1" dirty="0">
                <a:solidFill>
                  <a:schemeClr val="tx1"/>
                </a:solidFill>
              </a:rPr>
              <a:t> 아닌 </a:t>
            </a:r>
            <a:r>
              <a:rPr lang="ko-KR" altLang="en-US" sz="1500" b="1" dirty="0" err="1">
                <a:solidFill>
                  <a:schemeClr val="tx1"/>
                </a:solidFill>
              </a:rPr>
              <a:t>기타포괄손익누계액으로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>
                <a:solidFill>
                  <a:schemeClr val="tx1"/>
                </a:solidFill>
              </a:rPr>
              <a:t>계상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/>
              <a:t>기타포괄손익으로 인식하는 이유는 위험회피대상인 미래현금흐름변동이 회계상 인식되는 시점까지 </a:t>
            </a:r>
            <a:r>
              <a:rPr lang="ko-KR" altLang="en-US" sz="1500" dirty="0" err="1"/>
              <a:t>이연시켰다가</a:t>
            </a:r>
            <a:r>
              <a:rPr lang="ko-KR" altLang="en-US" sz="1500" dirty="0"/>
              <a:t> 상계처리하기 위함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b="1" dirty="0">
                <a:solidFill>
                  <a:schemeClr val="tx1"/>
                </a:solidFill>
              </a:rPr>
              <a:t>④ 파생상품평가손익 중 위험회피에 효과적이지 못한 부분은 </a:t>
            </a:r>
            <a:r>
              <a:rPr lang="ko-KR" altLang="en-US" sz="1500" b="1" dirty="0" err="1">
                <a:solidFill>
                  <a:schemeClr val="tx1"/>
                </a:solidFill>
              </a:rPr>
              <a:t>당기손익으로</a:t>
            </a:r>
            <a:r>
              <a:rPr lang="ko-KR" altLang="en-US" sz="1500" b="1" dirty="0">
                <a:solidFill>
                  <a:schemeClr val="tx1"/>
                </a:solidFill>
              </a:rPr>
              <a:t> 인식</a:t>
            </a:r>
          </a:p>
          <a:p>
            <a:pPr marL="0" indent="0" eaLnBrk="1" hangingPunct="1">
              <a:lnSpc>
                <a:spcPct val="115000"/>
              </a:lnSpc>
              <a:spcBef>
                <a:spcPct val="5000"/>
              </a:spcBef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86C61E8-AE48-428E-B63E-67384F25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07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55084" name="Group 108">
            <a:extLst>
              <a:ext uri="{FF2B5EF4-FFF2-40B4-BE49-F238E27FC236}">
                <a16:creationId xmlns:a16="http://schemas.microsoft.com/office/drawing/2014/main" id="{9A7D95B8-0349-4410-A663-3959501C40C3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4857751"/>
          <a:ext cx="6769100" cy="1698625"/>
        </p:xfrm>
        <a:graphic>
          <a:graphicData uri="http://schemas.openxmlformats.org/drawingml/2006/table">
            <a:tbl>
              <a:tblPr/>
              <a:tblGrid>
                <a:gridCol w="429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구   분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(A)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＜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(A)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＞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(B)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(A)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위험회피대상거래의 </a:t>
                      </a:r>
                      <a:r>
                        <a:rPr kumimoji="1" lang="ko-KR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현금흐름변동액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현가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손실 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손실 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(B) 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파생상품평가손익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이익 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이익 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기타포괄손익누계액에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계상할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금액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당기손익으로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처리할 금액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－없음－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37" marB="4573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5742" name="Rectangle 100">
            <a:extLst>
              <a:ext uri="{FF2B5EF4-FFF2-40B4-BE49-F238E27FC236}">
                <a16:creationId xmlns:a16="http://schemas.microsoft.com/office/drawing/2014/main" id="{B46CF633-2DBC-4D91-9BC2-B16BBB87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79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3" name="Rectangle 102">
            <a:extLst>
              <a:ext uri="{FF2B5EF4-FFF2-40B4-BE49-F238E27FC236}">
                <a16:creationId xmlns:a16="http://schemas.microsoft.com/office/drawing/2014/main" id="{66D06AAD-B05D-4EED-80AB-003A88EA7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379413"/>
          </a:xfrm>
          <a:noFill/>
        </p:spPr>
        <p:txBody>
          <a:bodyPr/>
          <a:lstStyle/>
          <a:p>
            <a:pPr eaLnBrk="1" hangingPunct="1"/>
            <a:r>
              <a:rPr lang="ko-KR" altLang="en-US"/>
              <a:t>현금흐름 위험회피회계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16632"/>
            <a:ext cx="8138864" cy="8382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altLang="ko-KR" sz="2800" dirty="0">
                <a:solidFill>
                  <a:srgbClr val="002060"/>
                </a:solidFill>
              </a:rPr>
              <a:t>C </a:t>
            </a:r>
            <a:r>
              <a:rPr lang="ko-KR" altLang="en-US" sz="2800" dirty="0">
                <a:solidFill>
                  <a:srgbClr val="002060"/>
                </a:solidFill>
              </a:rPr>
              <a:t>금융자산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408" y="1916832"/>
            <a:ext cx="10464800" cy="2133600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IN" dirty="0"/>
              <a:t>XYZ</a:t>
            </a:r>
            <a:r>
              <a:rPr lang="ko-KR" altLang="en-US" dirty="0"/>
              <a:t>주식회사는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 만기 </a:t>
            </a:r>
            <a:r>
              <a:rPr lang="en-US" altLang="ko-KR" dirty="0"/>
              <a:t>5</a:t>
            </a:r>
            <a:r>
              <a:rPr lang="ko-KR" altLang="en-US" dirty="0"/>
              <a:t>년 표시이자율 </a:t>
            </a:r>
            <a:r>
              <a:rPr lang="en-US" altLang="ko-KR" dirty="0"/>
              <a:t>7%</a:t>
            </a:r>
            <a:r>
              <a:rPr lang="ko-KR" altLang="en-US" dirty="0"/>
              <a:t>의 사채를 </a:t>
            </a:r>
            <a:r>
              <a:rPr lang="en-US" altLang="ko-KR" dirty="0"/>
              <a:t>$400,000</a:t>
            </a:r>
            <a:r>
              <a:rPr lang="ko-KR" altLang="en-US" dirty="0"/>
              <a:t>에 취득하였다</a:t>
            </a:r>
            <a:r>
              <a:rPr lang="en-US" altLang="ko-KR" dirty="0"/>
              <a:t>.</a:t>
            </a:r>
            <a:endParaRPr lang="en-IN" dirty="0"/>
          </a:p>
          <a:p>
            <a:pPr lvl="1">
              <a:buFont typeface="Wingdings"/>
              <a:buChar char="ü"/>
              <a:defRPr/>
            </a:pPr>
            <a:r>
              <a:rPr lang="ko-KR" altLang="en-US" dirty="0"/>
              <a:t>이 금융자산은 </a:t>
            </a:r>
            <a:r>
              <a:rPr lang="en-US" altLang="ko-KR" dirty="0"/>
              <a:t>AC</a:t>
            </a:r>
            <a:r>
              <a:rPr lang="ko-KR" altLang="en-US" dirty="0"/>
              <a:t>금융자산으로 분류하였다</a:t>
            </a:r>
            <a:r>
              <a:rPr lang="en-US" altLang="ko-KR" dirty="0"/>
              <a:t>.</a:t>
            </a:r>
            <a:endParaRPr lang="en-US" dirty="0"/>
          </a:p>
          <a:p>
            <a:pPr lvl="1">
              <a:buFont typeface="Wingdings"/>
              <a:buChar char="ü"/>
              <a:defRPr/>
            </a:pPr>
            <a:r>
              <a:rPr lang="ko-KR" altLang="en-US" dirty="0"/>
              <a:t>이 사채를 발행한 회사는 매년 두 번씩 </a:t>
            </a:r>
            <a:r>
              <a:rPr lang="en-US" altLang="ko-KR" dirty="0"/>
              <a:t>(6/30, 12/31) </a:t>
            </a:r>
            <a:r>
              <a:rPr lang="en-IN" dirty="0"/>
              <a:t>$14,000</a:t>
            </a:r>
            <a:r>
              <a:rPr lang="ko-KR" altLang="en-US" dirty="0"/>
              <a:t>의 이자를 지불한다</a:t>
            </a:r>
            <a:r>
              <a:rPr lang="en-US" altLang="ko-KR" dirty="0"/>
              <a:t>.</a:t>
            </a:r>
            <a:endParaRPr lang="en-IN" dirty="0"/>
          </a:p>
          <a:p>
            <a:pPr lvl="1">
              <a:buFont typeface="Wingdings"/>
              <a:buChar char="ü"/>
              <a:defRPr/>
            </a:pPr>
            <a:r>
              <a:rPr lang="ko-KR" altLang="en-US" dirty="0"/>
              <a:t>이 사채의 유효이자율은</a:t>
            </a:r>
            <a:r>
              <a:rPr lang="en-US" dirty="0"/>
              <a:t> 8%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5AEA62F-59F4-43AE-891A-D023235E2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현금흐름위험회피회계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ED1C73C-19FD-42BC-A68D-D958943E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339850"/>
            <a:ext cx="83883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>
                <a:latin typeface="+mn-ea"/>
                <a:ea typeface="+mn-ea"/>
              </a:rPr>
              <a:t>기타포괄손익으로 </a:t>
            </a:r>
            <a:r>
              <a:rPr lang="ko-KR" altLang="en-US" sz="1700" dirty="0" err="1">
                <a:latin typeface="+mn-ea"/>
                <a:ea typeface="+mn-ea"/>
              </a:rPr>
              <a:t>계상해야</a:t>
            </a:r>
            <a:r>
              <a:rPr lang="ko-KR" altLang="en-US" sz="1700" dirty="0">
                <a:latin typeface="+mn-ea"/>
                <a:ea typeface="+mn-ea"/>
              </a:rPr>
              <a:t> 할 파생상품평가손익은 회계기간 기준으로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산정하는 것이 아니라 </a:t>
            </a:r>
            <a:r>
              <a:rPr lang="ko-KR" altLang="en-US" sz="1700" dirty="0">
                <a:solidFill>
                  <a:srgbClr val="FF0000"/>
                </a:solidFill>
                <a:latin typeface="+mn-ea"/>
                <a:ea typeface="+mn-ea"/>
              </a:rPr>
              <a:t>누적기준으로 산정</a:t>
            </a:r>
          </a:p>
        </p:txBody>
      </p:sp>
      <p:pic>
        <p:nvPicPr>
          <p:cNvPr id="116740" name="Picture 5">
            <a:extLst>
              <a:ext uri="{FF2B5EF4-FFF2-40B4-BE49-F238E27FC236}">
                <a16:creationId xmlns:a16="http://schemas.microsoft.com/office/drawing/2014/main" id="{52368959-DF00-43EF-96E1-EEFB2441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041526"/>
            <a:ext cx="6353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B451704-E69E-4A06-9668-068B69A45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현금흐름위험회피회계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77958A2-1FE9-456E-A813-78D91A67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554164"/>
            <a:ext cx="8388350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 </a:t>
            </a:r>
            <a:r>
              <a:rPr lang="ko-KR" altLang="en-US" sz="1700" dirty="0">
                <a:latin typeface="+mn-ea"/>
                <a:ea typeface="+mn-ea"/>
              </a:rPr>
              <a:t>기타포괄손익으로 계상된 위험회피수단의 평가손익의 처리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- </a:t>
            </a:r>
            <a:r>
              <a:rPr lang="ko-KR" altLang="en-US" sz="1700" dirty="0">
                <a:latin typeface="+mn-ea"/>
                <a:ea typeface="+mn-ea"/>
              </a:rPr>
              <a:t>위험회피대상 예상거래로 인해 금융자산이나 금융부채가 인식되는 경우</a:t>
            </a:r>
            <a:r>
              <a:rPr lang="en-US" altLang="ko-KR" sz="1700" dirty="0">
                <a:latin typeface="+mn-ea"/>
                <a:ea typeface="+mn-ea"/>
              </a:rPr>
              <a:t>: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  = </a:t>
            </a:r>
            <a:r>
              <a:rPr lang="ko-KR" altLang="en-US" sz="1700" dirty="0">
                <a:latin typeface="+mn-ea"/>
                <a:ea typeface="+mn-ea"/>
              </a:rPr>
              <a:t>당해 금융자산이나 금융부채가 당기 손익에 영향을 미치는 회계기간에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기타포괄손익을 </a:t>
            </a:r>
            <a:r>
              <a:rPr lang="ko-KR" altLang="en-US" sz="1700" dirty="0" err="1">
                <a:latin typeface="+mn-ea"/>
                <a:ea typeface="+mn-ea"/>
              </a:rPr>
              <a:t>재분류조정으로</a:t>
            </a:r>
            <a:r>
              <a:rPr lang="ko-KR" altLang="en-US" sz="1700" dirty="0">
                <a:latin typeface="+mn-ea"/>
                <a:ea typeface="+mn-ea"/>
              </a:rPr>
              <a:t> 자본에서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그러나 기타포괄손익으로 인식된 손실 중 전부 또는 일부가 미래에 회복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되지 않을 것으로 예상된다면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>
                <a:latin typeface="+mn-ea"/>
                <a:ea typeface="+mn-ea"/>
              </a:rPr>
              <a:t>회복되지 않을 것으로 예상되는 그 금액을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- </a:t>
            </a:r>
            <a:r>
              <a:rPr lang="ko-KR" altLang="en-US" sz="1700" dirty="0">
                <a:latin typeface="+mn-ea"/>
                <a:ea typeface="+mn-ea"/>
              </a:rPr>
              <a:t>위험회피대상 예상거래에 따라 </a:t>
            </a:r>
            <a:r>
              <a:rPr lang="ko-KR" altLang="en-US" sz="1700" dirty="0" err="1">
                <a:latin typeface="+mn-ea"/>
                <a:ea typeface="+mn-ea"/>
              </a:rPr>
              <a:t>비금융자산이나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비금융부채를</a:t>
            </a:r>
            <a:r>
              <a:rPr lang="ko-KR" altLang="en-US" sz="1700" dirty="0">
                <a:latin typeface="+mn-ea"/>
                <a:ea typeface="+mn-ea"/>
              </a:rPr>
              <a:t> 인식하거나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</a:t>
            </a:r>
            <a:r>
              <a:rPr lang="ko-KR" altLang="en-US" sz="1700" dirty="0" err="1">
                <a:latin typeface="+mn-ea"/>
                <a:ea typeface="+mn-ea"/>
              </a:rPr>
              <a:t>비금융자산이나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비금융부채에</a:t>
            </a:r>
            <a:r>
              <a:rPr lang="ko-KR" altLang="en-US" sz="1700" dirty="0">
                <a:latin typeface="+mn-ea"/>
                <a:ea typeface="+mn-ea"/>
              </a:rPr>
              <a:t> 대한 예상거래가 공정가치위험회피회계를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적용하는 확정계약이 되는 경우</a:t>
            </a:r>
            <a:r>
              <a:rPr lang="en-US" altLang="ko-KR" sz="1700" dirty="0">
                <a:latin typeface="+mn-ea"/>
                <a:ea typeface="+mn-ea"/>
              </a:rPr>
              <a:t>: </a:t>
            </a:r>
            <a:r>
              <a:rPr lang="ko-KR" altLang="en-US" sz="1700" dirty="0">
                <a:latin typeface="+mn-ea"/>
                <a:ea typeface="+mn-ea"/>
              </a:rPr>
              <a:t>다음 중 하나의 방법을 선택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ko-KR" altLang="en-US" sz="1900" b="1" dirty="0"/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ko-KR" sz="1900" b="1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9B0E10A-0A99-4D63-8A00-9B7FB4AB8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현금흐름위험회피회계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9E67C83-5408-4633-8FC7-CC56F3E7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554163"/>
            <a:ext cx="838835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 </a:t>
            </a:r>
            <a:r>
              <a:rPr lang="ko-KR" altLang="en-US" sz="1700" dirty="0">
                <a:latin typeface="+mn-ea"/>
                <a:ea typeface="+mn-ea"/>
              </a:rPr>
              <a:t>기타포괄손익으로 계상된 위험회피수단의 평가손익의 처리</a:t>
            </a:r>
            <a:r>
              <a:rPr lang="en-US" altLang="ko-KR" sz="1700" dirty="0">
                <a:latin typeface="+mn-ea"/>
                <a:ea typeface="+mn-ea"/>
              </a:rPr>
              <a:t>(</a:t>
            </a:r>
            <a:r>
              <a:rPr lang="ko-KR" altLang="en-US" sz="1700" dirty="0">
                <a:latin typeface="+mn-ea"/>
                <a:ea typeface="+mn-ea"/>
              </a:rPr>
              <a:t>계속</a:t>
            </a:r>
            <a:r>
              <a:rPr lang="en-US" altLang="ko-KR" sz="1700" dirty="0">
                <a:latin typeface="+mn-ea"/>
                <a:ea typeface="+mn-ea"/>
              </a:rPr>
              <a:t>)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= </a:t>
            </a:r>
            <a:r>
              <a:rPr lang="ko-KR" altLang="en-US" sz="1700" dirty="0">
                <a:latin typeface="+mn-ea"/>
                <a:ea typeface="+mn-ea"/>
              </a:rPr>
              <a:t>당해 금융자산이나 금융부채가 당기 손익에 영향을 미치는 회계기간에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기타포괄손익을 </a:t>
            </a:r>
            <a:r>
              <a:rPr lang="ko-KR" altLang="en-US" sz="1700" dirty="0" err="1">
                <a:latin typeface="+mn-ea"/>
                <a:ea typeface="+mn-ea"/>
              </a:rPr>
              <a:t>재분류조정으로</a:t>
            </a:r>
            <a:r>
              <a:rPr lang="ko-KR" altLang="en-US" sz="1700" dirty="0">
                <a:latin typeface="+mn-ea"/>
                <a:ea typeface="+mn-ea"/>
              </a:rPr>
              <a:t> 자본에서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그러나 기타포괄손익으로 인식된 손실 중 전부 또는 일부가 미래에 회복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되지 않을 것으로 예상된다면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>
                <a:latin typeface="+mn-ea"/>
                <a:ea typeface="+mn-ea"/>
              </a:rPr>
              <a:t>회복되지 않을 것으로 예상되는 그 금액을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r>
              <a:rPr lang="ko-KR" altLang="en-US" sz="1700" dirty="0">
                <a:latin typeface="+mn-ea"/>
                <a:ea typeface="+mn-ea"/>
              </a:rPr>
              <a:t> 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= </a:t>
            </a:r>
            <a:r>
              <a:rPr lang="ko-KR" altLang="en-US" sz="1700" dirty="0">
                <a:latin typeface="+mn-ea"/>
                <a:ea typeface="+mn-ea"/>
              </a:rPr>
              <a:t>기타포괄손익으로 인식된 관련 손익을 제거하여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>
                <a:latin typeface="+mn-ea"/>
                <a:ea typeface="+mn-ea"/>
              </a:rPr>
              <a:t>관련 자산이나 부채의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최초 원가 또는 장부금액에 포함</a:t>
            </a:r>
            <a:r>
              <a:rPr lang="en-US" altLang="ko-KR" sz="17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700" dirty="0">
                <a:solidFill>
                  <a:srgbClr val="FF0000"/>
                </a:solidFill>
                <a:latin typeface="+mn-ea"/>
                <a:ea typeface="+mn-ea"/>
              </a:rPr>
              <a:t>장부금액조정</a:t>
            </a:r>
            <a:r>
              <a:rPr lang="en-US" altLang="ko-KR" sz="17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ko-KR" sz="1700" dirty="0">
              <a:solidFill>
                <a:schemeClr val="folHlink"/>
              </a:solidFill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 - </a:t>
            </a:r>
            <a:r>
              <a:rPr lang="ko-KR" altLang="en-US" sz="1700" dirty="0">
                <a:latin typeface="+mn-ea"/>
                <a:ea typeface="+mn-ea"/>
              </a:rPr>
              <a:t>앞에 해당하지 않는 현금흐름위험회피의 경우</a:t>
            </a:r>
            <a:r>
              <a:rPr lang="en-US" altLang="ko-KR" sz="1700" dirty="0">
                <a:latin typeface="+mn-ea"/>
                <a:ea typeface="+mn-ea"/>
              </a:rPr>
              <a:t>: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  = </a:t>
            </a:r>
            <a:r>
              <a:rPr lang="ko-KR" altLang="en-US" sz="1700" dirty="0">
                <a:latin typeface="+mn-ea"/>
                <a:ea typeface="+mn-ea"/>
              </a:rPr>
              <a:t>기타포괄손익으로 인식된 관련 손익은 위험회피대상인 예상거래가 당기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손익에 영향을 미치는 회계기간에 </a:t>
            </a:r>
            <a:r>
              <a:rPr lang="ko-KR" altLang="en-US" sz="1700" dirty="0" err="1">
                <a:latin typeface="+mn-ea"/>
                <a:ea typeface="+mn-ea"/>
              </a:rPr>
              <a:t>재분류조정으로</a:t>
            </a:r>
            <a:r>
              <a:rPr lang="ko-KR" altLang="en-US" sz="1700" dirty="0">
                <a:latin typeface="+mn-ea"/>
                <a:ea typeface="+mn-ea"/>
              </a:rPr>
              <a:t> 자본에서 </a:t>
            </a:r>
            <a:r>
              <a:rPr lang="ko-KR" altLang="en-US" sz="1700" dirty="0" err="1">
                <a:latin typeface="+mn-ea"/>
                <a:ea typeface="+mn-ea"/>
              </a:rPr>
              <a:t>당기손익으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</a:t>
            </a:r>
            <a:r>
              <a:rPr lang="ko-KR" altLang="en-US" sz="1700" dirty="0" err="1">
                <a:latin typeface="+mn-ea"/>
                <a:ea typeface="+mn-ea"/>
              </a:rPr>
              <a:t>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ko-KR" sz="17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번호 개체 틀 4">
            <a:extLst>
              <a:ext uri="{FF2B5EF4-FFF2-40B4-BE49-F238E27FC236}">
                <a16:creationId xmlns:a16="http://schemas.microsoft.com/office/drawing/2014/main" id="{966B084C-82E7-4755-8900-7760CC4D3D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66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fld id="{0891DA9A-4E3D-4900-B0FD-0820B558469B}" type="slidenum">
              <a:rPr lang="en-US" altLang="ko-KR"/>
              <a:pPr eaLnBrk="1" hangingPunct="1"/>
              <a:t>53</a:t>
            </a:fld>
            <a:endParaRPr lang="en-US" altLang="ko-K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B869F6A-64BF-4EC2-855C-E78AD79F9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현금흐름위험회피회계 등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C8108AB-DC37-458C-AC76-0E299EBF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196976"/>
            <a:ext cx="83883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ko-KR" sz="1900" b="1"/>
          </a:p>
        </p:txBody>
      </p:sp>
      <p:pic>
        <p:nvPicPr>
          <p:cNvPr id="119813" name="Picture 4">
            <a:extLst>
              <a:ext uri="{FF2B5EF4-FFF2-40B4-BE49-F238E27FC236}">
                <a16:creationId xmlns:a16="http://schemas.microsoft.com/office/drawing/2014/main" id="{196CD848-180A-4997-A0BC-F9F696CA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81114"/>
            <a:ext cx="7581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>
            <a:extLst>
              <a:ext uri="{FF2B5EF4-FFF2-40B4-BE49-F238E27FC236}">
                <a16:creationId xmlns:a16="http://schemas.microsoft.com/office/drawing/2014/main" id="{D70B5546-5185-4442-BD8C-3E484159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현금흐름 위험회피회계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E0589-92AE-48DC-A980-9F02A133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1"/>
            <a:ext cx="7848600" cy="3419475"/>
          </a:xfrm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5) </a:t>
            </a:r>
            <a:r>
              <a:rPr lang="ko-KR" altLang="en-US" sz="1700" dirty="0">
                <a:latin typeface="+mn-ea"/>
              </a:rPr>
              <a:t>현금흐름 위험회피회계의 중단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(1) </a:t>
            </a:r>
            <a:r>
              <a:rPr lang="ko-KR" altLang="en-US" sz="1700" dirty="0">
                <a:latin typeface="+mn-ea"/>
              </a:rPr>
              <a:t>현금흐름 위험회피회계의 적용요건 중 하나라도 충족하지 못하게 되는 경우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(2) </a:t>
            </a:r>
            <a:r>
              <a:rPr lang="ko-KR" altLang="en-US" sz="1700" dirty="0">
                <a:latin typeface="+mn-ea"/>
              </a:rPr>
              <a:t>위험회피수단이 청산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매각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소멸</a:t>
            </a:r>
            <a:r>
              <a:rPr lang="en-US" altLang="ko-KR" sz="1700" dirty="0">
                <a:latin typeface="+mn-ea"/>
              </a:rPr>
              <a:t>.</a:t>
            </a:r>
            <a:r>
              <a:rPr lang="ko-KR" altLang="en-US" sz="1700" dirty="0">
                <a:latin typeface="+mn-ea"/>
              </a:rPr>
              <a:t>행사된 경우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(3) </a:t>
            </a:r>
            <a:r>
              <a:rPr lang="ko-KR" altLang="en-US" sz="1700" dirty="0">
                <a:latin typeface="+mn-ea"/>
              </a:rPr>
              <a:t>위험회피수단의 지정을 철회하는 경우</a:t>
            </a:r>
            <a:endParaRPr lang="en-US" altLang="ko-KR" sz="1700" dirty="0">
              <a:latin typeface="+mn-ea"/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US" altLang="ko-KR" sz="1700" dirty="0">
                <a:latin typeface="+mn-ea"/>
              </a:rPr>
              <a:t>  (4) </a:t>
            </a:r>
            <a:r>
              <a:rPr lang="ko-KR" altLang="en-US" sz="1700" dirty="0">
                <a:latin typeface="+mn-ea"/>
              </a:rPr>
              <a:t>예상거래가 더 이상 발생하지 않을 것으로 예상되는 경우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CDA06AC-6100-4174-BCA6-8D97A70A4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258888"/>
            <a:ext cx="7929563" cy="33845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700" b="1"/>
              <a:t>예제 </a:t>
            </a:r>
            <a:r>
              <a:rPr lang="en-US" altLang="ko-KR" sz="1700" b="1"/>
              <a:t>3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700" b="1"/>
              <a:t>12</a:t>
            </a:r>
            <a:r>
              <a:rPr lang="ko-KR" altLang="en-US" sz="1700" b="1"/>
              <a:t>월 결산법인인 혜영</a:t>
            </a:r>
            <a:r>
              <a:rPr lang="en-US" altLang="ko-KR" sz="1700" b="1"/>
              <a:t>(</a:t>
            </a:r>
            <a:r>
              <a:rPr lang="ko-KR" altLang="en-US" sz="1700" b="1"/>
              <a:t>주</a:t>
            </a:r>
            <a:r>
              <a:rPr lang="en-US" altLang="ko-KR" sz="1700" b="1"/>
              <a:t>)</a:t>
            </a:r>
            <a:r>
              <a:rPr lang="ko-KR" altLang="en-US" sz="1700" b="1"/>
              <a:t>는 제조공정에 사용하는 금을 시장을 통하여 매입하고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있는데</a:t>
            </a:r>
            <a:r>
              <a:rPr lang="en-US" altLang="ko-KR" sz="1700" b="1"/>
              <a:t>, </a:t>
            </a:r>
            <a:r>
              <a:rPr lang="ko-KR" altLang="en-US" sz="1700" b="1"/>
              <a:t>향후 예상제조량을 고려할 때 금 </a:t>
            </a:r>
            <a:r>
              <a:rPr lang="en-US" altLang="ko-KR" sz="1700" b="1"/>
              <a:t>10 Ounce(OZ)</a:t>
            </a:r>
            <a:r>
              <a:rPr lang="ko-KR" altLang="en-US" sz="1700" b="1"/>
              <a:t>를 </a:t>
            </a:r>
            <a:r>
              <a:rPr lang="en-US" altLang="ko-KR" sz="1700" b="1"/>
              <a:t>20×2</a:t>
            </a:r>
            <a:r>
              <a:rPr lang="ko-KR" altLang="en-US" sz="1700" b="1"/>
              <a:t>년  </a:t>
            </a:r>
            <a:r>
              <a:rPr lang="en-US" altLang="ko-KR" sz="1700" b="1"/>
              <a:t>2</a:t>
            </a:r>
            <a:r>
              <a:rPr lang="ko-KR" altLang="en-US" sz="1700" b="1"/>
              <a:t>월말에 매입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할 것이 거의 확실하다</a:t>
            </a:r>
            <a:r>
              <a:rPr lang="en-US" altLang="ko-KR" sz="1700" b="1"/>
              <a:t>. </a:t>
            </a:r>
            <a:r>
              <a:rPr lang="ko-KR" altLang="en-US" sz="1700" b="1"/>
              <a:t>한편</a:t>
            </a:r>
            <a:r>
              <a:rPr lang="en-US" altLang="ko-KR" sz="1700" b="1"/>
              <a:t>, </a:t>
            </a:r>
            <a:r>
              <a:rPr lang="ko-KR" altLang="en-US" sz="1700" b="1"/>
              <a:t>혜영</a:t>
            </a:r>
            <a:r>
              <a:rPr lang="en-US" altLang="ko-KR" sz="1700" b="1"/>
              <a:t>(</a:t>
            </a:r>
            <a:r>
              <a:rPr lang="ko-KR" altLang="en-US" sz="1700" b="1"/>
              <a:t>주</a:t>
            </a:r>
            <a:r>
              <a:rPr lang="en-US" altLang="ko-KR" sz="1700" b="1"/>
              <a:t>)</a:t>
            </a:r>
            <a:r>
              <a:rPr lang="ko-KR" altLang="en-US" sz="1700" b="1"/>
              <a:t>는 </a:t>
            </a:r>
            <a:r>
              <a:rPr lang="en-US" altLang="ko-KR" sz="1700" b="1"/>
              <a:t>20×2</a:t>
            </a:r>
            <a:r>
              <a:rPr lang="ko-KR" altLang="en-US" sz="1700" b="1"/>
              <a:t>년 </a:t>
            </a:r>
            <a:r>
              <a:rPr lang="en-US" altLang="ko-KR" sz="1700" b="1"/>
              <a:t>2</a:t>
            </a:r>
            <a:r>
              <a:rPr lang="ko-KR" altLang="en-US" sz="1700" b="1"/>
              <a:t>월말에 매입할 금의 시장가격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변동에 따른 미래현금위험을 회피하기 위하여 </a:t>
            </a:r>
            <a:r>
              <a:rPr lang="en-US" altLang="ko-KR" sz="1700" b="1"/>
              <a:t>20×1</a:t>
            </a:r>
            <a:r>
              <a:rPr lang="ko-KR" altLang="en-US" sz="1700" b="1"/>
              <a:t>년 </a:t>
            </a:r>
            <a:r>
              <a:rPr lang="en-US" altLang="ko-KR" sz="1700" b="1"/>
              <a:t>9</a:t>
            </a:r>
            <a:r>
              <a:rPr lang="ko-KR" altLang="en-US" sz="1700" b="1"/>
              <a:t>월 </a:t>
            </a:r>
            <a:r>
              <a:rPr lang="en-US" altLang="ko-KR" sz="1700" b="1"/>
              <a:t>1</a:t>
            </a:r>
            <a:r>
              <a:rPr lang="ko-KR" altLang="en-US" sz="1700" b="1"/>
              <a:t>일에 다음과 같은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조건으로 장외시장에서 금선도계약을 체결하였다</a:t>
            </a:r>
            <a:r>
              <a:rPr lang="en-US" altLang="ko-KR" sz="1700" b="1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700" b="1"/>
              <a:t>∙ </a:t>
            </a:r>
            <a:r>
              <a:rPr lang="ko-KR" altLang="en-US" sz="1700" b="1"/>
              <a:t>계약기간：</a:t>
            </a:r>
            <a:r>
              <a:rPr lang="en-US" altLang="ko-KR" sz="1700" b="1"/>
              <a:t>6</a:t>
            </a:r>
            <a:r>
              <a:rPr lang="ko-KR" altLang="en-US" sz="1700" b="1"/>
              <a:t>개월</a:t>
            </a:r>
            <a:r>
              <a:rPr lang="en-US" altLang="ko-KR" sz="1700" b="1"/>
              <a:t>(20×1.9.1</a:t>
            </a:r>
            <a:r>
              <a:rPr lang="ko-KR" altLang="en-US" sz="1700" b="1"/>
              <a:t>～</a:t>
            </a:r>
            <a:r>
              <a:rPr lang="en-US" altLang="ko-KR" sz="1700" b="1"/>
              <a:t>20×2.2.28)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700" b="1"/>
              <a:t>∙ </a:t>
            </a:r>
            <a:r>
              <a:rPr lang="ko-KR" altLang="en-US" sz="1700" b="1"/>
              <a:t>계약조건：결제일에 금 </a:t>
            </a:r>
            <a:r>
              <a:rPr lang="en-US" altLang="ko-KR" sz="1700" b="1"/>
              <a:t>10OZ</a:t>
            </a:r>
            <a:r>
              <a:rPr lang="ko-KR" altLang="en-US" sz="1700" b="1"/>
              <a:t>의 선도거래계약금액과 결제일시장가격과의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                 차액을 현금으로 수수함</a:t>
            </a:r>
            <a:r>
              <a:rPr lang="en-US" altLang="ko-KR" sz="1700" b="1"/>
              <a:t>(</a:t>
            </a:r>
            <a:r>
              <a:rPr lang="ko-KR" altLang="en-US" sz="1700" b="1"/>
              <a:t>금선도계약가격은 ￦</a:t>
            </a:r>
            <a:r>
              <a:rPr lang="en-US" altLang="ko-KR" sz="1700" b="1"/>
              <a:t>310,000/OZ).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 b="1"/>
              <a:t>금의 현물가격</a:t>
            </a:r>
            <a:r>
              <a:rPr lang="en-US" altLang="ko-KR" sz="1700" b="1"/>
              <a:t>, </a:t>
            </a:r>
            <a:r>
              <a:rPr lang="ko-KR" altLang="en-US" sz="1700" b="1"/>
              <a:t>선도가격 및 선도계약의 공정가치에 대한 자료는 다음과 같다</a:t>
            </a:r>
            <a:r>
              <a:rPr lang="en-US" altLang="ko-KR" sz="1700" b="1"/>
              <a:t>.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DF600E7-ACD9-4F7A-A86B-9AFD4ED4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8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1860" name="Rectangle 26">
            <a:extLst>
              <a:ext uri="{FF2B5EF4-FFF2-40B4-BE49-F238E27FC236}">
                <a16:creationId xmlns:a16="http://schemas.microsoft.com/office/drawing/2014/main" id="{8D60D864-B399-4569-9BB0-CC5E4BF8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1861" name="Rectangle 28">
            <a:extLst>
              <a:ext uri="{FF2B5EF4-FFF2-40B4-BE49-F238E27FC236}">
                <a16:creationId xmlns:a16="http://schemas.microsoft.com/office/drawing/2014/main" id="{858A7CE2-D122-408A-BAEF-FE52F0AA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69535" name="Group 223">
            <a:extLst>
              <a:ext uri="{FF2B5EF4-FFF2-40B4-BE49-F238E27FC236}">
                <a16:creationId xmlns:a16="http://schemas.microsoft.com/office/drawing/2014/main" id="{37691624-E167-499B-80B5-25319EDF440C}"/>
              </a:ext>
            </a:extLst>
          </p:cNvPr>
          <p:cNvGraphicFramePr>
            <a:graphicFrameLocks noGrp="1"/>
          </p:cNvGraphicFramePr>
          <p:nvPr/>
        </p:nvGraphicFramePr>
        <p:xfrm>
          <a:off x="2424114" y="4608513"/>
          <a:ext cx="7488237" cy="19637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일  자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현물가격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(OZ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당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선도가격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(OZ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당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금선도거래의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공정가치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20×1. 9. 1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300,000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310,000(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만기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개월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－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20×1.12.31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310,000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315,000(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만기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개월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49,531</a:t>
                      </a:r>
                      <a:r>
                        <a:rPr kumimoji="1" lang="en-US" altLang="ko-KR" sz="1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20×2. 2.28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330,000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－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200,000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889" name="Rectangle 210">
            <a:extLst>
              <a:ext uri="{FF2B5EF4-FFF2-40B4-BE49-F238E27FC236}">
                <a16:creationId xmlns:a16="http://schemas.microsoft.com/office/drawing/2014/main" id="{B942281F-9E76-4231-9A2B-513032B3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0A62132-8AA6-494F-8035-5545F8A9E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76" y="3429001"/>
            <a:ext cx="7929563" cy="3167063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400"/>
              <a:t>* </a:t>
            </a:r>
            <a:r>
              <a:rPr lang="ko-KR" altLang="en-US" sz="1400"/>
              <a:t>금선도거래의 계약가격</a:t>
            </a:r>
            <a:r>
              <a:rPr lang="en-US" altLang="ko-KR" sz="1400"/>
              <a:t>(</a:t>
            </a:r>
            <a:r>
              <a:rPr lang="ko-KR" altLang="en-US" sz="1400"/>
              <a:t>＝￦</a:t>
            </a:r>
            <a:r>
              <a:rPr lang="en-US" altLang="ko-KR" sz="1400"/>
              <a:t>310,000×10)</a:t>
            </a:r>
            <a:r>
              <a:rPr lang="ko-KR" altLang="en-US" sz="1400"/>
              <a:t>과 현행 금선도거래가격</a:t>
            </a:r>
            <a:r>
              <a:rPr lang="en-US" altLang="ko-KR" sz="1400"/>
              <a:t>(</a:t>
            </a:r>
            <a:r>
              <a:rPr lang="ko-KR" altLang="en-US" sz="1400"/>
              <a:t>＝￦</a:t>
            </a:r>
            <a:r>
              <a:rPr lang="en-US" altLang="ko-KR" sz="1400"/>
              <a:t>315,000×10)</a:t>
            </a:r>
            <a:r>
              <a:rPr lang="ko-KR" altLang="en-US" sz="1400"/>
              <a:t>과의 차액인 ￦</a:t>
            </a:r>
            <a:r>
              <a:rPr lang="en-US" altLang="ko-KR" sz="1400"/>
              <a:t>50,000</a:t>
            </a:r>
            <a:r>
              <a:rPr lang="ko-KR" altLang="en-US" sz="1400"/>
              <a:t>을 할인율인 </a:t>
            </a:r>
            <a:r>
              <a:rPr lang="en-US" altLang="ko-KR" sz="1400"/>
              <a:t>6%</a:t>
            </a:r>
            <a:r>
              <a:rPr lang="ko-KR" altLang="en-US" sz="1400"/>
              <a:t>를 가정하여 다음과 같이 현재가치로 구한 금액임</a:t>
            </a:r>
            <a:r>
              <a:rPr lang="en-US" altLang="ko-KR" sz="1400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400"/>
              <a:t>       </a:t>
            </a:r>
            <a:r>
              <a:rPr lang="ko-KR" altLang="en-US" sz="1400"/>
              <a:t>￦</a:t>
            </a:r>
            <a:r>
              <a:rPr lang="en-US" altLang="ko-KR" sz="1400"/>
              <a:t>49,531</a:t>
            </a:r>
            <a:r>
              <a:rPr lang="ko-KR" altLang="en-US" sz="1400"/>
              <a:t>＝￦</a:t>
            </a:r>
            <a:r>
              <a:rPr lang="en-US" altLang="ko-KR" sz="1400"/>
              <a:t>50,000/(1</a:t>
            </a:r>
            <a:r>
              <a:rPr lang="ko-KR" altLang="en-US" sz="1400"/>
              <a:t>＋</a:t>
            </a:r>
            <a:r>
              <a:rPr lang="en-US" altLang="ko-KR" sz="1400"/>
              <a:t>0.06)</a:t>
            </a:r>
            <a:r>
              <a:rPr lang="en-US" altLang="ko-KR" sz="1400" baseline="30000"/>
              <a:t>59/365</a:t>
            </a:r>
            <a:r>
              <a:rPr lang="en-US" altLang="ko-KR" sz="1400"/>
              <a:t>               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400"/>
              <a:t>   </a:t>
            </a:r>
            <a:r>
              <a:rPr lang="ko-KR" altLang="en-US" sz="1400" u="sng"/>
              <a:t>이와 같이 </a:t>
            </a:r>
            <a:r>
              <a:rPr lang="en-US" altLang="ko-KR" sz="1400" u="sng"/>
              <a:t>12</a:t>
            </a:r>
            <a:r>
              <a:rPr lang="ko-KR" altLang="en-US" sz="1400" u="sng"/>
              <a:t>월 </a:t>
            </a:r>
            <a:r>
              <a:rPr lang="en-US" altLang="ko-KR" sz="1400" u="sng"/>
              <a:t>31</a:t>
            </a:r>
            <a:r>
              <a:rPr lang="ko-KR" altLang="en-US" sz="1400" u="sng"/>
              <a:t>일 현재 금선도계약의 공정가치 변화액 ￦</a:t>
            </a:r>
            <a:r>
              <a:rPr lang="en-US" altLang="ko-KR" sz="1400" u="sng"/>
              <a:t>50,000</a:t>
            </a:r>
            <a:r>
              <a:rPr lang="ko-KR" altLang="en-US" sz="1400" u="sng"/>
              <a:t>을 할인하는 이유는 동 금액이 기말 현재시점에서 실현되는 것이 아니라 </a:t>
            </a:r>
            <a:r>
              <a:rPr lang="en-US" altLang="ko-KR" sz="1400" u="sng"/>
              <a:t>20×2</a:t>
            </a:r>
            <a:r>
              <a:rPr lang="ko-KR" altLang="en-US" sz="1400" u="sng"/>
              <a:t>년 </a:t>
            </a:r>
            <a:r>
              <a:rPr lang="en-US" altLang="ko-KR" sz="1400" u="sng"/>
              <a:t>2</a:t>
            </a:r>
            <a:r>
              <a:rPr lang="ko-KR" altLang="en-US" sz="1400" u="sng"/>
              <a:t>월 </a:t>
            </a:r>
            <a:r>
              <a:rPr lang="en-US" altLang="ko-KR" sz="1400" u="sng"/>
              <a:t>28</a:t>
            </a:r>
            <a:r>
              <a:rPr lang="ko-KR" altLang="en-US" sz="1400" u="sng"/>
              <a:t>일 즉 기말시점으로부터 </a:t>
            </a:r>
            <a:r>
              <a:rPr lang="en-US" altLang="ko-KR" sz="1400" u="sng"/>
              <a:t>59</a:t>
            </a:r>
            <a:r>
              <a:rPr lang="ko-KR" altLang="en-US" sz="1400" u="sng"/>
              <a:t>일 후에 실현되기 때문이다</a:t>
            </a:r>
            <a:r>
              <a:rPr lang="en-US" altLang="ko-KR" sz="1400" u="sng"/>
              <a:t>.</a:t>
            </a:r>
            <a:r>
              <a:rPr lang="en-US" altLang="ko-KR" sz="1400"/>
              <a:t> </a:t>
            </a:r>
            <a:r>
              <a:rPr lang="ko-KR" altLang="en-US" sz="1400"/>
              <a:t>또한 위의 계산은 기말 현재의 금선도거래가격이 만기일의 현물가격으로 정확하게 실현된다는 가정하에서 이루어진 것이다</a:t>
            </a:r>
            <a:r>
              <a:rPr lang="en-US" altLang="ko-KR" sz="1400"/>
              <a:t>.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endParaRPr lang="en-US" altLang="ko-KR" sz="1700"/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혜영</a:t>
            </a:r>
            <a:r>
              <a:rPr lang="en-US" altLang="ko-KR" sz="1700"/>
              <a:t>(</a:t>
            </a:r>
            <a:r>
              <a:rPr lang="ko-KR" altLang="en-US" sz="1700"/>
              <a:t>주</a:t>
            </a:r>
            <a:r>
              <a:rPr lang="en-US" altLang="ko-KR" sz="1700"/>
              <a:t>)</a:t>
            </a:r>
            <a:r>
              <a:rPr lang="ko-KR" altLang="en-US" sz="1700"/>
              <a:t>가 위의 거래와 관련하여 필요한 분개를 하라</a:t>
            </a:r>
            <a:r>
              <a:rPr lang="en-US" altLang="ko-KR" sz="1700"/>
              <a:t>.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단</a:t>
            </a:r>
            <a:r>
              <a:rPr lang="en-US" altLang="ko-KR" sz="1700"/>
              <a:t>, </a:t>
            </a:r>
            <a:r>
              <a:rPr lang="ko-KR" altLang="en-US" sz="1700"/>
              <a:t>금선도거래는 위험회피에 효과적이며</a:t>
            </a:r>
            <a:r>
              <a:rPr lang="en-US" altLang="ko-KR" sz="1700"/>
              <a:t>, </a:t>
            </a:r>
            <a:r>
              <a:rPr lang="ko-KR" altLang="en-US" sz="1700"/>
              <a:t>현재시점의 현물가격은 미래시점의 기대현물가격과 같다고 가정한다</a:t>
            </a:r>
            <a:r>
              <a:rPr lang="en-US" altLang="ko-KR" sz="1700"/>
              <a:t>.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4F8706A-CBE4-4AB8-90A4-C4C4D140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8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AC8A1EE2-440E-46E9-99DE-2501455C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74767FF6-1F19-4F23-9F55-1D539B3C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6" name="Rectangle 33">
            <a:extLst>
              <a:ext uri="{FF2B5EF4-FFF2-40B4-BE49-F238E27FC236}">
                <a16:creationId xmlns:a16="http://schemas.microsoft.com/office/drawing/2014/main" id="{3D573DF1-A08A-4AD2-A9B6-5F9EF59A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8" name="Group 223">
            <a:extLst>
              <a:ext uri="{FF2B5EF4-FFF2-40B4-BE49-F238E27FC236}">
                <a16:creationId xmlns:a16="http://schemas.microsoft.com/office/drawing/2014/main" id="{83EDFD4C-F765-4640-BB75-624164849DD8}"/>
              </a:ext>
            </a:extLst>
          </p:cNvPr>
          <p:cNvGraphicFramePr>
            <a:graphicFrameLocks noGrp="1"/>
          </p:cNvGraphicFramePr>
          <p:nvPr/>
        </p:nvGraphicFramePr>
        <p:xfrm>
          <a:off x="2424114" y="1428750"/>
          <a:ext cx="7488237" cy="19637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일  자</a:t>
                      </a:r>
                      <a:endParaRPr kumimoji="1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현물가격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(OZ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당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선도가격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(OZ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당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금선도거래의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공정가치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20×1. 9. 1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300,000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310,000(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만기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6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개월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－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20×1.12.31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310,000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315,000(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만기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개월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49,531</a:t>
                      </a:r>
                      <a:r>
                        <a:rPr kumimoji="1" lang="en-US" altLang="ko-KR" sz="1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20×2. 2.28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330,000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－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200,000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>
            <a:extLst>
              <a:ext uri="{FF2B5EF4-FFF2-40B4-BE49-F238E27FC236}">
                <a16:creationId xmlns:a16="http://schemas.microsoft.com/office/drawing/2014/main" id="{7284A91C-017D-416B-8E0D-BCCDE420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907" name="Rectangle 5">
            <a:extLst>
              <a:ext uri="{FF2B5EF4-FFF2-40B4-BE49-F238E27FC236}">
                <a16:creationId xmlns:a16="http://schemas.microsoft.com/office/drawing/2014/main" id="{C6B5C2E6-DD2E-4EE4-AA10-C261357C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908" name="Rectangle 6">
            <a:extLst>
              <a:ext uri="{FF2B5EF4-FFF2-40B4-BE49-F238E27FC236}">
                <a16:creationId xmlns:a16="http://schemas.microsoft.com/office/drawing/2014/main" id="{2CCA07CF-3A01-4730-9193-A2C2D76C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909" name="Rectangle 7">
            <a:extLst>
              <a:ext uri="{FF2B5EF4-FFF2-40B4-BE49-F238E27FC236}">
                <a16:creationId xmlns:a16="http://schemas.microsoft.com/office/drawing/2014/main" id="{FF0064AC-7868-47E6-A648-B6180E11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869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1470" name="Group 110">
            <a:extLst>
              <a:ext uri="{FF2B5EF4-FFF2-40B4-BE49-F238E27FC236}">
                <a16:creationId xmlns:a16="http://schemas.microsoft.com/office/drawing/2014/main" id="{D6E420CD-ABAB-4B61-81E1-2ADEEAB8580F}"/>
              </a:ext>
            </a:extLst>
          </p:cNvPr>
          <p:cNvGraphicFramePr>
            <a:graphicFrameLocks noGrp="1"/>
          </p:cNvGraphicFramePr>
          <p:nvPr/>
        </p:nvGraphicFramePr>
        <p:xfrm>
          <a:off x="2424113" y="1381125"/>
          <a:ext cx="7632700" cy="5191172"/>
        </p:xfrm>
        <a:graphic>
          <a:graphicData uri="http://schemas.openxmlformats.org/drawingml/2006/table">
            <a:tbl>
              <a:tblPr/>
              <a:tblGrid>
                <a:gridCol w="381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예상거래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금매입거래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금선도계약</a:t>
                      </a:r>
                      <a:endParaRPr kumimoji="1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① 20×1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계약체결일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8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금선도거래계약은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시장가격에 따라 이루어져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계약체결일에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별도의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현금수수액이</a:t>
                      </a: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없었으므로 공정가치는 ‘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0’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따라서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계약체결일에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별도로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회계처리하지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않는다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 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다만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계약금액 등을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비망기록하면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된다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② 20×1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 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일：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결산일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분개 없음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  선  도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 49,531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선도평가이익             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49,531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(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기타포괄손익누계액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 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5019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주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현재시점의 현물가격이 미래기대가격과 일치한다고 가정하였으므로 누적미래예상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현금흐름변동 현가는 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99,063[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([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310,000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300,000]×10OZ)/(1.06)</a:t>
                      </a:r>
                      <a:r>
                        <a:rPr kumimoji="1" lang="en-US" altLang="ko-KR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59/365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]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여기서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누적미래예상 현금흐름변동도 결국 만기일에 실현될 것으로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예상되는 금액이므로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6%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로 할인하여 현가로 나타낸 것이다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금선도계약의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누적평가이익 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49,531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은 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99,063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이내이므로 전액을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기타포괄손익누계액으로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계상한다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marT="45717" marB="4571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935" name="Rectangle 87">
            <a:extLst>
              <a:ext uri="{FF2B5EF4-FFF2-40B4-BE49-F238E27FC236}">
                <a16:creationId xmlns:a16="http://schemas.microsoft.com/office/drawing/2014/main" id="{06DF1743-52E4-49DC-B47C-902D4537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5CEBE0A-C541-43A0-A700-C1C68CD5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EFBA024-8666-4F3B-A079-3EB5F18A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2CF49C4-2026-40F7-8B01-670EA7D3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A0F42B26-7BF0-4919-9893-20E40D44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869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4" name="Rectangle 31">
            <a:extLst>
              <a:ext uri="{FF2B5EF4-FFF2-40B4-BE49-F238E27FC236}">
                <a16:creationId xmlns:a16="http://schemas.microsoft.com/office/drawing/2014/main" id="{B2572CC6-1C8E-42E1-AF89-40AEA8D9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5" name="Rectangle 32">
            <a:extLst>
              <a:ext uri="{FF2B5EF4-FFF2-40B4-BE49-F238E27FC236}">
                <a16:creationId xmlns:a16="http://schemas.microsoft.com/office/drawing/2014/main" id="{4C33A7CE-8AEA-4249-94E8-610756C8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504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72501" name="Group 117">
            <a:extLst>
              <a:ext uri="{FF2B5EF4-FFF2-40B4-BE49-F238E27FC236}">
                <a16:creationId xmlns:a16="http://schemas.microsoft.com/office/drawing/2014/main" id="{0804EDC0-6372-4A90-BF94-EAAC64CAACAA}"/>
              </a:ext>
            </a:extLst>
          </p:cNvPr>
          <p:cNvGraphicFramePr>
            <a:graphicFrameLocks noGrp="1"/>
          </p:cNvGraphicFramePr>
          <p:nvPr/>
        </p:nvGraphicFramePr>
        <p:xfrm>
          <a:off x="2351089" y="476250"/>
          <a:ext cx="8137525" cy="5345114"/>
        </p:xfrm>
        <a:graphic>
          <a:graphicData uri="http://schemas.openxmlformats.org/drawingml/2006/table">
            <a:tbl>
              <a:tblPr/>
              <a:tblGrid>
                <a:gridCol w="40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③ 20×2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년 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월말：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예상거래 발생시</a:t>
                      </a: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                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3,300,000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        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3,300,000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  선  도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    150,469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금선도평가이익      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150,469</a:t>
                      </a:r>
                      <a:r>
                        <a:rPr kumimoji="1" lang="en-US" altLang="ko-KR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 (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기타포괄손익누계액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금선도계약의 누적평가이익은 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200,000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으로서 위험회피대상 재고자산구입거래에 따른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현금흐름변동액의 현가 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300,000(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330,000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300,000]×10OZ)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이내이므로 전액을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기타포괄손익누계액으로 계상한다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      금                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200,000</a:t>
                      </a:r>
                      <a:r>
                        <a:rPr kumimoji="1" lang="en-US" altLang="ko-KR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endParaRPr kumimoji="1" lang="en-US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  선  도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(B/S)            200,000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*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금선도계약에서 차액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＝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[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330,000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－￦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310,000]×10OZ)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수취한 금액이다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금선도평가이익         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200,000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기타포괄손익누계액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             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</a:t>
                      </a:r>
                      <a:r>
                        <a:rPr kumimoji="1" lang="ko-KR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</a:t>
                      </a: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200,000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24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*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금의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취득시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장부금액은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취득당시의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공정가치가 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3,300,000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 아닌 금선도계약에서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발생한 누적평가이익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200,000)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의 발생으로 선도계약금액인 ￦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3,100,000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계상됨에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 유의해야 한다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961" name="Rectangle 108">
            <a:extLst>
              <a:ext uri="{FF2B5EF4-FFF2-40B4-BE49-F238E27FC236}">
                <a16:creationId xmlns:a16="http://schemas.microsoft.com/office/drawing/2014/main" id="{41BF3D64-C2FF-4CD9-9945-23092468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366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6A96068-4B01-4DFF-B79B-F770B400F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04938"/>
            <a:ext cx="7929562" cy="45958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ko-KR" altLang="en-US" sz="1800"/>
              <a:t>예제 </a:t>
            </a:r>
            <a:r>
              <a:rPr lang="en-US" altLang="ko-KR" sz="1800"/>
              <a:t>3(</a:t>
            </a:r>
            <a:r>
              <a:rPr lang="ko-KR" altLang="en-US" sz="1800"/>
              <a:t>계속</a:t>
            </a:r>
            <a:r>
              <a:rPr lang="en-US" altLang="ko-KR" sz="1800"/>
              <a:t>)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900"/>
              <a:t> </a:t>
            </a:r>
            <a:r>
              <a:rPr lang="ko-KR" altLang="en-US" sz="1700"/>
              <a:t>만일 위의 예제에서 </a:t>
            </a:r>
            <a:r>
              <a:rPr lang="en-US" altLang="ko-KR" sz="1700"/>
              <a:t>20×1</a:t>
            </a:r>
            <a:r>
              <a:rPr lang="ko-KR" altLang="en-US" sz="1700"/>
              <a:t>년 </a:t>
            </a:r>
            <a:r>
              <a:rPr lang="en-US" altLang="ko-KR" sz="1700"/>
              <a:t>12</a:t>
            </a:r>
            <a:r>
              <a:rPr lang="ko-KR" altLang="en-US" sz="1700"/>
              <a:t>월 </a:t>
            </a:r>
            <a:r>
              <a:rPr lang="en-US" altLang="ko-KR" sz="1700"/>
              <a:t>31</a:t>
            </a:r>
            <a:r>
              <a:rPr lang="ko-KR" altLang="en-US" sz="1700"/>
              <a:t>일에서의 금의 현물가격이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 ￦</a:t>
            </a:r>
            <a:r>
              <a:rPr lang="en-US" altLang="ko-KR" sz="1700"/>
              <a:t>310,000</a:t>
            </a:r>
            <a:r>
              <a:rPr lang="ko-KR" altLang="en-US" sz="1700"/>
              <a:t>이 아니라 ￦</a:t>
            </a:r>
            <a:r>
              <a:rPr lang="en-US" altLang="ko-KR" sz="1700"/>
              <a:t>304,000</a:t>
            </a:r>
            <a:r>
              <a:rPr lang="ko-KR" altLang="en-US" sz="1700"/>
              <a:t>이었다고 가정하면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 누적미래예상현금흐름 변동액의 현가는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￦</a:t>
            </a:r>
            <a:r>
              <a:rPr lang="en-US" altLang="ko-KR" sz="1700"/>
              <a:t>39,625[</a:t>
            </a:r>
            <a:r>
              <a:rPr lang="ko-KR" altLang="en-US" sz="1700"/>
              <a:t>＝</a:t>
            </a:r>
            <a:r>
              <a:rPr lang="en-US" altLang="ko-KR" sz="1700"/>
              <a:t>{(</a:t>
            </a:r>
            <a:r>
              <a:rPr lang="ko-KR" altLang="en-US" sz="1700"/>
              <a:t>￦</a:t>
            </a:r>
            <a:r>
              <a:rPr lang="en-US" altLang="ko-KR" sz="1700"/>
              <a:t>304,000</a:t>
            </a:r>
            <a:r>
              <a:rPr lang="ko-KR" altLang="en-US" sz="1700"/>
              <a:t>－￦</a:t>
            </a:r>
            <a:r>
              <a:rPr lang="en-US" altLang="ko-KR" sz="1700"/>
              <a:t>300,000)×10OZ}/(1.06)</a:t>
            </a:r>
            <a:r>
              <a:rPr lang="en-US" altLang="ko-KR" sz="1700" baseline="30000"/>
              <a:t>59/365</a:t>
            </a:r>
            <a:r>
              <a:rPr lang="en-US" altLang="ko-KR" sz="1700"/>
              <a:t>]</a:t>
            </a:r>
            <a:r>
              <a:rPr lang="ko-KR" altLang="en-US" sz="1700"/>
              <a:t>으로 산정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⇒ 금선도계약의 누적평가이익 ￦</a:t>
            </a:r>
            <a:r>
              <a:rPr lang="en-US" altLang="ko-KR" sz="1700"/>
              <a:t>49,531</a:t>
            </a:r>
            <a:r>
              <a:rPr lang="ko-KR" altLang="en-US" sz="1700"/>
              <a:t>은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    누적미래예상현금흐름 변동액의 현가를 ￦</a:t>
            </a:r>
            <a:r>
              <a:rPr lang="en-US" altLang="ko-KR" sz="1700"/>
              <a:t>9,906</a:t>
            </a:r>
            <a:r>
              <a:rPr lang="ko-KR" altLang="en-US" sz="1700"/>
              <a:t>만큼 초과하게 됨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⇒ </a:t>
            </a:r>
            <a:r>
              <a:rPr lang="ko-KR" altLang="en-US" sz="1700" u="sng"/>
              <a:t>금선도계약의 누적평가이익 중에서 기타포괄손익누계액으로 계상되는</a:t>
            </a: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    </a:t>
            </a:r>
            <a:r>
              <a:rPr lang="ko-KR" altLang="en-US" sz="1700" u="sng"/>
              <a:t>부분은 ￦</a:t>
            </a:r>
            <a:r>
              <a:rPr lang="en-US" altLang="ko-KR" sz="1700" u="sng"/>
              <a:t>39,625</a:t>
            </a:r>
            <a:r>
              <a:rPr lang="ko-KR" altLang="en-US" sz="1700" u="sng"/>
              <a:t>이고 위험회피에 효과적이지 못한 초과액 ￦</a:t>
            </a:r>
            <a:r>
              <a:rPr lang="en-US" altLang="ko-KR" sz="1700" u="sng"/>
              <a:t>9,906</a:t>
            </a:r>
            <a:r>
              <a:rPr lang="ko-KR" altLang="en-US" sz="1700" u="sng"/>
              <a:t>은 </a:t>
            </a: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ko-KR" altLang="en-US" sz="1700"/>
              <a:t>    </a:t>
            </a:r>
            <a:r>
              <a:rPr lang="ko-KR" altLang="en-US" sz="1700" u="sng"/>
              <a:t>당기손익에 반영됨</a:t>
            </a:r>
            <a:r>
              <a:rPr lang="ko-KR" altLang="en-US" sz="1700"/>
              <a:t> 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endParaRPr lang="ko-KR" altLang="en-US" sz="1700"/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700">
                <a:solidFill>
                  <a:schemeClr val="tx1"/>
                </a:solidFill>
              </a:rPr>
              <a:t>(</a:t>
            </a:r>
            <a:r>
              <a:rPr lang="ko-KR" altLang="en-US" sz="1700">
                <a:solidFill>
                  <a:schemeClr val="tx1"/>
                </a:solidFill>
              </a:rPr>
              <a:t>차</a:t>
            </a:r>
            <a:r>
              <a:rPr lang="en-US" altLang="ko-KR" sz="1700">
                <a:solidFill>
                  <a:schemeClr val="tx1"/>
                </a:solidFill>
              </a:rPr>
              <a:t>)</a:t>
            </a:r>
            <a:r>
              <a:rPr lang="ko-KR" altLang="en-US" sz="1700">
                <a:solidFill>
                  <a:schemeClr val="tx1"/>
                </a:solidFill>
              </a:rPr>
              <a:t>금선도</a:t>
            </a:r>
            <a:r>
              <a:rPr lang="en-US" altLang="ko-KR" sz="1700">
                <a:solidFill>
                  <a:schemeClr val="tx1"/>
                </a:solidFill>
              </a:rPr>
              <a:t>(B/S)  49,531   (</a:t>
            </a:r>
            <a:r>
              <a:rPr lang="ko-KR" altLang="en-US" sz="1700">
                <a:solidFill>
                  <a:schemeClr val="tx1"/>
                </a:solidFill>
              </a:rPr>
              <a:t>대</a:t>
            </a:r>
            <a:r>
              <a:rPr lang="en-US" altLang="ko-KR" sz="1700">
                <a:solidFill>
                  <a:schemeClr val="tx1"/>
                </a:solidFill>
              </a:rPr>
              <a:t>)</a:t>
            </a:r>
            <a:r>
              <a:rPr lang="ko-KR" altLang="en-US" sz="1700">
                <a:solidFill>
                  <a:schemeClr val="tx1"/>
                </a:solidFill>
              </a:rPr>
              <a:t>금선도평가이익</a:t>
            </a:r>
            <a:r>
              <a:rPr lang="en-US" altLang="ko-KR" sz="1700">
                <a:solidFill>
                  <a:schemeClr val="tx1"/>
                </a:solidFill>
              </a:rPr>
              <a:t>(</a:t>
            </a:r>
            <a:r>
              <a:rPr lang="ko-KR" altLang="en-US" sz="1700">
                <a:solidFill>
                  <a:schemeClr val="tx1"/>
                </a:solidFill>
              </a:rPr>
              <a:t>기타포괄손익누계액</a:t>
            </a:r>
            <a:r>
              <a:rPr lang="en-US" altLang="ko-KR" sz="1700">
                <a:solidFill>
                  <a:schemeClr val="tx1"/>
                </a:solidFill>
              </a:rPr>
              <a:t>)39,625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en-US" altLang="ko-KR" sz="1700">
                <a:solidFill>
                  <a:schemeClr val="tx1"/>
                </a:solidFill>
              </a:rPr>
              <a:t>		                  </a:t>
            </a:r>
            <a:r>
              <a:rPr lang="ko-KR" altLang="en-US" sz="1700">
                <a:solidFill>
                  <a:schemeClr val="tx1"/>
                </a:solidFill>
              </a:rPr>
              <a:t>금선도평가이익</a:t>
            </a:r>
            <a:r>
              <a:rPr lang="en-US" altLang="ko-KR" sz="1700">
                <a:solidFill>
                  <a:schemeClr val="tx1"/>
                </a:solidFill>
              </a:rPr>
              <a:t>(I/S)                        9,906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FCB6298-C15B-4A5D-B57F-41ACEA60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8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0F4AE363-769C-48E7-8350-4B29FFDA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95EA06B9-D26A-4955-BF2D-C3F53D64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A0F59294-DD9B-40EC-BEE8-34A77049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64" y="-29074"/>
            <a:ext cx="8210872" cy="8382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altLang="ko-KR" sz="2800" dirty="0">
                <a:solidFill>
                  <a:srgbClr val="002060"/>
                </a:solidFill>
              </a:rPr>
              <a:t>C </a:t>
            </a:r>
            <a:r>
              <a:rPr lang="ko-KR" altLang="en-US" sz="2800" dirty="0">
                <a:solidFill>
                  <a:srgbClr val="002060"/>
                </a:solidFill>
              </a:rPr>
              <a:t>금융자산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34753"/>
              </p:ext>
            </p:extLst>
          </p:nvPr>
        </p:nvGraphicFramePr>
        <p:xfrm>
          <a:off x="2819400" y="2590801"/>
          <a:ext cx="6781800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i="0" dirty="0">
                          <a:solidFill>
                            <a:srgbClr val="000099"/>
                          </a:solidFill>
                        </a:rPr>
                        <a:t>2020/1/1 </a:t>
                      </a:r>
                      <a:r>
                        <a:rPr lang="ko-KR" altLang="en-US" sz="1800" i="0" dirty="0">
                          <a:solidFill>
                            <a:srgbClr val="000099"/>
                          </a:solidFill>
                        </a:rPr>
                        <a:t>분개</a:t>
                      </a:r>
                      <a:endParaRPr lang="en-IN" sz="1800" i="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IN" sz="2000" i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IN" sz="2000" i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 b="0" i="0" dirty="0">
                          <a:solidFill>
                            <a:srgbClr val="000099"/>
                          </a:solidFill>
                        </a:rPr>
                        <a:t>AC</a:t>
                      </a:r>
                      <a:r>
                        <a:rPr lang="ko-KR" altLang="en-US" sz="2000" b="0" i="0" dirty="0">
                          <a:solidFill>
                            <a:srgbClr val="000099"/>
                          </a:solidFill>
                        </a:rPr>
                        <a:t>금융자산</a:t>
                      </a:r>
                      <a:r>
                        <a:rPr lang="en-US" altLang="ko-KR" sz="2000" b="0" i="0" dirty="0">
                          <a:solidFill>
                            <a:srgbClr val="000099"/>
                          </a:solidFill>
                        </a:rPr>
                        <a:t>(</a:t>
                      </a:r>
                      <a:r>
                        <a:rPr lang="ko-KR" altLang="en-US" sz="2000" b="0" i="0" dirty="0">
                          <a:solidFill>
                            <a:srgbClr val="000099"/>
                          </a:solidFill>
                        </a:rPr>
                        <a:t>투자자산</a:t>
                      </a:r>
                      <a:r>
                        <a:rPr lang="en-US" altLang="ko-KR" sz="2000" b="0" i="0" dirty="0">
                          <a:solidFill>
                            <a:srgbClr val="000099"/>
                          </a:solidFill>
                        </a:rPr>
                        <a:t>)</a:t>
                      </a:r>
                      <a:endParaRPr lang="en-IN" sz="2000" b="0" i="0" dirty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000">
                          <a:solidFill>
                            <a:srgbClr val="000099"/>
                          </a:solidFill>
                        </a:rPr>
                        <a:t>383,777</a:t>
                      </a:r>
                      <a:endParaRPr lang="en-IN" sz="200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IN" sz="200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63538" indent="0">
                        <a:defRPr/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</a:rPr>
                        <a:t>현금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en-IN" sz="200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</a:rPr>
                        <a:t>383,777</a:t>
                      </a:r>
                      <a:endParaRPr lang="en-IN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4572000"/>
            <a:ext cx="7237040" cy="58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sz="2000" dirty="0">
                <a:solidFill>
                  <a:srgbClr val="000099"/>
                </a:solidFill>
                <a:latin typeface="Calibri"/>
              </a:rPr>
              <a:t>($14,000 × 8.1109(PVA,4%,10)) + ($400,000 × 0.67556(PV,4%,10))</a:t>
            </a:r>
            <a:endParaRPr lang="en-IN" sz="2000" dirty="0">
              <a:solidFill>
                <a:srgbClr val="000099"/>
              </a:solidFill>
              <a:latin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39000" y="3886200"/>
            <a:ext cx="685800" cy="68580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48155262-5B8A-40F3-914F-55048BCEF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해외사업장순투자 위험회피회계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EC85B06-ADA3-4EEA-9248-63E9EC37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554164"/>
            <a:ext cx="838835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>
                <a:latin typeface="+mn-ea"/>
                <a:ea typeface="+mn-ea"/>
              </a:rPr>
              <a:t>해외사업장에 대한 </a:t>
            </a:r>
            <a:r>
              <a:rPr lang="ko-KR" altLang="en-US" sz="1700" dirty="0" err="1">
                <a:latin typeface="+mn-ea"/>
                <a:ea typeface="+mn-ea"/>
              </a:rPr>
              <a:t>순투자</a:t>
            </a:r>
            <a:r>
              <a:rPr lang="en-US" altLang="ko-KR" sz="1700" dirty="0">
                <a:latin typeface="+mn-ea"/>
                <a:ea typeface="+mn-ea"/>
              </a:rPr>
              <a:t>: </a:t>
            </a:r>
            <a:r>
              <a:rPr lang="ko-KR" altLang="en-US" sz="1700" dirty="0">
                <a:latin typeface="+mn-ea"/>
                <a:ea typeface="+mn-ea"/>
              </a:rPr>
              <a:t>해외사업장의 순자산에 대한 보고기업의 지분                              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                                       </a:t>
            </a:r>
            <a:r>
              <a:rPr lang="ko-KR" altLang="en-US" sz="1700" dirty="0" err="1">
                <a:latin typeface="+mn-ea"/>
                <a:ea typeface="+mn-ea"/>
              </a:rPr>
              <a:t>해당액을</a:t>
            </a:r>
            <a:r>
              <a:rPr lang="ko-KR" altLang="en-US" sz="1700" dirty="0">
                <a:latin typeface="+mn-ea"/>
                <a:ea typeface="+mn-ea"/>
              </a:rPr>
              <a:t> 의미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>
                <a:latin typeface="+mn-ea"/>
                <a:ea typeface="+mn-ea"/>
              </a:rPr>
              <a:t>회피대상위험</a:t>
            </a:r>
            <a:r>
              <a:rPr lang="en-US" altLang="ko-KR" sz="1700" dirty="0">
                <a:latin typeface="+mn-ea"/>
                <a:ea typeface="+mn-ea"/>
              </a:rPr>
              <a:t>: </a:t>
            </a:r>
            <a:r>
              <a:rPr lang="ko-KR" altLang="en-US" sz="1700" dirty="0">
                <a:latin typeface="+mn-ea"/>
                <a:ea typeface="+mn-ea"/>
              </a:rPr>
              <a:t>해외사업장의 재무제표를 지배기업이나 투자기업의 표시통화로 환산하는 과정에서 발생하는 환율변동위험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 err="1">
                <a:latin typeface="+mn-ea"/>
                <a:ea typeface="+mn-ea"/>
              </a:rPr>
              <a:t>해외사업장순투자에서</a:t>
            </a:r>
            <a:r>
              <a:rPr lang="ko-KR" altLang="en-US" sz="1700" dirty="0">
                <a:latin typeface="+mn-ea"/>
                <a:ea typeface="+mn-ea"/>
              </a:rPr>
              <a:t> 발생하는 환산차이가 손익에 반영되지 않고 기타포괄손익으로 인식되기 때문에 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>
                <a:latin typeface="+mn-ea"/>
                <a:ea typeface="+mn-ea"/>
              </a:rPr>
              <a:t>당해 위험을 회피하고자 계약한 위험회피수단의 평가손익도 대응되어야 함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- </a:t>
            </a:r>
            <a:r>
              <a:rPr lang="ko-KR" altLang="en-US" sz="1700" dirty="0">
                <a:latin typeface="+mn-ea"/>
                <a:ea typeface="+mn-ea"/>
              </a:rPr>
              <a:t>효과적인 부분</a:t>
            </a:r>
            <a:r>
              <a:rPr lang="en-US" altLang="ko-KR" sz="1700" dirty="0">
                <a:latin typeface="+mn-ea"/>
                <a:ea typeface="+mn-ea"/>
              </a:rPr>
              <a:t>: </a:t>
            </a:r>
            <a:r>
              <a:rPr lang="ko-KR" altLang="en-US" sz="1700" dirty="0">
                <a:latin typeface="+mn-ea"/>
                <a:ea typeface="+mn-ea"/>
              </a:rPr>
              <a:t>기타포괄손익으로 인식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- </a:t>
            </a:r>
            <a:r>
              <a:rPr lang="ko-KR" altLang="en-US" sz="1700" dirty="0">
                <a:latin typeface="+mn-ea"/>
                <a:ea typeface="+mn-ea"/>
              </a:rPr>
              <a:t>비효과적인 부분</a:t>
            </a:r>
            <a:r>
              <a:rPr lang="en-US" altLang="ko-KR" sz="1700" dirty="0">
                <a:latin typeface="+mn-ea"/>
                <a:ea typeface="+mn-ea"/>
              </a:rPr>
              <a:t>: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인식</a:t>
            </a: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ko-KR" sz="1700" dirty="0">
                <a:latin typeface="+mn-ea"/>
                <a:ea typeface="+mn-ea"/>
              </a:rPr>
              <a:t>· </a:t>
            </a:r>
            <a:r>
              <a:rPr lang="ko-KR" altLang="en-US" sz="1700" dirty="0">
                <a:latin typeface="+mn-ea"/>
                <a:ea typeface="+mn-ea"/>
              </a:rPr>
              <a:t>기타포괄손익으로 인식한 부분은 향후 해외사업장의 처분시점에 </a:t>
            </a:r>
            <a:r>
              <a:rPr lang="ko-KR" altLang="en-US" sz="1700" dirty="0" err="1">
                <a:latin typeface="+mn-ea"/>
                <a:ea typeface="+mn-ea"/>
              </a:rPr>
              <a:t>재분류조정으로</a:t>
            </a:r>
            <a:r>
              <a:rPr lang="ko-KR" altLang="en-US" sz="1700" dirty="0">
                <a:latin typeface="+mn-ea"/>
                <a:ea typeface="+mn-ea"/>
              </a:rPr>
              <a:t> 자본에서 </a:t>
            </a:r>
            <a:r>
              <a:rPr lang="ko-KR" altLang="en-US" sz="1700" dirty="0" err="1">
                <a:latin typeface="+mn-ea"/>
                <a:ea typeface="+mn-ea"/>
              </a:rPr>
              <a:t>당기손익으로</a:t>
            </a:r>
            <a:r>
              <a:rPr lang="ko-KR" altLang="en-US" sz="1700" dirty="0">
                <a:latin typeface="+mn-ea"/>
                <a:ea typeface="+mn-ea"/>
              </a:rPr>
              <a:t> </a:t>
            </a:r>
            <a:r>
              <a:rPr lang="ko-KR" altLang="en-US" sz="1700" dirty="0" err="1">
                <a:latin typeface="+mn-ea"/>
                <a:ea typeface="+mn-ea"/>
              </a:rPr>
              <a:t>재분류</a:t>
            </a:r>
            <a:endParaRPr lang="ko-KR" altLang="en-US" sz="1700" dirty="0">
              <a:latin typeface="+mn-ea"/>
              <a:ea typeface="+mn-ea"/>
            </a:endParaRPr>
          </a:p>
          <a:p>
            <a:pPr marL="571500" indent="-571500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ko-KR" sz="17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98A7BFD-D246-450D-A722-64064F540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535113"/>
            <a:ext cx="7929562" cy="4679950"/>
          </a:xfrm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위험회피 이외의</a:t>
            </a:r>
            <a:r>
              <a:rPr lang="en-US" altLang="ko-KR" sz="2000">
                <a:solidFill>
                  <a:schemeClr val="tx1"/>
                </a:solidFill>
              </a:rPr>
              <a:t>) </a:t>
            </a:r>
            <a:r>
              <a:rPr lang="ko-KR" altLang="en-US" sz="2000">
                <a:solidFill>
                  <a:schemeClr val="tx1"/>
                </a:solidFill>
              </a:rPr>
              <a:t>매매목적 파생상품의 회계처리</a:t>
            </a:r>
          </a:p>
          <a:p>
            <a:pPr marL="609600" indent="-609600" eaLnBrk="1" hangingPunct="1">
              <a:lnSpc>
                <a:spcPct val="115000"/>
              </a:lnSpc>
              <a:spcBef>
                <a:spcPct val="5000"/>
              </a:spcBef>
              <a:buNone/>
            </a:pPr>
            <a:r>
              <a:rPr lang="ko-KR" altLang="en-US" sz="20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- </a:t>
            </a:r>
            <a:r>
              <a:rPr lang="ko-KR" altLang="en-US" sz="1800">
                <a:solidFill>
                  <a:schemeClr val="tx1"/>
                </a:solidFill>
              </a:rPr>
              <a:t>공정가치로 평가하고 평가손익은 당기손익으로 인식한다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0BB496D-6A06-4089-8AED-DDC206A8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48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63C6B4CC-6339-4575-84EB-6D479876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39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E4B2DF50-C50F-4E46-9198-39638615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5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EC85F9E4-35FD-4E70-ABEB-72D48F5C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3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FA1D4D9F-8601-4974-9D2C-652EAE66C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379413"/>
          </a:xfrm>
          <a:noFill/>
        </p:spPr>
        <p:txBody>
          <a:bodyPr/>
          <a:lstStyle/>
          <a:p>
            <a:pPr eaLnBrk="1" hangingPunct="1"/>
            <a:r>
              <a:rPr lang="ko-KR" altLang="en-US"/>
              <a:t>매매목적 파생상품의 회계처리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>
            <a:extLst>
              <a:ext uri="{FF2B5EF4-FFF2-40B4-BE49-F238E27FC236}">
                <a16:creationId xmlns:a16="http://schemas.microsoft.com/office/drawing/2014/main" id="{4A91C69F-4C31-419E-B9B3-209E9078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매매목적 통화선도거래 예제</a:t>
            </a:r>
          </a:p>
        </p:txBody>
      </p:sp>
      <p:sp>
        <p:nvSpPr>
          <p:cNvPr id="130051" name="내용 개체 틀 2">
            <a:extLst>
              <a:ext uri="{FF2B5EF4-FFF2-40B4-BE49-F238E27FC236}">
                <a16:creationId xmlns:a16="http://schemas.microsoft.com/office/drawing/2014/main" id="{CAEA53B7-D835-4FD8-859D-0D0B5D98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</a:pPr>
            <a:r>
              <a:rPr lang="en-US" altLang="ko-KR"/>
              <a:t>	</a:t>
            </a:r>
            <a:r>
              <a:rPr lang="ko-KR" altLang="en-US" sz="1600"/>
              <a:t>연수㈜는 환율의 인상을 예상하고 </a:t>
            </a:r>
            <a:r>
              <a:rPr lang="en-US" altLang="ko-KR" sz="1600"/>
              <a:t>2005</a:t>
            </a:r>
            <a:r>
              <a:rPr lang="ko-KR" altLang="en-US" sz="1600"/>
              <a:t>년 </a:t>
            </a:r>
            <a:r>
              <a:rPr lang="en-US" altLang="ko-KR" sz="1600"/>
              <a:t>10</a:t>
            </a:r>
            <a:r>
              <a:rPr lang="ko-KR" altLang="en-US" sz="1600"/>
              <a:t>월 </a:t>
            </a:r>
            <a:r>
              <a:rPr lang="en-US" altLang="ko-KR" sz="1600"/>
              <a:t>1</a:t>
            </a:r>
            <a:r>
              <a:rPr lang="ko-KR" altLang="en-US" sz="1600"/>
              <a:t>일에 다음과 같은 통화선도계약을 체결하였다</a:t>
            </a:r>
            <a:r>
              <a:rPr lang="en-US" altLang="ko-KR" sz="160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계약기간</a:t>
            </a:r>
            <a:r>
              <a:rPr lang="en-US" altLang="ko-KR" sz="1600"/>
              <a:t>: 5</a:t>
            </a:r>
            <a:r>
              <a:rPr lang="ko-KR" altLang="en-US" sz="1600"/>
              <a:t>개월</a:t>
            </a:r>
            <a:r>
              <a:rPr lang="en-US" altLang="ko-KR" sz="1600"/>
              <a:t>(2005.10.1~2006.2.28)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계약조건</a:t>
            </a:r>
            <a:r>
              <a:rPr lang="en-US" altLang="ko-KR" sz="1600"/>
              <a:t>: $100</a:t>
            </a:r>
            <a:r>
              <a:rPr lang="ko-KR" altLang="en-US" sz="1600"/>
              <a:t>을 약정 통화선도환율 </a:t>
            </a:r>
            <a:r>
              <a:rPr lang="en-US" altLang="ko-KR" sz="1600"/>
              <a:t>\1,200/$</a:t>
            </a:r>
            <a:r>
              <a:rPr lang="ko-KR" altLang="en-US" sz="1600"/>
              <a:t>에 매입하기로 함</a:t>
            </a:r>
            <a:r>
              <a:rPr lang="en-US" altLang="ko-KR" sz="160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환율에 대한 자료는 다음과 같다</a:t>
            </a:r>
            <a:r>
              <a:rPr lang="en-US" altLang="ko-KR" sz="1600"/>
              <a:t>.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</a:t>
            </a:r>
            <a:r>
              <a:rPr lang="ko-KR" altLang="en-US" sz="1600" u="sng"/>
              <a:t>일        자</a:t>
            </a:r>
            <a:r>
              <a:rPr lang="en-US" altLang="ko-KR" sz="1600"/>
              <a:t>	</a:t>
            </a:r>
            <a:r>
              <a:rPr lang="ko-KR" altLang="en-US" sz="1600" u="sng"/>
              <a:t>현물환율</a:t>
            </a:r>
            <a:r>
              <a:rPr lang="en-US" altLang="ko-KR" sz="1600"/>
              <a:t>		   </a:t>
            </a:r>
            <a:r>
              <a:rPr lang="ko-KR" altLang="en-US" sz="1600" u="sng"/>
              <a:t>통화선도환율</a:t>
            </a:r>
            <a:endParaRPr lang="en-US" altLang="ko-KR" sz="1600" u="sng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2005.10.1	  1,180		1,200(</a:t>
            </a:r>
            <a:r>
              <a:rPr lang="ko-KR" altLang="en-US" sz="1600"/>
              <a:t>만기 </a:t>
            </a:r>
            <a:r>
              <a:rPr lang="en-US" altLang="ko-KR" sz="1600"/>
              <a:t>5</a:t>
            </a:r>
            <a:r>
              <a:rPr lang="ko-KR" altLang="en-US" sz="1600"/>
              <a:t>개월</a:t>
            </a:r>
            <a:r>
              <a:rPr lang="en-US" altLang="ko-KR" sz="1600"/>
              <a:t>)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2005.12.31	  1,190		1,210(</a:t>
            </a:r>
            <a:r>
              <a:rPr lang="ko-KR" altLang="en-US" sz="1600"/>
              <a:t>만기 </a:t>
            </a:r>
            <a:r>
              <a:rPr lang="en-US" altLang="ko-KR" sz="1600"/>
              <a:t>2</a:t>
            </a:r>
            <a:r>
              <a:rPr lang="ko-KR" altLang="en-US" sz="1600"/>
              <a:t>개월</a:t>
            </a:r>
            <a:r>
              <a:rPr lang="en-US" altLang="ko-KR" sz="1600"/>
              <a:t>)</a:t>
            </a:r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	2006.2.28	  1,150		</a:t>
            </a:r>
          </a:p>
          <a:p>
            <a:pPr>
              <a:buFont typeface="Monotype Sorts" panose="05010101010101010101" pitchFamily="2" charset="2"/>
              <a:buNone/>
            </a:pPr>
            <a:endParaRPr lang="en-US" altLang="ko-KR" sz="1600"/>
          </a:p>
          <a:p>
            <a:pPr>
              <a:buFont typeface="Monotype Sorts" panose="05010101010101010101" pitchFamily="2" charset="2"/>
              <a:buNone/>
            </a:pPr>
            <a:r>
              <a:rPr lang="en-US" altLang="ko-KR" sz="1600"/>
              <a:t>	2005</a:t>
            </a:r>
            <a:r>
              <a:rPr lang="ko-KR" altLang="en-US" sz="1600"/>
              <a:t>년 </a:t>
            </a:r>
            <a:r>
              <a:rPr lang="en-US" altLang="ko-KR" sz="1600"/>
              <a:t>12</a:t>
            </a:r>
            <a:r>
              <a:rPr lang="ko-KR" altLang="en-US" sz="1600"/>
              <a:t>월 </a:t>
            </a:r>
            <a:r>
              <a:rPr lang="en-US" altLang="ko-KR" sz="1600"/>
              <a:t>31</a:t>
            </a:r>
            <a:r>
              <a:rPr lang="ko-KR" altLang="en-US" sz="1600"/>
              <a:t>일의 적절한 할인율은 </a:t>
            </a:r>
            <a:r>
              <a:rPr lang="en-US" altLang="ko-KR" sz="1600"/>
              <a:t>6%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BDCD94-4958-46B2-9762-BAD46C183595}"/>
              </a:ext>
            </a:extLst>
          </p:cNvPr>
          <p:cNvSpPr/>
          <p:nvPr/>
        </p:nvSpPr>
        <p:spPr>
          <a:xfrm>
            <a:off x="2667000" y="24288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86CF76A-0A29-4D48-952F-8F822F486C46}"/>
              </a:ext>
            </a:extLst>
          </p:cNvPr>
          <p:cNvSpPr/>
          <p:nvPr/>
        </p:nvSpPr>
        <p:spPr>
          <a:xfrm>
            <a:off x="2667000" y="214312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제목 1">
            <a:extLst>
              <a:ext uri="{FF2B5EF4-FFF2-40B4-BE49-F238E27FC236}">
                <a16:creationId xmlns:a16="http://schemas.microsoft.com/office/drawing/2014/main" id="{2930C5BC-A84D-4BF3-979E-CD75D7FA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B4B826-0EA4-43CF-9814-A6ADA67060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830388"/>
          <a:ext cx="7848600" cy="2956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2005</a:t>
                      </a:r>
                      <a:r>
                        <a:rPr lang="ko-KR" altLang="en-US" sz="1800" b="1" dirty="0"/>
                        <a:t>년 </a:t>
                      </a:r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일 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계약체결일</a:t>
                      </a:r>
                      <a:r>
                        <a:rPr lang="en-US" altLang="ko-KR" sz="1800" b="1" dirty="0"/>
                        <a:t>):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  <a:r>
                        <a:rPr lang="ko-KR" altLang="en-US" sz="1800" dirty="0" err="1"/>
                        <a:t>분개없음</a:t>
                      </a:r>
                      <a:endParaRPr lang="ko-KR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2005</a:t>
                      </a:r>
                      <a:r>
                        <a:rPr lang="ko-KR" altLang="en-US" sz="1800" b="1" dirty="0"/>
                        <a:t>년 </a:t>
                      </a:r>
                      <a:r>
                        <a:rPr lang="en-US" altLang="ko-KR" sz="1800" b="1" dirty="0"/>
                        <a:t>12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31</a:t>
                      </a:r>
                      <a:r>
                        <a:rPr lang="ko-KR" altLang="en-US" sz="1800" b="1" dirty="0"/>
                        <a:t>일 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결산일</a:t>
                      </a:r>
                      <a:r>
                        <a:rPr lang="en-US" altLang="ko-KR" sz="1800" b="1" dirty="0"/>
                        <a:t>):</a:t>
                      </a:r>
                    </a:p>
                    <a:p>
                      <a:pPr latinLnBrk="1"/>
                      <a:r>
                        <a:rPr lang="en-US" altLang="ko-KR" sz="1800" dirty="0"/>
                        <a:t>     (</a:t>
                      </a:r>
                      <a:r>
                        <a:rPr lang="ko-KR" altLang="en-US" sz="1800" dirty="0"/>
                        <a:t>차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통화선도</a:t>
                      </a:r>
                      <a:r>
                        <a:rPr lang="en-US" altLang="ko-KR" sz="1800" dirty="0"/>
                        <a:t>(B/S)         990   (</a:t>
                      </a:r>
                      <a:r>
                        <a:rPr lang="ko-KR" altLang="en-US" sz="1800" dirty="0"/>
                        <a:t>대</a:t>
                      </a:r>
                      <a:r>
                        <a:rPr lang="en-US" altLang="ko-KR" sz="1800" dirty="0"/>
                        <a:t>)  </a:t>
                      </a:r>
                      <a:r>
                        <a:rPr lang="ko-KR" altLang="en-US" sz="1800" dirty="0"/>
                        <a:t>통화선도평가이익</a:t>
                      </a:r>
                      <a:r>
                        <a:rPr lang="en-US" altLang="ko-KR" sz="1800" dirty="0"/>
                        <a:t>(I/S)    990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</a:t>
                      </a:r>
                      <a:r>
                        <a:rPr lang="en-US" altLang="ko-KR" sz="1400" dirty="0"/>
                        <a:t>$</a:t>
                      </a:r>
                      <a:r>
                        <a:rPr lang="ko-KR" altLang="en-US" sz="1400" dirty="0"/>
                        <a:t>미수액 변동</a:t>
                      </a:r>
                      <a:r>
                        <a:rPr lang="en-US" altLang="ko-KR" sz="1400" dirty="0"/>
                        <a:t>: $100x(\1,210 - \1,200)=\1,000</a:t>
                      </a:r>
                    </a:p>
                    <a:p>
                      <a:pPr latinLnBrk="1"/>
                      <a:r>
                        <a:rPr lang="en-US" altLang="ko-KR" sz="1400" dirty="0"/>
                        <a:t>           </a:t>
                      </a:r>
                      <a:r>
                        <a:rPr lang="ko-KR" altLang="en-US" sz="1400" dirty="0"/>
                        <a:t>통화선도평가이익</a:t>
                      </a:r>
                      <a:r>
                        <a:rPr lang="en-US" altLang="ko-KR" sz="1400" dirty="0"/>
                        <a:t>: \1,000/(1+0.06)</a:t>
                      </a:r>
                      <a:r>
                        <a:rPr lang="en-US" altLang="ko-KR" sz="1400" baseline="30000" dirty="0"/>
                        <a:t>59/365</a:t>
                      </a:r>
                      <a:r>
                        <a:rPr lang="en-US" altLang="ko-KR" sz="1400" dirty="0"/>
                        <a:t> = \990</a:t>
                      </a:r>
                      <a:endParaRPr lang="ko-KR" altLang="en-US" sz="14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2006</a:t>
                      </a:r>
                      <a:r>
                        <a:rPr lang="ko-KR" altLang="en-US" sz="1800" b="1" dirty="0"/>
                        <a:t>년 </a:t>
                      </a:r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28</a:t>
                      </a:r>
                      <a:r>
                        <a:rPr lang="ko-KR" altLang="en-US" sz="1800" b="1" dirty="0"/>
                        <a:t>일 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결제일</a:t>
                      </a:r>
                      <a:r>
                        <a:rPr lang="en-US" altLang="ko-KR" sz="1800" b="1" dirty="0"/>
                        <a:t>):</a:t>
                      </a:r>
                    </a:p>
                    <a:p>
                      <a:pPr latinLnBrk="1"/>
                      <a:r>
                        <a:rPr lang="en-US" altLang="ko-KR" sz="1800" dirty="0"/>
                        <a:t>     (</a:t>
                      </a:r>
                      <a:r>
                        <a:rPr lang="ko-KR" altLang="en-US" sz="1800" dirty="0"/>
                        <a:t>차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현금                      </a:t>
                      </a:r>
                      <a:r>
                        <a:rPr lang="en-US" altLang="ko-KR" sz="1800" dirty="0"/>
                        <a:t>115,000</a:t>
                      </a:r>
                      <a:r>
                        <a:rPr lang="en-US" altLang="ko-KR" sz="1800" baseline="30000" dirty="0"/>
                        <a:t>*</a:t>
                      </a:r>
                      <a:r>
                        <a:rPr lang="en-US" altLang="ko-KR" sz="1800" baseline="0" dirty="0"/>
                        <a:t>   (</a:t>
                      </a:r>
                      <a:r>
                        <a:rPr lang="ko-KR" altLang="en-US" sz="1800" baseline="0" dirty="0"/>
                        <a:t>대</a:t>
                      </a:r>
                      <a:r>
                        <a:rPr lang="en-US" altLang="ko-KR" sz="1800" baseline="0" dirty="0"/>
                        <a:t>)  </a:t>
                      </a:r>
                      <a:r>
                        <a:rPr lang="ko-KR" altLang="en-US" sz="1800" baseline="0" dirty="0"/>
                        <a:t>현금                    </a:t>
                      </a:r>
                      <a:r>
                        <a:rPr lang="en-US" altLang="ko-KR" sz="1800" baseline="0" dirty="0"/>
                        <a:t>120,000</a:t>
                      </a:r>
                    </a:p>
                    <a:p>
                      <a:pPr latinLnBrk="1"/>
                      <a:r>
                        <a:rPr lang="en-US" altLang="ko-KR" sz="1800" baseline="0" dirty="0"/>
                        <a:t>           </a:t>
                      </a:r>
                      <a:r>
                        <a:rPr lang="ko-KR" altLang="en-US" sz="1800" baseline="0" dirty="0"/>
                        <a:t>통화선도거래손실</a:t>
                      </a:r>
                      <a:r>
                        <a:rPr lang="en-US" altLang="ko-KR" sz="1800" baseline="0" dirty="0"/>
                        <a:t>(I/S)  5,990           </a:t>
                      </a:r>
                      <a:r>
                        <a:rPr lang="ko-KR" altLang="en-US" sz="1800" baseline="0" dirty="0"/>
                        <a:t>통화선도</a:t>
                      </a:r>
                      <a:r>
                        <a:rPr lang="en-US" altLang="ko-KR" sz="1800" baseline="0" dirty="0"/>
                        <a:t>(B/S)            990</a:t>
                      </a:r>
                    </a:p>
                    <a:p>
                      <a:pPr latinLnBrk="1"/>
                      <a:r>
                        <a:rPr lang="en-US" altLang="ko-KR" sz="1800" baseline="0" dirty="0"/>
                        <a:t>         </a:t>
                      </a:r>
                      <a:r>
                        <a:rPr lang="en-US" altLang="ko-KR" sz="1400" baseline="0" dirty="0"/>
                        <a:t>*$100x\1,150=\115,000</a:t>
                      </a:r>
                      <a:endParaRPr lang="ko-KR" altLang="en-US" sz="14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 txBox="1">
            <a:spLocks noChangeArrowheads="1"/>
          </p:cNvSpPr>
          <p:nvPr/>
        </p:nvSpPr>
        <p:spPr bwMode="auto">
          <a:xfrm>
            <a:off x="3624064" y="2492896"/>
            <a:ext cx="54962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hangingPunct="1"/>
            <a:r>
              <a:rPr lang="ko-KR" altLang="en-US" sz="4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지분증권에 대한 투자</a:t>
            </a:r>
            <a:endParaRPr lang="en-US" altLang="ko-K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D5B64-FB37-406B-A071-4254B31C45D1}" type="slidenum"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64</a:t>
            </a:fld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>
            <a:extLst>
              <a:ext uri="{FF2B5EF4-FFF2-40B4-BE49-F238E27FC236}">
                <a16:creationId xmlns:a16="http://schemas.microsoft.com/office/drawing/2014/main" id="{6936855A-D742-4AD2-A9F8-ED2679187275}"/>
              </a:ext>
            </a:extLst>
          </p:cNvPr>
          <p:cNvSpPr/>
          <p:nvPr/>
        </p:nvSpPr>
        <p:spPr>
          <a:xfrm>
            <a:off x="2525216" y="4438747"/>
            <a:ext cx="4800600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00F8160-8CB2-45BA-8A80-B15B70FAB9E8}"/>
              </a:ext>
            </a:extLst>
          </p:cNvPr>
          <p:cNvSpPr/>
          <p:nvPr/>
        </p:nvSpPr>
        <p:spPr>
          <a:xfrm>
            <a:off x="2525216" y="2676574"/>
            <a:ext cx="4800600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25216" y="1371600"/>
            <a:ext cx="4800600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032" y="282352"/>
            <a:ext cx="7772400" cy="914400"/>
          </a:xfrm>
        </p:spPr>
        <p:txBody>
          <a:bodyPr rtlCol="0">
            <a:noAutofit/>
          </a:bodyPr>
          <a:lstStyle/>
          <a:p>
            <a:pPr eaLnBrk="1" fontAlgn="auto" latinLnBrk="0" hangingPunct="1">
              <a:spcAft>
                <a:spcPts val="0"/>
              </a:spcAft>
              <a:defRPr/>
            </a:pPr>
            <a:r>
              <a:rPr lang="ko-KR" altLang="en-US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보통주</a:t>
            </a:r>
            <a:r>
              <a:rPr lang="ko-KR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투자에 대한 분류</a:t>
            </a:r>
            <a:endParaRPr lang="en-US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2449016" y="1371601"/>
            <a:ext cx="7239000" cy="13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3225" indent="-34766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914400" indent="-22701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2800" b="1" i="1" dirty="0">
                <a:solidFill>
                  <a:srgbClr val="000099"/>
                </a:solidFill>
                <a:latin typeface="Calibri" panose="020F0502020204030204" pitchFamily="34" charset="0"/>
              </a:rPr>
              <a:t>Minority, passive investments</a:t>
            </a:r>
          </a:p>
          <a:p>
            <a:pPr lvl="1" eaLnBrk="1" latinLnBrk="0" hangingPunct="1">
              <a:lnSpc>
                <a:spcPct val="90000"/>
              </a:lnSpc>
              <a:spcAft>
                <a:spcPct val="20000"/>
              </a:spcAft>
              <a:buFont typeface="Arial" charset="0"/>
              <a:buChar char="•"/>
            </a:pP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20%</a:t>
            </a: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미만의 지분율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  <a:p>
            <a:pPr lvl="1" eaLnBrk="1" latinLnBrk="0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단기수익률을 목적으로 한 투자로 간주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55DBDDB-8B12-429C-8709-017724B7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6" y="2676574"/>
            <a:ext cx="7239000" cy="16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3225" indent="-34766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914400" indent="-22701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2800" b="1" i="1" dirty="0">
                <a:solidFill>
                  <a:srgbClr val="000099"/>
                </a:solidFill>
                <a:latin typeface="Calibri" panose="020F0502020204030204" pitchFamily="34" charset="0"/>
              </a:rPr>
              <a:t>Minority, active investments</a:t>
            </a:r>
          </a:p>
          <a:p>
            <a:pPr lvl="1" eaLnBrk="1" latinLnBrk="0" hangingPunct="1">
              <a:lnSpc>
                <a:spcPct val="90000"/>
              </a:lnSpc>
              <a:spcAft>
                <a:spcPct val="20000"/>
              </a:spcAft>
              <a:buFont typeface="Arial" charset="0"/>
              <a:buChar char="•"/>
            </a:pP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20%~50% </a:t>
            </a: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지분율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  <a:p>
            <a:pPr lvl="1" eaLnBrk="1" latinLnBrk="0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피투자회사에 상당한 영향력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(influence)</a:t>
            </a: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을 행사할 목적으로 보유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  <a:endParaRPr lang="en-US" altLang="ko-KR" sz="2800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5B367CBF-D6AD-4856-8F7E-C2B36C74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89" y="4438747"/>
            <a:ext cx="7086600" cy="16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3225" indent="-34766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914400" indent="-227013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2800" b="1" i="1" dirty="0">
                <a:solidFill>
                  <a:srgbClr val="000099"/>
                </a:solidFill>
                <a:latin typeface="Calibri" panose="020F0502020204030204" pitchFamily="34" charset="0"/>
              </a:rPr>
              <a:t>Majority, active investments</a:t>
            </a:r>
          </a:p>
          <a:p>
            <a:pPr lvl="1" eaLnBrk="1" latinLnBrk="0" hangingPunct="1">
              <a:lnSpc>
                <a:spcPct val="90000"/>
              </a:lnSpc>
              <a:spcAft>
                <a:spcPct val="20000"/>
              </a:spcAft>
              <a:buFont typeface="Arial" charset="0"/>
              <a:buChar char="•"/>
            </a:pP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50%</a:t>
            </a: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이상 보유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  <a:p>
            <a:pPr lvl="1" eaLnBrk="1" latinLnBrk="0" hangingPunct="1">
              <a:lnSpc>
                <a:spcPct val="90000"/>
              </a:lnSpc>
              <a:buFont typeface="Arial" charset="0"/>
              <a:buChar char="•"/>
            </a:pP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피투자회사를 실질적으로 지배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ko-KR" altLang="en-US" sz="2400" dirty="0">
                <a:solidFill>
                  <a:srgbClr val="000099"/>
                </a:solidFill>
                <a:latin typeface="Calibri" pitchFamily="34" charset="0"/>
              </a:rPr>
              <a:t>통제</a:t>
            </a:r>
            <a:r>
              <a:rPr lang="en-US" altLang="ko-KR" sz="2400" dirty="0">
                <a:solidFill>
                  <a:srgbClr val="000099"/>
                </a:solidFill>
                <a:latin typeface="Calibri" pitchFamily="34" charset="0"/>
              </a:rPr>
              <a:t>(full control).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2700000">
            <a:off x="4019153" y="2130999"/>
            <a:ext cx="3877654" cy="38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762000"/>
          </a:xfrm>
        </p:spPr>
        <p:txBody>
          <a:bodyPr/>
          <a:lstStyle/>
          <a:p>
            <a:pPr eaLnBrk="1" latinLnBrk="0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Minority, Passive Investments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3661537" y="1651164"/>
            <a:ext cx="4602974" cy="4601488"/>
          </a:xfrm>
          <a:solidFill>
            <a:srgbClr val="FFFFCC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ko-KR" altLang="en-US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회계처리</a:t>
            </a:r>
            <a:r>
              <a:rPr lang="en-US" altLang="ko-KR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:</a:t>
            </a:r>
            <a:endParaRPr lang="en-US" altLang="ko-KR" sz="2800" b="1" i="1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최초 </a:t>
            </a: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취득시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취득원가로 기록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배당금은 수익으로 인식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매 </a:t>
            </a: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기간말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공정가치로 평가하여 투자자산을 조정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미실현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보유손익은 당기손익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(FVPL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금융자산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) 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또는 기타포괄손익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(FVOCI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금융자산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으로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보고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919536" y="290736"/>
            <a:ext cx="8229600" cy="762000"/>
          </a:xfrm>
        </p:spPr>
        <p:txBody>
          <a:bodyPr/>
          <a:lstStyle/>
          <a:p>
            <a:pPr eaLnBrk="1" latinLnBrk="0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Minority, Active Investments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9"/>
          <p:cNvSpPr>
            <a:spLocks noChangeAspect="1"/>
          </p:cNvSpPr>
          <p:nvPr/>
        </p:nvSpPr>
        <p:spPr>
          <a:xfrm rot="2700000">
            <a:off x="4019153" y="2130999"/>
            <a:ext cx="3877654" cy="38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 noChangeAspect="1"/>
          </p:cNvSpPr>
          <p:nvPr/>
        </p:nvSpPr>
        <p:spPr bwMode="auto">
          <a:xfrm>
            <a:off x="3661537" y="1651164"/>
            <a:ext cx="4602974" cy="4601488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ko-KR" altLang="en-US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회계처리</a:t>
            </a:r>
            <a:r>
              <a:rPr lang="en-US" altLang="ko-KR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:</a:t>
            </a:r>
            <a:endParaRPr lang="en-US" altLang="ko-KR" sz="2800" b="1" i="1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지분법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(Equity method)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사용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최초취득시 취득원가로 기록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피투자회사의 손익의 </a:t>
            </a: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지분율만큼을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매 </a:t>
            </a: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기간말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지분법손익으로 기록하고 투자자산을 조정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2500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배당금은 투자자산의 회수로 인식</a:t>
            </a: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981200" y="290736"/>
            <a:ext cx="8229600" cy="762000"/>
          </a:xfrm>
        </p:spPr>
        <p:txBody>
          <a:bodyPr/>
          <a:lstStyle/>
          <a:p>
            <a:pPr eaLnBrk="1" latinLnBrk="0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Majority, Active Investments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spect="1"/>
          </p:cNvSpPr>
          <p:nvPr/>
        </p:nvSpPr>
        <p:spPr>
          <a:xfrm rot="2700000">
            <a:off x="4019153" y="2130999"/>
            <a:ext cx="3877654" cy="387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 noChangeAspect="1"/>
          </p:cNvSpPr>
          <p:nvPr/>
        </p:nvSpPr>
        <p:spPr bwMode="auto">
          <a:xfrm>
            <a:off x="3661537" y="1651164"/>
            <a:ext cx="4602974" cy="4601488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ko-KR" altLang="en-US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회계처리</a:t>
            </a:r>
            <a:r>
              <a:rPr lang="en-US" altLang="ko-KR" sz="2800" b="1" dirty="0">
                <a:solidFill>
                  <a:srgbClr val="000099"/>
                </a:solidFill>
                <a:latin typeface="Calibri" panose="020F0502020204030204" pitchFamily="34" charset="0"/>
              </a:rPr>
              <a:t>:</a:t>
            </a:r>
            <a:endParaRPr lang="en-US" altLang="ko-KR" sz="2800" b="1" i="1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개별재무제표를 통합하여 하나의 재무제표를 작성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연결재무제표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</a:p>
          <a:p>
            <a:pPr marL="227013" lvl="1" indent="-227013" eaLnBrk="1" hangingPunct="1">
              <a:spcBef>
                <a:spcPct val="0"/>
              </a:spcBef>
            </a:pPr>
            <a:endParaRPr lang="en-US" altLang="ko-KR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27013" lvl="1" indent="-227013" eaLnBrk="1" hangingPunct="1">
              <a:spcBef>
                <a:spcPct val="0"/>
              </a:spcBef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이 때 두 회사간의 거래는 </a:t>
            </a:r>
            <a:r>
              <a:rPr lang="ko-KR" altLang="en-US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상계처리함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90736"/>
            <a:ext cx="8229600" cy="762000"/>
          </a:xfrm>
        </p:spPr>
        <p:txBody>
          <a:bodyPr/>
          <a:lstStyle/>
          <a:p>
            <a:pPr eaLnBrk="1" latinLnBrk="0" hangingPunct="1"/>
            <a:r>
              <a:rPr lang="en-US" altLang="ko-KR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Majority, Active Investments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592" y="1784946"/>
            <a:ext cx="739140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marL="403225" indent="-29368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50%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이상 주식을 소유한 회사를 모회사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</a:t>
            </a:r>
            <a:r>
              <a:rPr lang="en-US" sz="2400" i="1" dirty="0">
                <a:solidFill>
                  <a:srgbClr val="000099"/>
                </a:solidFill>
                <a:latin typeface="Calibri" panose="020F0502020204030204" pitchFamily="34" charset="0"/>
              </a:rPr>
              <a:t>parent </a:t>
            </a: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firm)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이라 하고 피투자회사를 자회사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</a:t>
            </a:r>
            <a:r>
              <a:rPr lang="en-US" sz="2400" b="1" i="1" dirty="0">
                <a:solidFill>
                  <a:srgbClr val="000099"/>
                </a:solidFill>
                <a:latin typeface="Calibri" panose="020F0502020204030204" pitchFamily="34" charset="0"/>
              </a:rPr>
              <a:t>subsidiary</a:t>
            </a: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firm)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라고 한다</a:t>
            </a: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</a:p>
          <a:p>
            <a:pPr marL="403225" indent="-29368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이러한 지분율은 모회사가 자회사를 지배할 수 있게 한다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. 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하지만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지분율만이 지배권을 평가하는 유일한 기준은 아니다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403225" indent="-29368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지배주주가 소유하지 않은 나머지 지분에 대하여는 비지배주주</a:t>
            </a:r>
            <a:r>
              <a:rPr lang="en-US" altLang="ko-KR" sz="2400" dirty="0">
                <a:solidFill>
                  <a:srgbClr val="000099"/>
                </a:solidFill>
                <a:latin typeface="Calibri" panose="020F0502020204030204" pitchFamily="34" charset="0"/>
              </a:rPr>
              <a:t>(</a:t>
            </a:r>
            <a:r>
              <a:rPr lang="en-US" sz="2400" b="1" i="1" dirty="0">
                <a:solidFill>
                  <a:srgbClr val="000099"/>
                </a:solidFill>
                <a:latin typeface="Calibri" panose="020F0502020204030204" pitchFamily="34" charset="0"/>
              </a:rPr>
              <a:t>minority</a:t>
            </a:r>
            <a:r>
              <a:rPr lang="en-US" sz="2400" i="1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0099"/>
                </a:solidFill>
                <a:latin typeface="Calibri" panose="020F0502020204030204" pitchFamily="34" charset="0"/>
              </a:rPr>
              <a:t>interest</a:t>
            </a: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  <a:r>
              <a:rPr lang="ko-KR" alt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라고 한다</a:t>
            </a:r>
            <a:r>
              <a:rPr lang="en-US" sz="3200" i="1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endParaRPr lang="en-US" sz="3200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82880" cy="62484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altLang="ko-KR" sz="2800" dirty="0">
                <a:solidFill>
                  <a:srgbClr val="002060"/>
                </a:solidFill>
              </a:rPr>
              <a:t>C </a:t>
            </a:r>
            <a:r>
              <a:rPr lang="ko-KR" altLang="en-US" sz="2800" dirty="0">
                <a:solidFill>
                  <a:srgbClr val="002060"/>
                </a:solidFill>
              </a:rPr>
              <a:t>금융자산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36515"/>
              </p:ext>
            </p:extLst>
          </p:nvPr>
        </p:nvGraphicFramePr>
        <p:xfrm>
          <a:off x="2819400" y="2590800"/>
          <a:ext cx="6781800" cy="1767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i="0" dirty="0">
                          <a:solidFill>
                            <a:srgbClr val="000099"/>
                          </a:solidFill>
                          <a:latin typeface="Calibri"/>
                        </a:rPr>
                        <a:t>2020/6/30 </a:t>
                      </a:r>
                      <a:r>
                        <a:rPr lang="ko-KR" altLang="en-US" sz="2000" i="0" dirty="0">
                          <a:solidFill>
                            <a:srgbClr val="000099"/>
                          </a:solidFill>
                          <a:latin typeface="Calibri"/>
                        </a:rPr>
                        <a:t>분개</a:t>
                      </a:r>
                      <a:endParaRPr lang="en-IN" sz="2000" i="0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IN" sz="2000" i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IN" sz="2000" i="0">
                        <a:solidFill>
                          <a:srgbClr val="000099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현금</a:t>
                      </a:r>
                      <a:endParaRPr lang="en-IN" sz="2400" b="0" i="0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400">
                          <a:solidFill>
                            <a:srgbClr val="000099"/>
                          </a:solidFill>
                          <a:latin typeface="Calibri"/>
                        </a:rPr>
                        <a:t>14,000</a:t>
                      </a:r>
                      <a:endParaRPr lang="en-IN" sz="240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IN" sz="240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AC</a:t>
                      </a:r>
                      <a:r>
                        <a:rPr lang="ko-KR" altLang="en-US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금융자산</a:t>
                      </a:r>
                      <a:r>
                        <a:rPr lang="en-US" altLang="ko-KR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투자자산</a:t>
                      </a:r>
                      <a:r>
                        <a:rPr lang="en-US" altLang="ko-KR" sz="2400" b="0" i="0" dirty="0">
                          <a:solidFill>
                            <a:srgbClr val="000099"/>
                          </a:solidFill>
                          <a:latin typeface="Calibri"/>
                        </a:rPr>
                        <a:t>)</a:t>
                      </a:r>
                      <a:endParaRPr lang="en-IN" sz="2400" b="0" i="0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400">
                          <a:solidFill>
                            <a:srgbClr val="000099"/>
                          </a:solidFill>
                          <a:latin typeface="Calibri"/>
                        </a:rPr>
                        <a:t>1,351</a:t>
                      </a:r>
                      <a:endParaRPr lang="en-IN" sz="240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IN" sz="240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63538" indent="0">
                        <a:defRPr/>
                      </a:pPr>
                      <a:r>
                        <a:rPr lang="ko-KR" altLang="en-US" sz="2400" dirty="0">
                          <a:solidFill>
                            <a:srgbClr val="000099"/>
                          </a:solidFill>
                          <a:latin typeface="Calibri"/>
                        </a:rPr>
                        <a:t>이자수익</a:t>
                      </a:r>
                      <a:endParaRPr lang="en-IN" sz="2400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38100" cap="flat" cmpd="sng" algn="ctr">
                      <a:solidFill>
                        <a:srgbClr val="000099"/>
                      </a:solidFill>
                      <a:prstDash val="solid"/>
                      <a:round/>
                    </a:lnL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en-IN" sz="240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2400" dirty="0">
                          <a:solidFill>
                            <a:srgbClr val="000099"/>
                          </a:solidFill>
                          <a:latin typeface="Calibri"/>
                        </a:rPr>
                        <a:t>15,351</a:t>
                      </a:r>
                      <a:endParaRPr lang="en-IN" sz="2400" dirty="0"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R w="38100" cap="flat" cmpd="sng" algn="ctr">
                      <a:solidFill>
                        <a:srgbClr val="000099"/>
                      </a:solidFill>
                      <a:prstDash val="solid"/>
                      <a:round/>
                    </a:lnR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06280" y="1463040"/>
            <a:ext cx="278512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Calibri"/>
              </a:rPr>
              <a:t>$400,000 × 3.5%</a:t>
            </a:r>
            <a:endParaRPr lang="en-IN" dirty="0">
              <a:solidFill>
                <a:srgbClr val="000099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867400" y="3645024"/>
            <a:ext cx="1668760" cy="1307976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B3383952-CB21-4D45-9647-FDE6CE3F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216" y="4998383"/>
            <a:ext cx="3662040" cy="54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  <a:defRPr/>
            </a:pPr>
            <a:r>
              <a:rPr lang="en-US" dirty="0">
                <a:solidFill>
                  <a:srgbClr val="000099"/>
                </a:solidFill>
                <a:latin typeface="Calibri"/>
              </a:rPr>
              <a:t>$383,777</a:t>
            </a:r>
            <a:r>
              <a:rPr lang="en-IN" dirty="0">
                <a:solidFill>
                  <a:srgbClr val="000099"/>
                </a:solidFill>
                <a:latin typeface="Calibri"/>
              </a:rPr>
              <a:t> × 4% = $15,351</a:t>
            </a:r>
            <a:endParaRPr lang="en-US" dirty="0">
              <a:solidFill>
                <a:srgbClr val="000099"/>
              </a:solidFill>
              <a:latin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127266-E76E-47EB-9808-303A39802426}"/>
              </a:ext>
            </a:extLst>
          </p:cNvPr>
          <p:cNvSpPr/>
          <p:nvPr/>
        </p:nvSpPr>
        <p:spPr>
          <a:xfrm>
            <a:off x="2127251" y="4998383"/>
            <a:ext cx="3740149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 err="1">
                <a:solidFill>
                  <a:srgbClr val="000099"/>
                </a:solidFill>
                <a:latin typeface="Calibri"/>
              </a:rPr>
              <a:t>상각액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: </a:t>
            </a:r>
            <a:r>
              <a:rPr lang="ko-KR" altLang="en-US" sz="2000" dirty="0">
                <a:solidFill>
                  <a:srgbClr val="000099"/>
                </a:solidFill>
                <a:latin typeface="Calibri"/>
              </a:rPr>
              <a:t>이자수익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– </a:t>
            </a:r>
            <a:r>
              <a:rPr lang="ko-KR" altLang="en-US" sz="2000" dirty="0">
                <a:solidFill>
                  <a:srgbClr val="000099"/>
                </a:solidFill>
                <a:latin typeface="Calibri"/>
              </a:rPr>
              <a:t>현금이자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</a:t>
            </a:r>
          </a:p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Calibri"/>
              </a:rPr>
              <a:t>= $15,351 – 14,000 = $1,351</a:t>
            </a: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F6968991-C3DE-45B7-A9BB-8C01ECDDF59D}"/>
              </a:ext>
            </a:extLst>
          </p:cNvPr>
          <p:cNvCxnSpPr>
            <a:cxnSpLocks/>
          </p:cNvCxnSpPr>
          <p:nvPr/>
        </p:nvCxnSpPr>
        <p:spPr>
          <a:xfrm flipH="1" flipV="1">
            <a:off x="9120336" y="4293096"/>
            <a:ext cx="144016" cy="659904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31178CF-1C09-4EF1-9A93-66602D462FA8}"/>
              </a:ext>
            </a:extLst>
          </p:cNvPr>
          <p:cNvCxnSpPr>
            <a:cxnSpLocks/>
          </p:cNvCxnSpPr>
          <p:nvPr/>
        </p:nvCxnSpPr>
        <p:spPr>
          <a:xfrm>
            <a:off x="6888088" y="2072640"/>
            <a:ext cx="990747" cy="1026408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90736"/>
            <a:ext cx="8784976" cy="762000"/>
          </a:xfrm>
        </p:spPr>
        <p:txBody>
          <a:bodyPr rtlCol="0">
            <a:noAutofit/>
          </a:bodyPr>
          <a:lstStyle/>
          <a:p>
            <a:pPr eaLnBrk="1" fontAlgn="auto" latinLnBrk="0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지분법과 연결재무제표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orizontal Scroll 9"/>
          <p:cNvSpPr/>
          <p:nvPr/>
        </p:nvSpPr>
        <p:spPr>
          <a:xfrm>
            <a:off x="2212032" y="1259160"/>
            <a:ext cx="7772400" cy="5410200"/>
          </a:xfrm>
          <a:prstGeom prst="horizontalScroll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2713" indent="-112713" latinLnBrk="0">
              <a:buFont typeface="Arial" charset="0"/>
              <a:buChar char="•"/>
              <a:defRPr/>
            </a:pPr>
            <a:r>
              <a:rPr lang="ko-KR" altLang="en-US" sz="2700" dirty="0">
                <a:solidFill>
                  <a:srgbClr val="000099"/>
                </a:solidFill>
                <a:latin typeface="Calibri" panose="020F0502020204030204" pitchFamily="34" charset="0"/>
              </a:rPr>
              <a:t>연결재무제표와 지분법은 당기순이익에 </a:t>
            </a:r>
            <a:r>
              <a:rPr lang="ko-KR" altLang="en-US" sz="2700" b="1" u="sng" dirty="0">
                <a:solidFill>
                  <a:srgbClr val="000099"/>
                </a:solidFill>
                <a:latin typeface="Calibri" panose="020F0502020204030204" pitchFamily="34" charset="0"/>
              </a:rPr>
              <a:t>동일한</a:t>
            </a:r>
            <a:r>
              <a:rPr lang="ko-KR" altLang="en-US" sz="2700" dirty="0">
                <a:solidFill>
                  <a:srgbClr val="000099"/>
                </a:solidFill>
                <a:latin typeface="Calibri" panose="020F0502020204030204" pitchFamily="34" charset="0"/>
              </a:rPr>
              <a:t> 효과를 준다</a:t>
            </a:r>
            <a:r>
              <a:rPr lang="en-US" altLang="ko-KR" sz="27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r>
              <a:rPr lang="en-US" sz="27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</a:p>
          <a:p>
            <a:pPr marL="112713" indent="-112713" latinLnBrk="0">
              <a:buFont typeface="Arial" charset="0"/>
              <a:buChar char="•"/>
              <a:defRPr/>
            </a:pPr>
            <a:r>
              <a:rPr lang="en-US" sz="2700" dirty="0">
                <a:solidFill>
                  <a:srgbClr val="000099"/>
                </a:solidFill>
                <a:latin typeface="Calibri" panose="020F0502020204030204" pitchFamily="34" charset="0"/>
              </a:rPr>
              <a:t>The consolidated investor shows its proportional share of investee periodic income since acquisition, after eliminating the effects of intercompany transactions; the equity method shows this on a single income statement line.</a:t>
            </a:r>
          </a:p>
          <a:p>
            <a:pPr marL="112713" indent="-112713" latinLnBrk="0">
              <a:buFont typeface="Arial" charset="0"/>
              <a:buChar char="•"/>
              <a:defRPr/>
            </a:pPr>
            <a:r>
              <a:rPr lang="en-US" sz="2700" b="1" i="1" dirty="0">
                <a:solidFill>
                  <a:srgbClr val="000099"/>
                </a:solidFill>
                <a:latin typeface="Calibri" panose="020F0502020204030204" pitchFamily="34" charset="0"/>
              </a:rPr>
              <a:t>Let’s look at a couple of examples of how to account for these different methods.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48" y="152400"/>
            <a:ext cx="7696200" cy="609600"/>
          </a:xfrm>
        </p:spPr>
        <p:txBody>
          <a:bodyPr rtlCol="0">
            <a:noAutofit/>
          </a:bodyPr>
          <a:lstStyle/>
          <a:p>
            <a:pPr eaLnBrk="1" fontAlgn="auto" latinLnBrk="0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6252" y="1412776"/>
            <a:ext cx="8077200" cy="1371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XYZ</a:t>
            </a:r>
            <a:r>
              <a:rPr lang="ko-KR" alt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주식회사는 </a:t>
            </a:r>
            <a:r>
              <a:rPr lang="en-US" altLang="ko-KR" sz="2800" dirty="0">
                <a:solidFill>
                  <a:srgbClr val="000099"/>
                </a:solidFill>
                <a:latin typeface="Calibri" panose="020F0502020204030204" pitchFamily="34" charset="0"/>
              </a:rPr>
              <a:t>2020</a:t>
            </a:r>
            <a:r>
              <a:rPr lang="ko-KR" alt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년 </a:t>
            </a:r>
            <a:r>
              <a:rPr lang="en-US" altLang="ko-KR" sz="2800" dirty="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lang="ko-KR" alt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월에 세 관계회사의 보통주를 취득하였고</a:t>
            </a:r>
            <a:r>
              <a:rPr lang="en-US" altLang="ko-KR" sz="2800" dirty="0">
                <a:solidFill>
                  <a:srgbClr val="000099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관련 정보는 다음과 같다</a:t>
            </a:r>
            <a:r>
              <a:rPr lang="en-US" altLang="ko-KR" sz="28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latinLnBrk="0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38251"/>
              </p:ext>
            </p:extLst>
          </p:nvPr>
        </p:nvGraphicFramePr>
        <p:xfrm>
          <a:off x="2152452" y="2936777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DEF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75721"/>
              </p:ext>
            </p:extLst>
          </p:nvPr>
        </p:nvGraphicFramePr>
        <p:xfrm>
          <a:off x="2196727" y="4376192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취득시점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189,710   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1,002,000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100,000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현금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1,291,710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20238"/>
              </p:ext>
            </p:extLst>
          </p:nvPr>
        </p:nvGraphicFramePr>
        <p:xfrm>
          <a:off x="2183185" y="4382514"/>
          <a:ext cx="7880350" cy="2124078"/>
        </p:xfrm>
        <a:graphic>
          <a:graphicData uri="http://schemas.openxmlformats.org/drawingml/2006/table">
            <a:tbl>
              <a:tblPr/>
              <a:tblGrid>
                <a:gridCol w="788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4078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5" marR="91435" marT="45709" marB="45709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149727" y="3907656"/>
            <a:ext cx="22860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21127" y="4833392"/>
            <a:ext cx="1524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latinLnBrk="0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B2027B7-E96A-4A56-9208-563842AC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82520"/>
              </p:ext>
            </p:extLst>
          </p:nvPr>
        </p:nvGraphicFramePr>
        <p:xfrm>
          <a:off x="2216224" y="1527154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72" y="227112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59769"/>
              </p:ext>
            </p:extLst>
          </p:nvPr>
        </p:nvGraphicFramePr>
        <p:xfrm>
          <a:off x="2207840" y="4219600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일 이익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손실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8,624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28,064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26,376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지분법이익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10,312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88388"/>
              </p:ext>
            </p:extLst>
          </p:nvPr>
        </p:nvGraphicFramePr>
        <p:xfrm>
          <a:off x="2216224" y="4284690"/>
          <a:ext cx="7861300" cy="2038350"/>
        </p:xfrm>
        <a:graphic>
          <a:graphicData uri="http://schemas.openxmlformats.org/drawingml/2006/table">
            <a:tbl>
              <a:tblPr/>
              <a:tblGrid>
                <a:gridCol w="78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35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2" marR="91432" marT="45716" marB="45716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F15C6880-35E8-4486-B67B-DAA4A2BF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66691"/>
              </p:ext>
            </p:extLst>
          </p:nvPr>
        </p:nvGraphicFramePr>
        <p:xfrm>
          <a:off x="2216224" y="1527154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D6778BFD-7892-4056-9410-D2A115615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17146"/>
              </p:ext>
            </p:extLst>
          </p:nvPr>
        </p:nvGraphicFramePr>
        <p:xfrm>
          <a:off x="2200914" y="4297402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일 이익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손실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8,624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28,064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26,376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지분법이익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10,312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CFF76E2D-7723-4278-B7CE-1302AE45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83135"/>
              </p:ext>
            </p:extLst>
          </p:nvPr>
        </p:nvGraphicFramePr>
        <p:xfrm>
          <a:off x="2206914" y="4329947"/>
          <a:ext cx="7861300" cy="2038350"/>
        </p:xfrm>
        <a:graphic>
          <a:graphicData uri="http://schemas.openxmlformats.org/drawingml/2006/table">
            <a:tbl>
              <a:tblPr/>
              <a:tblGrid>
                <a:gridCol w="78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35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2" marR="91432" marT="45716" marB="45716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6495"/>
              </p:ext>
            </p:extLst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2960" y="2906288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1960" y="2906288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8360" y="3668288"/>
            <a:ext cx="370398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44% x $19,600 = $8,624</a:t>
            </a:r>
          </a:p>
        </p:txBody>
      </p:sp>
      <p:sp>
        <p:nvSpPr>
          <p:cNvPr id="21" name="Down Arrow 20"/>
          <p:cNvSpPr/>
          <p:nvPr/>
        </p:nvSpPr>
        <p:spPr>
          <a:xfrm rot="19006587">
            <a:off x="5101011" y="2963439"/>
            <a:ext cx="161925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2442472">
            <a:off x="7764835" y="3068213"/>
            <a:ext cx="165100" cy="827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2442472">
            <a:off x="8482386" y="4076277"/>
            <a:ext cx="157163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9560" y="4811288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D6778BFD-7892-4056-9410-D2A1156153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14" y="4297402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일 이익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손실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8,624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28,064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26,376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지분법이익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10,312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CFF76E2D-7723-4278-B7CE-1302AE457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6914" y="4329947"/>
          <a:ext cx="7861300" cy="2038350"/>
        </p:xfrm>
        <a:graphic>
          <a:graphicData uri="http://schemas.openxmlformats.org/drawingml/2006/table">
            <a:tbl>
              <a:tblPr/>
              <a:tblGrid>
                <a:gridCol w="78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35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2" marR="91432" marT="45716" marB="45716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27567" y="3223053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1730" y="3234359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9006587">
            <a:off x="5197693" y="3331464"/>
            <a:ext cx="136912" cy="792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2442472">
            <a:off x="8455199" y="4451807"/>
            <a:ext cx="157163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92967" y="5220786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52C6E-F16C-48E3-BF99-5DEB3E40E74D}"/>
              </a:ext>
            </a:extLst>
          </p:cNvPr>
          <p:cNvSpPr txBox="1"/>
          <p:nvPr/>
        </p:nvSpPr>
        <p:spPr>
          <a:xfrm>
            <a:off x="5564560" y="3896888"/>
            <a:ext cx="3987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28% x $100,230 = $28,064</a:t>
            </a:r>
          </a:p>
        </p:txBody>
      </p:sp>
      <p:sp>
        <p:nvSpPr>
          <p:cNvPr id="22" name="Down Arrow 21"/>
          <p:cNvSpPr/>
          <p:nvPr/>
        </p:nvSpPr>
        <p:spPr>
          <a:xfrm rot="2442472">
            <a:off x="7810624" y="3415394"/>
            <a:ext cx="169576" cy="683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D6778BFD-7892-4056-9410-D2A1156153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14" y="4297402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일 이익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손실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8,624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28,064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26,376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지분법이익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10,312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CFF76E2D-7723-4278-B7CE-1302AE457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6914" y="4329947"/>
          <a:ext cx="7861300" cy="2038350"/>
        </p:xfrm>
        <a:graphic>
          <a:graphicData uri="http://schemas.openxmlformats.org/drawingml/2006/table">
            <a:tbl>
              <a:tblPr/>
              <a:tblGrid>
                <a:gridCol w="78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35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2" marR="91432" marT="45716" marB="45716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0380" y="3586529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43077" y="3575327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9006587">
            <a:off x="5327247" y="3675456"/>
            <a:ext cx="136912" cy="792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52886" y="5661248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20297-583D-4FE0-B243-6EDACCCFFB15}"/>
              </a:ext>
            </a:extLst>
          </p:cNvPr>
          <p:cNvSpPr txBox="1"/>
          <p:nvPr/>
        </p:nvSpPr>
        <p:spPr>
          <a:xfrm>
            <a:off x="5717232" y="4273932"/>
            <a:ext cx="42672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47% x ($56,120) = ($26,376)</a:t>
            </a:r>
          </a:p>
        </p:txBody>
      </p:sp>
      <p:sp>
        <p:nvSpPr>
          <p:cNvPr id="22" name="Down Arrow 21"/>
          <p:cNvSpPr/>
          <p:nvPr/>
        </p:nvSpPr>
        <p:spPr>
          <a:xfrm rot="2442472">
            <a:off x="8119193" y="3787713"/>
            <a:ext cx="169576" cy="683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Down Arrow 15">
            <a:extLst>
              <a:ext uri="{FF2B5EF4-FFF2-40B4-BE49-F238E27FC236}">
                <a16:creationId xmlns:a16="http://schemas.microsoft.com/office/drawing/2014/main" id="{A2BD4D67-86F2-40F3-88F0-BA3F3A58E46D}"/>
              </a:ext>
            </a:extLst>
          </p:cNvPr>
          <p:cNvSpPr/>
          <p:nvPr/>
        </p:nvSpPr>
        <p:spPr>
          <a:xfrm>
            <a:off x="9264352" y="4797152"/>
            <a:ext cx="1440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D6778BFD-7892-4056-9410-D2A115615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84300"/>
              </p:ext>
            </p:extLst>
          </p:nvPr>
        </p:nvGraphicFramePr>
        <p:xfrm>
          <a:off x="2193857" y="4027445"/>
          <a:ext cx="7848600" cy="2103440"/>
        </p:xfrm>
        <a:graphic>
          <a:graphicData uri="http://schemas.openxmlformats.org/drawingml/2006/table">
            <a:tbl>
              <a:tblPr/>
              <a:tblGrid>
                <a:gridCol w="47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일 이익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손실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8,624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28,064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GHI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26,376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지분법이익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anose="020F0502020204030204" pitchFamily="34" charset="0"/>
                          <a:ea typeface="바탕" pitchFamily="18" charset="-127"/>
                          <a:cs typeface="Times New Roman" pitchFamily="18" charset="0"/>
                        </a:rPr>
                        <a:t>10,312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CFF76E2D-7723-4278-B7CE-1302AE45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1999"/>
              </p:ext>
            </p:extLst>
          </p:nvPr>
        </p:nvGraphicFramePr>
        <p:xfrm>
          <a:off x="2187507" y="4051218"/>
          <a:ext cx="7861300" cy="2038350"/>
        </p:xfrm>
        <a:graphic>
          <a:graphicData uri="http://schemas.openxmlformats.org/drawingml/2006/table">
            <a:tbl>
              <a:tblPr/>
              <a:tblGrid>
                <a:gridCol w="78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35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91432" marR="91432" marT="45716" marB="45716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59943" y="5801887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03926-7923-4980-9C12-F3C4B8DE9F77}"/>
              </a:ext>
            </a:extLst>
          </p:cNvPr>
          <p:cNvSpPr txBox="1"/>
          <p:nvPr/>
        </p:nvSpPr>
        <p:spPr>
          <a:xfrm>
            <a:off x="2211760" y="6123806"/>
            <a:ext cx="590046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$8,624 + $28,064 – $26,376 = $10,312</a:t>
            </a:r>
          </a:p>
        </p:txBody>
      </p:sp>
      <p:sp>
        <p:nvSpPr>
          <p:cNvPr id="23" name="Down Arrow 20">
            <a:extLst>
              <a:ext uri="{FF2B5EF4-FFF2-40B4-BE49-F238E27FC236}">
                <a16:creationId xmlns:a16="http://schemas.microsoft.com/office/drawing/2014/main" id="{F812F142-8D28-4DF4-ABD4-A7AFE87869E5}"/>
              </a:ext>
            </a:extLst>
          </p:cNvPr>
          <p:cNvSpPr/>
          <p:nvPr/>
        </p:nvSpPr>
        <p:spPr>
          <a:xfrm rot="14451462">
            <a:off x="8443928" y="5680146"/>
            <a:ext cx="246062" cy="1119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A22D41-3E11-4C8E-BDB3-21628B4E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55352"/>
              </p:ext>
            </p:extLst>
          </p:nvPr>
        </p:nvGraphicFramePr>
        <p:xfrm>
          <a:off x="2592760" y="4367808"/>
          <a:ext cx="7315200" cy="1682748"/>
        </p:xfrm>
        <a:graphic>
          <a:graphicData uri="http://schemas.openxmlformats.org/drawingml/2006/table">
            <a:tbl>
              <a:tblPr/>
              <a:tblGrid>
                <a:gridCol w="43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일 배당금 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현금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16,225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3,740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12,485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B38F4C17-ADF9-4588-862C-A12A77C7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6827"/>
              </p:ext>
            </p:extLst>
          </p:nvPr>
        </p:nvGraphicFramePr>
        <p:xfrm>
          <a:off x="2590800" y="4372727"/>
          <a:ext cx="7337425" cy="1685925"/>
        </p:xfrm>
        <a:graphic>
          <a:graphicData uri="http://schemas.openxmlformats.org/drawingml/2006/table">
            <a:tbl>
              <a:tblPr/>
              <a:tblGrid>
                <a:gridCol w="73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3" marR="91433" marT="45701" marB="45701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A22D41-3E11-4C8E-BDB3-21628B4E3F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2760" y="4367808"/>
          <a:ext cx="7315200" cy="1682748"/>
        </p:xfrm>
        <a:graphic>
          <a:graphicData uri="http://schemas.openxmlformats.org/drawingml/2006/table">
            <a:tbl>
              <a:tblPr/>
              <a:tblGrid>
                <a:gridCol w="43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일 배당금 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현금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16,225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3,740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12,485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B38F4C17-ADF9-4588-862C-A12A77C78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0800" y="4372727"/>
          <a:ext cx="7337425" cy="1685925"/>
        </p:xfrm>
        <a:graphic>
          <a:graphicData uri="http://schemas.openxmlformats.org/drawingml/2006/table">
            <a:tbl>
              <a:tblPr/>
              <a:tblGrid>
                <a:gridCol w="73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3" marR="91433" marT="45701" marB="45701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5">
            <a:extLst>
              <a:ext uri="{FF2B5EF4-FFF2-40B4-BE49-F238E27FC236}">
                <a16:creationId xmlns:a16="http://schemas.microsoft.com/office/drawing/2014/main" id="{9D9DDD5A-C0EC-402A-A111-E4A297AA04EE}"/>
              </a:ext>
            </a:extLst>
          </p:cNvPr>
          <p:cNvSpPr/>
          <p:nvPr/>
        </p:nvSpPr>
        <p:spPr>
          <a:xfrm>
            <a:off x="9214048" y="2920008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291FFF7E-162C-4E03-9E38-C884CE47C65A}"/>
              </a:ext>
            </a:extLst>
          </p:cNvPr>
          <p:cNvSpPr/>
          <p:nvPr/>
        </p:nvSpPr>
        <p:spPr>
          <a:xfrm>
            <a:off x="3885456" y="2920008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79C40-8077-41C6-A488-989D81F71357}"/>
              </a:ext>
            </a:extLst>
          </p:cNvPr>
          <p:cNvSpPr txBox="1"/>
          <p:nvPr/>
        </p:nvSpPr>
        <p:spPr>
          <a:xfrm>
            <a:off x="5107360" y="3605809"/>
            <a:ext cx="3526442" cy="52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44% x $8,500 = $3,740</a:t>
            </a:r>
          </a:p>
        </p:txBody>
      </p:sp>
      <p:sp>
        <p:nvSpPr>
          <p:cNvPr id="12" name="Down Arrow 19">
            <a:extLst>
              <a:ext uri="{FF2B5EF4-FFF2-40B4-BE49-F238E27FC236}">
                <a16:creationId xmlns:a16="http://schemas.microsoft.com/office/drawing/2014/main" id="{3BEEEFEC-3B86-4CCD-908E-ACF8687DE398}"/>
              </a:ext>
            </a:extLst>
          </p:cNvPr>
          <p:cNvSpPr/>
          <p:nvPr/>
        </p:nvSpPr>
        <p:spPr>
          <a:xfrm rot="18351838">
            <a:off x="4853361" y="2981921"/>
            <a:ext cx="190500" cy="809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Down Arrow 22">
            <a:extLst>
              <a:ext uri="{FF2B5EF4-FFF2-40B4-BE49-F238E27FC236}">
                <a16:creationId xmlns:a16="http://schemas.microsoft.com/office/drawing/2014/main" id="{7138B881-787C-477D-8560-252F7D871A04}"/>
              </a:ext>
            </a:extLst>
          </p:cNvPr>
          <p:cNvSpPr/>
          <p:nvPr/>
        </p:nvSpPr>
        <p:spPr>
          <a:xfrm rot="4535442">
            <a:off x="8050346" y="2216347"/>
            <a:ext cx="66075" cy="2364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F5C29B3F-6F9E-4E92-8162-D648DBE14851}"/>
              </a:ext>
            </a:extLst>
          </p:cNvPr>
          <p:cNvSpPr/>
          <p:nvPr/>
        </p:nvSpPr>
        <p:spPr>
          <a:xfrm>
            <a:off x="8764960" y="5229200"/>
            <a:ext cx="1143000" cy="4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Down Arrow 20">
            <a:extLst>
              <a:ext uri="{FF2B5EF4-FFF2-40B4-BE49-F238E27FC236}">
                <a16:creationId xmlns:a16="http://schemas.microsoft.com/office/drawing/2014/main" id="{3D337355-7B25-49B5-8F92-28C8CC6B91A6}"/>
              </a:ext>
            </a:extLst>
          </p:cNvPr>
          <p:cNvSpPr/>
          <p:nvPr/>
        </p:nvSpPr>
        <p:spPr>
          <a:xfrm rot="19234843">
            <a:off x="8426313" y="4033163"/>
            <a:ext cx="307418" cy="1303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altLang="ko-KR" sz="2800" dirty="0">
                <a:solidFill>
                  <a:srgbClr val="002060"/>
                </a:solidFill>
              </a:rPr>
              <a:t>C </a:t>
            </a:r>
            <a:r>
              <a:rPr lang="ko-KR" altLang="en-US" sz="2800" dirty="0">
                <a:solidFill>
                  <a:srgbClr val="002060"/>
                </a:solidFill>
              </a:rPr>
              <a:t>금융자산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ko-KR" altLang="en-US" sz="2000" dirty="0" err="1">
                <a:latin typeface="Calibri"/>
              </a:rPr>
              <a:t>상각표</a:t>
            </a:r>
            <a:endParaRPr lang="en-IN" sz="2000" dirty="0"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0460" y="2578228"/>
            <a:ext cx="7111080" cy="336537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A22D41-3E11-4C8E-BDB3-21628B4E3F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2760" y="4367808"/>
          <a:ext cx="7315200" cy="1682748"/>
        </p:xfrm>
        <a:graphic>
          <a:graphicData uri="http://schemas.openxmlformats.org/drawingml/2006/table">
            <a:tbl>
              <a:tblPr/>
              <a:tblGrid>
                <a:gridCol w="43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일 배당금 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현금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16,225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3,740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12,485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B38F4C17-ADF9-4588-862C-A12A77C78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0800" y="4372727"/>
          <a:ext cx="7337425" cy="1685925"/>
        </p:xfrm>
        <a:graphic>
          <a:graphicData uri="http://schemas.openxmlformats.org/drawingml/2006/table">
            <a:tbl>
              <a:tblPr/>
              <a:tblGrid>
                <a:gridCol w="73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3" marR="91433" marT="45701" marB="45701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5">
            <a:extLst>
              <a:ext uri="{FF2B5EF4-FFF2-40B4-BE49-F238E27FC236}">
                <a16:creationId xmlns:a16="http://schemas.microsoft.com/office/drawing/2014/main" id="{0830ACDD-AE04-4F27-85DA-88F9CA0CE46A}"/>
              </a:ext>
            </a:extLst>
          </p:cNvPr>
          <p:cNvSpPr/>
          <p:nvPr/>
        </p:nvSpPr>
        <p:spPr>
          <a:xfrm>
            <a:off x="9145960" y="3223275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7A4DD025-98E6-4588-B795-3F6C20200916}"/>
              </a:ext>
            </a:extLst>
          </p:cNvPr>
          <p:cNvSpPr/>
          <p:nvPr/>
        </p:nvSpPr>
        <p:spPr>
          <a:xfrm>
            <a:off x="3888160" y="3223275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0DBF8-4304-4EFF-A336-A07A0AF97383}"/>
              </a:ext>
            </a:extLst>
          </p:cNvPr>
          <p:cNvSpPr txBox="1"/>
          <p:nvPr/>
        </p:nvSpPr>
        <p:spPr>
          <a:xfrm>
            <a:off x="5107360" y="3680475"/>
            <a:ext cx="3810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28% x $44,590 = $12,485</a:t>
            </a:r>
          </a:p>
        </p:txBody>
      </p:sp>
      <p:sp>
        <p:nvSpPr>
          <p:cNvPr id="12" name="Down Arrow 19">
            <a:extLst>
              <a:ext uri="{FF2B5EF4-FFF2-40B4-BE49-F238E27FC236}">
                <a16:creationId xmlns:a16="http://schemas.microsoft.com/office/drawing/2014/main" id="{C434B2E6-1248-4F84-9FC8-8B816F6B726D}"/>
              </a:ext>
            </a:extLst>
          </p:cNvPr>
          <p:cNvSpPr/>
          <p:nvPr/>
        </p:nvSpPr>
        <p:spPr>
          <a:xfrm rot="18351838">
            <a:off x="4936704" y="3320907"/>
            <a:ext cx="157163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Down Arrow 20">
            <a:extLst>
              <a:ext uri="{FF2B5EF4-FFF2-40B4-BE49-F238E27FC236}">
                <a16:creationId xmlns:a16="http://schemas.microsoft.com/office/drawing/2014/main" id="{320E424E-AC2D-4868-B83D-5BD4AD0758D0}"/>
              </a:ext>
            </a:extLst>
          </p:cNvPr>
          <p:cNvSpPr/>
          <p:nvPr/>
        </p:nvSpPr>
        <p:spPr>
          <a:xfrm rot="19804301">
            <a:off x="8450636" y="4017025"/>
            <a:ext cx="195263" cy="167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37582483-8B4E-4B6D-A9E9-A2DB801D9A1A}"/>
              </a:ext>
            </a:extLst>
          </p:cNvPr>
          <p:cNvSpPr/>
          <p:nvPr/>
        </p:nvSpPr>
        <p:spPr>
          <a:xfrm>
            <a:off x="8764960" y="5605264"/>
            <a:ext cx="1143000" cy="4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Down Arrow 22">
            <a:extLst>
              <a:ext uri="{FF2B5EF4-FFF2-40B4-BE49-F238E27FC236}">
                <a16:creationId xmlns:a16="http://schemas.microsoft.com/office/drawing/2014/main" id="{337EA8DB-8CF9-4193-B75D-A0C84DAF8534}"/>
              </a:ext>
            </a:extLst>
          </p:cNvPr>
          <p:cNvSpPr/>
          <p:nvPr/>
        </p:nvSpPr>
        <p:spPr>
          <a:xfrm rot="4894083">
            <a:off x="7875889" y="2363551"/>
            <a:ext cx="227305" cy="2254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9CFE5C8A-0303-42D1-B7FE-F83B42A216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5164" y="1655126"/>
          <a:ext cx="7924800" cy="2241551"/>
        </p:xfrm>
        <a:graphic>
          <a:graphicData uri="http://schemas.openxmlformats.org/drawingml/2006/table">
            <a:tbl>
              <a:tblPr/>
              <a:tblGrid>
                <a:gridCol w="164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028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관계회사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지분율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순자산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취득원가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당기순이익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손실</a:t>
                      </a: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2020 </a:t>
                      </a:r>
                      <a:r>
                        <a:rPr lang="ko-KR" alt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배당금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235,600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189,710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19,600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8,500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DEF</a:t>
                      </a: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28%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987,900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1,002,000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44,590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1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GHI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47%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765,230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100,000 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(56,120)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000" dirty="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5575" marR="65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44824" y="404665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지분법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A22D41-3E11-4C8E-BDB3-21628B4E3F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2760" y="4367808"/>
          <a:ext cx="7315200" cy="1682748"/>
        </p:xfrm>
        <a:graphic>
          <a:graphicData uri="http://schemas.openxmlformats.org/drawingml/2006/table">
            <a:tbl>
              <a:tblPr/>
              <a:tblGrid>
                <a:gridCol w="43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31</a:t>
                      </a:r>
                      <a:r>
                        <a:rPr kumimoji="0" lang="ko-KR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일 배당금 인식</a:t>
                      </a:r>
                      <a:r>
                        <a:rPr kumimoji="0" lang="en-US" altLang="ko-KR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: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현금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16,225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ABC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3,740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DEF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투자자산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12,485 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B38F4C17-ADF9-4588-862C-A12A77C78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0800" y="4372727"/>
          <a:ext cx="7337425" cy="1685925"/>
        </p:xfrm>
        <a:graphic>
          <a:graphicData uri="http://schemas.openxmlformats.org/drawingml/2006/table">
            <a:tbl>
              <a:tblPr/>
              <a:tblGrid>
                <a:gridCol w="73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3" marR="91433" marT="45701" marB="45701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7E9B9C-985A-4425-9BA5-BD6D5252C2E5}"/>
              </a:ext>
            </a:extLst>
          </p:cNvPr>
          <p:cNvSpPr txBox="1"/>
          <p:nvPr/>
        </p:nvSpPr>
        <p:spPr>
          <a:xfrm>
            <a:off x="3579440" y="6237313"/>
            <a:ext cx="4325726" cy="52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$3,740 + $12,485 = $16,225</a:t>
            </a:r>
          </a:p>
        </p:txBody>
      </p:sp>
      <p:sp>
        <p:nvSpPr>
          <p:cNvPr id="8" name="Down Arrow 20">
            <a:extLst>
              <a:ext uri="{FF2B5EF4-FFF2-40B4-BE49-F238E27FC236}">
                <a16:creationId xmlns:a16="http://schemas.microsoft.com/office/drawing/2014/main" id="{43EF1EC0-1C30-4712-AFF3-F75FA0B812BA}"/>
              </a:ext>
            </a:extLst>
          </p:cNvPr>
          <p:cNvSpPr/>
          <p:nvPr/>
        </p:nvSpPr>
        <p:spPr>
          <a:xfrm rot="11272018">
            <a:off x="7550980" y="5157975"/>
            <a:ext cx="282631" cy="106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BC4412AF-DC30-4FF2-A8CB-074C0EC31E8D}"/>
              </a:ext>
            </a:extLst>
          </p:cNvPr>
          <p:cNvSpPr/>
          <p:nvPr/>
        </p:nvSpPr>
        <p:spPr>
          <a:xfrm>
            <a:off x="7222728" y="488186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A58C-76E3-403F-8855-F36B014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M&amp;A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D46AF-72BB-4706-8D74-E4E70FB6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0"/>
            <a:ext cx="7848600" cy="5494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회사는 </a:t>
            </a:r>
            <a:r>
              <a:rPr lang="en-US" altLang="ko-KR" dirty="0"/>
              <a:t>B</a:t>
            </a:r>
            <a:r>
              <a:rPr lang="ko-KR" altLang="en-US" dirty="0"/>
              <a:t>회사의 유일한 자산인 건물의 취득을 고려하고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110AD-798A-4ECF-9E14-E41940DCB290}"/>
              </a:ext>
            </a:extLst>
          </p:cNvPr>
          <p:cNvCxnSpPr/>
          <p:nvPr/>
        </p:nvCxnSpPr>
        <p:spPr>
          <a:xfrm>
            <a:off x="2962392" y="3068960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93E220-F26B-4FD6-8D1A-ECAEBC5D12BB}"/>
              </a:ext>
            </a:extLst>
          </p:cNvPr>
          <p:cNvCxnSpPr>
            <a:cxnSpLocks/>
          </p:cNvCxnSpPr>
          <p:nvPr/>
        </p:nvCxnSpPr>
        <p:spPr>
          <a:xfrm>
            <a:off x="4330544" y="3068960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C1F84A-A43D-432D-ADBA-D2AC18B0A1B8}"/>
              </a:ext>
            </a:extLst>
          </p:cNvPr>
          <p:cNvCxnSpPr/>
          <p:nvPr/>
        </p:nvCxnSpPr>
        <p:spPr>
          <a:xfrm>
            <a:off x="6922832" y="3068960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4D8439-290A-4536-9A50-C6F7A2E47D7C}"/>
              </a:ext>
            </a:extLst>
          </p:cNvPr>
          <p:cNvCxnSpPr>
            <a:cxnSpLocks/>
          </p:cNvCxnSpPr>
          <p:nvPr/>
        </p:nvCxnSpPr>
        <p:spPr>
          <a:xfrm>
            <a:off x="8146968" y="3068960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F2BCB-A080-4B84-8DB6-1849ADCE20BE}"/>
              </a:ext>
            </a:extLst>
          </p:cNvPr>
          <p:cNvSpPr txBox="1"/>
          <p:nvPr/>
        </p:nvSpPr>
        <p:spPr>
          <a:xfrm>
            <a:off x="2279576" y="22768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취득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E3F06-2320-4814-8E05-B29092E2AA5C}"/>
              </a:ext>
            </a:extLst>
          </p:cNvPr>
          <p:cNvSpPr txBox="1"/>
          <p:nvPr/>
        </p:nvSpPr>
        <p:spPr>
          <a:xfrm>
            <a:off x="3821182" y="263691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A’s B/S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B7E8F-7992-4089-8527-3D8570D0C8C1}"/>
              </a:ext>
            </a:extLst>
          </p:cNvPr>
          <p:cNvSpPr txBox="1"/>
          <p:nvPr/>
        </p:nvSpPr>
        <p:spPr>
          <a:xfrm>
            <a:off x="7642913" y="263691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B’s B/S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35BBD-8F52-40FB-A7BF-4A73B1A28A4D}"/>
              </a:ext>
            </a:extLst>
          </p:cNvPr>
          <p:cNvSpPr txBox="1"/>
          <p:nvPr/>
        </p:nvSpPr>
        <p:spPr>
          <a:xfrm>
            <a:off x="2530344" y="321297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Cash              100</a:t>
            </a:r>
          </a:p>
          <a:p>
            <a:r>
              <a:rPr lang="en-US" altLang="ko-KR" sz="1400" dirty="0"/>
              <a:t>Other Assets  900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2D7A1-086D-4249-83C2-D18179D51357}"/>
              </a:ext>
            </a:extLst>
          </p:cNvPr>
          <p:cNvSpPr txBox="1"/>
          <p:nvPr/>
        </p:nvSpPr>
        <p:spPr>
          <a:xfrm>
            <a:off x="4384207" y="321383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500</a:t>
            </a:r>
          </a:p>
          <a:p>
            <a:r>
              <a:rPr lang="en-US" altLang="ko-KR" sz="1400" dirty="0"/>
              <a:t>Equity	 500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65366-2D4B-47BE-8C1C-E601D6999A06}"/>
              </a:ext>
            </a:extLst>
          </p:cNvPr>
          <p:cNvSpPr txBox="1"/>
          <p:nvPr/>
        </p:nvSpPr>
        <p:spPr>
          <a:xfrm>
            <a:off x="6778816" y="319323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Building  100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E56B9-8890-4E60-ACB2-40ADDA2905C6}"/>
              </a:ext>
            </a:extLst>
          </p:cNvPr>
          <p:cNvSpPr txBox="1"/>
          <p:nvPr/>
        </p:nvSpPr>
        <p:spPr>
          <a:xfrm>
            <a:off x="8254980" y="319381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50</a:t>
            </a:r>
          </a:p>
          <a:p>
            <a:r>
              <a:rPr lang="en-US" altLang="ko-KR" sz="1400" dirty="0"/>
              <a:t>Equity	  50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0520E-4F78-4555-990D-2550FB10C4D8}"/>
              </a:ext>
            </a:extLst>
          </p:cNvPr>
          <p:cNvSpPr txBox="1"/>
          <p:nvPr/>
        </p:nvSpPr>
        <p:spPr>
          <a:xfrm>
            <a:off x="2495601" y="4149080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A</a:t>
            </a:r>
            <a:r>
              <a:rPr lang="ko-KR" altLang="en-US" dirty="0"/>
              <a:t>가 현금 </a:t>
            </a:r>
            <a:r>
              <a:rPr lang="en-US" altLang="ko-KR" dirty="0"/>
              <a:t>50</a:t>
            </a:r>
            <a:r>
              <a:rPr lang="ko-KR" altLang="en-US" dirty="0"/>
              <a:t>을 지불하고 나머지 부채를 승계했을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C3EAF-C146-490F-8323-4FDA704C7334}"/>
              </a:ext>
            </a:extLst>
          </p:cNvPr>
          <p:cNvSpPr txBox="1"/>
          <p:nvPr/>
        </p:nvSpPr>
        <p:spPr>
          <a:xfrm>
            <a:off x="2873860" y="4565509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Dr) Building     100   Cr) Cash           50</a:t>
            </a:r>
          </a:p>
          <a:p>
            <a:r>
              <a:rPr lang="en-US" altLang="ko-KR" sz="1400" dirty="0"/>
              <a:t>                                     Liabilities    50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943891-37EB-40BA-9F40-E5E2016523CF}"/>
              </a:ext>
            </a:extLst>
          </p:cNvPr>
          <p:cNvCxnSpPr/>
          <p:nvPr/>
        </p:nvCxnSpPr>
        <p:spPr>
          <a:xfrm>
            <a:off x="2962392" y="5589240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ADC57F-1C74-40AA-B6F4-44082B674D81}"/>
              </a:ext>
            </a:extLst>
          </p:cNvPr>
          <p:cNvCxnSpPr>
            <a:cxnSpLocks/>
          </p:cNvCxnSpPr>
          <p:nvPr/>
        </p:nvCxnSpPr>
        <p:spPr>
          <a:xfrm flipH="1">
            <a:off x="4327890" y="5589240"/>
            <a:ext cx="2654" cy="88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FDE182-1C77-4450-9CDC-4185375F8C0B}"/>
              </a:ext>
            </a:extLst>
          </p:cNvPr>
          <p:cNvSpPr txBox="1"/>
          <p:nvPr/>
        </p:nvSpPr>
        <p:spPr>
          <a:xfrm>
            <a:off x="3821182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A’s B/S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2891C-1A09-4D2A-B0FC-EFBCAE927B8C}"/>
              </a:ext>
            </a:extLst>
          </p:cNvPr>
          <p:cNvSpPr txBox="1"/>
          <p:nvPr/>
        </p:nvSpPr>
        <p:spPr>
          <a:xfrm>
            <a:off x="2530344" y="5733256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Cash               50</a:t>
            </a:r>
          </a:p>
          <a:p>
            <a:r>
              <a:rPr lang="en-US" altLang="ko-KR" sz="1400" dirty="0"/>
              <a:t>Building         100</a:t>
            </a:r>
          </a:p>
          <a:p>
            <a:r>
              <a:rPr lang="en-US" altLang="ko-KR" sz="1400" dirty="0"/>
              <a:t>Other Assets  900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0D3FE-75B3-4205-A01E-A0BE55F613C7}"/>
              </a:ext>
            </a:extLst>
          </p:cNvPr>
          <p:cNvSpPr txBox="1"/>
          <p:nvPr/>
        </p:nvSpPr>
        <p:spPr>
          <a:xfrm>
            <a:off x="4384207" y="573411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550</a:t>
            </a:r>
          </a:p>
          <a:p>
            <a:r>
              <a:rPr lang="en-US" altLang="ko-KR" sz="1400" dirty="0"/>
              <a:t>Equity	  500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A1A0-CB1F-48D7-952A-26FEEB82FD23}"/>
              </a:ext>
            </a:extLst>
          </p:cNvPr>
          <p:cNvSpPr txBox="1"/>
          <p:nvPr/>
        </p:nvSpPr>
        <p:spPr>
          <a:xfrm>
            <a:off x="2279575" y="388021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취득 후</a:t>
            </a:r>
          </a:p>
        </p:txBody>
      </p:sp>
    </p:spTree>
    <p:extLst>
      <p:ext uri="{BB962C8B-B14F-4D97-AF65-F5344CB8AC3E}">
        <p14:creationId xmlns:p14="http://schemas.microsoft.com/office/powerpoint/2010/main" val="2722437119"/>
      </p:ext>
    </p:extLst>
  </p:cSld>
  <p:clrMapOvr>
    <a:masterClrMapping/>
  </p:clrMapOvr>
  <p:transition advClick="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A58C-76E3-403F-8855-F36B014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M&amp;A </a:t>
            </a:r>
            <a:r>
              <a:rPr lang="ko-KR" altLang="en-US" dirty="0"/>
              <a:t>예제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0520E-4F78-4555-990D-2550FB10C4D8}"/>
              </a:ext>
            </a:extLst>
          </p:cNvPr>
          <p:cNvSpPr txBox="1"/>
          <p:nvPr/>
        </p:nvSpPr>
        <p:spPr>
          <a:xfrm>
            <a:off x="2495600" y="1340768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을 투자하여 </a:t>
            </a:r>
            <a:r>
              <a:rPr lang="en-US" altLang="ko-KR" dirty="0"/>
              <a:t>B</a:t>
            </a:r>
            <a:r>
              <a:rPr lang="ko-KR" altLang="en-US" dirty="0"/>
              <a:t>의 모든 주식을 취득한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C3EAF-C146-490F-8323-4FDA704C7334}"/>
              </a:ext>
            </a:extLst>
          </p:cNvPr>
          <p:cNvSpPr txBox="1"/>
          <p:nvPr/>
        </p:nvSpPr>
        <p:spPr>
          <a:xfrm>
            <a:off x="2873861" y="1757197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Dr) Investment     50   Cr) Cash           50</a:t>
            </a:r>
          </a:p>
          <a:p>
            <a:r>
              <a:rPr lang="en-US" altLang="ko-KR" sz="1400" dirty="0"/>
              <a:t>                                     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943891-37EB-40BA-9F40-E5E2016523CF}"/>
              </a:ext>
            </a:extLst>
          </p:cNvPr>
          <p:cNvCxnSpPr/>
          <p:nvPr/>
        </p:nvCxnSpPr>
        <p:spPr>
          <a:xfrm>
            <a:off x="2962392" y="2780928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ADC57F-1C74-40AA-B6F4-44082B674D81}"/>
              </a:ext>
            </a:extLst>
          </p:cNvPr>
          <p:cNvCxnSpPr>
            <a:cxnSpLocks/>
          </p:cNvCxnSpPr>
          <p:nvPr/>
        </p:nvCxnSpPr>
        <p:spPr>
          <a:xfrm flipH="1">
            <a:off x="4327890" y="2780928"/>
            <a:ext cx="2654" cy="88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FDE182-1C77-4450-9CDC-4185375F8C0B}"/>
              </a:ext>
            </a:extLst>
          </p:cNvPr>
          <p:cNvSpPr txBox="1"/>
          <p:nvPr/>
        </p:nvSpPr>
        <p:spPr>
          <a:xfrm>
            <a:off x="3821182" y="23488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A’s B/S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2891C-1A09-4D2A-B0FC-EFBCAE927B8C}"/>
              </a:ext>
            </a:extLst>
          </p:cNvPr>
          <p:cNvSpPr txBox="1"/>
          <p:nvPr/>
        </p:nvSpPr>
        <p:spPr>
          <a:xfrm>
            <a:off x="2530345" y="2924944"/>
            <a:ext cx="1752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Cash               50</a:t>
            </a:r>
          </a:p>
          <a:p>
            <a:r>
              <a:rPr lang="en-US" altLang="ko-KR" sz="1400" dirty="0"/>
              <a:t>Investment      50</a:t>
            </a:r>
          </a:p>
          <a:p>
            <a:r>
              <a:rPr lang="en-US" altLang="ko-KR" sz="1400" dirty="0"/>
              <a:t>Other Assets  900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0D3FE-75B3-4205-A01E-A0BE55F613C7}"/>
              </a:ext>
            </a:extLst>
          </p:cNvPr>
          <p:cNvSpPr txBox="1"/>
          <p:nvPr/>
        </p:nvSpPr>
        <p:spPr>
          <a:xfrm>
            <a:off x="4384207" y="292580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500</a:t>
            </a:r>
          </a:p>
          <a:p>
            <a:r>
              <a:rPr lang="en-US" altLang="ko-KR" sz="1400" dirty="0"/>
              <a:t>Equity	  500</a:t>
            </a:r>
            <a:endParaRPr lang="ko-KR" altLang="en-US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C8356F-C045-4ED7-8FB3-BF5309EF8C66}"/>
              </a:ext>
            </a:extLst>
          </p:cNvPr>
          <p:cNvCxnSpPr/>
          <p:nvPr/>
        </p:nvCxnSpPr>
        <p:spPr>
          <a:xfrm>
            <a:off x="6888088" y="2780928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99C4EDF-A0D5-44E7-A146-07F430B5094B}"/>
              </a:ext>
            </a:extLst>
          </p:cNvPr>
          <p:cNvCxnSpPr>
            <a:cxnSpLocks/>
          </p:cNvCxnSpPr>
          <p:nvPr/>
        </p:nvCxnSpPr>
        <p:spPr>
          <a:xfrm>
            <a:off x="8112224" y="2780928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0E7434-61DD-41C8-A676-4982966908CF}"/>
              </a:ext>
            </a:extLst>
          </p:cNvPr>
          <p:cNvSpPr txBox="1"/>
          <p:nvPr/>
        </p:nvSpPr>
        <p:spPr>
          <a:xfrm>
            <a:off x="7608169" y="234888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B’s B/S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0C0D1-940F-41A7-9608-762683B26798}"/>
              </a:ext>
            </a:extLst>
          </p:cNvPr>
          <p:cNvSpPr txBox="1"/>
          <p:nvPr/>
        </p:nvSpPr>
        <p:spPr>
          <a:xfrm>
            <a:off x="6744072" y="2905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Building  100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58DBC9-10EA-402A-AD4C-4D86B0C42750}"/>
              </a:ext>
            </a:extLst>
          </p:cNvPr>
          <p:cNvSpPr txBox="1"/>
          <p:nvPr/>
        </p:nvSpPr>
        <p:spPr>
          <a:xfrm>
            <a:off x="8220236" y="2905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50</a:t>
            </a:r>
          </a:p>
          <a:p>
            <a:r>
              <a:rPr lang="en-US" altLang="ko-KR" sz="1400" dirty="0"/>
              <a:t>Equity	  50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D847E-A0F2-49B6-B32C-2BC0D2022953}"/>
              </a:ext>
            </a:extLst>
          </p:cNvPr>
          <p:cNvSpPr txBox="1"/>
          <p:nvPr/>
        </p:nvSpPr>
        <p:spPr>
          <a:xfrm>
            <a:off x="2783632" y="3861048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주식</a:t>
            </a:r>
            <a:r>
              <a:rPr lang="en-US" altLang="ko-KR" dirty="0"/>
              <a:t> 100%</a:t>
            </a:r>
            <a:r>
              <a:rPr lang="ko-KR" altLang="en-US" dirty="0"/>
              <a:t>를 소유하였으므로 연결재무제표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D8039-DF41-4610-A0B8-E01393280F67}"/>
              </a:ext>
            </a:extLst>
          </p:cNvPr>
          <p:cNvSpPr txBox="1"/>
          <p:nvPr/>
        </p:nvSpPr>
        <p:spPr>
          <a:xfrm>
            <a:off x="2873860" y="458112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2-1)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재무제표를 결합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EEC91B8-DC7E-4963-8B17-615B08B51D33}"/>
              </a:ext>
            </a:extLst>
          </p:cNvPr>
          <p:cNvCxnSpPr/>
          <p:nvPr/>
        </p:nvCxnSpPr>
        <p:spPr>
          <a:xfrm>
            <a:off x="2981347" y="5426640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B45268-DB93-4A5E-B0B2-BCB6CBB18851}"/>
              </a:ext>
            </a:extLst>
          </p:cNvPr>
          <p:cNvCxnSpPr>
            <a:cxnSpLocks/>
          </p:cNvCxnSpPr>
          <p:nvPr/>
        </p:nvCxnSpPr>
        <p:spPr>
          <a:xfrm>
            <a:off x="4349499" y="5426641"/>
            <a:ext cx="0" cy="1098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D83AF6-E2E5-4FD8-BA4E-76D174062CAE}"/>
              </a:ext>
            </a:extLst>
          </p:cNvPr>
          <p:cNvSpPr txBox="1"/>
          <p:nvPr/>
        </p:nvSpPr>
        <p:spPr>
          <a:xfrm>
            <a:off x="3275077" y="502246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A’s combined B/S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DBAF2-E8B0-4D46-9E0D-ED83EC7EC052}"/>
              </a:ext>
            </a:extLst>
          </p:cNvPr>
          <p:cNvSpPr txBox="1"/>
          <p:nvPr/>
        </p:nvSpPr>
        <p:spPr>
          <a:xfrm>
            <a:off x="2549299" y="5570657"/>
            <a:ext cx="1744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Cash               50</a:t>
            </a:r>
          </a:p>
          <a:p>
            <a:r>
              <a:rPr lang="en-US" altLang="ko-KR" sz="1400" dirty="0"/>
              <a:t>Investment      50</a:t>
            </a:r>
          </a:p>
          <a:p>
            <a:r>
              <a:rPr lang="en-US" altLang="ko-KR" sz="1400" dirty="0"/>
              <a:t>Building	     100</a:t>
            </a:r>
          </a:p>
          <a:p>
            <a:r>
              <a:rPr lang="en-US" altLang="ko-KR" sz="1400" dirty="0"/>
              <a:t>Other Assets  900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AA5D06-1F37-4B52-A71F-510CA51653F9}"/>
              </a:ext>
            </a:extLst>
          </p:cNvPr>
          <p:cNvSpPr txBox="1"/>
          <p:nvPr/>
        </p:nvSpPr>
        <p:spPr>
          <a:xfrm>
            <a:off x="4403162" y="557151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550</a:t>
            </a:r>
          </a:p>
          <a:p>
            <a:r>
              <a:rPr lang="en-US" altLang="ko-KR" sz="1400" dirty="0"/>
              <a:t>Equity	  550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8C806-D2E9-4379-8FBC-84C3FC01AAE7}"/>
              </a:ext>
            </a:extLst>
          </p:cNvPr>
          <p:cNvSpPr txBox="1"/>
          <p:nvPr/>
        </p:nvSpPr>
        <p:spPr>
          <a:xfrm>
            <a:off x="6019021" y="5070226"/>
            <a:ext cx="5484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이 </a:t>
            </a:r>
            <a:r>
              <a:rPr lang="en-US" altLang="ko-KR" sz="1600" dirty="0"/>
              <a:t>B/S</a:t>
            </a:r>
            <a:r>
              <a:rPr lang="ko-KR" altLang="en-US" sz="1600" dirty="0"/>
              <a:t>를 앞 </a:t>
            </a:r>
            <a:r>
              <a:rPr lang="en-US" altLang="ko-KR" sz="1600" dirty="0"/>
              <a:t>1)</a:t>
            </a:r>
            <a:r>
              <a:rPr lang="ko-KR" altLang="en-US" sz="1600" dirty="0"/>
              <a:t>의</a:t>
            </a:r>
            <a:r>
              <a:rPr lang="en-US" altLang="ko-KR" sz="1600" dirty="0"/>
              <a:t> B/S</a:t>
            </a:r>
            <a:r>
              <a:rPr lang="ko-KR" altLang="en-US" sz="1600" dirty="0"/>
              <a:t>와 비교를 하면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자산 중 </a:t>
            </a:r>
            <a:r>
              <a:rPr lang="en-US" altLang="ko-KR" sz="1600" dirty="0"/>
              <a:t>investment(</a:t>
            </a:r>
            <a:r>
              <a:rPr lang="ko-KR" altLang="en-US" sz="1600" dirty="0"/>
              <a:t>투자자산</a:t>
            </a:r>
            <a:r>
              <a:rPr lang="en-US" altLang="ko-KR" sz="1600" dirty="0"/>
              <a:t>) 50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equity(</a:t>
            </a:r>
            <a:r>
              <a:rPr lang="ko-KR" altLang="en-US" sz="1600" dirty="0"/>
              <a:t>자본</a:t>
            </a:r>
            <a:r>
              <a:rPr lang="en-US" altLang="ko-KR" sz="1600" dirty="0"/>
              <a:t>) 50</a:t>
            </a:r>
            <a:r>
              <a:rPr lang="ko-KR" altLang="en-US" sz="1600" dirty="0"/>
              <a:t>이 과대 계상되었다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따라서 </a:t>
            </a:r>
            <a:r>
              <a:rPr lang="en-US" altLang="ko-KR" sz="1600" dirty="0"/>
              <a:t>investment(</a:t>
            </a:r>
            <a:r>
              <a:rPr lang="ko-KR" altLang="en-US" sz="1600" dirty="0"/>
              <a:t>투자자산</a:t>
            </a:r>
            <a:r>
              <a:rPr lang="en-US" altLang="ko-KR" sz="1600" dirty="0"/>
              <a:t>) 50</a:t>
            </a:r>
            <a:r>
              <a:rPr lang="ko-KR" altLang="en-US" sz="1600" dirty="0"/>
              <a:t>과 </a:t>
            </a:r>
            <a:r>
              <a:rPr lang="en-US" altLang="ko-KR" sz="1600" dirty="0"/>
              <a:t>equity(</a:t>
            </a:r>
            <a:r>
              <a:rPr lang="ko-KR" altLang="en-US" sz="1600" dirty="0"/>
              <a:t>자본</a:t>
            </a:r>
            <a:r>
              <a:rPr lang="en-US" altLang="ko-KR" sz="1600" dirty="0"/>
              <a:t>) 50</a:t>
            </a:r>
            <a:r>
              <a:rPr lang="ko-KR" altLang="en-US" sz="1600" dirty="0"/>
              <a:t>은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서로 </a:t>
            </a:r>
            <a:r>
              <a:rPr lang="ko-KR" altLang="en-US" sz="1600" dirty="0" err="1"/>
              <a:t>상계되어져야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0507242"/>
      </p:ext>
    </p:extLst>
  </p:cSld>
  <p:clrMapOvr>
    <a:masterClrMapping/>
  </p:clrMapOvr>
  <p:transition advClick="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A58C-76E3-403F-8855-F36B014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M&amp;A </a:t>
            </a:r>
            <a:r>
              <a:rPr lang="ko-KR" altLang="en-US" dirty="0"/>
              <a:t>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D8039-DF41-4610-A0B8-E01393280F67}"/>
              </a:ext>
            </a:extLst>
          </p:cNvPr>
          <p:cNvSpPr txBox="1"/>
          <p:nvPr/>
        </p:nvSpPr>
        <p:spPr>
          <a:xfrm>
            <a:off x="2604137" y="1484785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2-2) </a:t>
            </a:r>
            <a:r>
              <a:rPr lang="ko-KR" altLang="en-US" dirty="0"/>
              <a:t>연결</a:t>
            </a:r>
            <a:r>
              <a:rPr lang="en-US" altLang="ko-KR" dirty="0"/>
              <a:t>(Consolidation): A</a:t>
            </a:r>
            <a:r>
              <a:rPr lang="ko-KR" altLang="en-US" dirty="0"/>
              <a:t>와</a:t>
            </a:r>
            <a:r>
              <a:rPr lang="en-US" altLang="ko-KR" dirty="0"/>
              <a:t> B</a:t>
            </a:r>
            <a:r>
              <a:rPr lang="ko-KR" altLang="en-US" dirty="0"/>
              <a:t>의</a:t>
            </a:r>
            <a:r>
              <a:rPr lang="en-US" altLang="ko-KR" dirty="0"/>
              <a:t> F/S</a:t>
            </a:r>
            <a:r>
              <a:rPr lang="ko-KR" altLang="en-US" dirty="0"/>
              <a:t>를 결합하고</a:t>
            </a:r>
            <a:r>
              <a:rPr lang="en-US" altLang="ko-KR" dirty="0"/>
              <a:t> </a:t>
            </a:r>
            <a:r>
              <a:rPr lang="ko-KR" altLang="en-US" dirty="0"/>
              <a:t>투자자산</a:t>
            </a:r>
            <a:r>
              <a:rPr lang="en-US" altLang="ko-KR" dirty="0"/>
              <a:t>(investment)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ko-KR" altLang="en-US" dirty="0"/>
              <a:t>자본</a:t>
            </a:r>
            <a:r>
              <a:rPr lang="en-US" altLang="ko-KR" dirty="0"/>
              <a:t>(equity)</a:t>
            </a:r>
            <a:r>
              <a:rPr lang="ko-KR" altLang="en-US" dirty="0"/>
              <a:t>을 서로 상계한다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EEC91B8-DC7E-4963-8B17-615B08B51D33}"/>
              </a:ext>
            </a:extLst>
          </p:cNvPr>
          <p:cNvCxnSpPr/>
          <p:nvPr/>
        </p:nvCxnSpPr>
        <p:spPr>
          <a:xfrm>
            <a:off x="4565523" y="2690917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B45268-DB93-4A5E-B0B2-BCB6CBB18851}"/>
              </a:ext>
            </a:extLst>
          </p:cNvPr>
          <p:cNvCxnSpPr>
            <a:cxnSpLocks/>
          </p:cNvCxnSpPr>
          <p:nvPr/>
        </p:nvCxnSpPr>
        <p:spPr>
          <a:xfrm>
            <a:off x="5933675" y="2690918"/>
            <a:ext cx="0" cy="1098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D83AF6-E2E5-4FD8-BA4E-76D174062CAE}"/>
              </a:ext>
            </a:extLst>
          </p:cNvPr>
          <p:cNvSpPr txBox="1"/>
          <p:nvPr/>
        </p:nvSpPr>
        <p:spPr>
          <a:xfrm>
            <a:off x="4859253" y="228674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A’s consolidated B/S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DBAF2-E8B0-4D46-9E0D-ED83EC7EC052}"/>
              </a:ext>
            </a:extLst>
          </p:cNvPr>
          <p:cNvSpPr txBox="1"/>
          <p:nvPr/>
        </p:nvSpPr>
        <p:spPr>
          <a:xfrm>
            <a:off x="4133475" y="2834933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Cash               50</a:t>
            </a:r>
          </a:p>
          <a:p>
            <a:r>
              <a:rPr lang="en-US" altLang="ko-KR" sz="1400" dirty="0"/>
              <a:t>Building	     100</a:t>
            </a:r>
          </a:p>
          <a:p>
            <a:r>
              <a:rPr lang="en-US" altLang="ko-KR" sz="1400" dirty="0"/>
              <a:t>Other Assets  900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AA5D06-1F37-4B52-A71F-510CA51653F9}"/>
              </a:ext>
            </a:extLst>
          </p:cNvPr>
          <p:cNvSpPr txBox="1"/>
          <p:nvPr/>
        </p:nvSpPr>
        <p:spPr>
          <a:xfrm>
            <a:off x="5987338" y="28357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Liabilities   550</a:t>
            </a:r>
          </a:p>
          <a:p>
            <a:r>
              <a:rPr lang="en-US" altLang="ko-KR" sz="1400" dirty="0"/>
              <a:t>Equity	  500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003325"/>
      </p:ext>
    </p:extLst>
  </p:cSld>
  <p:clrMapOvr>
    <a:masterClrMapping/>
  </p:clrMapOvr>
  <p:transition advClick="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292424" y="1795611"/>
          <a:ext cx="4648200" cy="4100512"/>
        </p:xfrm>
        <a:graphic>
          <a:graphicData uri="http://schemas.openxmlformats.org/drawingml/2006/table">
            <a:tbl>
              <a:tblPr/>
              <a:tblGrid>
                <a:gridCol w="244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 Company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 Company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69224" y="1795611"/>
            <a:ext cx="2743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Patrick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는 </a:t>
            </a:r>
            <a:r>
              <a:rPr lang="en-US" altLang="ko-KR" dirty="0">
                <a:solidFill>
                  <a:srgbClr val="000099"/>
                </a:solidFill>
                <a:latin typeface="Calibri" panose="020F0502020204030204" pitchFamily="34" charset="0"/>
              </a:rPr>
              <a:t>Solomon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의 주식 </a:t>
            </a:r>
            <a:r>
              <a:rPr lang="en-US" altLang="ko-KR" dirty="0">
                <a:solidFill>
                  <a:srgbClr val="000099"/>
                </a:solidFill>
                <a:latin typeface="Calibri" panose="020F0502020204030204" pitchFamily="34" charset="0"/>
              </a:rPr>
              <a:t>100%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를 이번 회기말에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$189,640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을 현금을 지물하고 취득하였다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.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9224" y="3167211"/>
            <a:ext cx="27432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취득일 현재 </a:t>
            </a:r>
            <a:r>
              <a:rPr 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Solomon’s Retained Earnings (</a:t>
            </a:r>
            <a:r>
              <a:rPr lang="ko-KR" alt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이익잉여금</a:t>
            </a:r>
            <a:r>
              <a:rPr lang="en-US" altLang="ko-KR" sz="1600" dirty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  <a:r>
              <a:rPr lang="ko-KR" alt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은</a:t>
            </a:r>
            <a:r>
              <a:rPr 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 $45,480</a:t>
            </a:r>
            <a:r>
              <a:rPr lang="ko-KR" alt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이다</a:t>
            </a:r>
            <a:r>
              <a:rPr lang="en-US" sz="1600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9224" y="4234012"/>
            <a:ext cx="2743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The receivables of Patrick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의 채권 중 </a:t>
            </a:r>
            <a:r>
              <a:rPr lang="en-US" altLang="ko-KR" dirty="0">
                <a:solidFill>
                  <a:srgbClr val="000099"/>
                </a:solidFill>
                <a:latin typeface="Calibri" panose="020F0502020204030204" pitchFamily="34" charset="0"/>
              </a:rPr>
              <a:t>$36,500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은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Solomon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의 차입금을 포함한다</a:t>
            </a:r>
            <a:r>
              <a:rPr lang="en-US" altLang="ko-KR" dirty="0">
                <a:solidFill>
                  <a:srgbClr val="000099"/>
                </a:solidFill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9224" y="5529412"/>
            <a:ext cx="27432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초과지급액은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goodwill(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영업권</a:t>
            </a:r>
            <a:r>
              <a:rPr lang="en-US" altLang="ko-KR" dirty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  <a:r>
              <a:rPr lang="ko-KR" altLang="en-US" dirty="0">
                <a:solidFill>
                  <a:srgbClr val="000099"/>
                </a:solidFill>
                <a:latin typeface="Calibri" panose="020F0502020204030204" pitchFamily="34" charset="0"/>
              </a:rPr>
              <a:t>으로 인식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; no goodwill impairments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292424" y="1816249"/>
          <a:ext cx="4648200" cy="4100512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0512">
                <a:tc>
                  <a:txBody>
                    <a:bodyPr/>
                    <a:lstStyle/>
                    <a:p>
                      <a:pPr latinLnBrk="0"/>
                      <a:endParaRPr lang="en-US" sz="1800" dirty="0"/>
                    </a:p>
                  </a:txBody>
                  <a:tcPr marT="45718" marB="45718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92424" y="294908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itchFamily="18" charset="-127"/>
                <a:ea typeface="바탕" pitchFamily="18" charset="-127"/>
              </a:defRPr>
            </a:lvl9pPr>
          </a:lstStyle>
          <a:p>
            <a:pPr algn="ctr" eaLnBrk="1" hangingPunct="1"/>
            <a:r>
              <a:rPr lang="ko-KR" altLang="en-US" sz="36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연결대차대조표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62818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400" y="362819"/>
          <a:ext cx="6400800" cy="3851271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Consolidated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135,450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107,870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155,010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364,760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265,860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0756" name="Group 100"/>
          <p:cNvGraphicFramePr>
            <a:graphicFrameLocks noGrp="1"/>
          </p:cNvGraphicFramePr>
          <p:nvPr>
            <p:extLst/>
          </p:nvPr>
        </p:nvGraphicFramePr>
        <p:xfrm>
          <a:off x="2667000" y="4401418"/>
          <a:ext cx="5791200" cy="2103438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Common Stock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24,900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Retained Earnings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45,480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Other Assets (Goodwill)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119,260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 Investment in Solomon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189,640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39200" y="4553818"/>
            <a:ext cx="15240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Elimination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8153400" y="4401418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819400" y="332656"/>
          <a:ext cx="6400800" cy="39116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7010400" y="3258418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rot="5400000">
            <a:off x="6412707" y="3735462"/>
            <a:ext cx="958850" cy="525463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19428" y="4426818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383306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96208" y="383307"/>
          <a:ext cx="6400800" cy="3851271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Consolidated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135,450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107,870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155,010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364,760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265,860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643808" y="4421906"/>
          <a:ext cx="5867400" cy="210343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 (Goodwill)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119,260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Investment in Solomon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6008" y="4574306"/>
            <a:ext cx="15240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Elimination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8130208" y="4421906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796208" y="353144"/>
          <a:ext cx="6400800" cy="39116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6936408" y="3628256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Arrow Connector 17"/>
          <p:cNvCxnSpPr>
            <a:stCxn id="26" idx="4"/>
          </p:cNvCxnSpPr>
          <p:nvPr/>
        </p:nvCxnSpPr>
        <p:spPr>
          <a:xfrm flipH="1">
            <a:off x="7107858" y="3933056"/>
            <a:ext cx="323850" cy="83175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7608" y="4802906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383306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96208" y="383307"/>
          <a:ext cx="6400800" cy="3851271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Consolidated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135,450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107,870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155,010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364,760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265,860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643808" y="4421906"/>
          <a:ext cx="5867400" cy="210343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 (Goodwill)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119,260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Investment in Solomon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6008" y="4574306"/>
            <a:ext cx="152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Elimination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8130208" y="4421906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796208" y="353144"/>
          <a:ext cx="6400800" cy="39116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5681464" y="1743348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5348908" y="3088406"/>
            <a:ext cx="3505200" cy="12954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83264" y="5529932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383306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96208" y="383307"/>
          <a:ext cx="6400800" cy="3851271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Consolidated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135,450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107,870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155,010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364,760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265,860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643808" y="4421906"/>
          <a:ext cx="5867400" cy="210343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 (Goodwill)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119,260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Investment in Solomon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6008" y="4574306"/>
            <a:ext cx="152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Elimination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8130208" y="4421906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796208" y="353144"/>
          <a:ext cx="6400800" cy="39116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5615608" y="2059706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05600" y="2044080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73752" y="2044080"/>
            <a:ext cx="990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53408" y="2974106"/>
            <a:ext cx="70104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sz="2800">
                <a:solidFill>
                  <a:srgbClr val="000099"/>
                </a:solidFill>
                <a:latin typeface="Calibri" panose="020F0502020204030204" pitchFamily="34" charset="0"/>
              </a:rPr>
              <a:t>$189,640 – $24,900 – $45,480 = $119,260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6987208" y="3659906"/>
            <a:ext cx="1981200" cy="15240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01408" y="5183906"/>
            <a:ext cx="10287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24808" y="840506"/>
            <a:ext cx="7239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$165,000 + $80,500 + $119,260 = $364,760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44008" y="1526306"/>
            <a:ext cx="1371600" cy="5334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91808" y="1450106"/>
            <a:ext cx="1143000" cy="609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929808" y="2974106"/>
            <a:ext cx="3657600" cy="609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8" idx="0"/>
          </p:cNvCxnSpPr>
          <p:nvPr/>
        </p:nvCxnSpPr>
        <p:spPr>
          <a:xfrm rot="16200000" flipH="1">
            <a:off x="8483302" y="1758330"/>
            <a:ext cx="533400" cy="381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8" grpId="0" animBg="1"/>
      <p:bldP spid="19" grpId="0" animBg="1"/>
      <p:bldP spid="19" grpId="1" animBg="1"/>
      <p:bldP spid="22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7840" y="3886201"/>
          <a:ext cx="7696200" cy="1025525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525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/>
                    </a:p>
                  </a:txBody>
                  <a:tcPr marL="91431" marR="91431" marT="45736" marB="45736">
                    <a:lnL w="38100" cmpd="sng">
                      <a:solidFill>
                        <a:srgbClr val="000099"/>
                      </a:solidFill>
                      <a:prstDash val="solid"/>
                    </a:lnL>
                    <a:lnR w="38100" cmpd="sng">
                      <a:solidFill>
                        <a:srgbClr val="000099"/>
                      </a:solidFill>
                      <a:prstDash val="solid"/>
                    </a:lnR>
                    <a:lnT w="38100" cmpd="sng">
                      <a:solidFill>
                        <a:srgbClr val="000099"/>
                      </a:solidFill>
                      <a:prstDash val="solid"/>
                    </a:lnT>
                    <a:lnB w="38100" cmpd="sng">
                      <a:solidFill>
                        <a:srgbClr val="000099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0" name="Title 13"/>
          <p:cNvSpPr>
            <a:spLocks noGrp="1"/>
          </p:cNvSpPr>
          <p:nvPr>
            <p:ph type="title"/>
          </p:nvPr>
        </p:nvSpPr>
        <p:spPr>
          <a:xfrm>
            <a:off x="2212032" y="336774"/>
            <a:ext cx="77724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99"/>
                </a:solidFill>
                <a:latin typeface="Arial"/>
                <a:cs typeface="Arial"/>
              </a:rPr>
              <a:t>FVPL </a:t>
            </a:r>
            <a:r>
              <a:rPr lang="ko-KR" altLang="en-US" dirty="0">
                <a:solidFill>
                  <a:srgbClr val="000099"/>
                </a:solidFill>
                <a:latin typeface="Arial"/>
                <a:cs typeface="Arial"/>
              </a:rPr>
              <a:t>금융자산</a:t>
            </a:r>
            <a:endParaRPr lang="en-US" altLang="ko-KR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8913" y="1844824"/>
            <a:ext cx="7848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latinLnBrk="0">
              <a:defRPr/>
            </a:pPr>
            <a:r>
              <a:rPr lang="ko-KR" altLang="en-US" sz="2800" dirty="0">
                <a:solidFill>
                  <a:srgbClr val="000099"/>
                </a:solidFill>
                <a:latin typeface="Calibri"/>
              </a:rPr>
              <a:t>다음은 </a:t>
            </a:r>
            <a:r>
              <a:rPr lang="en-US" altLang="ko-KR" sz="2800" dirty="0">
                <a:solidFill>
                  <a:srgbClr val="000099"/>
                </a:solidFill>
                <a:latin typeface="Calibri"/>
              </a:rPr>
              <a:t>XYZ</a:t>
            </a:r>
            <a:r>
              <a:rPr lang="ko-KR" altLang="en-US" sz="2800" dirty="0">
                <a:solidFill>
                  <a:srgbClr val="000099"/>
                </a:solidFill>
                <a:latin typeface="Calibri"/>
              </a:rPr>
              <a:t>주식회사가 보유한 지분증권에 관한 정보이다</a:t>
            </a:r>
            <a:r>
              <a:rPr lang="en-US" altLang="ko-KR" sz="2800" dirty="0">
                <a:solidFill>
                  <a:srgbClr val="000099"/>
                </a:solidFill>
                <a:latin typeface="Calibri"/>
              </a:rPr>
              <a:t>.</a:t>
            </a:r>
            <a:endParaRPr lang="en-US" sz="2800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0057"/>
              </p:ext>
            </p:extLst>
          </p:nvPr>
        </p:nvGraphicFramePr>
        <p:xfrm>
          <a:off x="2207841" y="3284984"/>
          <a:ext cx="7696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 dirty="0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공정</a:t>
                      </a:r>
                      <a:endParaRPr lang="en-US" altLang="ko-KR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algn="r" latinLnBrk="0"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12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월</a:t>
                      </a: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가치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31</a:t>
                      </a:r>
                      <a:r>
                        <a:rPr lang="ko-KR" altLang="en-US" b="0" dirty="0">
                          <a:ln w="9525">
                            <a:solidFill>
                              <a:srgbClr val="000099"/>
                            </a:solidFill>
                          </a:ln>
                          <a:solidFill>
                            <a:srgbClr val="000099"/>
                          </a:solidFill>
                          <a:latin typeface="Calibri"/>
                        </a:rPr>
                        <a:t>일</a:t>
                      </a:r>
                      <a:endParaRPr lang="en-US" b="0" dirty="0">
                        <a:ln w="9525">
                          <a:solidFill>
                            <a:srgbClr val="000099"/>
                          </a:solidFill>
                        </a:ln>
                        <a:solidFill>
                          <a:srgbClr val="000099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9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endParaRPr lang="en-US">
                        <a:ln w="9525">
                          <a:solidFill>
                            <a:srgbClr val="000099"/>
                          </a:solidFill>
                        </a:ln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증권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취득원가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2019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9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처분일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defRPr/>
                      </a:pPr>
                      <a:r>
                        <a:rPr lang="ko-KR" altLang="en-US" b="1" dirty="0">
                          <a:latin typeface="Calibri"/>
                        </a:rPr>
                        <a:t>처분가격</a:t>
                      </a:r>
                      <a:endParaRPr lang="en-US" b="1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00009A"/>
                      </a:solidFill>
                      <a:prstDash val="solid"/>
                      <a:round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A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46,700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49,000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52,340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50,262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00009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B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122,110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114,568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130,981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6/30/20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119,542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C </a:t>
                      </a:r>
                      <a:r>
                        <a:rPr lang="ko-KR" alt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주식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4/15/18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78,435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--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10/12/18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defRPr/>
                      </a:pPr>
                      <a:r>
                        <a:rPr lang="en-US" dirty="0">
                          <a:ln w="9525">
                            <a:solidFill>
                              <a:srgbClr val="000099"/>
                            </a:solidFill>
                          </a:ln>
                          <a:latin typeface="Calibri"/>
                        </a:rPr>
                        <a:t>65,421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362818"/>
            <a:ext cx="7696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96208" y="362819"/>
          <a:ext cx="6400800" cy="3851271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Patrick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Solomon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Consolidated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Cash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112,000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23,450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135,450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Receivables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98,700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45,670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107,870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Inventory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130,650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24,360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155,010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Investment in Solomon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165,000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80,500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364,760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Assets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Liabilities and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198,760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103,600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265,860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200,765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296,465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Total Liabilities &amp; S.E.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695,990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173,980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763,090 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643808" y="4401418"/>
          <a:ext cx="5943600" cy="210343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Common Stock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24,900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Retained Earnings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45,480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Other Assets (Goodwill)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119,260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Investment in Solomon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189,640 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Current Liabilities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36,500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       Receivables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바탕" pitchFamily="18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" pitchFamily="34" charset="0"/>
                          <a:ea typeface="바탕" pitchFamily="18" charset="-127"/>
                          <a:cs typeface="Times New Roman" pitchFamily="18" charset="0"/>
                        </a:rPr>
                        <a:t>36,500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16008" y="4553818"/>
            <a:ext cx="152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6008" y="5163419"/>
            <a:ext cx="1600200" cy="944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Eliminate intercompany advances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8130208" y="4401418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796208" y="332656"/>
          <a:ext cx="6400800" cy="3911600"/>
        </p:xfrm>
        <a:graphic>
          <a:graphicData uri="http://schemas.openxmlformats.org/drawingml/2006/table">
            <a:tbl>
              <a:tblPr/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rgbClr val="000099"/>
                      </a:solidFill>
                      <a:prstDash val="solid"/>
                    </a:lnL>
                    <a:lnR w="12700" cmpd="sng">
                      <a:solidFill>
                        <a:srgbClr val="000099"/>
                      </a:solidFill>
                      <a:prstDash val="solid"/>
                    </a:lnR>
                    <a:lnT w="12700" cmpd="sng">
                      <a:solidFill>
                        <a:srgbClr val="000099"/>
                      </a:solidFill>
                      <a:prstDash val="solid"/>
                    </a:lnT>
                    <a:lnB w="12700" cmpd="sng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091608" y="3029818"/>
            <a:ext cx="3886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0099"/>
                </a:solidFill>
                <a:latin typeface="Calibri" panose="020F0502020204030204" pitchFamily="34" charset="0"/>
              </a:rPr>
              <a:t>AMOUNT Given.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4853608" y="4249018"/>
            <a:ext cx="2362200" cy="9906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77608" y="5849218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rot="10800000">
            <a:off x="8892209" y="6154019"/>
            <a:ext cx="542925" cy="3651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1_Lecture">
  <a:themeElements>
    <a:clrScheme name="1_Lecture 5">
      <a:dk1>
        <a:srgbClr val="000000"/>
      </a:dk1>
      <a:lt1>
        <a:srgbClr val="FFFFFF"/>
      </a:lt1>
      <a:dk2>
        <a:srgbClr val="00CCCC"/>
      </a:dk2>
      <a:lt2>
        <a:srgbClr val="000000"/>
      </a:lt2>
      <a:accent1>
        <a:srgbClr val="00FFCC"/>
      </a:accent1>
      <a:accent2>
        <a:srgbClr val="FFFF66"/>
      </a:accent2>
      <a:accent3>
        <a:srgbClr val="FFFFFF"/>
      </a:accent3>
      <a:accent4>
        <a:srgbClr val="000000"/>
      </a:accent4>
      <a:accent5>
        <a:srgbClr val="AAFFE2"/>
      </a:accent5>
      <a:accent6>
        <a:srgbClr val="E7E75C"/>
      </a:accent6>
      <a:hlink>
        <a:srgbClr val="FF9933"/>
      </a:hlink>
      <a:folHlink>
        <a:srgbClr val="FFCCFF"/>
      </a:folHlink>
    </a:clrScheme>
    <a:fontScheme name="1_Lecture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6231</Words>
  <Application>Microsoft Office PowerPoint</Application>
  <PresentationFormat>와이드스크린</PresentationFormat>
  <Paragraphs>2246</Paragraphs>
  <Slides>90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2" baseType="lpstr">
      <vt:lpstr>Monotype Sorts</vt:lpstr>
      <vt:lpstr>굴림</vt:lpstr>
      <vt:lpstr>굴림체</vt:lpstr>
      <vt:lpstr>돋움</vt:lpstr>
      <vt:lpstr>바탕</vt:lpstr>
      <vt:lpstr>한컴바탕</vt:lpstr>
      <vt:lpstr>Arial</vt:lpstr>
      <vt:lpstr>Calibri</vt:lpstr>
      <vt:lpstr>Symbol</vt:lpstr>
      <vt:lpstr>Times New Roman</vt:lpstr>
      <vt:lpstr>Wingdings</vt:lpstr>
      <vt:lpstr>1_Lecture</vt:lpstr>
      <vt:lpstr>PowerPoint 프레젠테이션</vt:lpstr>
      <vt:lpstr>PowerPoint 프레젠테이션</vt:lpstr>
      <vt:lpstr>금융자산의 분류</vt:lpstr>
      <vt:lpstr>금융상품 분류와 측정 흐름도</vt:lpstr>
      <vt:lpstr>AC 금융자산</vt:lpstr>
      <vt:lpstr>AC 금융자산</vt:lpstr>
      <vt:lpstr>AC 금융자산</vt:lpstr>
      <vt:lpstr>AC 금융자산</vt:lpstr>
      <vt:lpstr>FVPL 금융자산</vt:lpstr>
      <vt:lpstr>주식의 취득일</vt:lpstr>
      <vt:lpstr>C주식의 판매일 2018/10/12</vt:lpstr>
      <vt:lpstr>2018/12/31시점</vt:lpstr>
      <vt:lpstr>2018/12/31</vt:lpstr>
      <vt:lpstr>2019/12/31/19</vt:lpstr>
      <vt:lpstr>2019/12/31</vt:lpstr>
      <vt:lpstr>A주식의 판매 2020/1/30</vt:lpstr>
      <vt:lpstr>B주식의 판매 2020/6/30</vt:lpstr>
      <vt:lpstr>FVOCI 금융자산</vt:lpstr>
      <vt:lpstr>주식의 취득일</vt:lpstr>
      <vt:lpstr>C주식의 처분 2018/10/12</vt:lpstr>
      <vt:lpstr>2018/12/31</vt:lpstr>
      <vt:lpstr>2018/12/31</vt:lpstr>
      <vt:lpstr>2019/12/31</vt:lpstr>
      <vt:lpstr>2019/12/31</vt:lpstr>
      <vt:lpstr>A주식의 처분 2020/1/30</vt:lpstr>
      <vt:lpstr>Sale of B Shares on 6/30/20</vt:lpstr>
      <vt:lpstr>PowerPoint 프레젠테이션</vt:lpstr>
      <vt:lpstr>GM 파생상품 손실 미스터리</vt:lpstr>
      <vt:lpstr>`환위험 회피회계`결국 부메랑되나   - 매일경제 2009.7.13 </vt:lpstr>
      <vt:lpstr>파생상품의 의의</vt:lpstr>
      <vt:lpstr>대표적 파생상품</vt:lpstr>
      <vt:lpstr>파생상품의 거래목적</vt:lpstr>
      <vt:lpstr>파생상품의 거래목적</vt:lpstr>
      <vt:lpstr>공정가치 위험회피회계</vt:lpstr>
      <vt:lpstr>공정가치 위험회피회계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이자율스왑 예제</vt:lpstr>
      <vt:lpstr>PowerPoint 프레젠테이션</vt:lpstr>
      <vt:lpstr>PowerPoint 프레젠테이션</vt:lpstr>
      <vt:lpstr>PowerPoint 프레젠테이션</vt:lpstr>
      <vt:lpstr>현금흐름 위험회피회계</vt:lpstr>
      <vt:lpstr>현금흐름위험회피회계</vt:lpstr>
      <vt:lpstr>현금흐름위험회피회계 </vt:lpstr>
      <vt:lpstr>현금흐름위험회피회계</vt:lpstr>
      <vt:lpstr>현금흐름위험회피회계 등</vt:lpstr>
      <vt:lpstr>현금흐름 위험회피회계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해외사업장순투자 위험회피회계</vt:lpstr>
      <vt:lpstr>매매목적 파생상품의 회계처리</vt:lpstr>
      <vt:lpstr>매매목적 통화선도거래 예제</vt:lpstr>
      <vt:lpstr>PowerPoint 프레젠테이션</vt:lpstr>
      <vt:lpstr>PowerPoint 프레젠테이션</vt:lpstr>
      <vt:lpstr>보통주 투자에 대한 분류</vt:lpstr>
      <vt:lpstr>Minority, Passive Investments</vt:lpstr>
      <vt:lpstr>Minority, Active Investments</vt:lpstr>
      <vt:lpstr>Majority, Active Investments</vt:lpstr>
      <vt:lpstr>Majority, Active Investments</vt:lpstr>
      <vt:lpstr>지분법과 연결재무제표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M&amp;A 예제</vt:lpstr>
      <vt:lpstr>M&amp;A 예제</vt:lpstr>
      <vt:lpstr>M&amp;A 예제</vt:lpstr>
      <vt:lpstr> </vt:lpstr>
      <vt:lpstr> </vt:lpstr>
      <vt:lpstr> </vt:lpstr>
      <vt:lpstr> </vt:lpstr>
      <vt:lpstr> 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김 아현</cp:lastModifiedBy>
  <cp:revision>228</cp:revision>
  <dcterms:created xsi:type="dcterms:W3CDTF">2005-09-14T05:35:36Z</dcterms:created>
  <dcterms:modified xsi:type="dcterms:W3CDTF">2022-04-30T00:22:01Z</dcterms:modified>
  <cp:version>1000.0000.01</cp:version>
</cp:coreProperties>
</file>