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2" r:id="rId1"/>
  </p:sldMasterIdLst>
  <p:notesMasterIdLst>
    <p:notesMasterId r:id="rId34"/>
  </p:notesMasterIdLst>
  <p:handoutMasterIdLst>
    <p:handoutMasterId r:id="rId35"/>
  </p:handoutMasterIdLst>
  <p:sldIdLst>
    <p:sldId id="749" r:id="rId2"/>
    <p:sldId id="750" r:id="rId3"/>
    <p:sldId id="773" r:id="rId4"/>
    <p:sldId id="775" r:id="rId5"/>
    <p:sldId id="774" r:id="rId6"/>
    <p:sldId id="292" r:id="rId7"/>
    <p:sldId id="293" r:id="rId8"/>
    <p:sldId id="294" r:id="rId9"/>
    <p:sldId id="295" r:id="rId10"/>
    <p:sldId id="296" r:id="rId11"/>
    <p:sldId id="297" r:id="rId12"/>
    <p:sldId id="762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779" r:id="rId21"/>
    <p:sldId id="257" r:id="rId22"/>
    <p:sldId id="349" r:id="rId23"/>
    <p:sldId id="350" r:id="rId24"/>
    <p:sldId id="351" r:id="rId25"/>
    <p:sldId id="748" r:id="rId26"/>
    <p:sldId id="354" r:id="rId27"/>
    <p:sldId id="355" r:id="rId28"/>
    <p:sldId id="776" r:id="rId29"/>
    <p:sldId id="753" r:id="rId30"/>
    <p:sldId id="777" r:id="rId31"/>
    <p:sldId id="751" r:id="rId32"/>
    <p:sldId id="752" r:id="rId3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6A028BC1-56EB-4B0E-9D3C-369A38E0096A}" type="datetime1">
              <a:rPr lang="ko-KR" altLang="en-US"/>
              <a:pPr>
                <a:defRPr/>
              </a:pPr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5932C9DB-1869-4C9D-B667-28BDCC924D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62D29626-A7FB-4133-814B-19D1EC9CC1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E5D20ECA-B040-4989-9766-E863E998AB39}" type="slidenum">
              <a:rPr 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>
          <a:noFill/>
          <a:ln>
            <a:miter/>
          </a:ln>
        </p:spPr>
        <p:txBody>
          <a:bodyPr/>
          <a:lstStyle/>
          <a:p>
            <a:pPr lvl="0">
              <a:defRPr/>
            </a:pPr>
            <a:r>
              <a:rPr lang="en-US"/>
              <a:t>COPYRIGHT © 2010 South-Western/Cengage Learning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119811" name="Footer Placeholder 3"/>
          <p:cNvSpPr>
            <a:spLocks noGrp="1"/>
          </p:cNvSpPr>
          <p:nvPr>
            <p:ph type="ftr" sz="quarter" idx="4"/>
          </p:nvPr>
        </p:nvSpPr>
        <p:spPr>
          <a:noFill/>
          <a:ln>
            <a:miter/>
          </a:ln>
        </p:spPr>
        <p:txBody>
          <a:bodyPr/>
          <a:lstStyle/>
          <a:p>
            <a:pPr lvl="0">
              <a:defRPr/>
            </a:pPr>
            <a:r>
              <a:rPr lang="en-US"/>
              <a:t>COPYRIGHT © 2010 South-Western/Cengage Learning</a:t>
            </a:r>
          </a:p>
        </p:txBody>
      </p:sp>
      <p:sp>
        <p:nvSpPr>
          <p:cNvPr id="119812" name="Slide Number Placeholder 4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023EDE85-174D-49FE-8D79-1928C56D5A11}" type="slidenum">
              <a:rPr 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3652344D-F9F9-4CB4-A0D1-090F7F1B7675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21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94283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3652344D-F9F9-4CB4-A0D1-090F7F1B7675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29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383550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287463"/>
            <a:ext cx="12183533" cy="152400"/>
            <a:chOff x="3" y="2064"/>
            <a:chExt cx="5756" cy="96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7" name="Group 10"/>
          <p:cNvGrpSpPr>
            <a:grpSpLocks/>
          </p:cNvGrpSpPr>
          <p:nvPr userDrawn="1"/>
        </p:nvGrpSpPr>
        <p:grpSpPr bwMode="auto">
          <a:xfrm flipV="1">
            <a:off x="8467" y="6097588"/>
            <a:ext cx="12183533" cy="152400"/>
            <a:chOff x="3" y="2064"/>
            <a:chExt cx="5756" cy="96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재무제표분석 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1148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 sz="2000" b="1"/>
            </a:lvl1pPr>
          </a:lstStyle>
          <a:p>
            <a:r>
              <a:rPr lang="ko-KR" altLang="en-US"/>
              <a:t>금융전문가 과정</a:t>
            </a:r>
          </a:p>
          <a:p>
            <a:endParaRPr lang="ko-KR" altLang="en-US"/>
          </a:p>
          <a:p>
            <a:r>
              <a:rPr lang="en-US" altLang="ko-KR"/>
              <a:t>KAIST </a:t>
            </a:r>
            <a:r>
              <a:rPr lang="ko-KR" altLang="en-US"/>
              <a:t>금융전문대학원</a:t>
            </a:r>
          </a:p>
          <a:p>
            <a:r>
              <a:rPr lang="ko-KR" altLang="en-US"/>
              <a:t>정구열 교수</a:t>
            </a:r>
          </a:p>
          <a:p>
            <a:endParaRPr lang="en-US" altLang="ko-K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30FA84A3-67D9-4A1C-930F-1A4A453A87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16885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603782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61400" y="228600"/>
            <a:ext cx="2616200" cy="6324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28600"/>
            <a:ext cx="7645400" cy="6324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026435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4648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660884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4648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46800" y="12954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439493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4648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46800" y="12954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85731161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812800" y="228600"/>
            <a:ext cx="10464800" cy="63246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9566577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930400" y="2667001"/>
            <a:ext cx="690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3600" dirty="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5" name="Footer Placeholder 9"/>
          <p:cNvSpPr txBox="1">
            <a:spLocks/>
          </p:cNvSpPr>
          <p:nvPr/>
        </p:nvSpPr>
        <p:spPr>
          <a:xfrm>
            <a:off x="1219200" y="6483351"/>
            <a:ext cx="6096000" cy="365125"/>
          </a:xfrm>
          <a:prstGeom prst="rect">
            <a:avLst/>
          </a:prstGeom>
        </p:spPr>
        <p:txBody>
          <a:bodyPr/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atinLnBrk="0">
              <a:defRPr/>
            </a:pPr>
            <a:r>
              <a:rPr lang="en-US" altLang="ko-KR" sz="1200" i="1" dirty="0">
                <a:solidFill>
                  <a:srgbClr val="0915A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KAIST College of Business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65E0B-AE55-46B4-835B-3EA071D9C2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9434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98737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57714175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3566046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 sz="2800"/>
            </a:lvl1pPr>
            <a:lvl2pPr latinLnBrk="0">
              <a:defRPr sz="2400"/>
            </a:lvl2pPr>
            <a:lvl3pPr latinLnBrk="0">
              <a:defRPr sz="20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295400"/>
            <a:ext cx="5130800" cy="5257800"/>
          </a:xfrm>
        </p:spPr>
        <p:txBody>
          <a:bodyPr/>
          <a:lstStyle>
            <a:lvl1pPr latinLnBrk="0">
              <a:defRPr sz="2800"/>
            </a:lvl1pPr>
            <a:lvl2pPr latinLnBrk="0">
              <a:defRPr sz="2400"/>
            </a:lvl2pPr>
            <a:lvl3pPr latinLnBrk="0">
              <a:defRPr sz="20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701338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428695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2796498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75337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952066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027474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143000"/>
            <a:ext cx="12189884" cy="152400"/>
            <a:chOff x="0" y="900"/>
            <a:chExt cx="5759" cy="96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0" y="900"/>
              <a:ext cx="5759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ltGray">
            <a:xfrm>
              <a:off x="0" y="972"/>
              <a:ext cx="5759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28600"/>
            <a:ext cx="1046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0"/>
            <a:ext cx="1046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11569701" y="6564314"/>
            <a:ext cx="715433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fld id="{05247A7A-A102-4286-8884-60C1DBF8A36E}" type="slidenum">
              <a:rPr lang="en-US" altLang="ko-KR" sz="1200">
                <a:solidFill>
                  <a:schemeClr val="bg2"/>
                </a:solidFill>
                <a:latin typeface="Times New Roman" pitchFamily="18" charset="0"/>
                <a:ea typeface="돋움" pitchFamily="50" charset="-127"/>
              </a:rPr>
              <a:pPr eaLnBrk="0" latinLnBrk="0" hangingPunct="0">
                <a:spcBef>
                  <a:spcPct val="50000"/>
                </a:spcBef>
                <a:defRPr/>
              </a:pPr>
              <a:t>‹#›</a:t>
            </a:fld>
            <a:endParaRPr lang="en-US" altLang="ko-KR" sz="1200">
              <a:solidFill>
                <a:schemeClr val="bg2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1" y="6583364"/>
            <a:ext cx="184742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200" i="1" dirty="0">
                <a:solidFill>
                  <a:srgbClr val="0915A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KAIST College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63" r:id="rId16"/>
    <p:sldLayoutId id="2147483964" r:id="rId17"/>
  </p:sldLayoutIdLst>
  <p:transition advClick="0"/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Monotype Sorts" pitchFamily="2" charset="2"/>
        <a:buChar char="n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 pitchFamily="2" charset="2"/>
        <a:buChar char="u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">
            <a:extLst>
              <a:ext uri="{FF2B5EF4-FFF2-40B4-BE49-F238E27FC236}">
                <a16:creationId xmlns:a16="http://schemas.microsoft.com/office/drawing/2014/main" id="{A51213D3-23D3-4658-9270-53416395F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4556" y="1557549"/>
            <a:ext cx="2462947" cy="463932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200" b="1" dirty="0"/>
              <a:t>대차대조표</a:t>
            </a:r>
            <a:r>
              <a:rPr lang="en-US" altLang="ko-KR" sz="1200" b="1" dirty="0"/>
              <a:t>, </a:t>
            </a:r>
            <a:r>
              <a:rPr lang="en-US" altLang="ko-KR" sz="1200" dirty="0"/>
              <a:t>1/1/20xx</a:t>
            </a:r>
          </a:p>
          <a:p>
            <a:pPr marL="0" indent="0">
              <a:buNone/>
            </a:pPr>
            <a:r>
              <a:rPr lang="ko-KR" altLang="en-US" sz="1200" u="sng" dirty="0"/>
              <a:t>자산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현금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매출채권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재고자산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고정자산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무형자산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투자자산</a:t>
            </a:r>
            <a:r>
              <a:rPr lang="en-US" altLang="ko-KR" sz="1200" dirty="0">
                <a:solidFill>
                  <a:srgbClr val="0070C0"/>
                </a:solidFill>
              </a:rPr>
              <a:t> (</a:t>
            </a:r>
            <a:r>
              <a:rPr lang="ko-KR" altLang="en-US" sz="1200" dirty="0">
                <a:solidFill>
                  <a:srgbClr val="0070C0"/>
                </a:solidFill>
              </a:rPr>
              <a:t>금융자산</a:t>
            </a:r>
            <a:r>
              <a:rPr lang="en-US" altLang="ko-KR" sz="1200" dirty="0">
                <a:solidFill>
                  <a:srgbClr val="0070C0"/>
                </a:solidFill>
              </a:rPr>
              <a:t>)	xxx</a:t>
            </a:r>
          </a:p>
          <a:p>
            <a:pPr marL="0" indent="0">
              <a:buNone/>
            </a:pPr>
            <a:r>
              <a:rPr lang="ko-KR" altLang="en-US" sz="1200" u="sng" dirty="0"/>
              <a:t>부채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유동부채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장기차입금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사채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리스부채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u="sng" dirty="0"/>
              <a:t>자본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 err="1">
                <a:solidFill>
                  <a:srgbClr val="FF0000"/>
                </a:solidFill>
              </a:rPr>
              <a:t>보통주</a:t>
            </a:r>
            <a:r>
              <a:rPr lang="en-US" altLang="ko-KR" sz="1200" dirty="0">
                <a:solidFill>
                  <a:srgbClr val="FF000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이익잉여금</a:t>
            </a:r>
            <a:r>
              <a:rPr lang="en-US" altLang="ko-KR" sz="1200" dirty="0">
                <a:solidFill>
                  <a:srgbClr val="FF000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 err="1">
                <a:solidFill>
                  <a:srgbClr val="FF0000"/>
                </a:solidFill>
              </a:rPr>
              <a:t>기타포괄손익누계액</a:t>
            </a:r>
            <a:r>
              <a:rPr lang="en-US" altLang="ko-KR" sz="1200" dirty="0">
                <a:solidFill>
                  <a:srgbClr val="FF0000"/>
                </a:solidFill>
              </a:rPr>
              <a:t>	xxx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0B5A82-CD7C-4C11-945A-278F5C92F112}"/>
              </a:ext>
            </a:extLst>
          </p:cNvPr>
          <p:cNvSpPr txBox="1">
            <a:spLocks/>
          </p:cNvSpPr>
          <p:nvPr/>
        </p:nvSpPr>
        <p:spPr bwMode="auto">
          <a:xfrm>
            <a:off x="8463106" y="1695376"/>
            <a:ext cx="2750389" cy="463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795" tIns="25898" rIns="51795" bIns="25898"/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</a:rPr>
              <a:t>대차대조표</a:t>
            </a:r>
            <a:r>
              <a:rPr lang="en-US" altLang="ko-KR" sz="1200" b="1" kern="0" dirty="0">
                <a:solidFill>
                  <a:schemeClr val="tx1"/>
                </a:solidFill>
              </a:rPr>
              <a:t>, </a:t>
            </a:r>
            <a:r>
              <a:rPr lang="en-US" altLang="ko-KR" sz="1200" kern="0" dirty="0">
                <a:solidFill>
                  <a:schemeClr val="tx1"/>
                </a:solidFill>
              </a:rPr>
              <a:t>12/31/20xx</a:t>
            </a:r>
          </a:p>
          <a:p>
            <a:pPr marL="0" indent="0">
              <a:buNone/>
              <a:defRPr/>
            </a:pPr>
            <a:r>
              <a:rPr lang="ko-KR" altLang="en-US" sz="1200" u="sng" kern="0" dirty="0">
                <a:solidFill>
                  <a:schemeClr val="tx1"/>
                </a:solidFill>
              </a:rPr>
              <a:t>자산</a:t>
            </a:r>
            <a:endParaRPr lang="en-US" altLang="ko-KR" sz="1200" u="sng" kern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현금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매출채권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재고자산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고정자산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무형자산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투자자산</a:t>
            </a:r>
            <a:r>
              <a:rPr lang="en-US" altLang="ko-KR" sz="1200" dirty="0">
                <a:solidFill>
                  <a:srgbClr val="0070C0"/>
                </a:solidFill>
              </a:rPr>
              <a:t> (</a:t>
            </a:r>
            <a:r>
              <a:rPr lang="ko-KR" altLang="en-US" sz="1200" dirty="0">
                <a:solidFill>
                  <a:srgbClr val="0070C0"/>
                </a:solidFill>
              </a:rPr>
              <a:t>금융자산</a:t>
            </a:r>
            <a:r>
              <a:rPr lang="en-US" altLang="ko-KR" sz="1200" dirty="0">
                <a:solidFill>
                  <a:srgbClr val="0070C0"/>
                </a:solidFill>
              </a:rPr>
              <a:t>) 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>
                <a:solidFill>
                  <a:schemeClr val="tx1"/>
                </a:solidFill>
              </a:rPr>
              <a:t>부채</a:t>
            </a:r>
            <a:endParaRPr lang="en-US" altLang="ko-KR" sz="1200" u="sng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유동부채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장기차입금 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사채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리스부채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>
                <a:solidFill>
                  <a:schemeClr val="tx1"/>
                </a:solidFill>
              </a:rPr>
              <a:t>자본</a:t>
            </a:r>
            <a:endParaRPr lang="en-US" altLang="ko-KR" sz="1200" u="sng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 err="1">
                <a:solidFill>
                  <a:srgbClr val="FF0000"/>
                </a:solidFill>
              </a:rPr>
              <a:t>보통주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	</a:t>
            </a:r>
            <a:r>
              <a:rPr lang="en-US" altLang="ko-KR" sz="1200" kern="0" dirty="0">
                <a:solidFill>
                  <a:srgbClr val="FF0000"/>
                </a:solidFill>
              </a:rPr>
              <a:t>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en-US" altLang="ko-KR" sz="12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이익잉여금 </a:t>
            </a:r>
            <a:r>
              <a:rPr lang="en-US" altLang="ko-KR" sz="1200" kern="0" dirty="0">
                <a:solidFill>
                  <a:srgbClr val="FF0000"/>
                </a:solidFill>
              </a:rPr>
              <a:t>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en-US" altLang="ko-KR" sz="12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kern="0" dirty="0" err="1">
                <a:solidFill>
                  <a:srgbClr val="FF0000"/>
                </a:solidFill>
              </a:rPr>
              <a:t>기타포괄손익누계액</a:t>
            </a:r>
            <a:r>
              <a:rPr lang="en-US" altLang="ko-KR" sz="1200" kern="0" dirty="0">
                <a:solidFill>
                  <a:srgbClr val="FF0000"/>
                </a:solidFill>
              </a:rPr>
              <a:t>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ko-KR" altLang="en-US" sz="1200" kern="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50BF18-4D86-4FA4-9F94-FB65B6D88E17}"/>
              </a:ext>
            </a:extLst>
          </p:cNvPr>
          <p:cNvCxnSpPr>
            <a:cxnSpLocks/>
          </p:cNvCxnSpPr>
          <p:nvPr/>
        </p:nvCxnSpPr>
        <p:spPr>
          <a:xfrm>
            <a:off x="5164582" y="1807380"/>
            <a:ext cx="2025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TextBox 6">
            <a:extLst>
              <a:ext uri="{FF2B5EF4-FFF2-40B4-BE49-F238E27FC236}">
                <a16:creationId xmlns:a16="http://schemas.microsoft.com/office/drawing/2014/main" id="{06C6EBBA-BF46-4397-8A69-C32B65C1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80" y="1524001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변화</a:t>
            </a:r>
          </a:p>
        </p:txBody>
      </p:sp>
      <p:sp>
        <p:nvSpPr>
          <p:cNvPr id="6150" name="TextBox 7">
            <a:extLst>
              <a:ext uri="{FF2B5EF4-FFF2-40B4-BE49-F238E27FC236}">
                <a16:creationId xmlns:a16="http://schemas.microsoft.com/office/drawing/2014/main" id="{61E83D0E-BD69-43A7-93D2-7010C2E5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387" y="2171168"/>
            <a:ext cx="254332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손익계산서</a:t>
            </a:r>
            <a:endParaRPr lang="en-US" altLang="ko-KR" sz="12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매출원가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매출총이익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판매및일반관리비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연구개발비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ko-KR" altLang="en-US" sz="120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기타수익및비용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	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이자비용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세전이익</a:t>
            </a:r>
            <a:r>
              <a: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법인세비용</a:t>
            </a:r>
            <a:r>
              <a:rPr lang="en-US" altLang="ko-KR" sz="12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당기순이익</a:t>
            </a:r>
            <a:r>
              <a: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9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AABBFA-7ACA-4E78-A20D-6485921C37ED}"/>
              </a:ext>
            </a:extLst>
          </p:cNvPr>
          <p:cNvCxnSpPr>
            <a:cxnSpLocks/>
          </p:cNvCxnSpPr>
          <p:nvPr/>
        </p:nvCxnSpPr>
        <p:spPr>
          <a:xfrm>
            <a:off x="6177267" y="1848460"/>
            <a:ext cx="16075" cy="28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7">
            <a:extLst>
              <a:ext uri="{FF2B5EF4-FFF2-40B4-BE49-F238E27FC236}">
                <a16:creationId xmlns:a16="http://schemas.microsoft.com/office/drawing/2014/main" id="{7BB00EAB-1A7D-411C-8E36-6E5FDE80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351" y="4959635"/>
            <a:ext cx="3810000" cy="169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b="1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포괄손익계산서</a:t>
            </a:r>
            <a:endParaRPr lang="en-US" altLang="ko-KR" sz="11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1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당기순이익			</a:t>
            </a:r>
            <a:r>
              <a:rPr lang="ko-KR" altLang="en-US" sz="11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  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FVOCI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투자자산 평가손익</a:t>
            </a:r>
            <a:r>
              <a:rPr lang="en-US" altLang="ko-KR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외환환산손익</a:t>
            </a:r>
            <a:r>
              <a:rPr lang="en-US" altLang="ko-KR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현금흐름위험회피 파생상품 평가손익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자산재평가이익</a:t>
            </a:r>
            <a:r>
              <a:rPr lang="en-US" altLang="ko-KR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1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			</a:t>
            </a:r>
            <a:r>
              <a:rPr lang="ko-KR" altLang="en-US" sz="11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883532" y="1772816"/>
            <a:ext cx="8424936" cy="34228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u="sng" dirty="0"/>
              <a:t>자기주식</a:t>
            </a:r>
            <a:endParaRPr lang="en-US" altLang="ko-KR" u="sng" dirty="0"/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상법에 의하여 </a:t>
            </a:r>
            <a:r>
              <a:rPr lang="ko-KR" altLang="en-US" b="1" dirty="0"/>
              <a:t>의결권이 없으며</a:t>
            </a:r>
            <a:r>
              <a:rPr lang="ko-KR" altLang="en-US" dirty="0"/>
              <a:t> 배당금도 받지 못하는 특성을 지니며</a:t>
            </a:r>
            <a:r>
              <a:rPr lang="en-US" altLang="ko-KR" dirty="0"/>
              <a:t>, </a:t>
            </a:r>
            <a:r>
              <a:rPr lang="ko-KR" altLang="en-US" dirty="0"/>
              <a:t>취득한 자기주식은 이후에 다시 되팔거나 소각할 수 있음</a:t>
            </a:r>
            <a:r>
              <a:rPr lang="en-US" altLang="ko-KR" dirty="0"/>
              <a:t>, </a:t>
            </a:r>
            <a:r>
              <a:rPr lang="ko-KR" altLang="en-US" dirty="0"/>
              <a:t>주당이익계산시 </a:t>
            </a:r>
            <a:r>
              <a:rPr lang="ko-KR" altLang="en-US" dirty="0" err="1"/>
              <a:t>고려안함</a:t>
            </a:r>
            <a:r>
              <a:rPr lang="en-US" altLang="ko-KR" dirty="0"/>
              <a:t>.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b="1" dirty="0"/>
              <a:t>자사주매입</a:t>
            </a:r>
            <a:r>
              <a:rPr lang="ko-KR" altLang="en-US" dirty="0"/>
              <a:t>은 일반적으로 </a:t>
            </a:r>
            <a:r>
              <a:rPr lang="ko-KR" altLang="en-US" b="1" dirty="0"/>
              <a:t>주식가격을 상승</a:t>
            </a:r>
            <a:r>
              <a:rPr lang="ko-KR" altLang="en-US" dirty="0"/>
              <a:t>시키기 때문에 주주에게 회사의 부를 돌려주는 방안이 될 수 있음</a:t>
            </a:r>
            <a:endParaRPr lang="en-US" altLang="ko-KR" dirty="0"/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현금배당과 자기주식구입</a:t>
            </a:r>
            <a:endParaRPr lang="en-US" altLang="ko-KR" dirty="0"/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/>
              <a:t>자사주매입은 주주들에게 세금 부담이 적은 방식으로 부를 돌려줄 수 있는 방법이라는 장점</a:t>
            </a:r>
            <a:endParaRPr lang="en-US" altLang="ko-KR" dirty="0"/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/>
              <a:t>회사는 시장에서 거래되는 자사 주식의 가격이 내재가치에 비해서 낮다고 판단하고 매입하였을 수 있음</a:t>
            </a:r>
            <a:r>
              <a:rPr lang="en-US" altLang="ko-KR" dirty="0"/>
              <a:t>(signaling)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847528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</p:spTree>
    <p:extLst>
      <p:ext uri="{BB962C8B-B14F-4D97-AF65-F5344CB8AC3E}">
        <p14:creationId xmlns:p14="http://schemas.microsoft.com/office/powerpoint/2010/main" val="720563042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186964" y="1648346"/>
            <a:ext cx="7818072" cy="363887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자기주식</a:t>
            </a: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재무제표 영향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비록 자기주식 거래가 자본거래여서 수익을 인식할 수는 없지만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이후 주식가격이 올랐을 때 매각한다면 자본을 확충하는 방안이 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자본잉여금의 증가</a:t>
            </a:r>
            <a:r>
              <a:rPr lang="en-US" altLang="ko-KR" dirty="0">
                <a:latin typeface="+mn-ea"/>
              </a:rPr>
              <a:t>)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자기주식을 매입하게 되면 발행주식수가 감소하여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자산이 감소하므로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주당순이익</a:t>
            </a:r>
            <a:r>
              <a:rPr lang="en-US" altLang="ko-KR" dirty="0">
                <a:latin typeface="+mn-ea"/>
              </a:rPr>
              <a:t>(EPS), </a:t>
            </a:r>
            <a:r>
              <a:rPr lang="ko-KR" altLang="en-US" dirty="0">
                <a:latin typeface="+mn-ea"/>
              </a:rPr>
              <a:t>자산이익률</a:t>
            </a:r>
            <a:r>
              <a:rPr lang="en-US" altLang="ko-KR" dirty="0">
                <a:latin typeface="+mn-ea"/>
              </a:rPr>
              <a:t>(ROA), </a:t>
            </a:r>
            <a:r>
              <a:rPr lang="ko-KR" altLang="en-US" dirty="0">
                <a:latin typeface="+mn-ea"/>
              </a:rPr>
              <a:t>자기자본이익률</a:t>
            </a:r>
            <a:r>
              <a:rPr lang="en-US" altLang="ko-KR" dirty="0">
                <a:latin typeface="+mn-ea"/>
              </a:rPr>
              <a:t>(ROE)</a:t>
            </a:r>
            <a:r>
              <a:rPr lang="ko-KR" altLang="en-US" dirty="0">
                <a:latin typeface="+mn-ea"/>
              </a:rPr>
              <a:t>를 증가시킬 수 있음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자기주식 매입 유인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회사는 스톡옵션 제도를 운영함에 따라 희석효과가 발생하는 것을 막기 위해서 자기주식을 매입하려는 유인이 존재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대부분의 주식이 경영진이 영향을 미칠 수 있는 우호세력이 갖고 있는 경우에는 경영권 방어 목적으로 자기주식을 매입하는 경우도 있음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</p:spTree>
    <p:extLst>
      <p:ext uri="{BB962C8B-B14F-4D97-AF65-F5344CB8AC3E}">
        <p14:creationId xmlns:p14="http://schemas.microsoft.com/office/powerpoint/2010/main" val="34781968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자기주식의 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3575" y="1382727"/>
            <a:ext cx="7715250" cy="1396751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XYZ</a:t>
            </a:r>
            <a:r>
              <a:rPr lang="ko-KR" altLang="en-US" dirty="0"/>
              <a:t>주식회사는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 액면가 </a:t>
            </a:r>
            <a:r>
              <a:rPr lang="en-US" altLang="ko-KR" dirty="0"/>
              <a:t>$1</a:t>
            </a:r>
            <a:r>
              <a:rPr lang="ko-KR" altLang="en-US" dirty="0"/>
              <a:t>인 자기주식</a:t>
            </a:r>
            <a:r>
              <a:rPr lang="en-IN" dirty="0"/>
              <a:t> 50,000</a:t>
            </a:r>
            <a:r>
              <a:rPr lang="ko-KR" altLang="en-US" dirty="0"/>
              <a:t>주를 주당 </a:t>
            </a:r>
            <a:r>
              <a:rPr lang="en-IN" dirty="0"/>
              <a:t>$16</a:t>
            </a:r>
            <a:r>
              <a:rPr lang="ko-KR" altLang="en-US" dirty="0"/>
              <a:t>에 매입하였다</a:t>
            </a:r>
            <a:r>
              <a:rPr lang="en-US" altLang="ko-KR" dirty="0"/>
              <a:t>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일에 상기 주식을 </a:t>
            </a:r>
            <a:r>
              <a:rPr lang="en-US" dirty="0"/>
              <a:t>$20</a:t>
            </a:r>
            <a:r>
              <a:rPr lang="ko-KR" altLang="en-US" dirty="0"/>
              <a:t>에 매각하였다</a:t>
            </a:r>
            <a:r>
              <a:rPr lang="en-US" altLang="ko-KR" dirty="0"/>
              <a:t>.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1F450348-D8E7-4336-AA89-6FBB0F290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70384"/>
              </p:ext>
            </p:extLst>
          </p:nvPr>
        </p:nvGraphicFramePr>
        <p:xfrm>
          <a:off x="2503575" y="2933180"/>
          <a:ext cx="7693200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/>
                      <a:r>
                        <a:rPr lang="ko-KR" altLang="en-US" sz="2000" dirty="0">
                          <a:solidFill>
                            <a:srgbClr val="000099"/>
                          </a:solidFill>
                        </a:rPr>
                        <a:t>자기주식</a:t>
                      </a:r>
                      <a:r>
                        <a:rPr lang="en-US" altLang="ko-KR" sz="2000" dirty="0">
                          <a:solidFill>
                            <a:srgbClr val="000099"/>
                          </a:solidFill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rgbClr val="000099"/>
                          </a:solidFill>
                        </a:rPr>
                        <a:t>금고주</a:t>
                      </a:r>
                      <a:r>
                        <a:rPr lang="en-US" altLang="ko-KR" sz="2000" dirty="0">
                          <a:solidFill>
                            <a:srgbClr val="000099"/>
                          </a:solidFill>
                        </a:rPr>
                        <a:t>)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800,000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63538" indent="0"/>
                      <a:r>
                        <a:rPr lang="ko-KR" altLang="en-US" sz="2000" dirty="0">
                          <a:solidFill>
                            <a:srgbClr val="000099"/>
                          </a:solidFill>
                        </a:rPr>
                        <a:t>현금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800,000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indent="0"/>
                      <a:r>
                        <a:rPr lang="en-IN" sz="1800" i="1" dirty="0">
                          <a:solidFill>
                            <a:srgbClr val="000099"/>
                          </a:solidFill>
                        </a:rPr>
                        <a:t>2020/1/1</a:t>
                      </a: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18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18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7C0D9019-6E18-4FE4-98D6-6C41EC77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98595"/>
              </p:ext>
            </p:extLst>
          </p:nvPr>
        </p:nvGraphicFramePr>
        <p:xfrm>
          <a:off x="2525625" y="4257481"/>
          <a:ext cx="7693200" cy="155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/>
                      <a:r>
                        <a:rPr lang="ko-KR" altLang="en-US" sz="2000" dirty="0">
                          <a:solidFill>
                            <a:srgbClr val="000099"/>
                          </a:solidFill>
                        </a:rPr>
                        <a:t>현금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1,000,000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63538" indent="0"/>
                      <a:r>
                        <a:rPr lang="ko-KR" altLang="en-US" sz="2000" dirty="0">
                          <a:solidFill>
                            <a:srgbClr val="000099"/>
                          </a:solidFill>
                        </a:rPr>
                        <a:t>자기주식</a:t>
                      </a:r>
                      <a:r>
                        <a:rPr lang="en-US" altLang="ko-KR" sz="2000" dirty="0">
                          <a:solidFill>
                            <a:srgbClr val="000099"/>
                          </a:solidFill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rgbClr val="000099"/>
                          </a:solidFill>
                        </a:rPr>
                        <a:t>금고주</a:t>
                      </a:r>
                      <a:r>
                        <a:rPr lang="en-US" altLang="ko-KR" sz="2000" dirty="0">
                          <a:solidFill>
                            <a:srgbClr val="000099"/>
                          </a:solidFill>
                        </a:rPr>
                        <a:t>)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800,000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63538" indent="0"/>
                      <a:r>
                        <a:rPr lang="ko-KR" altLang="en-US" sz="2000" dirty="0">
                          <a:solidFill>
                            <a:srgbClr val="000099"/>
                          </a:solidFill>
                        </a:rPr>
                        <a:t>자기주식처분이익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200,000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indent="0"/>
                      <a:r>
                        <a:rPr lang="en-IN" sz="1800" i="1" dirty="0">
                          <a:solidFill>
                            <a:srgbClr val="000099"/>
                          </a:solidFill>
                        </a:rPr>
                        <a:t>2020/3/31</a:t>
                      </a: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18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18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C3CADE7F-756C-4527-913E-801FE4C442A3}"/>
              </a:ext>
            </a:extLst>
          </p:cNvPr>
          <p:cNvSpPr/>
          <p:nvPr/>
        </p:nvSpPr>
        <p:spPr>
          <a:xfrm>
            <a:off x="2503575" y="5893216"/>
            <a:ext cx="2590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$16 × 50,000</a:t>
            </a:r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4EEB15-9AEB-465A-8F52-50329D88CD42}"/>
              </a:ext>
            </a:extLst>
          </p:cNvPr>
          <p:cNvCxnSpPr>
            <a:cxnSpLocks/>
          </p:cNvCxnSpPr>
          <p:nvPr/>
        </p:nvCxnSpPr>
        <p:spPr>
          <a:xfrm flipH="1">
            <a:off x="4554144" y="3368922"/>
            <a:ext cx="3370656" cy="2708787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8">
            <a:extLst>
              <a:ext uri="{FF2B5EF4-FFF2-40B4-BE49-F238E27FC236}">
                <a16:creationId xmlns:a16="http://schemas.microsoft.com/office/drawing/2014/main" id="{E379F584-6001-45ED-85C0-A8A73E8A85A8}"/>
              </a:ext>
            </a:extLst>
          </p:cNvPr>
          <p:cNvSpPr/>
          <p:nvPr/>
        </p:nvSpPr>
        <p:spPr>
          <a:xfrm>
            <a:off x="5267209" y="5901101"/>
            <a:ext cx="2590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$20 × 50,000</a:t>
            </a:r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11" name="Straight Arrow Connector 33">
            <a:extLst>
              <a:ext uri="{FF2B5EF4-FFF2-40B4-BE49-F238E27FC236}">
                <a16:creationId xmlns:a16="http://schemas.microsoft.com/office/drawing/2014/main" id="{611C2D44-3835-4062-A708-9091FF6F7331}"/>
              </a:ext>
            </a:extLst>
          </p:cNvPr>
          <p:cNvCxnSpPr>
            <a:cxnSpLocks/>
          </p:cNvCxnSpPr>
          <p:nvPr/>
        </p:nvCxnSpPr>
        <p:spPr>
          <a:xfrm flipH="1">
            <a:off x="6456040" y="4621990"/>
            <a:ext cx="1271792" cy="1417481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6">
            <a:extLst>
              <a:ext uri="{FF2B5EF4-FFF2-40B4-BE49-F238E27FC236}">
                <a16:creationId xmlns:a16="http://schemas.microsoft.com/office/drawing/2014/main" id="{9A2EEFCC-B6AE-47DF-9718-856F2F6E4383}"/>
              </a:ext>
            </a:extLst>
          </p:cNvPr>
          <p:cNvSpPr/>
          <p:nvPr/>
        </p:nvSpPr>
        <p:spPr>
          <a:xfrm>
            <a:off x="8001001" y="5893216"/>
            <a:ext cx="2590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$16 × 50,000</a:t>
            </a:r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13" name="Straight Arrow Connector 37">
            <a:extLst>
              <a:ext uri="{FF2B5EF4-FFF2-40B4-BE49-F238E27FC236}">
                <a16:creationId xmlns:a16="http://schemas.microsoft.com/office/drawing/2014/main" id="{A0146411-6057-42F1-9AEC-C945AFB741AA}"/>
              </a:ext>
            </a:extLst>
          </p:cNvPr>
          <p:cNvCxnSpPr>
            <a:cxnSpLocks/>
          </p:cNvCxnSpPr>
          <p:nvPr/>
        </p:nvCxnSpPr>
        <p:spPr>
          <a:xfrm flipH="1">
            <a:off x="8849418" y="5034721"/>
            <a:ext cx="370256" cy="1033968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9">
            <a:extLst>
              <a:ext uri="{FF2B5EF4-FFF2-40B4-BE49-F238E27FC236}">
                <a16:creationId xmlns:a16="http://schemas.microsoft.com/office/drawing/2014/main" id="{5DE32E3D-3B47-42E1-970B-942170C4B8F0}"/>
              </a:ext>
            </a:extLst>
          </p:cNvPr>
          <p:cNvSpPr/>
          <p:nvPr/>
        </p:nvSpPr>
        <p:spPr>
          <a:xfrm>
            <a:off x="8001001" y="6374258"/>
            <a:ext cx="2590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($20 – $16) × 50,000</a:t>
            </a:r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15" name="Straight Arrow Connector 40">
            <a:extLst>
              <a:ext uri="{FF2B5EF4-FFF2-40B4-BE49-F238E27FC236}">
                <a16:creationId xmlns:a16="http://schemas.microsoft.com/office/drawing/2014/main" id="{FCE5E43A-6F18-41FF-9B1E-07D2CFDDEF84}"/>
              </a:ext>
            </a:extLst>
          </p:cNvPr>
          <p:cNvCxnSpPr>
            <a:cxnSpLocks/>
          </p:cNvCxnSpPr>
          <p:nvPr/>
        </p:nvCxnSpPr>
        <p:spPr>
          <a:xfrm flipH="1">
            <a:off x="9219674" y="5342451"/>
            <a:ext cx="341832" cy="1182893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994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268760"/>
            <a:ext cx="8424936" cy="541168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u="sng" dirty="0" err="1">
                <a:latin typeface="+mn-ea"/>
              </a:rPr>
              <a:t>기타포괄손익누계액</a:t>
            </a:r>
            <a:endParaRPr lang="ko-KR" altLang="en-US" u="sng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sz="1700" dirty="0" err="1">
                <a:latin typeface="+mn-ea"/>
              </a:rPr>
              <a:t>기타포괄손익누계액은</a:t>
            </a:r>
            <a:r>
              <a:rPr lang="ko-KR" altLang="en-US" sz="1700" dirty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매 회계기간마다 발생하는 기타포괄손익을 누적</a:t>
            </a:r>
            <a:r>
              <a:rPr lang="ko-KR" altLang="en-US" sz="1700" dirty="0">
                <a:latin typeface="+mn-ea"/>
              </a:rPr>
              <a:t>시킨 금액</a:t>
            </a: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sz="1700" dirty="0" err="1">
                <a:latin typeface="+mn-ea"/>
              </a:rPr>
              <a:t>당기순이익을</a:t>
            </a:r>
            <a:r>
              <a:rPr lang="ko-KR" altLang="en-US" sz="1700" dirty="0">
                <a:latin typeface="+mn-ea"/>
              </a:rPr>
              <a:t> 누적시킨 금액이 이익잉여금이라면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기타포괄손익을 </a:t>
            </a:r>
            <a:r>
              <a:rPr lang="ko-KR" altLang="en-US" sz="1700" dirty="0" err="1">
                <a:latin typeface="+mn-ea"/>
              </a:rPr>
              <a:t>누적시킨금액은</a:t>
            </a:r>
            <a:r>
              <a:rPr lang="ko-KR" altLang="en-US" sz="1700" dirty="0">
                <a:latin typeface="+mn-ea"/>
              </a:rPr>
              <a:t> </a:t>
            </a:r>
            <a:r>
              <a:rPr lang="ko-KR" altLang="en-US" sz="1700" dirty="0" err="1">
                <a:latin typeface="+mn-ea"/>
              </a:rPr>
              <a:t>기타포괄손익누계액</a:t>
            </a: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+mn-ea"/>
              </a:rPr>
              <a:t>포괄이익은 당기순이익보다 포괄적인 실적을 포함하는 개념</a:t>
            </a: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+mn-ea"/>
              </a:rPr>
              <a:t>포괄이익은 당기순이익 뿐만 아니라 당기순이익에는 영향을 미치지 않지만 재무상태표의 자본에 직접 영향을 미치는 기타포괄손익 항목으로 구성</a:t>
            </a: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endParaRPr lang="en-US" altLang="ko-KR" sz="1700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sz="1700" dirty="0">
                <a:latin typeface="+mn-ea"/>
              </a:rPr>
              <a:t>이익잉여금이 자본의 구성요소인 것처럼 </a:t>
            </a:r>
            <a:r>
              <a:rPr lang="ko-KR" altLang="en-US" sz="1700" dirty="0" err="1">
                <a:latin typeface="+mn-ea"/>
              </a:rPr>
              <a:t>기타포괄손익누계액도</a:t>
            </a:r>
            <a:r>
              <a:rPr lang="ko-KR" altLang="en-US" sz="1700" dirty="0">
                <a:latin typeface="+mn-ea"/>
              </a:rPr>
              <a:t> 자본의 구성요소로서 궁극적으로는 회사의 잔여지분을 갖고 있는 주주에게 귀속되는 금액</a:t>
            </a:r>
            <a:endParaRPr lang="en-US" altLang="ko-KR" sz="17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8424936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</p:spTree>
    <p:extLst>
      <p:ext uri="{BB962C8B-B14F-4D97-AF65-F5344CB8AC3E}">
        <p14:creationId xmlns:p14="http://schemas.microsoft.com/office/powerpoint/2010/main" val="186536814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268760"/>
            <a:ext cx="7818072" cy="541168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u="sng" dirty="0" err="1">
                <a:latin typeface="+mn-ea"/>
              </a:rPr>
              <a:t>기타포괄손익누계액</a:t>
            </a:r>
            <a:endParaRPr lang="ko-KR" altLang="en-US" u="sng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47" y="2060848"/>
            <a:ext cx="7486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4050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268760"/>
            <a:ext cx="7818072" cy="541168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u="sng" dirty="0">
                <a:latin typeface="+mn-ea"/>
              </a:rPr>
              <a:t>자본의 구성비율</a:t>
            </a:r>
            <a:endParaRPr lang="en-US" altLang="ko-KR" u="sng" dirty="0">
              <a:latin typeface="+mn-ea"/>
            </a:endParaRPr>
          </a:p>
          <a:p>
            <a:pPr lvl="1">
              <a:lnSpc>
                <a:spcPct val="110000"/>
              </a:lnSpc>
              <a:buClrTx/>
            </a:pPr>
            <a:r>
              <a:rPr lang="en-US" altLang="ko-KR" dirty="0">
                <a:latin typeface="+mn-ea"/>
              </a:rPr>
              <a:t>2020</a:t>
            </a:r>
            <a:r>
              <a:rPr lang="ko-KR" altLang="en-US" dirty="0">
                <a:latin typeface="+mn-ea"/>
              </a:rPr>
              <a:t>년 한국 상장회사 기준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0DE7C-FC79-4E93-8B6A-C28C7438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420888"/>
            <a:ext cx="4608512" cy="41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12155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19536" y="274638"/>
            <a:ext cx="7818072" cy="8501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주식배당과 주식분할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19536" y="1268760"/>
            <a:ext cx="8424936" cy="49796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u="sng" dirty="0">
                <a:latin typeface="+mn-ea"/>
              </a:rPr>
              <a:t>주식 배당</a:t>
            </a:r>
            <a:r>
              <a:rPr lang="en-US" altLang="ko-KR" u="sng" dirty="0">
                <a:latin typeface="+mn-ea"/>
              </a:rPr>
              <a:t>(stock dividends)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기업이 배당금을 지급할 때에 </a:t>
            </a:r>
            <a:r>
              <a:rPr lang="ko-KR" altLang="en-US" b="1" dirty="0">
                <a:latin typeface="+mn-ea"/>
              </a:rPr>
              <a:t>현금대신에 주식을 추가로 발행</a:t>
            </a:r>
            <a:r>
              <a:rPr lang="ko-KR" altLang="en-US" dirty="0">
                <a:latin typeface="+mn-ea"/>
              </a:rPr>
              <a:t>해서 주주들에게 배당으로 지급하는 것</a:t>
            </a: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이익잉여금을 처분하여 자본금으로 대체하는 회계처리를 하게 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현금배당과 달리 </a:t>
            </a:r>
            <a:r>
              <a:rPr lang="ko-KR" altLang="en-US" b="1" dirty="0">
                <a:latin typeface="+mn-ea"/>
              </a:rPr>
              <a:t>주식배당은 현금의 유출이 발생하지 않음</a:t>
            </a:r>
            <a:endParaRPr lang="en-US" altLang="ko-KR" b="1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영향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기존 주주들은 </a:t>
            </a:r>
            <a:r>
              <a:rPr lang="ko-KR" altLang="en-US" dirty="0" err="1">
                <a:latin typeface="+mn-ea"/>
              </a:rPr>
              <a:t>지분율에</a:t>
            </a:r>
            <a:r>
              <a:rPr lang="ko-KR" altLang="en-US" dirty="0">
                <a:latin typeface="+mn-ea"/>
              </a:rPr>
              <a:t> 비례하여 주식을 받게 되므로 </a:t>
            </a:r>
            <a:r>
              <a:rPr lang="ko-KR" altLang="en-US" dirty="0" err="1">
                <a:latin typeface="+mn-ea"/>
              </a:rPr>
              <a:t>지분율에</a:t>
            </a:r>
            <a:r>
              <a:rPr lang="ko-KR" altLang="en-US" dirty="0">
                <a:latin typeface="+mn-ea"/>
              </a:rPr>
              <a:t> 변화가 없음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회사의 순자산의 변동 없이 주식수가 늘어나므로 주당 주식가격을 하락</a:t>
            </a:r>
          </a:p>
        </p:txBody>
      </p:sp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A0149AC5-143C-4938-B258-B7DFD9AA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87529"/>
              </p:ext>
            </p:extLst>
          </p:nvPr>
        </p:nvGraphicFramePr>
        <p:xfrm>
          <a:off x="2285404" y="4509120"/>
          <a:ext cx="7693200" cy="15885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3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i="0" dirty="0">
                          <a:solidFill>
                            <a:srgbClr val="000099"/>
                          </a:solidFill>
                        </a:rPr>
                        <a:t>이익잉여금</a:t>
                      </a:r>
                      <a:endParaRPr lang="en-IN" sz="2000" b="0" i="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150,000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97">
                <a:tc>
                  <a:txBody>
                    <a:bodyPr/>
                    <a:lstStyle/>
                    <a:p>
                      <a:pPr marL="365125" indent="0"/>
                      <a:r>
                        <a:rPr lang="ko-KR" altLang="en-US" sz="2000" b="0" i="0" dirty="0" err="1">
                          <a:solidFill>
                            <a:srgbClr val="000099"/>
                          </a:solidFill>
                        </a:rPr>
                        <a:t>보통주자본금</a:t>
                      </a:r>
                      <a:endParaRPr lang="en-US" altLang="ko-KR" sz="2000" b="0" i="0" dirty="0">
                        <a:solidFill>
                          <a:srgbClr val="000099"/>
                        </a:solidFill>
                      </a:endParaRPr>
                    </a:p>
                    <a:p>
                      <a:pPr marL="365125" indent="0"/>
                      <a:r>
                        <a:rPr lang="ko-KR" altLang="en-US" sz="2000" b="0" i="0" dirty="0">
                          <a:solidFill>
                            <a:srgbClr val="000099"/>
                          </a:solidFill>
                        </a:rPr>
                        <a:t>주식발행초과금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50,000</a:t>
                      </a:r>
                    </a:p>
                    <a:p>
                      <a:pPr algn="r"/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100,000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14">
                <a:tc gridSpan="3">
                  <a:txBody>
                    <a:bodyPr/>
                    <a:lstStyle/>
                    <a:p>
                      <a:pPr marL="0" indent="0"/>
                      <a:endParaRPr lang="en-IN" sz="1800" i="1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IN" sz="18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IN" sz="18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1839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77337" y="6459787"/>
            <a:ext cx="984019" cy="365125"/>
          </a:xfrm>
        </p:spPr>
        <p:txBody>
          <a:bodyPr/>
          <a:lstStyle/>
          <a:p>
            <a:fld id="{EB4BF366-5968-4D76-9B8F-4251818FB73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268760"/>
            <a:ext cx="8424936" cy="49796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u="sng" dirty="0">
                <a:latin typeface="+mn-ea"/>
              </a:rPr>
              <a:t>주식분할</a:t>
            </a:r>
            <a:r>
              <a:rPr lang="en-US" altLang="ko-KR" u="sng" dirty="0">
                <a:latin typeface="+mn-ea"/>
              </a:rPr>
              <a:t>(stock split)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주식 분할은 기존에 발행된 주식을 </a:t>
            </a:r>
            <a:r>
              <a:rPr lang="ko-KR" altLang="en-US" b="1" dirty="0">
                <a:latin typeface="+mn-ea"/>
              </a:rPr>
              <a:t>일정 비율로 분할</a:t>
            </a:r>
            <a:r>
              <a:rPr lang="ko-KR" altLang="en-US" dirty="0">
                <a:latin typeface="+mn-ea"/>
              </a:rPr>
              <a:t>하여 추가로 주식을 발행</a:t>
            </a: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영향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주식 분할은 경제적 실질에 아무런 변화를 가져오지 못하므로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회계상 거래에 해당하지 않아 재무제표에 아무런 효과도 나타나지 않음</a:t>
            </a:r>
            <a:endParaRPr lang="en-US" altLang="ko-KR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다만 주식가격이 매우 높은 기업의 경우 주식 분할 결과 주식가격이 낮아져서 주식거래를 활성화시켜서 주식유동성</a:t>
            </a:r>
            <a:r>
              <a:rPr lang="en-US" altLang="ko-KR" dirty="0">
                <a:latin typeface="+mn-ea"/>
              </a:rPr>
              <a:t>(stock liquidity)</a:t>
            </a:r>
            <a:r>
              <a:rPr lang="ko-KR" altLang="en-US" dirty="0">
                <a:latin typeface="+mn-ea"/>
              </a:rPr>
              <a:t>를 높이는 효과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7818072" cy="8501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주식배당과 주식분할</a:t>
            </a:r>
          </a:p>
        </p:txBody>
      </p:sp>
    </p:spTree>
    <p:extLst>
      <p:ext uri="{BB962C8B-B14F-4D97-AF65-F5344CB8AC3E}">
        <p14:creationId xmlns:p14="http://schemas.microsoft.com/office/powerpoint/2010/main" val="153420255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19536" y="274638"/>
            <a:ext cx="7818072" cy="7780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신종자본증권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90" y="1340769"/>
            <a:ext cx="7600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483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882302" y="274638"/>
            <a:ext cx="8568952" cy="7780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신종자본증권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847528" y="1628800"/>
            <a:ext cx="856895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신종자본증권은 주식의 성격과 회사채로서의 성격을 동시에 지니는 증권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한국채택국제회계기준</a:t>
            </a:r>
            <a:r>
              <a:rPr lang="en-US" altLang="ko-KR" dirty="0">
                <a:latin typeface="+mn-ea"/>
              </a:rPr>
              <a:t>(K-IFRS)</a:t>
            </a:r>
            <a:r>
              <a:rPr lang="ko-KR" altLang="en-US" dirty="0">
                <a:latin typeface="+mn-ea"/>
              </a:rPr>
              <a:t>에 따르면 발행회사가 </a:t>
            </a:r>
            <a:r>
              <a:rPr lang="ko-KR" altLang="en-US" b="1" dirty="0">
                <a:latin typeface="+mn-ea"/>
              </a:rPr>
              <a:t>원리금을 상환해야 할 의무를 무조건적으로 회피할 수 있다면 자본</a:t>
            </a:r>
            <a:r>
              <a:rPr lang="ko-KR" altLang="en-US" dirty="0">
                <a:latin typeface="+mn-ea"/>
              </a:rPr>
              <a:t>으로 분류</a:t>
            </a: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신종증권의 투자자 입장에서는 해당 거래를 금융상품 중 채무증권으로 분류하며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만약 신종금융상품이 옵션 등의 파생상품 성격을 포함한다면 해당 부분은 파생상품의 회계처리에 따름</a:t>
            </a: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예시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코코본드</a:t>
            </a:r>
            <a:r>
              <a:rPr lang="en-US" altLang="ko-KR" dirty="0">
                <a:latin typeface="+mn-ea"/>
              </a:rPr>
              <a:t>(Contingent Convertible bonds, </a:t>
            </a:r>
            <a:r>
              <a:rPr lang="ko-KR" altLang="en-US" dirty="0">
                <a:latin typeface="+mn-ea"/>
              </a:rPr>
              <a:t>우발전환사채</a:t>
            </a:r>
            <a:r>
              <a:rPr lang="en-US" altLang="ko-KR" dirty="0">
                <a:latin typeface="+mn-ea"/>
              </a:rPr>
              <a:t>),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영구채</a:t>
            </a:r>
            <a:r>
              <a:rPr lang="en-US" altLang="ko-KR" dirty="0">
                <a:latin typeface="+mn-ea"/>
              </a:rPr>
              <a:t>(perpetual bonds), </a:t>
            </a:r>
            <a:r>
              <a:rPr lang="ko-KR" altLang="en-US" dirty="0">
                <a:latin typeface="+mn-ea"/>
              </a:rPr>
              <a:t>상환우선주</a:t>
            </a:r>
          </a:p>
        </p:txBody>
      </p:sp>
    </p:spTree>
    <p:extLst>
      <p:ext uri="{BB962C8B-B14F-4D97-AF65-F5344CB8AC3E}">
        <p14:creationId xmlns:p14="http://schemas.microsoft.com/office/powerpoint/2010/main" val="324353106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14"/>
          <p:cNvSpPr txBox="1">
            <a:spLocks noChangeArrowheads="1"/>
          </p:cNvSpPr>
          <p:nvPr/>
        </p:nvSpPr>
        <p:spPr bwMode="auto">
          <a:xfrm>
            <a:off x="3543300" y="3105834"/>
            <a:ext cx="510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C00000"/>
                </a:solidFill>
                <a:latin typeface="Calibri" pitchFamily="34" charset="0"/>
              </a:rPr>
              <a:t>자본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882302" y="274638"/>
            <a:ext cx="8568952" cy="7780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상환전환우선주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847528" y="1628800"/>
            <a:ext cx="856895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한국회계기준</a:t>
            </a:r>
            <a:r>
              <a:rPr lang="en-US" altLang="ko-KR" dirty="0">
                <a:latin typeface="+mn-ea"/>
              </a:rPr>
              <a:t>(K-GAAP)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자본으로 분류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한국채택국제회계기준</a:t>
            </a:r>
            <a:r>
              <a:rPr lang="en-US" altLang="ko-KR" dirty="0">
                <a:latin typeface="+mn-ea"/>
              </a:rPr>
              <a:t>(K-IFRS)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상환청구권이 투자자에게 주어진 경우나 전환권조정이 존재하면 부채로 분류</a:t>
            </a:r>
          </a:p>
        </p:txBody>
      </p:sp>
    </p:spTree>
    <p:extLst>
      <p:ext uri="{BB962C8B-B14F-4D97-AF65-F5344CB8AC3E}">
        <p14:creationId xmlns:p14="http://schemas.microsoft.com/office/powerpoint/2010/main" val="572024155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 txBox="1">
            <a:spLocks noChangeArrowheads="1"/>
          </p:cNvSpPr>
          <p:nvPr/>
        </p:nvSpPr>
        <p:spPr bwMode="auto">
          <a:xfrm>
            <a:off x="2855640" y="3044280"/>
            <a:ext cx="67204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법인세</a:t>
            </a:r>
            <a:endParaRPr lang="en-US" altLang="ko-KR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8F744-88E9-4549-9BC7-B306E63024B9}" type="slidenum">
              <a:rPr lang="en-US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23390" y="404665"/>
            <a:ext cx="8280920" cy="7340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법인세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19536" y="1423856"/>
            <a:ext cx="8280920" cy="503866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ko-KR" altLang="en-US" dirty="0">
                <a:latin typeface="+mn-ea"/>
              </a:rPr>
              <a:t>국세청에 보고하는 </a:t>
            </a:r>
            <a:r>
              <a:rPr lang="ko-KR" altLang="en-US" b="1" dirty="0">
                <a:latin typeface="+mn-ea"/>
              </a:rPr>
              <a:t>세무이익</a:t>
            </a:r>
            <a:r>
              <a:rPr lang="en-US" altLang="ko-KR" b="1" dirty="0">
                <a:latin typeface="+mn-ea"/>
              </a:rPr>
              <a:t>(pre-tax taxable income)</a:t>
            </a:r>
            <a:r>
              <a:rPr lang="ko-KR" altLang="en-US" b="1" dirty="0">
                <a:latin typeface="+mn-ea"/>
              </a:rPr>
              <a:t>이 재무제표상의 회계이익</a:t>
            </a:r>
            <a:r>
              <a:rPr lang="en-US" altLang="ko-KR" b="1" dirty="0">
                <a:latin typeface="+mn-ea"/>
              </a:rPr>
              <a:t>(pre-tax book income) </a:t>
            </a:r>
            <a:r>
              <a:rPr lang="ko-KR" altLang="en-US" b="1" dirty="0">
                <a:latin typeface="+mn-ea"/>
              </a:rPr>
              <a:t>과 같지 않다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회계이익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세무이익 </a:t>
            </a:r>
            <a:r>
              <a:rPr lang="en-US" altLang="ko-KR" dirty="0">
                <a:latin typeface="+mn-ea"/>
              </a:rPr>
              <a:t>+- </a:t>
            </a:r>
            <a:r>
              <a:rPr lang="ko-KR" altLang="en-US" dirty="0">
                <a:latin typeface="+mn-ea"/>
              </a:rPr>
              <a:t>일시적 차이</a:t>
            </a:r>
            <a:r>
              <a:rPr lang="en-US" altLang="ko-KR" dirty="0">
                <a:latin typeface="+mn-ea"/>
              </a:rPr>
              <a:t> (temporary differences)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+- </a:t>
            </a:r>
            <a:r>
              <a:rPr lang="ko-KR" altLang="en-US" dirty="0">
                <a:latin typeface="+mn-ea"/>
              </a:rPr>
              <a:t>영구적 차이</a:t>
            </a:r>
            <a:r>
              <a:rPr lang="en-US" altLang="ko-KR" dirty="0">
                <a:latin typeface="+mn-ea"/>
              </a:rPr>
              <a:t> (permanent differences)</a:t>
            </a:r>
          </a:p>
          <a:p>
            <a:pPr>
              <a:lnSpc>
                <a:spcPct val="95000"/>
              </a:lnSpc>
            </a:pPr>
            <a:r>
              <a:rPr lang="ko-KR" altLang="en-US" b="1" dirty="0">
                <a:latin typeface="+mn-ea"/>
              </a:rPr>
              <a:t>일시적 차이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법인세 목적상 인식된 </a:t>
            </a:r>
            <a:r>
              <a:rPr lang="ko-KR" altLang="en-US" dirty="0" err="1">
                <a:latin typeface="+mn-ea"/>
              </a:rPr>
              <a:t>익금과</a:t>
            </a:r>
            <a:r>
              <a:rPr lang="ko-KR" altLang="en-US" dirty="0">
                <a:latin typeface="+mn-ea"/>
              </a:rPr>
              <a:t> 손금항목이 회계상으로는 다른 회계기간에 수익이나 비용으로 인식되기 때문에 발생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만약 세금 목적상 </a:t>
            </a:r>
            <a:r>
              <a:rPr lang="ko-KR" altLang="en-US" dirty="0" err="1">
                <a:latin typeface="+mn-ea"/>
              </a:rPr>
              <a:t>익금을</a:t>
            </a:r>
            <a:r>
              <a:rPr lang="ko-KR" altLang="en-US" dirty="0">
                <a:latin typeface="+mn-ea"/>
              </a:rPr>
              <a:t> 회계기준에서의 수익 시점보다 먼저 인식 했다면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미래에 회계기준에서 수익을 인식하는 시점에 해당 차이가 소멸됨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따라서 일시적 차이 항목은 세무이익과 회계이익간에 특정 회계연도에는 차이를 일으키지만 장기적으로는 차이가 없음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예시</a:t>
            </a:r>
            <a:endParaRPr lang="en-US" altLang="ko-KR" dirty="0">
              <a:latin typeface="+mn-ea"/>
            </a:endParaRPr>
          </a:p>
          <a:p>
            <a:pPr lvl="2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회계기준에서는 감가상각대상자산을 정액법으로 </a:t>
            </a:r>
            <a:r>
              <a:rPr lang="ko-KR" altLang="en-US" sz="1600" dirty="0" err="1">
                <a:latin typeface="+mn-ea"/>
              </a:rPr>
              <a:t>상각하지만</a:t>
            </a:r>
            <a:r>
              <a:rPr lang="ko-KR" altLang="en-US" sz="1600" dirty="0">
                <a:latin typeface="+mn-ea"/>
              </a:rPr>
              <a:t> 세법에서는 </a:t>
            </a:r>
            <a:r>
              <a:rPr lang="ko-KR" altLang="en-US" sz="1600" dirty="0" err="1">
                <a:latin typeface="+mn-ea"/>
              </a:rPr>
              <a:t>가속상각법을</a:t>
            </a:r>
            <a:r>
              <a:rPr lang="ko-KR" altLang="en-US" sz="1600" dirty="0">
                <a:latin typeface="+mn-ea"/>
              </a:rPr>
              <a:t> 적용하는 경우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회계기준에서는 충당금을 설정하여 대손을 처리하지만 세법에서는 대손발생시점에 매출채권을 직접 </a:t>
            </a:r>
            <a:r>
              <a:rPr lang="ko-KR" altLang="en-US" sz="1600" dirty="0" err="1">
                <a:latin typeface="+mn-ea"/>
              </a:rPr>
              <a:t>상각하는</a:t>
            </a:r>
            <a:r>
              <a:rPr lang="ko-KR" altLang="en-US" sz="1600" dirty="0">
                <a:latin typeface="+mn-ea"/>
              </a:rPr>
              <a:t> 경우 등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98090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23390" y="404665"/>
            <a:ext cx="7818072" cy="7340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법인세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23390" y="1484785"/>
            <a:ext cx="8280920" cy="489465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ko-KR" altLang="en-US" sz="2400" b="1" dirty="0" err="1">
                <a:latin typeface="+mn-ea"/>
              </a:rPr>
              <a:t>영구적차이</a:t>
            </a:r>
            <a:endParaRPr lang="en-US" altLang="ko-KR" sz="2400" b="1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미래에 같은 금액이 반대방향으로 나타나지 않음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예시</a:t>
            </a:r>
            <a:endParaRPr lang="en-US" altLang="ko-KR" dirty="0">
              <a:latin typeface="+mn-ea"/>
            </a:endParaRPr>
          </a:p>
          <a:p>
            <a:pPr lvl="2">
              <a:lnSpc>
                <a:spcPct val="95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비과세수익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정부채에</a:t>
            </a:r>
            <a:r>
              <a:rPr lang="ko-KR" altLang="en-US" dirty="0">
                <a:latin typeface="+mn-ea"/>
              </a:rPr>
              <a:t> 대한 비과세 이자수익에 대해서는 회계상으로는 수익으로 인식하지만 세무목적상으로는 해당 금액을 세무이익 계산시 차감해서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해당 이자수익에 대한 세금을 내지 않도록 함</a:t>
            </a:r>
            <a:endParaRPr lang="en-US" altLang="ko-KR" dirty="0">
              <a:latin typeface="+mn-ea"/>
            </a:endParaRPr>
          </a:p>
          <a:p>
            <a:pPr lvl="2">
              <a:lnSpc>
                <a:spcPct val="95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과징금과 관련된 회계기준과 세무기준의 차이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</a:pPr>
            <a:endParaRPr lang="ko-KR" altLang="en-US" dirty="0">
              <a:latin typeface="+mn-ea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82" y="3717032"/>
            <a:ext cx="7877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0011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412777"/>
            <a:ext cx="8280920" cy="51456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이연법인세</a:t>
            </a:r>
            <a:r>
              <a:rPr lang="ko-KR" altLang="en-US" b="1" dirty="0"/>
              <a:t> 자산과 부채</a:t>
            </a:r>
            <a:endParaRPr lang="en-US" altLang="ko-KR" b="1" dirty="0"/>
          </a:p>
          <a:p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 err="1"/>
              <a:t>이연법인세</a:t>
            </a:r>
            <a:r>
              <a:rPr lang="ko-KR" altLang="en-US" dirty="0"/>
              <a:t> 항목은 </a:t>
            </a:r>
            <a:r>
              <a:rPr lang="ko-KR" altLang="en-US" dirty="0" err="1"/>
              <a:t>일시적차이와</a:t>
            </a:r>
            <a:r>
              <a:rPr lang="ko-KR" altLang="en-US" dirty="0"/>
              <a:t> 관련하여 발생</a:t>
            </a: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 err="1"/>
              <a:t>이연법인세부채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 err="1"/>
              <a:t>일시적차이</a:t>
            </a:r>
            <a:r>
              <a:rPr lang="ko-KR" altLang="en-US" dirty="0"/>
              <a:t> 중에 회계이익이 세무이익보다 더 크게 만드는 차이는 향후 </a:t>
            </a:r>
            <a:r>
              <a:rPr lang="ko-KR" altLang="en-US" dirty="0" err="1"/>
              <a:t>일시적차이가</a:t>
            </a:r>
            <a:r>
              <a:rPr lang="ko-KR" altLang="en-US" dirty="0"/>
              <a:t> 소멸되는 시점에 납부해야 할 세금을 증가시키는 경우</a:t>
            </a: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 err="1"/>
              <a:t>이연법인세자산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/>
              <a:t>회계이익보다 세무이익을 더 크게 만드는 차이는 향후 </a:t>
            </a:r>
            <a:r>
              <a:rPr lang="ko-KR" altLang="en-US" dirty="0" err="1"/>
              <a:t>일시적차이가</a:t>
            </a:r>
            <a:r>
              <a:rPr lang="ko-KR" altLang="en-US" dirty="0"/>
              <a:t> 소멸되는 시점에 납부해야 할 세금을 감소시키는 경우</a:t>
            </a: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자산이나 부채로 </a:t>
            </a:r>
            <a:r>
              <a:rPr lang="ko-KR" altLang="en-US" dirty="0" err="1"/>
              <a:t>계상할</a:t>
            </a:r>
            <a:r>
              <a:rPr lang="ko-KR" altLang="en-US" dirty="0"/>
              <a:t> 금액은 </a:t>
            </a:r>
            <a:r>
              <a:rPr lang="ko-KR" altLang="en-US" dirty="0" err="1"/>
              <a:t>일시적차이</a:t>
            </a:r>
            <a:r>
              <a:rPr lang="ko-KR" altLang="en-US" dirty="0"/>
              <a:t> 자체가 아니라 </a:t>
            </a:r>
            <a:r>
              <a:rPr lang="ko-KR" altLang="en-US" dirty="0" err="1"/>
              <a:t>일시적차이에</a:t>
            </a:r>
            <a:r>
              <a:rPr lang="ko-KR" altLang="en-US" dirty="0"/>
              <a:t> 미래시점의 법인세율을 곱한 금액</a:t>
            </a: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적용되는 법인세율이 현재 법인세율이 아니라 </a:t>
            </a:r>
            <a:r>
              <a:rPr lang="ko-KR" altLang="en-US" dirty="0" err="1"/>
              <a:t>일시적차이가</a:t>
            </a:r>
            <a:r>
              <a:rPr lang="ko-KR" altLang="en-US" dirty="0"/>
              <a:t> 소멸되는 시점의 법인세율임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404665"/>
            <a:ext cx="7818072" cy="7340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법인세</a:t>
            </a:r>
          </a:p>
        </p:txBody>
      </p:sp>
    </p:spTree>
    <p:extLst>
      <p:ext uri="{BB962C8B-B14F-4D97-AF65-F5344CB8AC3E}">
        <p14:creationId xmlns:p14="http://schemas.microsoft.com/office/powerpoint/2010/main" val="2377566647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>
            <p:extLst/>
          </p:nvPr>
        </p:nvGraphicFramePr>
        <p:xfrm>
          <a:off x="1870076" y="1384301"/>
          <a:ext cx="8372475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4990973" imgH="2752691" progId="Excel.Sheet.8">
                  <p:embed/>
                </p:oleObj>
              </mc:Choice>
              <mc:Fallback>
                <p:oleObj name="Worksheet" r:id="rId4" imgW="4990973" imgH="2752691" progId="Excel.Sheet.8">
                  <p:embed/>
                  <p:pic>
                    <p:nvPicPr>
                      <p:cNvPr id="235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6" y="1384301"/>
                        <a:ext cx="8372475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sq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4" name="AutoShape 4"/>
          <p:cNvSpPr>
            <a:spLocks/>
          </p:cNvSpPr>
          <p:nvPr/>
        </p:nvSpPr>
        <p:spPr bwMode="auto">
          <a:xfrm rot="5400000">
            <a:off x="8267700" y="2701925"/>
            <a:ext cx="381000" cy="3505200"/>
          </a:xfrm>
          <a:prstGeom prst="rightBrace">
            <a:avLst>
              <a:gd name="adj1" fmla="val 76667"/>
              <a:gd name="adj2" fmla="val 17074"/>
            </a:avLst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folHlink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charset="0"/>
              </a:defRPr>
            </a:lvl9pPr>
          </a:lstStyle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310725" name="Line 5"/>
          <p:cNvSpPr>
            <a:spLocks noChangeShapeType="1"/>
          </p:cNvSpPr>
          <p:nvPr/>
        </p:nvSpPr>
        <p:spPr bwMode="auto">
          <a:xfrm flipH="1">
            <a:off x="9067800" y="4724400"/>
            <a:ext cx="533400" cy="9906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2133600" y="381000"/>
            <a:ext cx="8229600" cy="560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ko-KR" altLang="en-US" sz="3200" dirty="0" err="1">
                <a:latin typeface="Liberation Sans" panose="020B0604020202020204" pitchFamily="34" charset="0"/>
              </a:rPr>
              <a:t>이연법인세부채</a:t>
            </a:r>
            <a:r>
              <a:rPr lang="ko-KR" altLang="en-US" sz="3200" dirty="0">
                <a:latin typeface="Liberation Sans" panose="020B0604020202020204" pitchFamily="34" charset="0"/>
              </a:rPr>
              <a:t> 예제</a:t>
            </a:r>
            <a:endParaRPr lang="en-US" altLang="ko-KR" sz="3200" dirty="0">
              <a:latin typeface="Liberation Sans" panose="020B0604020202020204" pitchFamily="34" charset="0"/>
            </a:endParaRPr>
          </a:p>
          <a:p>
            <a:pPr algn="l"/>
            <a:endParaRPr lang="en-US" sz="3200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556792"/>
            <a:ext cx="8352928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법인세를 낮추기 위한 노력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기업들은 법인세를 줄이기 위해 </a:t>
            </a:r>
            <a:r>
              <a:rPr lang="ko-KR" altLang="en-US" b="1" dirty="0">
                <a:latin typeface="+mn-ea"/>
              </a:rPr>
              <a:t>이익을 세율이 높은 나라에서 낮은 나라로 옮기기도 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세율이 높은 나라에서 부채를 조달</a:t>
            </a:r>
            <a:r>
              <a:rPr lang="ko-KR" altLang="en-US" dirty="0">
                <a:latin typeface="+mn-ea"/>
              </a:rPr>
              <a:t>하기도 한다</a:t>
            </a:r>
            <a:r>
              <a:rPr lang="en-US" altLang="ko-KR" dirty="0">
                <a:latin typeface="+mn-ea"/>
              </a:rPr>
              <a:t>(earnings stripping)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해외지사간 내부거래가 있을 때 </a:t>
            </a:r>
            <a:r>
              <a:rPr lang="ko-KR" altLang="en-US" b="1" dirty="0">
                <a:latin typeface="+mn-ea"/>
              </a:rPr>
              <a:t>세금이 높은 곳에서 파는 재화와 서비스는 가격을 가능한 낮추고 </a:t>
            </a:r>
            <a:r>
              <a:rPr lang="ko-KR" altLang="en-US" dirty="0">
                <a:latin typeface="+mn-ea"/>
              </a:rPr>
              <a:t>반대로 </a:t>
            </a:r>
            <a:r>
              <a:rPr lang="ko-KR" altLang="en-US" b="1" dirty="0">
                <a:latin typeface="+mn-ea"/>
              </a:rPr>
              <a:t>자재구입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로열티는 높게 책정</a:t>
            </a:r>
            <a:r>
              <a:rPr lang="ko-KR" altLang="en-US" dirty="0">
                <a:latin typeface="+mn-ea"/>
              </a:rPr>
              <a:t>하여 세금을 줄이기도 한다</a:t>
            </a:r>
            <a:r>
              <a:rPr lang="en-US" altLang="ko-KR" dirty="0">
                <a:latin typeface="+mn-ea"/>
              </a:rPr>
              <a:t>(transfer pricing).</a:t>
            </a:r>
          </a:p>
          <a:p>
            <a:pPr lvl="1">
              <a:lnSpc>
                <a:spcPct val="12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23390" y="404665"/>
            <a:ext cx="8352928" cy="7340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법인세</a:t>
            </a:r>
          </a:p>
        </p:txBody>
      </p:sp>
    </p:spTree>
    <p:extLst>
      <p:ext uri="{BB962C8B-B14F-4D97-AF65-F5344CB8AC3E}">
        <p14:creationId xmlns:p14="http://schemas.microsoft.com/office/powerpoint/2010/main" val="2727467609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21596" y="1484785"/>
            <a:ext cx="8280920" cy="430655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법인세관련 재무제표공시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법인세 비용은 손익계산서에 나타나며 </a:t>
            </a:r>
            <a:r>
              <a:rPr lang="ko-KR" altLang="en-US" dirty="0" err="1">
                <a:latin typeface="+mn-ea"/>
              </a:rPr>
              <a:t>이연법인세</a:t>
            </a:r>
            <a:r>
              <a:rPr lang="ko-KR" altLang="en-US" dirty="0">
                <a:latin typeface="+mn-ea"/>
              </a:rPr>
              <a:t> 자산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부채와 미지급법인세는 </a:t>
            </a:r>
            <a:r>
              <a:rPr lang="ko-KR" altLang="en-US" dirty="0" err="1">
                <a:latin typeface="+mn-ea"/>
              </a:rPr>
              <a:t>재무상태표에</a:t>
            </a:r>
            <a:r>
              <a:rPr lang="ko-KR" altLang="en-US" dirty="0">
                <a:latin typeface="+mn-ea"/>
              </a:rPr>
              <a:t> 나타남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주석 공시 사항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당기와 </a:t>
            </a:r>
            <a:r>
              <a:rPr lang="ko-KR" altLang="en-US" dirty="0" err="1">
                <a:latin typeface="+mn-ea"/>
              </a:rPr>
              <a:t>이연법인세</a:t>
            </a:r>
            <a:r>
              <a:rPr lang="ko-KR" altLang="en-US" dirty="0">
                <a:latin typeface="+mn-ea"/>
              </a:rPr>
              <a:t> 비용의 구성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법정 법인세율과 실효세율의 차이조정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이연 법인세 자산과 부채 항목을 공시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Red Flags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회사가 </a:t>
            </a:r>
            <a:r>
              <a:rPr lang="ko-KR" altLang="en-US" dirty="0" err="1">
                <a:latin typeface="+mn-ea"/>
              </a:rPr>
              <a:t>이연법인세</a:t>
            </a:r>
            <a:r>
              <a:rPr lang="ko-KR" altLang="en-US" dirty="0">
                <a:latin typeface="+mn-ea"/>
              </a:rPr>
              <a:t> 부채의 급증 또는 </a:t>
            </a:r>
            <a:r>
              <a:rPr lang="ko-KR" altLang="en-US" dirty="0" err="1">
                <a:latin typeface="+mn-ea"/>
              </a:rPr>
              <a:t>이연법인세</a:t>
            </a:r>
            <a:r>
              <a:rPr lang="ko-KR" altLang="en-US" dirty="0">
                <a:latin typeface="+mn-ea"/>
              </a:rPr>
              <a:t> 자산의 급감을 표시하는 경우 주의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회사가 의도적으로 감가상각방법이나 감가상각기간 등 회계정책이나 추정치를 변경하여 이익을 조절하고 있을 가능성 존재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404665"/>
            <a:ext cx="8280920" cy="7340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법인세</a:t>
            </a:r>
          </a:p>
        </p:txBody>
      </p:sp>
    </p:spTree>
    <p:extLst>
      <p:ext uri="{BB962C8B-B14F-4D97-AF65-F5344CB8AC3E}">
        <p14:creationId xmlns:p14="http://schemas.microsoft.com/office/powerpoint/2010/main" val="4232089915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4B051-CF70-4DA4-A34E-1281D6697076}"/>
              </a:ext>
            </a:extLst>
          </p:cNvPr>
          <p:cNvSpPr txBox="1"/>
          <p:nvPr/>
        </p:nvSpPr>
        <p:spPr>
          <a:xfrm>
            <a:off x="4259705" y="332657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결손금과 이월공제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EC840-FF0D-4ECC-BEBB-43232C1D18E9}"/>
              </a:ext>
            </a:extLst>
          </p:cNvPr>
          <p:cNvSpPr txBox="1"/>
          <p:nvPr/>
        </p:nvSpPr>
        <p:spPr>
          <a:xfrm>
            <a:off x="2063553" y="1623283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결손금 </a:t>
            </a:r>
            <a:r>
              <a:rPr lang="en-US" altLang="ko-KR" dirty="0"/>
              <a:t>(Net Operating Loss): </a:t>
            </a:r>
            <a:r>
              <a:rPr lang="ko-KR" altLang="en-US" dirty="0"/>
              <a:t>손금이 </a:t>
            </a:r>
            <a:r>
              <a:rPr lang="ko-KR" altLang="en-US" dirty="0" err="1"/>
              <a:t>익금을</a:t>
            </a:r>
            <a:r>
              <a:rPr lang="ko-KR" altLang="en-US" dirty="0"/>
              <a:t> 초과하는 경우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DC84-E3CB-4CEE-8168-92D16B889B73}"/>
              </a:ext>
            </a:extLst>
          </p:cNvPr>
          <p:cNvSpPr txBox="1"/>
          <p:nvPr/>
        </p:nvSpPr>
        <p:spPr>
          <a:xfrm>
            <a:off x="2063553" y="2559594"/>
            <a:ext cx="756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결손금소급공제 </a:t>
            </a:r>
            <a:r>
              <a:rPr lang="en-US" altLang="ko-KR" dirty="0"/>
              <a:t>(tax loss carryback): </a:t>
            </a:r>
            <a:r>
              <a:rPr lang="ko-KR" altLang="en-US" dirty="0"/>
              <a:t>결손금 발생시 과거에 납부했던 </a:t>
            </a:r>
            <a:endParaRPr lang="en-US" altLang="ko-KR" dirty="0"/>
          </a:p>
          <a:p>
            <a:r>
              <a:rPr lang="ko-KR" altLang="en-US" dirty="0"/>
              <a:t>              법인세를 소급하여 </a:t>
            </a:r>
            <a:r>
              <a:rPr lang="ko-KR" altLang="en-US" dirty="0" err="1"/>
              <a:t>환급받는</a:t>
            </a:r>
            <a:r>
              <a:rPr lang="ko-KR" altLang="en-US" dirty="0"/>
              <a:t> 제도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7DF88-7D3A-4023-BC65-CFD0431ACFAB}"/>
              </a:ext>
            </a:extLst>
          </p:cNvPr>
          <p:cNvSpPr txBox="1"/>
          <p:nvPr/>
        </p:nvSpPr>
        <p:spPr>
          <a:xfrm>
            <a:off x="2063552" y="3652078"/>
            <a:ext cx="8065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결손금이월공제</a:t>
            </a:r>
            <a:r>
              <a:rPr lang="ko-KR" altLang="en-US" dirty="0"/>
              <a:t> </a:t>
            </a:r>
            <a:r>
              <a:rPr lang="en-US" altLang="ko-KR" dirty="0"/>
              <a:t>(tax loss carryforward): </a:t>
            </a:r>
            <a:r>
              <a:rPr lang="ko-KR" altLang="en-US" dirty="0"/>
              <a:t>결손금 발생시 미래 과세소득에서</a:t>
            </a:r>
            <a:endParaRPr lang="en-US" altLang="ko-KR" dirty="0"/>
          </a:p>
          <a:p>
            <a:r>
              <a:rPr lang="ko-KR" altLang="en-US" dirty="0"/>
              <a:t>             공제되는 제도</a:t>
            </a:r>
            <a:r>
              <a:rPr lang="en-US" altLang="ko-KR" dirty="0"/>
              <a:t>. </a:t>
            </a:r>
            <a:r>
              <a:rPr lang="ko-KR" altLang="en-US" dirty="0"/>
              <a:t>우리나라는 </a:t>
            </a:r>
            <a:r>
              <a:rPr lang="ko-KR" altLang="en-US" dirty="0" err="1"/>
              <a:t>결손금이월공제만</a:t>
            </a:r>
            <a:r>
              <a:rPr lang="ko-KR" altLang="en-US" dirty="0"/>
              <a:t> 허용 </a:t>
            </a:r>
            <a:r>
              <a:rPr lang="en-US" altLang="ko-KR" dirty="0"/>
              <a:t>(10</a:t>
            </a:r>
            <a:r>
              <a:rPr lang="ko-KR" altLang="en-US" dirty="0"/>
              <a:t>년간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             </a:t>
            </a:r>
            <a:r>
              <a:rPr lang="ko-KR" altLang="en-US" dirty="0" err="1"/>
              <a:t>결손금이월공제시</a:t>
            </a:r>
            <a:r>
              <a:rPr lang="ko-KR" altLang="en-US" dirty="0"/>
              <a:t> </a:t>
            </a:r>
            <a:r>
              <a:rPr lang="ko-KR" altLang="en-US" dirty="0" err="1"/>
              <a:t>이연법인세자산</a:t>
            </a:r>
            <a:r>
              <a:rPr lang="ko-KR" altLang="en-US" dirty="0"/>
              <a:t>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     단</a:t>
            </a:r>
            <a:r>
              <a:rPr lang="en-US" altLang="ko-KR" dirty="0"/>
              <a:t>, </a:t>
            </a:r>
            <a:r>
              <a:rPr lang="ko-KR" altLang="en-US" dirty="0"/>
              <a:t>중소기업은 </a:t>
            </a:r>
            <a:r>
              <a:rPr lang="ko-KR" altLang="en-US" dirty="0" err="1"/>
              <a:t>직전사업년도</a:t>
            </a:r>
            <a:r>
              <a:rPr lang="ko-KR" altLang="en-US" dirty="0"/>
              <a:t> 법인세액을 </a:t>
            </a:r>
            <a:r>
              <a:rPr lang="ko-KR" altLang="en-US" dirty="0" err="1"/>
              <a:t>환급받을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535322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 txBox="1">
            <a:spLocks noChangeArrowheads="1"/>
          </p:cNvSpPr>
          <p:nvPr/>
        </p:nvSpPr>
        <p:spPr bwMode="auto">
          <a:xfrm>
            <a:off x="2855640" y="3044280"/>
            <a:ext cx="67204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연금</a:t>
            </a:r>
            <a:endParaRPr lang="en-US" altLang="ko-KR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8F744-88E9-4549-9BC7-B306E63024B9}" type="slidenum">
              <a:rPr lang="en-US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47528" y="1268760"/>
            <a:ext cx="806489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기업의 자금조달을 타인자본과 자기자본으로 구분할 때</a:t>
            </a:r>
            <a:r>
              <a:rPr lang="en-US" altLang="ko-KR" dirty="0"/>
              <a:t>, </a:t>
            </a:r>
            <a:r>
              <a:rPr lang="ko-KR" altLang="en-US" dirty="0"/>
              <a:t>자본은 자기자본에 해당하는 부분으로 </a:t>
            </a:r>
            <a:r>
              <a:rPr lang="ko-KR" altLang="en-US" b="1" dirty="0"/>
              <a:t>기업의 소유주인 주주로부터 조달한 자금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주식을 발행하여 주주로부터 조달한 자금이 자기자본이며</a:t>
            </a:r>
            <a:r>
              <a:rPr lang="en-US" altLang="ko-KR" dirty="0"/>
              <a:t>, </a:t>
            </a:r>
            <a:r>
              <a:rPr lang="ko-KR" altLang="en-US" dirty="0"/>
              <a:t>자기자본은 만기가 정해져 있지 않으며 일반적으로 확정된 대가를 지급할 필요가 없다는 점에서 사채 등의 타인자본과 구분</a:t>
            </a:r>
            <a:endParaRPr lang="en-US" altLang="ko-KR" dirty="0"/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기업은 </a:t>
            </a:r>
            <a:r>
              <a:rPr lang="ko-KR" altLang="en-US" b="1" dirty="0"/>
              <a:t>이익의 일부를 주주들에게 배당으로 지급</a:t>
            </a:r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대부분의 경우 배당 지급은 회사의 판단에 따라서 매기 다른 금액을 줄 수도 있고 아예 지급하지 않을 수도 있음</a:t>
            </a:r>
            <a:endParaRPr lang="en-US" altLang="ko-KR" dirty="0"/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부채를 사용했을 경우 사전에 정해진 이자를 정해진 시기에 지급해야 하는 점과 대조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27C10-D13D-41CD-98E4-1B3E690B3856}"/>
              </a:ext>
            </a:extLst>
          </p:cNvPr>
          <p:cNvSpPr txBox="1"/>
          <p:nvPr/>
        </p:nvSpPr>
        <p:spPr>
          <a:xfrm>
            <a:off x="5172090" y="18864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j-lt"/>
                <a:ea typeface="맑은 고딕" panose="020B0503020000020004" pitchFamily="50" charset="-127"/>
              </a:rPr>
              <a:t>자본</a:t>
            </a:r>
          </a:p>
        </p:txBody>
      </p:sp>
    </p:spTree>
    <p:extLst>
      <p:ext uri="{BB962C8B-B14F-4D97-AF65-F5344CB8AC3E}">
        <p14:creationId xmlns:p14="http://schemas.microsoft.com/office/powerpoint/2010/main" val="496851570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19536" y="274638"/>
            <a:ext cx="7818072" cy="7060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연금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19536" y="1556792"/>
            <a:ext cx="8352928" cy="43924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확정기여제도 </a:t>
            </a:r>
            <a:r>
              <a:rPr lang="en-US" altLang="ko-KR" dirty="0">
                <a:latin typeface="+mn-ea"/>
              </a:rPr>
              <a:t>(Defined contribution: DC)</a:t>
            </a:r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회사는 매기 일정액을 퇴직연금운용자산에 기여하며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종업원은 적립금 운용 성과에 따라서 받을 수 있는 금액이 정해짐</a:t>
            </a:r>
            <a:r>
              <a:rPr lang="en-US" altLang="ko-KR" dirty="0">
                <a:latin typeface="+mn-ea"/>
              </a:rPr>
              <a:t> </a:t>
            </a:r>
          </a:p>
          <a:p>
            <a:pPr lvl="2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종업원이 자산운용과 관련된 위험을 부담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회사 입장에서는 종업원으로부터 받은 자금을 단순히 정해진 </a:t>
            </a:r>
            <a:r>
              <a:rPr lang="ko-KR" altLang="en-US" sz="1600" dirty="0" err="1">
                <a:latin typeface="+mn-ea"/>
              </a:rPr>
              <a:t>자산운용사나</a:t>
            </a:r>
            <a:r>
              <a:rPr lang="ko-KR" altLang="en-US" sz="1600" dirty="0">
                <a:latin typeface="+mn-ea"/>
              </a:rPr>
              <a:t> 보험회사에 맡기고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실제수익률에 해당하는 금액을 종업원에게 지급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회사는 납부해야 할 기여금을 퇴직급여라는 비용으로 인식하며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기타 자산이나 부채를 인식할 필요가 없으므로 회계처리가 단순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725145"/>
            <a:ext cx="6480000" cy="7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1127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00638" y="1872831"/>
            <a:ext cx="8280920" cy="374441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ko-KR" altLang="en-US" sz="2400" dirty="0">
                <a:latin typeface="+mn-ea"/>
              </a:rPr>
              <a:t>확정급여제도</a:t>
            </a:r>
            <a:r>
              <a:rPr lang="en-US" altLang="ko-KR" sz="2400" dirty="0">
                <a:latin typeface="+mn-ea"/>
              </a:rPr>
              <a:t>(Defined benefit: DB)</a:t>
            </a:r>
          </a:p>
          <a:p>
            <a:pPr>
              <a:lnSpc>
                <a:spcPct val="95000"/>
              </a:lnSpc>
            </a:pPr>
            <a:endParaRPr lang="en-US" altLang="ko-KR" sz="2400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회사가 미래에 지급할 금액이 정해져 있는 제도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자산운용과 관련된 위험이 회사에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만약 자산의 실제수익률이 예상수익률보다 낮다면 회사의 부담액이 더욱 커지는 구조</a:t>
            </a: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확정급여제도 하에서 퇴직급여 관련비용을 적절히 회계처리하기 위해서는 사외적립자산이라는 자산과 퇴직급여충당부채라는 부채가 등장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7818072" cy="7060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연금</a:t>
            </a:r>
          </a:p>
        </p:txBody>
      </p:sp>
    </p:spTree>
    <p:extLst>
      <p:ext uri="{BB962C8B-B14F-4D97-AF65-F5344CB8AC3E}">
        <p14:creationId xmlns:p14="http://schemas.microsoft.com/office/powerpoint/2010/main" val="2569258953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556792"/>
            <a:ext cx="8280920" cy="482453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ko-KR" altLang="en-US" b="1" dirty="0">
                <a:latin typeface="+mn-ea"/>
              </a:rPr>
              <a:t>사외적립자산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회사가 외부에 마련해 두는 자산으로서 회사가 납부해야 하는 기여금으로 구성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사외적립자산은 자산운용에 따라서 금액이 변화하는데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수익률이 높으면 사외적립자산이 크게 증가할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수익률이 낮으면 반대로 사외적립자산이 감소할 수 있음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이후 종업원이 퇴직하게 되면 사외적립자산을 감소시켜서 종업원에게 퇴직급여를 지급</a:t>
            </a:r>
            <a:endParaRPr lang="en-US" altLang="ko-KR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ko-KR" altLang="en-US" b="1" dirty="0">
                <a:latin typeface="+mn-ea"/>
              </a:rPr>
              <a:t>퇴직급여충당부채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회사가 퇴직급여와 관련하여 부담해야 하는 채무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회사가 많은 종업원을 고용할수록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해당 종업원들이 회사에서 오래 근무하고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퇴직연한이 적게 남을수록 퇴직급여충당부채는 증가</a:t>
            </a:r>
            <a:endParaRPr lang="en-US" altLang="ko-KR" dirty="0">
              <a:latin typeface="+mn-ea"/>
            </a:endParaRPr>
          </a:p>
          <a:p>
            <a:pPr lvl="1">
              <a:lnSpc>
                <a:spcPct val="95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기대수익률에 대한 추정치가 낮아진다면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연금과 관련하여 적은 퇴직급여충당부채를 기록할 수 있으며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공격적인 회계처리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높은 추정치를 적용할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많은 퇴직급여충당부채를 기록해야 한다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보수적인 회계처리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8280920" cy="7060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연금</a:t>
            </a:r>
          </a:p>
        </p:txBody>
      </p:sp>
    </p:spTree>
    <p:extLst>
      <p:ext uri="{BB962C8B-B14F-4D97-AF65-F5344CB8AC3E}">
        <p14:creationId xmlns:p14="http://schemas.microsoft.com/office/powerpoint/2010/main" val="144601373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19536" y="274638"/>
            <a:ext cx="8280920" cy="7780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보통주와 우선주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19536" y="1340768"/>
            <a:ext cx="8424936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u="sng" dirty="0" err="1">
                <a:latin typeface="+mn-ea"/>
              </a:rPr>
              <a:t>보통주</a:t>
            </a:r>
            <a:endParaRPr lang="en-US" altLang="ko-KR" u="sng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주식회사가 발행하는 주식의 대다수를 차지하는 주식으로서 회사경영에 주식 수에 비례적으로 참가할 권리인 </a:t>
            </a:r>
            <a:r>
              <a:rPr lang="ko-KR" altLang="en-US" b="1" dirty="0">
                <a:latin typeface="+mn-ea"/>
              </a:rPr>
              <a:t>의결권</a:t>
            </a:r>
            <a:r>
              <a:rPr lang="ko-KR" altLang="en-US" dirty="0">
                <a:latin typeface="+mn-ea"/>
              </a:rPr>
              <a:t>과 증자 시 비례적으로 참가할 권리인 </a:t>
            </a:r>
            <a:r>
              <a:rPr lang="ko-KR" altLang="en-US" b="1" dirty="0">
                <a:latin typeface="+mn-ea"/>
              </a:rPr>
              <a:t>신주인수권</a:t>
            </a:r>
            <a:r>
              <a:rPr lang="ko-KR" altLang="en-US" dirty="0">
                <a:latin typeface="+mn-ea"/>
              </a:rPr>
              <a:t>을 부여 받음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배당과 관련해서는 배당을 받을 가능성과 금액 모두 우선주에 비해 불리하지만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실제로 경영권을 갖고 회사의 중요한 의사결정에 참여</a:t>
            </a:r>
            <a:r>
              <a:rPr lang="ko-KR" altLang="en-US" dirty="0">
                <a:latin typeface="+mn-ea"/>
              </a:rPr>
              <a:t>할 수 있다는 장점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회사의 경영권을 유지하고 싶은 오너는 상장이나 신주발행 시 </a:t>
            </a:r>
            <a:r>
              <a:rPr lang="ko-KR" altLang="en-US" dirty="0" err="1">
                <a:latin typeface="+mn-ea"/>
              </a:rPr>
              <a:t>보통주</a:t>
            </a:r>
            <a:r>
              <a:rPr lang="ko-KR" altLang="en-US" dirty="0">
                <a:latin typeface="+mn-ea"/>
              </a:rPr>
              <a:t> 보다는 우선주를 많이 발행해서 경영권을 지킴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차등의결권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미국의 경우 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주당 의결권의 수를 달리하는 다른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를 발행하는 경우도 있음</a:t>
            </a:r>
            <a:r>
              <a:rPr lang="en-US" altLang="ko-KR" dirty="0">
                <a:latin typeface="+mn-ea"/>
              </a:rPr>
              <a:t>(Ford, Viacom, New York Times).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09470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91544" y="274638"/>
            <a:ext cx="7818072" cy="7780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보통주와 우선주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91544" y="1340768"/>
            <a:ext cx="7818072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400" u="sng" dirty="0"/>
              <a:t>우선주</a:t>
            </a:r>
            <a:endParaRPr lang="en-US" altLang="ko-KR" sz="2400" u="sng" dirty="0"/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의결권이 제외된 대신 </a:t>
            </a:r>
            <a:r>
              <a:rPr lang="ko-KR" altLang="en-US" b="1" dirty="0" err="1"/>
              <a:t>보통주</a:t>
            </a:r>
            <a:r>
              <a:rPr lang="ko-KR" altLang="en-US" b="1" dirty="0"/>
              <a:t> 주주보다 우선적으로 자본투자에 따른 배당을 수령할 수 있는 권리</a:t>
            </a:r>
            <a:r>
              <a:rPr lang="ko-KR" altLang="en-US" dirty="0"/>
              <a:t>가 부여되어 있는 주식</a:t>
            </a:r>
            <a:endParaRPr lang="en-US" altLang="ko-KR" dirty="0"/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lnSpc>
                <a:spcPct val="110000"/>
              </a:lnSpc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차이점</a:t>
            </a:r>
            <a:endParaRPr lang="en-US" altLang="ko-KR" dirty="0"/>
          </a:p>
          <a:p>
            <a:pPr lvl="2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/>
              <a:t>회사의 경영에 참여하지 않는 대가로 보다 확실한 배당 현금흐름을 받을 수 있는 주식</a:t>
            </a:r>
            <a:r>
              <a:rPr lang="en-US" altLang="ko-KR" dirty="0"/>
              <a:t> </a:t>
            </a:r>
          </a:p>
          <a:p>
            <a:pPr lvl="2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/>
              <a:t>배당은 회사가 정상적인 영업과정에서 벌어들인 수익을 분배하는 금액과 기업 청산으로 잔여재산을 처분하면서 생긴 대가에 대한 권리</a:t>
            </a:r>
            <a:r>
              <a:rPr lang="en-US" altLang="ko-KR" dirty="0"/>
              <a:t>(</a:t>
            </a:r>
            <a:r>
              <a:rPr lang="ko-KR" altLang="en-US" dirty="0" err="1"/>
              <a:t>청산분배권</a:t>
            </a:r>
            <a:r>
              <a:rPr lang="en-US" altLang="ko-KR" dirty="0"/>
              <a:t>)</a:t>
            </a:r>
            <a:r>
              <a:rPr lang="ko-KR" altLang="en-US" dirty="0"/>
              <a:t>를 포함</a:t>
            </a:r>
            <a:endParaRPr lang="en-US" altLang="ko-KR" dirty="0"/>
          </a:p>
          <a:p>
            <a:pPr lvl="2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ko-KR" altLang="en-US" dirty="0"/>
              <a:t>채권자 </a:t>
            </a:r>
            <a:r>
              <a:rPr lang="en-US" altLang="ko-KR" dirty="0"/>
              <a:t>&gt; </a:t>
            </a:r>
            <a:r>
              <a:rPr lang="ko-KR" altLang="en-US" dirty="0"/>
              <a:t>우선주주 </a:t>
            </a:r>
            <a:r>
              <a:rPr lang="en-US" altLang="ko-KR" dirty="0"/>
              <a:t>&gt; </a:t>
            </a:r>
            <a:r>
              <a:rPr lang="ko-KR" altLang="en-US" dirty="0"/>
              <a:t>보통주주</a:t>
            </a:r>
            <a:endParaRPr lang="en-US" altLang="ko-KR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4509120"/>
            <a:ext cx="5616624" cy="15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977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19536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075847" y="1988840"/>
            <a:ext cx="5505450" cy="3744416"/>
            <a:chOff x="1802854" y="1340768"/>
            <a:chExt cx="5505450" cy="37444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1340768"/>
              <a:ext cx="5429250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854" y="3627859"/>
              <a:ext cx="5505450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07904" y="4541381"/>
              <a:ext cx="91397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FVOCI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48586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19536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19536" y="1268761"/>
            <a:ext cx="8424936" cy="52426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u="sng" dirty="0">
                <a:latin typeface="+mn-ea"/>
              </a:rPr>
              <a:t>납입자본</a:t>
            </a:r>
            <a:endParaRPr lang="en-US" altLang="ko-KR" sz="2600" u="sng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sz="1900" dirty="0">
                <a:latin typeface="+mn-ea"/>
              </a:rPr>
              <a:t>주주가 회사와 자본거래를 통해서 출자한 자금</a:t>
            </a:r>
            <a:endParaRPr lang="en-US" altLang="ko-KR" sz="1900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sz="1900" dirty="0">
                <a:latin typeface="+mn-ea"/>
              </a:rPr>
              <a:t>주식의 유형에 따라서 </a:t>
            </a:r>
            <a:r>
              <a:rPr lang="ko-KR" altLang="en-US" sz="1900" b="1" dirty="0" err="1">
                <a:latin typeface="+mn-ea"/>
              </a:rPr>
              <a:t>보통주자본금</a:t>
            </a:r>
            <a:r>
              <a:rPr lang="en-US" altLang="ko-KR" sz="1900" b="1" dirty="0">
                <a:latin typeface="+mn-ea"/>
              </a:rPr>
              <a:t>, </a:t>
            </a:r>
            <a:r>
              <a:rPr lang="ko-KR" altLang="en-US" sz="1900" b="1" dirty="0">
                <a:latin typeface="+mn-ea"/>
              </a:rPr>
              <a:t>우선주자본금</a:t>
            </a:r>
            <a:r>
              <a:rPr lang="ko-KR" altLang="en-US" sz="1900" dirty="0">
                <a:latin typeface="+mn-ea"/>
              </a:rPr>
              <a:t>으로 나누어서 인식</a:t>
            </a:r>
            <a:endParaRPr lang="en-US" altLang="ko-KR" sz="1900" dirty="0"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ko-KR" altLang="en-US" sz="1900" dirty="0" err="1">
                <a:latin typeface="+mn-ea"/>
              </a:rPr>
              <a:t>발행가격와</a:t>
            </a:r>
            <a:r>
              <a:rPr lang="ko-KR" altLang="en-US" sz="1900" dirty="0">
                <a:latin typeface="+mn-ea"/>
              </a:rPr>
              <a:t> 액면가격의 차이에 의해서 발생하는 주식발행초과금과 </a:t>
            </a:r>
            <a:r>
              <a:rPr lang="ko-KR" altLang="en-US" sz="1900" dirty="0" err="1">
                <a:latin typeface="+mn-ea"/>
              </a:rPr>
              <a:t>주식할인발행차금은</a:t>
            </a:r>
            <a:r>
              <a:rPr lang="ko-KR" altLang="en-US" sz="1900" dirty="0">
                <a:latin typeface="+mn-ea"/>
              </a:rPr>
              <a:t> 모두 수익이나 비용이 아니라 자본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>
                <a:latin typeface="+mn-ea"/>
              </a:rPr>
              <a:t>자본잉여금과 자본조정</a:t>
            </a:r>
            <a:r>
              <a:rPr lang="en-US" altLang="ko-KR" sz="1900" dirty="0">
                <a:latin typeface="+mn-ea"/>
              </a:rPr>
              <a:t>)</a:t>
            </a:r>
            <a:r>
              <a:rPr lang="ko-KR" altLang="en-US" sz="1900" dirty="0">
                <a:latin typeface="+mn-ea"/>
              </a:rPr>
              <a:t>에 해당</a:t>
            </a:r>
            <a:endParaRPr lang="en-US" altLang="ko-KR" sz="1900" dirty="0">
              <a:latin typeface="+mn-ea"/>
            </a:endParaRPr>
          </a:p>
          <a:p>
            <a:r>
              <a:rPr lang="ko-KR" altLang="en-US" sz="2600" u="sng" dirty="0">
                <a:latin typeface="+mn-ea"/>
              </a:rPr>
              <a:t>자본잉여금</a:t>
            </a:r>
            <a:endParaRPr lang="en-US" altLang="ko-KR" sz="2600" u="sng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sz="1900" dirty="0">
                <a:latin typeface="+mn-ea"/>
              </a:rPr>
              <a:t>예시</a:t>
            </a:r>
            <a:r>
              <a:rPr lang="en-US" altLang="ko-KR" sz="1900" dirty="0">
                <a:latin typeface="+mn-ea"/>
              </a:rPr>
              <a:t>: </a:t>
            </a:r>
            <a:r>
              <a:rPr lang="ko-KR" altLang="en-US" sz="1900" dirty="0">
                <a:latin typeface="+mn-ea"/>
              </a:rPr>
              <a:t>자기주식처분이익이나 감자차익</a:t>
            </a:r>
            <a:endParaRPr lang="en-US" altLang="ko-KR" sz="1900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sz="1900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sz="1900" dirty="0">
                <a:latin typeface="+mn-ea"/>
              </a:rPr>
              <a:t>자기주식처분이익은 회사가 보유하고 있던 자신의 주식을 시장에 다시 매각할 때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장부금액보다 높은 금액으로 판매하는 경우에 그 차이</a:t>
            </a:r>
            <a:endParaRPr lang="en-US" altLang="ko-KR" sz="1900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sz="1900" dirty="0"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sz="1900" dirty="0">
                <a:latin typeface="+mn-ea"/>
              </a:rPr>
              <a:t>회사가 이미 발행한 주식을 소각하는 경우가 있는데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이 때 주주에게 주식을 받고 일정한 대가를 지급함</a:t>
            </a:r>
            <a:r>
              <a:rPr lang="en-US" altLang="ko-KR" sz="1900" dirty="0">
                <a:latin typeface="+mn-ea"/>
              </a:rPr>
              <a:t>. </a:t>
            </a:r>
            <a:r>
              <a:rPr lang="ko-KR" altLang="en-US" sz="1900" dirty="0">
                <a:latin typeface="+mn-ea"/>
              </a:rPr>
              <a:t>이 경우 주식의 가치보다 적은 대가를 지급한다면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그 차액이 감자차익</a:t>
            </a:r>
            <a:r>
              <a:rPr lang="en-US" altLang="ko-KR" sz="1900" dirty="0">
                <a:latin typeface="+mn-ea"/>
              </a:rPr>
              <a:t>.</a:t>
            </a:r>
            <a:endParaRPr lang="ko-KR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863177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340768"/>
            <a:ext cx="8352928" cy="476361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u="sng" dirty="0"/>
              <a:t>이익잉여금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이익잉여금은 손익거래로부터 발생한 이익이 기업내부에 유보된 것이며</a:t>
            </a:r>
            <a:r>
              <a:rPr lang="en-US" altLang="ko-KR" dirty="0"/>
              <a:t>, </a:t>
            </a:r>
            <a:r>
              <a:rPr lang="ko-KR" altLang="en-US" b="1" dirty="0"/>
              <a:t>당기순이익이 매기 이익잉여금에 </a:t>
            </a:r>
            <a:r>
              <a:rPr lang="ko-KR" altLang="en-US" b="1" dirty="0" err="1"/>
              <a:t>더해짐</a:t>
            </a:r>
            <a:endParaRPr lang="en-US" altLang="ko-KR" b="1" dirty="0"/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이익잉여금은 회사가 현금배당이나 주식배당을 실시할 경우 감소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8352928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04" y="3140968"/>
            <a:ext cx="7005992" cy="35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7957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919536" y="1196752"/>
            <a:ext cx="8424936" cy="490763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dirty="0"/>
          </a:p>
          <a:p>
            <a:r>
              <a:rPr lang="ko-KR" altLang="en-US" sz="2400" u="sng" dirty="0"/>
              <a:t>자본조정</a:t>
            </a:r>
            <a:endParaRPr lang="en-US" altLang="ko-KR" sz="2400" u="sng" dirty="0"/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자본조정 항목에 속하는 계정들의 특징은 자본의 반대계정 성격</a:t>
            </a:r>
            <a:endParaRPr lang="en-US" altLang="ko-KR" dirty="0"/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자기주식</a:t>
            </a:r>
            <a:r>
              <a:rPr lang="en-US" altLang="ko-KR" dirty="0"/>
              <a:t>:</a:t>
            </a:r>
            <a:r>
              <a:rPr lang="ko-KR" altLang="en-US" dirty="0"/>
              <a:t> 주주에게 일정 대가를 지급하고 자기 자신의 주식을 구입하는 것이므로</a:t>
            </a:r>
            <a:r>
              <a:rPr lang="en-US" altLang="ko-KR" dirty="0"/>
              <a:t>, </a:t>
            </a:r>
            <a:r>
              <a:rPr lang="ko-KR" altLang="en-US" dirty="0"/>
              <a:t>사실상 납입자본을 반환하는 효과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19536" y="274638"/>
            <a:ext cx="7818072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자본의 분류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40" y="3212976"/>
            <a:ext cx="7810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655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1_Lecture">
  <a:themeElements>
    <a:clrScheme name="1_Lecture 5">
      <a:dk1>
        <a:srgbClr val="000000"/>
      </a:dk1>
      <a:lt1>
        <a:srgbClr val="FFFFFF"/>
      </a:lt1>
      <a:dk2>
        <a:srgbClr val="00CCCC"/>
      </a:dk2>
      <a:lt2>
        <a:srgbClr val="000000"/>
      </a:lt2>
      <a:accent1>
        <a:srgbClr val="00FFCC"/>
      </a:accent1>
      <a:accent2>
        <a:srgbClr val="FFFF66"/>
      </a:accent2>
      <a:accent3>
        <a:srgbClr val="FFFFFF"/>
      </a:accent3>
      <a:accent4>
        <a:srgbClr val="000000"/>
      </a:accent4>
      <a:accent5>
        <a:srgbClr val="AAFFE2"/>
      </a:accent5>
      <a:accent6>
        <a:srgbClr val="E7E75C"/>
      </a:accent6>
      <a:hlink>
        <a:srgbClr val="FF9933"/>
      </a:hlink>
      <a:folHlink>
        <a:srgbClr val="FFCCFF"/>
      </a:folHlink>
    </a:clrScheme>
    <a:fontScheme name="1_Lecture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1708</Words>
  <Application>Microsoft Office PowerPoint</Application>
  <PresentationFormat>와이드스크린</PresentationFormat>
  <Paragraphs>294</Paragraphs>
  <Slides>32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Liberation Sans</vt:lpstr>
      <vt:lpstr>Monotype Sorts</vt:lpstr>
      <vt:lpstr>굴림</vt:lpstr>
      <vt:lpstr>돋움</vt:lpstr>
      <vt:lpstr>맑은 고딕</vt:lpstr>
      <vt:lpstr>바탕</vt:lpstr>
      <vt:lpstr>Arial</vt:lpstr>
      <vt:lpstr>Calibri</vt:lpstr>
      <vt:lpstr>Symbol</vt:lpstr>
      <vt:lpstr>Times New Roman</vt:lpstr>
      <vt:lpstr>Wingdings</vt:lpstr>
      <vt:lpstr>1_Lecture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자기주식의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곽병진</cp:lastModifiedBy>
  <cp:revision>241</cp:revision>
  <dcterms:created xsi:type="dcterms:W3CDTF">2005-09-14T05:35:36Z</dcterms:created>
  <dcterms:modified xsi:type="dcterms:W3CDTF">2022-05-08T23:59:37Z</dcterms:modified>
  <cp:version>1000.0000.01</cp:version>
</cp:coreProperties>
</file>