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2" r:id="rId1"/>
  </p:sldMasterIdLst>
  <p:notesMasterIdLst>
    <p:notesMasterId r:id="rId78"/>
  </p:notesMasterIdLst>
  <p:handoutMasterIdLst>
    <p:handoutMasterId r:id="rId79"/>
  </p:handoutMasterIdLst>
  <p:sldIdLst>
    <p:sldId id="820" r:id="rId2"/>
    <p:sldId id="754" r:id="rId3"/>
    <p:sldId id="281" r:id="rId4"/>
    <p:sldId id="284" r:id="rId5"/>
    <p:sldId id="286" r:id="rId6"/>
    <p:sldId id="287" r:id="rId7"/>
    <p:sldId id="285" r:id="rId8"/>
    <p:sldId id="755" r:id="rId9"/>
    <p:sldId id="291" r:id="rId10"/>
    <p:sldId id="292" r:id="rId11"/>
    <p:sldId id="294" r:id="rId12"/>
    <p:sldId id="295" r:id="rId13"/>
    <p:sldId id="821" r:id="rId14"/>
    <p:sldId id="822" r:id="rId15"/>
    <p:sldId id="823" r:id="rId16"/>
    <p:sldId id="824" r:id="rId17"/>
    <p:sldId id="889" r:id="rId18"/>
    <p:sldId id="831" r:id="rId19"/>
    <p:sldId id="657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39" r:id="rId28"/>
    <p:sldId id="840" r:id="rId29"/>
    <p:sldId id="841" r:id="rId30"/>
    <p:sldId id="842" r:id="rId31"/>
    <p:sldId id="843" r:id="rId32"/>
    <p:sldId id="844" r:id="rId33"/>
    <p:sldId id="845" r:id="rId34"/>
    <p:sldId id="846" r:id="rId35"/>
    <p:sldId id="847" r:id="rId36"/>
    <p:sldId id="848" r:id="rId37"/>
    <p:sldId id="849" r:id="rId38"/>
    <p:sldId id="850" r:id="rId39"/>
    <p:sldId id="851" r:id="rId40"/>
    <p:sldId id="852" r:id="rId41"/>
    <p:sldId id="853" r:id="rId42"/>
    <p:sldId id="854" r:id="rId43"/>
    <p:sldId id="855" r:id="rId44"/>
    <p:sldId id="856" r:id="rId45"/>
    <p:sldId id="857" r:id="rId46"/>
    <p:sldId id="858" r:id="rId47"/>
    <p:sldId id="859" r:id="rId48"/>
    <p:sldId id="860" r:id="rId49"/>
    <p:sldId id="861" r:id="rId50"/>
    <p:sldId id="862" r:id="rId51"/>
    <p:sldId id="863" r:id="rId52"/>
    <p:sldId id="864" r:id="rId53"/>
    <p:sldId id="865" r:id="rId54"/>
    <p:sldId id="866" r:id="rId55"/>
    <p:sldId id="867" r:id="rId56"/>
    <p:sldId id="868" r:id="rId57"/>
    <p:sldId id="869" r:id="rId58"/>
    <p:sldId id="870" r:id="rId59"/>
    <p:sldId id="871" r:id="rId60"/>
    <p:sldId id="872" r:id="rId61"/>
    <p:sldId id="873" r:id="rId62"/>
    <p:sldId id="874" r:id="rId63"/>
    <p:sldId id="875" r:id="rId64"/>
    <p:sldId id="876" r:id="rId65"/>
    <p:sldId id="877" r:id="rId66"/>
    <p:sldId id="878" r:id="rId67"/>
    <p:sldId id="879" r:id="rId68"/>
    <p:sldId id="880" r:id="rId69"/>
    <p:sldId id="881" r:id="rId70"/>
    <p:sldId id="882" r:id="rId71"/>
    <p:sldId id="883" r:id="rId72"/>
    <p:sldId id="884" r:id="rId73"/>
    <p:sldId id="885" r:id="rId74"/>
    <p:sldId id="886" r:id="rId75"/>
    <p:sldId id="887" r:id="rId76"/>
    <p:sldId id="888" r:id="rId7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B2BE0-58FB-4991-B2DD-1C7A414D142B}" type="doc">
      <dgm:prSet loTypeId="urn:microsoft.com/office/officeart/2005/8/layout/arrow2" loCatId="process" qsTypeId="urn:microsoft.com/office/officeart/2005/8/quickstyle/simple1#1" qsCatId="simple" csTypeId="urn:microsoft.com/office/officeart/2005/8/colors/accent1_2#1" csCatId="accent1" phldr="1"/>
      <dgm:spPr/>
    </dgm:pt>
    <dgm:pt modelId="{37D40692-66E4-427E-8340-13E889578DC1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0099"/>
          </a:solidFill>
        </a:ln>
      </dgm:spPr>
      <dgm:t>
        <a:bodyPr/>
        <a:lstStyle/>
        <a:p>
          <a:pPr algn="ctr"/>
          <a:r>
            <a:rPr lang="en-US" sz="25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Earnings per common share</a:t>
          </a:r>
        </a:p>
      </dgm:t>
    </dgm:pt>
    <dgm:pt modelId="{5D79D796-D32B-4ECC-9F9C-B84FF10A946D}" type="parTrans" cxnId="{52233BCE-C185-4129-B37A-41F8DE6D861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7B64D9D-12B3-4330-A1AC-1C4D99CAD42A}" type="sibTrans" cxnId="{52233BCE-C185-4129-B37A-41F8DE6D861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09A05CC-2231-40B3-B538-FC42190B6390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0099"/>
          </a:solidFill>
        </a:ln>
      </dgm:spPr>
      <dgm:t>
        <a:bodyPr anchor="ctr" anchorCtr="0"/>
        <a:lstStyle/>
        <a:p>
          <a:pPr algn="ctr"/>
          <a:r>
            <a:rPr lang="en-US" sz="24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Return on common equity</a:t>
          </a:r>
        </a:p>
      </dgm:t>
    </dgm:pt>
    <dgm:pt modelId="{2C140886-F7A9-4ADF-A929-1C8FCDFEB9FD}" type="parTrans" cxnId="{106A621F-8D5B-4A4A-A9D2-C1BD6E96FA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185D566-5395-4BB8-85A5-4C3D4095B533}" type="sibTrans" cxnId="{106A621F-8D5B-4A4A-A9D2-C1BD6E96FA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1C1922F-8CC7-4B5E-9E1A-7561801A4C6D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0099"/>
          </a:solidFill>
        </a:ln>
      </dgm:spPr>
      <dgm:t>
        <a:bodyPr anchor="ctr" anchorCtr="0"/>
        <a:lstStyle/>
        <a:p>
          <a:pPr algn="ctr"/>
          <a:r>
            <a:rPr lang="en-US" sz="24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Return on assets</a:t>
          </a:r>
        </a:p>
      </dgm:t>
    </dgm:pt>
    <dgm:pt modelId="{511CB8A2-EAC1-42F1-BAA2-263D7140C0D1}" type="parTrans" cxnId="{67F1971C-A0F8-436F-9E73-566A99B6547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B5C9AE4-E943-4D9B-AABC-FE62BD074986}" type="sibTrans" cxnId="{67F1971C-A0F8-436F-9E73-566A99B6547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4AB3993-ED33-4124-87EB-7042A2086C71}" type="pres">
      <dgm:prSet presAssocID="{A01B2BE0-58FB-4991-B2DD-1C7A414D142B}" presName="arrowDiagram" presStyleCnt="0">
        <dgm:presLayoutVars>
          <dgm:chMax val="5"/>
          <dgm:dir/>
          <dgm:resizeHandles val="exact"/>
        </dgm:presLayoutVars>
      </dgm:prSet>
      <dgm:spPr/>
    </dgm:pt>
    <dgm:pt modelId="{C4C041CE-3515-40D3-BBE7-A8A8E499F015}" type="pres">
      <dgm:prSet presAssocID="{A01B2BE0-58FB-4991-B2DD-1C7A414D142B}" presName="arrow" presStyleLbl="bgShp" presStyleIdx="0" presStyleCnt="1" custLinFactNeighborY="-7634"/>
      <dgm:spPr/>
    </dgm:pt>
    <dgm:pt modelId="{F30D0AC1-76A0-4A7D-9935-D86A4EEE52A9}" type="pres">
      <dgm:prSet presAssocID="{A01B2BE0-58FB-4991-B2DD-1C7A414D142B}" presName="arrowDiagram3" presStyleCnt="0"/>
      <dgm:spPr/>
    </dgm:pt>
    <dgm:pt modelId="{B507804D-3F69-47E9-B706-658AE5CD4139}" type="pres">
      <dgm:prSet presAssocID="{37D40692-66E4-427E-8340-13E889578DC1}" presName="bullet3a" presStyleLbl="node1" presStyleIdx="0" presStyleCnt="3"/>
      <dgm:spPr/>
    </dgm:pt>
    <dgm:pt modelId="{B61C7F4A-F313-4571-B13E-A4B0E768059F}" type="pres">
      <dgm:prSet presAssocID="{37D40692-66E4-427E-8340-13E889578DC1}" presName="textBox3a" presStyleLbl="revTx" presStyleIdx="0" presStyleCnt="3" custLinFactNeighborX="4523" custLinFactNeighborY="7356">
        <dgm:presLayoutVars>
          <dgm:bulletEnabled val="1"/>
        </dgm:presLayoutVars>
      </dgm:prSet>
      <dgm:spPr/>
    </dgm:pt>
    <dgm:pt modelId="{06F91B59-DD42-4B69-B699-7C766EA5C728}" type="pres">
      <dgm:prSet presAssocID="{D09A05CC-2231-40B3-B538-FC42190B6390}" presName="bullet3b" presStyleLbl="node1" presStyleIdx="1" presStyleCnt="3"/>
      <dgm:spPr/>
    </dgm:pt>
    <dgm:pt modelId="{A9961871-9575-4A65-AEEB-8F6230E13037}" type="pres">
      <dgm:prSet presAssocID="{D09A05CC-2231-40B3-B538-FC42190B6390}" presName="textBox3b" presStyleLbl="revTx" presStyleIdx="1" presStyleCnt="3" custScaleX="103046" custScaleY="51944" custLinFactNeighborX="13934" custLinFactNeighborY="-21552">
        <dgm:presLayoutVars>
          <dgm:bulletEnabled val="1"/>
        </dgm:presLayoutVars>
      </dgm:prSet>
      <dgm:spPr/>
    </dgm:pt>
    <dgm:pt modelId="{8D9D96B1-17F2-43B4-A206-75A4CD56F992}" type="pres">
      <dgm:prSet presAssocID="{71C1922F-8CC7-4B5E-9E1A-7561801A4C6D}" presName="bullet3c" presStyleLbl="node1" presStyleIdx="2" presStyleCnt="3"/>
      <dgm:spPr/>
    </dgm:pt>
    <dgm:pt modelId="{3A4456A8-929F-43F9-A8CA-320F8E02665A}" type="pres">
      <dgm:prSet presAssocID="{71C1922F-8CC7-4B5E-9E1A-7561801A4C6D}" presName="textBox3c" presStyleLbl="revTx" presStyleIdx="2" presStyleCnt="3" custScaleX="97133" custScaleY="37051" custLinFactNeighborX="15252" custLinFactNeighborY="-26148">
        <dgm:presLayoutVars>
          <dgm:bulletEnabled val="1"/>
        </dgm:presLayoutVars>
      </dgm:prSet>
      <dgm:spPr/>
    </dgm:pt>
  </dgm:ptLst>
  <dgm:cxnLst>
    <dgm:cxn modelId="{67F1971C-A0F8-436F-9E73-566A99B65471}" srcId="{A01B2BE0-58FB-4991-B2DD-1C7A414D142B}" destId="{71C1922F-8CC7-4B5E-9E1A-7561801A4C6D}" srcOrd="2" destOrd="0" parTransId="{511CB8A2-EAC1-42F1-BAA2-263D7140C0D1}" sibTransId="{4B5C9AE4-E943-4D9B-AABC-FE62BD074986}"/>
    <dgm:cxn modelId="{106A621F-8D5B-4A4A-A9D2-C1BD6E96FAD2}" srcId="{A01B2BE0-58FB-4991-B2DD-1C7A414D142B}" destId="{D09A05CC-2231-40B3-B538-FC42190B6390}" srcOrd="1" destOrd="0" parTransId="{2C140886-F7A9-4ADF-A929-1C8FCDFEB9FD}" sibTransId="{3185D566-5395-4BB8-85A5-4C3D4095B533}"/>
    <dgm:cxn modelId="{6097DA2F-2BB5-4C53-BE4B-12D0E572BBB8}" type="presOf" srcId="{71C1922F-8CC7-4B5E-9E1A-7561801A4C6D}" destId="{3A4456A8-929F-43F9-A8CA-320F8E02665A}" srcOrd="0" destOrd="0" presId="urn:microsoft.com/office/officeart/2005/8/layout/arrow2"/>
    <dgm:cxn modelId="{D029286C-031B-490B-9633-CA38BCA74847}" type="presOf" srcId="{D09A05CC-2231-40B3-B538-FC42190B6390}" destId="{A9961871-9575-4A65-AEEB-8F6230E13037}" srcOrd="0" destOrd="0" presId="urn:microsoft.com/office/officeart/2005/8/layout/arrow2"/>
    <dgm:cxn modelId="{CACB44A2-4ECC-4C88-909A-04EF6B896BB1}" type="presOf" srcId="{37D40692-66E4-427E-8340-13E889578DC1}" destId="{B61C7F4A-F313-4571-B13E-A4B0E768059F}" srcOrd="0" destOrd="0" presId="urn:microsoft.com/office/officeart/2005/8/layout/arrow2"/>
    <dgm:cxn modelId="{52233BCE-C185-4129-B37A-41F8DE6D8612}" srcId="{A01B2BE0-58FB-4991-B2DD-1C7A414D142B}" destId="{37D40692-66E4-427E-8340-13E889578DC1}" srcOrd="0" destOrd="0" parTransId="{5D79D796-D32B-4ECC-9F9C-B84FF10A946D}" sibTransId="{27B64D9D-12B3-4330-A1AC-1C4D99CAD42A}"/>
    <dgm:cxn modelId="{AD1764CE-597B-41EE-B52E-EA58DA0E4588}" type="presOf" srcId="{A01B2BE0-58FB-4991-B2DD-1C7A414D142B}" destId="{F4AB3993-ED33-4124-87EB-7042A2086C71}" srcOrd="0" destOrd="0" presId="urn:microsoft.com/office/officeart/2005/8/layout/arrow2"/>
    <dgm:cxn modelId="{0DF7CE8D-4639-49FA-83F5-17570B742AD2}" type="presParOf" srcId="{F4AB3993-ED33-4124-87EB-7042A2086C71}" destId="{C4C041CE-3515-40D3-BBE7-A8A8E499F015}" srcOrd="0" destOrd="0" presId="urn:microsoft.com/office/officeart/2005/8/layout/arrow2"/>
    <dgm:cxn modelId="{66C20A13-F6FE-4277-9750-00E8D6E394FE}" type="presParOf" srcId="{F4AB3993-ED33-4124-87EB-7042A2086C71}" destId="{F30D0AC1-76A0-4A7D-9935-D86A4EEE52A9}" srcOrd="1" destOrd="0" presId="urn:microsoft.com/office/officeart/2005/8/layout/arrow2"/>
    <dgm:cxn modelId="{6534EFB0-E647-4C51-B915-2E79B76CA65B}" type="presParOf" srcId="{F30D0AC1-76A0-4A7D-9935-D86A4EEE52A9}" destId="{B507804D-3F69-47E9-B706-658AE5CD4139}" srcOrd="0" destOrd="0" presId="urn:microsoft.com/office/officeart/2005/8/layout/arrow2"/>
    <dgm:cxn modelId="{5140D1C4-E156-42A7-9B25-63B97B8A02E3}" type="presParOf" srcId="{F30D0AC1-76A0-4A7D-9935-D86A4EEE52A9}" destId="{B61C7F4A-F313-4571-B13E-A4B0E768059F}" srcOrd="1" destOrd="0" presId="urn:microsoft.com/office/officeart/2005/8/layout/arrow2"/>
    <dgm:cxn modelId="{6A0EB8EF-35A2-4663-A5DB-E12C6E4D2041}" type="presParOf" srcId="{F30D0AC1-76A0-4A7D-9935-D86A4EEE52A9}" destId="{06F91B59-DD42-4B69-B699-7C766EA5C728}" srcOrd="2" destOrd="0" presId="urn:microsoft.com/office/officeart/2005/8/layout/arrow2"/>
    <dgm:cxn modelId="{52DE8632-DC3C-4064-BA97-1720BFEC2D6B}" type="presParOf" srcId="{F30D0AC1-76A0-4A7D-9935-D86A4EEE52A9}" destId="{A9961871-9575-4A65-AEEB-8F6230E13037}" srcOrd="3" destOrd="0" presId="urn:microsoft.com/office/officeart/2005/8/layout/arrow2"/>
    <dgm:cxn modelId="{AAF7D7E4-633D-4F0E-A4CD-E24A03959CF6}" type="presParOf" srcId="{F30D0AC1-76A0-4A7D-9935-D86A4EEE52A9}" destId="{8D9D96B1-17F2-43B4-A206-75A4CD56F992}" srcOrd="4" destOrd="0" presId="urn:microsoft.com/office/officeart/2005/8/layout/arrow2"/>
    <dgm:cxn modelId="{E4ACA0D4-7264-455A-8F5F-278B92D7E737}" type="presParOf" srcId="{F30D0AC1-76A0-4A7D-9935-D86A4EEE52A9}" destId="{3A4456A8-929F-43F9-A8CA-320F8E02665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BF21A-BE23-4B34-A414-795B7A37801E}" type="doc">
      <dgm:prSet loTypeId="urn:microsoft.com/office/officeart/2005/8/layout/hProcess6" loCatId="process" qsTypeId="urn:microsoft.com/office/officeart/2005/8/quickstyle/simple1#17" qsCatId="simple" csTypeId="urn:microsoft.com/office/officeart/2005/8/colors/accent1_2#14" csCatId="accent1" phldr="1"/>
      <dgm:spPr/>
      <dgm:t>
        <a:bodyPr/>
        <a:lstStyle/>
        <a:p>
          <a:endParaRPr lang="en-US"/>
        </a:p>
      </dgm:t>
    </dgm:pt>
    <dgm:pt modelId="{4117C48C-7522-4BF4-A6F2-D924F6B93BE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09A3867A-5009-4C60-91A6-E3EBF02C2F38}" type="parTrans" cxnId="{8B4AB183-24F3-47FE-9C7A-5232DC083F14}">
      <dgm:prSet/>
      <dgm:spPr/>
      <dgm:t>
        <a:bodyPr/>
        <a:lstStyle/>
        <a:p>
          <a:endParaRPr lang="en-US"/>
        </a:p>
      </dgm:t>
    </dgm:pt>
    <dgm:pt modelId="{A0BBA27E-8A66-4D9F-8B3E-6500FBBFA355}" type="sibTrans" cxnId="{8B4AB183-24F3-47FE-9C7A-5232DC083F14}">
      <dgm:prSet/>
      <dgm:spPr/>
      <dgm:t>
        <a:bodyPr/>
        <a:lstStyle/>
        <a:p>
          <a:endParaRPr lang="en-US"/>
        </a:p>
      </dgm:t>
    </dgm:pt>
    <dgm:pt modelId="{A4ADB7E1-9146-4707-B434-A2755262B965}">
      <dgm:prSet phldrT="[Text]" custT="1"/>
      <dgm:spPr/>
      <dgm:t>
        <a:bodyPr/>
        <a:lstStyle/>
        <a:p>
          <a:r>
            <a:rPr lang="en-US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Accounts Receivable Turnover</a:t>
          </a:r>
        </a:p>
      </dgm:t>
    </dgm:pt>
    <dgm:pt modelId="{668B8DB2-D2BF-4DFB-9DAB-802234E14874}" type="parTrans" cxnId="{816CBE5B-E478-4892-BA09-9D2B8D533E06}">
      <dgm:prSet/>
      <dgm:spPr/>
      <dgm:t>
        <a:bodyPr/>
        <a:lstStyle/>
        <a:p>
          <a:endParaRPr lang="en-US"/>
        </a:p>
      </dgm:t>
    </dgm:pt>
    <dgm:pt modelId="{51A99F91-3800-48D7-B320-E805BEF622E0}" type="sibTrans" cxnId="{816CBE5B-E478-4892-BA09-9D2B8D533E06}">
      <dgm:prSet/>
      <dgm:spPr/>
      <dgm:t>
        <a:bodyPr/>
        <a:lstStyle/>
        <a:p>
          <a:endParaRPr lang="en-US"/>
        </a:p>
      </dgm:t>
    </dgm:pt>
    <dgm:pt modelId="{7C877327-C491-40ED-BE54-A9B6BC5F3C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DE9B437-57F5-44FA-B865-0865527A0CB5}" type="parTrans" cxnId="{2884E223-3AD5-42F3-9CAB-1AB6D1C8811C}">
      <dgm:prSet/>
      <dgm:spPr/>
      <dgm:t>
        <a:bodyPr/>
        <a:lstStyle/>
        <a:p>
          <a:endParaRPr lang="en-US"/>
        </a:p>
      </dgm:t>
    </dgm:pt>
    <dgm:pt modelId="{8ADA2FBD-B2A4-4664-A7B0-63FE82F909CC}" type="sibTrans" cxnId="{2884E223-3AD5-42F3-9CAB-1AB6D1C8811C}">
      <dgm:prSet/>
      <dgm:spPr/>
      <dgm:t>
        <a:bodyPr/>
        <a:lstStyle/>
        <a:p>
          <a:endParaRPr lang="en-US"/>
        </a:p>
      </dgm:t>
    </dgm:pt>
    <dgm:pt modelId="{F81CB191-9FF5-456B-BDA4-D5DE0BC1C9BB}">
      <dgm:prSet phldrT="[Text]" custT="1"/>
      <dgm:spPr/>
      <dgm:t>
        <a:bodyPr/>
        <a:lstStyle/>
        <a:p>
          <a:r>
            <a:rPr lang="en-US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Inventory turnover</a:t>
          </a:r>
        </a:p>
      </dgm:t>
    </dgm:pt>
    <dgm:pt modelId="{D3D85D24-39C9-4050-8E26-68B0857ABF38}" type="parTrans" cxnId="{727D48EC-42CD-4851-A8C2-9EEA75D9EB68}">
      <dgm:prSet/>
      <dgm:spPr/>
      <dgm:t>
        <a:bodyPr/>
        <a:lstStyle/>
        <a:p>
          <a:endParaRPr lang="en-US"/>
        </a:p>
      </dgm:t>
    </dgm:pt>
    <dgm:pt modelId="{F2F25678-C071-4A56-848D-6712BB73CA81}" type="sibTrans" cxnId="{727D48EC-42CD-4851-A8C2-9EEA75D9EB68}">
      <dgm:prSet/>
      <dgm:spPr/>
      <dgm:t>
        <a:bodyPr/>
        <a:lstStyle/>
        <a:p>
          <a:endParaRPr lang="en-US"/>
        </a:p>
      </dgm:t>
    </dgm:pt>
    <dgm:pt modelId="{F6D82107-556D-46FE-84DA-0BA5918410D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78E453FE-DB80-4FEC-8644-03658C877FEE}" type="parTrans" cxnId="{2714EB58-B785-4C73-99EC-A432937BA5D1}">
      <dgm:prSet/>
      <dgm:spPr/>
      <dgm:t>
        <a:bodyPr/>
        <a:lstStyle/>
        <a:p>
          <a:endParaRPr lang="en-US"/>
        </a:p>
      </dgm:t>
    </dgm:pt>
    <dgm:pt modelId="{21ED64A2-120A-4204-9B61-9E480720B45D}" type="sibTrans" cxnId="{2714EB58-B785-4C73-99EC-A432937BA5D1}">
      <dgm:prSet/>
      <dgm:spPr/>
      <dgm:t>
        <a:bodyPr/>
        <a:lstStyle/>
        <a:p>
          <a:endParaRPr lang="en-US"/>
        </a:p>
      </dgm:t>
    </dgm:pt>
    <dgm:pt modelId="{683B7D4E-F749-474E-B370-9E2E2C1FDC8F}">
      <dgm:prSet phldrT="[Text]" custT="1"/>
      <dgm:spPr/>
      <dgm:t>
        <a:bodyPr/>
        <a:lstStyle/>
        <a:p>
          <a:r>
            <a:rPr lang="en-US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Fixed asset turnover</a:t>
          </a:r>
        </a:p>
      </dgm:t>
    </dgm:pt>
    <dgm:pt modelId="{350F8D67-22D4-40E6-8FDB-2F2E4E9CA84C}" type="sibTrans" cxnId="{13481E45-246F-43A6-A003-ECE9EA8CF2A4}">
      <dgm:prSet/>
      <dgm:spPr/>
      <dgm:t>
        <a:bodyPr/>
        <a:lstStyle/>
        <a:p>
          <a:endParaRPr lang="en-US"/>
        </a:p>
      </dgm:t>
    </dgm:pt>
    <dgm:pt modelId="{58EBCF8F-DE9C-4CCC-AAF2-0D3D4A54CDC1}" type="parTrans" cxnId="{13481E45-246F-43A6-A003-ECE9EA8CF2A4}">
      <dgm:prSet/>
      <dgm:spPr/>
      <dgm:t>
        <a:bodyPr/>
        <a:lstStyle/>
        <a:p>
          <a:endParaRPr lang="en-US"/>
        </a:p>
      </dgm:t>
    </dgm:pt>
    <dgm:pt modelId="{324F45FE-E2D1-40B3-A36E-172609A97DB7}" type="pres">
      <dgm:prSet presAssocID="{8D8BF21A-BE23-4B34-A414-795B7A37801E}" presName="theList" presStyleCnt="0">
        <dgm:presLayoutVars>
          <dgm:dir/>
          <dgm:animLvl val="lvl"/>
          <dgm:resizeHandles val="exact"/>
        </dgm:presLayoutVars>
      </dgm:prSet>
      <dgm:spPr/>
    </dgm:pt>
    <dgm:pt modelId="{944360EA-D3B0-452E-89E4-0648E85E362C}" type="pres">
      <dgm:prSet presAssocID="{4117C48C-7522-4BF4-A6F2-D924F6B93BE0}" presName="compNode" presStyleCnt="0"/>
      <dgm:spPr/>
    </dgm:pt>
    <dgm:pt modelId="{FE816939-9C30-48B3-BFD4-1C0AFAD658C5}" type="pres">
      <dgm:prSet presAssocID="{4117C48C-7522-4BF4-A6F2-D924F6B93BE0}" presName="noGeometry" presStyleCnt="0"/>
      <dgm:spPr/>
    </dgm:pt>
    <dgm:pt modelId="{CD0073AA-18A5-4689-A419-CD70FDB660DA}" type="pres">
      <dgm:prSet presAssocID="{4117C48C-7522-4BF4-A6F2-D924F6B93BE0}" presName="childTextVisible" presStyleLbl="bgAccFollowNode1" presStyleIdx="0" presStyleCnt="3" custScaleX="170755">
        <dgm:presLayoutVars>
          <dgm:bulletEnabled val="1"/>
        </dgm:presLayoutVars>
      </dgm:prSet>
      <dgm:spPr/>
    </dgm:pt>
    <dgm:pt modelId="{C4872027-02A4-4727-816B-4B80984C98EF}" type="pres">
      <dgm:prSet presAssocID="{4117C48C-7522-4BF4-A6F2-D924F6B93BE0}" presName="childTextHidden" presStyleLbl="bgAccFollowNode1" presStyleIdx="0" presStyleCnt="3"/>
      <dgm:spPr/>
    </dgm:pt>
    <dgm:pt modelId="{F5216252-C637-42CD-AD2F-68F682682B56}" type="pres">
      <dgm:prSet presAssocID="{4117C48C-7522-4BF4-A6F2-D924F6B93BE0}" presName="parentText" presStyleLbl="node1" presStyleIdx="0" presStyleCnt="3" custLinFactNeighborX="-8120" custLinFactNeighborY="-1901">
        <dgm:presLayoutVars>
          <dgm:chMax val="1"/>
          <dgm:bulletEnabled val="1"/>
        </dgm:presLayoutVars>
      </dgm:prSet>
      <dgm:spPr/>
    </dgm:pt>
    <dgm:pt modelId="{30330C7C-EEE2-46DF-9B8A-47DA63ADC69A}" type="pres">
      <dgm:prSet presAssocID="{4117C48C-7522-4BF4-A6F2-D924F6B93BE0}" presName="aSpace" presStyleCnt="0"/>
      <dgm:spPr/>
    </dgm:pt>
    <dgm:pt modelId="{7AB2A9C5-D7F2-4A6C-A5D9-8EDD085E05FD}" type="pres">
      <dgm:prSet presAssocID="{7C877327-C491-40ED-BE54-A9B6BC5F3CAD}" presName="compNode" presStyleCnt="0"/>
      <dgm:spPr/>
    </dgm:pt>
    <dgm:pt modelId="{14EF183D-DBDC-46F4-BFAB-F7E09DBEB39C}" type="pres">
      <dgm:prSet presAssocID="{7C877327-C491-40ED-BE54-A9B6BC5F3CAD}" presName="noGeometry" presStyleCnt="0"/>
      <dgm:spPr/>
    </dgm:pt>
    <dgm:pt modelId="{99AEDFB6-B4EF-4AA2-A776-4EB6EBD29247}" type="pres">
      <dgm:prSet presAssocID="{7C877327-C491-40ED-BE54-A9B6BC5F3CAD}" presName="childTextVisible" presStyleLbl="bgAccFollowNode1" presStyleIdx="1" presStyleCnt="3" custScaleX="136767">
        <dgm:presLayoutVars>
          <dgm:bulletEnabled val="1"/>
        </dgm:presLayoutVars>
      </dgm:prSet>
      <dgm:spPr/>
    </dgm:pt>
    <dgm:pt modelId="{B57C1724-5A61-486F-9034-90BDCF9DC07C}" type="pres">
      <dgm:prSet presAssocID="{7C877327-C491-40ED-BE54-A9B6BC5F3CAD}" presName="childTextHidden" presStyleLbl="bgAccFollowNode1" presStyleIdx="1" presStyleCnt="3"/>
      <dgm:spPr/>
    </dgm:pt>
    <dgm:pt modelId="{37346D33-8B47-4FDB-AE01-897B72889527}" type="pres">
      <dgm:prSet presAssocID="{7C877327-C491-40ED-BE54-A9B6BC5F3CAD}" presName="parentText" presStyleLbl="node1" presStyleIdx="1" presStyleCnt="3" custLinFactNeighborX="-13581" custLinFactNeighborY="333">
        <dgm:presLayoutVars>
          <dgm:chMax val="1"/>
          <dgm:bulletEnabled val="1"/>
        </dgm:presLayoutVars>
      </dgm:prSet>
      <dgm:spPr/>
    </dgm:pt>
    <dgm:pt modelId="{8BD4D660-D2C0-454F-9107-E09A45F9B4D4}" type="pres">
      <dgm:prSet presAssocID="{7C877327-C491-40ED-BE54-A9B6BC5F3CAD}" presName="aSpace" presStyleCnt="0"/>
      <dgm:spPr/>
    </dgm:pt>
    <dgm:pt modelId="{3F69A955-F397-4FCF-91F9-D65362017894}" type="pres">
      <dgm:prSet presAssocID="{F6D82107-556D-46FE-84DA-0BA5918410D3}" presName="compNode" presStyleCnt="0"/>
      <dgm:spPr/>
    </dgm:pt>
    <dgm:pt modelId="{B98BC9E3-CAF2-4C3E-A667-B25DA60CCC4E}" type="pres">
      <dgm:prSet presAssocID="{F6D82107-556D-46FE-84DA-0BA5918410D3}" presName="noGeometry" presStyleCnt="0"/>
      <dgm:spPr/>
    </dgm:pt>
    <dgm:pt modelId="{92954F44-673C-4E51-9D85-1999CD07DE96}" type="pres">
      <dgm:prSet presAssocID="{F6D82107-556D-46FE-84DA-0BA5918410D3}" presName="childTextVisible" presStyleLbl="bgAccFollowNode1" presStyleIdx="2" presStyleCnt="3" custScaleX="117131">
        <dgm:presLayoutVars>
          <dgm:bulletEnabled val="1"/>
        </dgm:presLayoutVars>
      </dgm:prSet>
      <dgm:spPr/>
    </dgm:pt>
    <dgm:pt modelId="{624103C8-0AFE-49F6-8446-BF702202F104}" type="pres">
      <dgm:prSet presAssocID="{F6D82107-556D-46FE-84DA-0BA5918410D3}" presName="childTextHidden" presStyleLbl="bgAccFollowNode1" presStyleIdx="2" presStyleCnt="3"/>
      <dgm:spPr/>
    </dgm:pt>
    <dgm:pt modelId="{9823329B-4336-4554-B592-B4EE642A5D9E}" type="pres">
      <dgm:prSet presAssocID="{F6D82107-556D-46FE-84DA-0BA5918410D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DA6C8B15-6F38-41B2-B8F7-584D0EE9464A}" type="presOf" srcId="{683B7D4E-F749-474E-B370-9E2E2C1FDC8F}" destId="{624103C8-0AFE-49F6-8446-BF702202F104}" srcOrd="1" destOrd="0" presId="urn:microsoft.com/office/officeart/2005/8/layout/hProcess6"/>
    <dgm:cxn modelId="{D679DF15-DF42-4954-9004-B26EE36104E1}" type="presOf" srcId="{8D8BF21A-BE23-4B34-A414-795B7A37801E}" destId="{324F45FE-E2D1-40B3-A36E-172609A97DB7}" srcOrd="0" destOrd="0" presId="urn:microsoft.com/office/officeart/2005/8/layout/hProcess6"/>
    <dgm:cxn modelId="{2884E223-3AD5-42F3-9CAB-1AB6D1C8811C}" srcId="{8D8BF21A-BE23-4B34-A414-795B7A37801E}" destId="{7C877327-C491-40ED-BE54-A9B6BC5F3CAD}" srcOrd="1" destOrd="0" parTransId="{DDE9B437-57F5-44FA-B865-0865527A0CB5}" sibTransId="{8ADA2FBD-B2A4-4664-A7B0-63FE82F909CC}"/>
    <dgm:cxn modelId="{816CBE5B-E478-4892-BA09-9D2B8D533E06}" srcId="{4117C48C-7522-4BF4-A6F2-D924F6B93BE0}" destId="{A4ADB7E1-9146-4707-B434-A2755262B965}" srcOrd="0" destOrd="0" parTransId="{668B8DB2-D2BF-4DFB-9DAB-802234E14874}" sibTransId="{51A99F91-3800-48D7-B320-E805BEF622E0}"/>
    <dgm:cxn modelId="{13481E45-246F-43A6-A003-ECE9EA8CF2A4}" srcId="{F6D82107-556D-46FE-84DA-0BA5918410D3}" destId="{683B7D4E-F749-474E-B370-9E2E2C1FDC8F}" srcOrd="0" destOrd="0" parTransId="{58EBCF8F-DE9C-4CCC-AAF2-0D3D4A54CDC1}" sibTransId="{350F8D67-22D4-40E6-8FDB-2F2E4E9CA84C}"/>
    <dgm:cxn modelId="{61B52B46-EE4E-4EA7-B7EA-25685D718B39}" type="presOf" srcId="{F81CB191-9FF5-456B-BDA4-D5DE0BC1C9BB}" destId="{B57C1724-5A61-486F-9034-90BDCF9DC07C}" srcOrd="1" destOrd="0" presId="urn:microsoft.com/office/officeart/2005/8/layout/hProcess6"/>
    <dgm:cxn modelId="{348C9671-84A3-4842-B849-C830239B4D76}" type="presOf" srcId="{4117C48C-7522-4BF4-A6F2-D924F6B93BE0}" destId="{F5216252-C637-42CD-AD2F-68F682682B56}" srcOrd="0" destOrd="0" presId="urn:microsoft.com/office/officeart/2005/8/layout/hProcess6"/>
    <dgm:cxn modelId="{2714EB58-B785-4C73-99EC-A432937BA5D1}" srcId="{8D8BF21A-BE23-4B34-A414-795B7A37801E}" destId="{F6D82107-556D-46FE-84DA-0BA5918410D3}" srcOrd="2" destOrd="0" parTransId="{78E453FE-DB80-4FEC-8644-03658C877FEE}" sibTransId="{21ED64A2-120A-4204-9B61-9E480720B45D}"/>
    <dgm:cxn modelId="{8B4AB183-24F3-47FE-9C7A-5232DC083F14}" srcId="{8D8BF21A-BE23-4B34-A414-795B7A37801E}" destId="{4117C48C-7522-4BF4-A6F2-D924F6B93BE0}" srcOrd="0" destOrd="0" parTransId="{09A3867A-5009-4C60-91A6-E3EBF02C2F38}" sibTransId="{A0BBA27E-8A66-4D9F-8B3E-6500FBBFA355}"/>
    <dgm:cxn modelId="{E342FA98-123C-463E-87DE-11C0CAD4964A}" type="presOf" srcId="{F6D82107-556D-46FE-84DA-0BA5918410D3}" destId="{9823329B-4336-4554-B592-B4EE642A5D9E}" srcOrd="0" destOrd="0" presId="urn:microsoft.com/office/officeart/2005/8/layout/hProcess6"/>
    <dgm:cxn modelId="{C5B368B8-B281-4F58-AF52-2DB8BBA8A284}" type="presOf" srcId="{A4ADB7E1-9146-4707-B434-A2755262B965}" destId="{CD0073AA-18A5-4689-A419-CD70FDB660DA}" srcOrd="0" destOrd="0" presId="urn:microsoft.com/office/officeart/2005/8/layout/hProcess6"/>
    <dgm:cxn modelId="{9A5D88BF-A66B-4CC5-9482-4AE0BA53FEA4}" type="presOf" srcId="{7C877327-C491-40ED-BE54-A9B6BC5F3CAD}" destId="{37346D33-8B47-4FDB-AE01-897B72889527}" srcOrd="0" destOrd="0" presId="urn:microsoft.com/office/officeart/2005/8/layout/hProcess6"/>
    <dgm:cxn modelId="{E0B25FCB-6326-47DA-A180-A716D148088E}" type="presOf" srcId="{683B7D4E-F749-474E-B370-9E2E2C1FDC8F}" destId="{92954F44-673C-4E51-9D85-1999CD07DE96}" srcOrd="0" destOrd="0" presId="urn:microsoft.com/office/officeart/2005/8/layout/hProcess6"/>
    <dgm:cxn modelId="{70112CEC-08E2-4411-B5A5-9DA5717C5129}" type="presOf" srcId="{A4ADB7E1-9146-4707-B434-A2755262B965}" destId="{C4872027-02A4-4727-816B-4B80984C98EF}" srcOrd="1" destOrd="0" presId="urn:microsoft.com/office/officeart/2005/8/layout/hProcess6"/>
    <dgm:cxn modelId="{41E041EC-1F6A-4035-A6D3-BCDA029D50D2}" type="presOf" srcId="{F81CB191-9FF5-456B-BDA4-D5DE0BC1C9BB}" destId="{99AEDFB6-B4EF-4AA2-A776-4EB6EBD29247}" srcOrd="0" destOrd="0" presId="urn:microsoft.com/office/officeart/2005/8/layout/hProcess6"/>
    <dgm:cxn modelId="{727D48EC-42CD-4851-A8C2-9EEA75D9EB68}" srcId="{7C877327-C491-40ED-BE54-A9B6BC5F3CAD}" destId="{F81CB191-9FF5-456B-BDA4-D5DE0BC1C9BB}" srcOrd="0" destOrd="0" parTransId="{D3D85D24-39C9-4050-8E26-68B0857ABF38}" sibTransId="{F2F25678-C071-4A56-848D-6712BB73CA81}"/>
    <dgm:cxn modelId="{31D22593-D9FE-49E7-BD56-4F71F707A7AE}" type="presParOf" srcId="{324F45FE-E2D1-40B3-A36E-172609A97DB7}" destId="{944360EA-D3B0-452E-89E4-0648E85E362C}" srcOrd="0" destOrd="0" presId="urn:microsoft.com/office/officeart/2005/8/layout/hProcess6"/>
    <dgm:cxn modelId="{44325D21-A233-489F-BA7A-B314482AE964}" type="presParOf" srcId="{944360EA-D3B0-452E-89E4-0648E85E362C}" destId="{FE816939-9C30-48B3-BFD4-1C0AFAD658C5}" srcOrd="0" destOrd="0" presId="urn:microsoft.com/office/officeart/2005/8/layout/hProcess6"/>
    <dgm:cxn modelId="{4D8C6196-A46E-48A8-97CE-F810EC5B3DF0}" type="presParOf" srcId="{944360EA-D3B0-452E-89E4-0648E85E362C}" destId="{CD0073AA-18A5-4689-A419-CD70FDB660DA}" srcOrd="1" destOrd="0" presId="urn:microsoft.com/office/officeart/2005/8/layout/hProcess6"/>
    <dgm:cxn modelId="{B38E5BB5-A387-4B75-9E75-6142C8F5612B}" type="presParOf" srcId="{944360EA-D3B0-452E-89E4-0648E85E362C}" destId="{C4872027-02A4-4727-816B-4B80984C98EF}" srcOrd="2" destOrd="0" presId="urn:microsoft.com/office/officeart/2005/8/layout/hProcess6"/>
    <dgm:cxn modelId="{55724909-AA17-4D93-BC14-6D721B5CF1F3}" type="presParOf" srcId="{944360EA-D3B0-452E-89E4-0648E85E362C}" destId="{F5216252-C637-42CD-AD2F-68F682682B56}" srcOrd="3" destOrd="0" presId="urn:microsoft.com/office/officeart/2005/8/layout/hProcess6"/>
    <dgm:cxn modelId="{48ACE4CB-25D0-4132-B744-E13E6BF8F992}" type="presParOf" srcId="{324F45FE-E2D1-40B3-A36E-172609A97DB7}" destId="{30330C7C-EEE2-46DF-9B8A-47DA63ADC69A}" srcOrd="1" destOrd="0" presId="urn:microsoft.com/office/officeart/2005/8/layout/hProcess6"/>
    <dgm:cxn modelId="{2247AF99-1D36-474F-BD6F-647A5C40B3CD}" type="presParOf" srcId="{324F45FE-E2D1-40B3-A36E-172609A97DB7}" destId="{7AB2A9C5-D7F2-4A6C-A5D9-8EDD085E05FD}" srcOrd="2" destOrd="0" presId="urn:microsoft.com/office/officeart/2005/8/layout/hProcess6"/>
    <dgm:cxn modelId="{5759A90E-1D18-451F-BCC1-3C7ED428C8AC}" type="presParOf" srcId="{7AB2A9C5-D7F2-4A6C-A5D9-8EDD085E05FD}" destId="{14EF183D-DBDC-46F4-BFAB-F7E09DBEB39C}" srcOrd="0" destOrd="0" presId="urn:microsoft.com/office/officeart/2005/8/layout/hProcess6"/>
    <dgm:cxn modelId="{15D4A75C-FD9A-4FE6-A03D-DC0FD68AD8A4}" type="presParOf" srcId="{7AB2A9C5-D7F2-4A6C-A5D9-8EDD085E05FD}" destId="{99AEDFB6-B4EF-4AA2-A776-4EB6EBD29247}" srcOrd="1" destOrd="0" presId="urn:microsoft.com/office/officeart/2005/8/layout/hProcess6"/>
    <dgm:cxn modelId="{A6093E49-7EFE-4473-BDA0-68AEB66A0A64}" type="presParOf" srcId="{7AB2A9C5-D7F2-4A6C-A5D9-8EDD085E05FD}" destId="{B57C1724-5A61-486F-9034-90BDCF9DC07C}" srcOrd="2" destOrd="0" presId="urn:microsoft.com/office/officeart/2005/8/layout/hProcess6"/>
    <dgm:cxn modelId="{00691D63-DBBE-4FE7-9EF6-8115087F9093}" type="presParOf" srcId="{7AB2A9C5-D7F2-4A6C-A5D9-8EDD085E05FD}" destId="{37346D33-8B47-4FDB-AE01-897B72889527}" srcOrd="3" destOrd="0" presId="urn:microsoft.com/office/officeart/2005/8/layout/hProcess6"/>
    <dgm:cxn modelId="{EF4E8A75-7D0A-493D-A7BC-BB6A47F9045E}" type="presParOf" srcId="{324F45FE-E2D1-40B3-A36E-172609A97DB7}" destId="{8BD4D660-D2C0-454F-9107-E09A45F9B4D4}" srcOrd="3" destOrd="0" presId="urn:microsoft.com/office/officeart/2005/8/layout/hProcess6"/>
    <dgm:cxn modelId="{7EB35577-DB4E-4944-93F9-E425879F85B5}" type="presParOf" srcId="{324F45FE-E2D1-40B3-A36E-172609A97DB7}" destId="{3F69A955-F397-4FCF-91F9-D65362017894}" srcOrd="4" destOrd="0" presId="urn:microsoft.com/office/officeart/2005/8/layout/hProcess6"/>
    <dgm:cxn modelId="{44BBE0D7-356D-473E-AB0C-C23EEAFF8DC5}" type="presParOf" srcId="{3F69A955-F397-4FCF-91F9-D65362017894}" destId="{B98BC9E3-CAF2-4C3E-A667-B25DA60CCC4E}" srcOrd="0" destOrd="0" presId="urn:microsoft.com/office/officeart/2005/8/layout/hProcess6"/>
    <dgm:cxn modelId="{D037D993-DE84-42B1-9E2B-BB628B5911E7}" type="presParOf" srcId="{3F69A955-F397-4FCF-91F9-D65362017894}" destId="{92954F44-673C-4E51-9D85-1999CD07DE96}" srcOrd="1" destOrd="0" presId="urn:microsoft.com/office/officeart/2005/8/layout/hProcess6"/>
    <dgm:cxn modelId="{8B8AC2EB-83A6-4EA7-9547-71958F4C3B1C}" type="presParOf" srcId="{3F69A955-F397-4FCF-91F9-D65362017894}" destId="{624103C8-0AFE-49F6-8446-BF702202F104}" srcOrd="2" destOrd="0" presId="urn:microsoft.com/office/officeart/2005/8/layout/hProcess6"/>
    <dgm:cxn modelId="{B1102388-DADF-46DB-B377-F439A0A03A5F}" type="presParOf" srcId="{3F69A955-F397-4FCF-91F9-D65362017894}" destId="{9823329B-4336-4554-B592-B4EE642A5D9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B55B7-A7A2-4DDF-ABEA-AB3E59A123E8}" type="doc">
      <dgm:prSet loTypeId="urn:microsoft.com/office/officeart/2005/8/layout/cycle8" loCatId="cycle" qsTypeId="urn:microsoft.com/office/officeart/2005/8/quickstyle/simple1#3" qsCatId="simple" csTypeId="urn:microsoft.com/office/officeart/2005/8/colors/accent5_1" csCatId="accent5" phldr="1"/>
      <dgm:spPr/>
    </dgm:pt>
    <dgm:pt modelId="{2504DBFB-D321-4A14-AA27-59C9A65121B6}">
      <dgm:prSet phldrT="[Text]" custT="1"/>
      <dgm:spPr/>
      <dgm:t>
        <a:bodyPr/>
        <a:lstStyle/>
        <a:p>
          <a:r>
            <a:rPr lang="en-US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Return to creditors or debtors</a:t>
          </a:r>
        </a:p>
      </dgm:t>
    </dgm:pt>
    <dgm:pt modelId="{2BCB3AB5-B8A8-4A58-A5DA-9A0C916D03A7}" type="parTrans" cxnId="{1B2DA03F-E3FC-4AFD-B06D-68C13F222ABC}">
      <dgm:prSet/>
      <dgm:spPr/>
      <dgm:t>
        <a:bodyPr/>
        <a:lstStyle/>
        <a:p>
          <a:endParaRPr lang="en-US"/>
        </a:p>
      </dgm:t>
    </dgm:pt>
    <dgm:pt modelId="{9B9FCE93-1B5F-483E-8DA2-D53C3C1E959E}" type="sibTrans" cxnId="{1B2DA03F-E3FC-4AFD-B06D-68C13F222ABC}">
      <dgm:prSet/>
      <dgm:spPr/>
      <dgm:t>
        <a:bodyPr/>
        <a:lstStyle/>
        <a:p>
          <a:endParaRPr lang="en-US"/>
        </a:p>
      </dgm:t>
    </dgm:pt>
    <dgm:pt modelId="{D98E0485-F9AD-4C8F-A695-AEE2C4E4329D}">
      <dgm:prSet phldrT="[Text]"/>
      <dgm:spPr/>
      <dgm:t>
        <a:bodyPr/>
        <a:lstStyle/>
        <a:p>
          <a:r>
            <a:rPr lang="en-US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Return to preferred shareholders</a:t>
          </a:r>
        </a:p>
      </dgm:t>
    </dgm:pt>
    <dgm:pt modelId="{E63F77A6-0864-49E2-B963-65EFB5E2D89F}" type="parTrans" cxnId="{02FFCE43-88F7-4584-A657-FEE3235C5C04}">
      <dgm:prSet/>
      <dgm:spPr/>
      <dgm:t>
        <a:bodyPr/>
        <a:lstStyle/>
        <a:p>
          <a:endParaRPr lang="en-US"/>
        </a:p>
      </dgm:t>
    </dgm:pt>
    <dgm:pt modelId="{2589739B-565C-4648-ABE2-724EA7A2ADA8}" type="sibTrans" cxnId="{02FFCE43-88F7-4584-A657-FEE3235C5C04}">
      <dgm:prSet/>
      <dgm:spPr/>
      <dgm:t>
        <a:bodyPr/>
        <a:lstStyle/>
        <a:p>
          <a:endParaRPr lang="en-US"/>
        </a:p>
      </dgm:t>
    </dgm:pt>
    <dgm:pt modelId="{B53524A9-B057-4FD4-8221-CFD6D48354BA}">
      <dgm:prSet phldrT="[Text]" custT="1"/>
      <dgm:spPr/>
      <dgm:t>
        <a:bodyPr/>
        <a:lstStyle/>
        <a:p>
          <a:r>
            <a:rPr lang="en-US" sz="1800" dirty="0">
              <a:solidFill>
                <a:srgbClr val="000099"/>
              </a:solidFill>
              <a:latin typeface="Tahoma" pitchFamily="34" charset="0"/>
            </a:rPr>
            <a:t>Return to common shareholders</a:t>
          </a:r>
          <a:endParaRPr lang="en-US" sz="1800" dirty="0">
            <a:solidFill>
              <a:srgbClr val="000099"/>
            </a:solidFill>
          </a:endParaRPr>
        </a:p>
      </dgm:t>
    </dgm:pt>
    <dgm:pt modelId="{0CBAFB91-51E1-44F1-815D-C22D6570C180}" type="parTrans" cxnId="{457C2683-44FA-47EC-8010-6EFCC9DE273C}">
      <dgm:prSet/>
      <dgm:spPr/>
      <dgm:t>
        <a:bodyPr/>
        <a:lstStyle/>
        <a:p>
          <a:endParaRPr lang="en-US"/>
        </a:p>
      </dgm:t>
    </dgm:pt>
    <dgm:pt modelId="{5FAE9C92-074C-45FD-A7E7-D274FB388939}" type="sibTrans" cxnId="{457C2683-44FA-47EC-8010-6EFCC9DE273C}">
      <dgm:prSet/>
      <dgm:spPr/>
      <dgm:t>
        <a:bodyPr/>
        <a:lstStyle/>
        <a:p>
          <a:endParaRPr lang="en-US"/>
        </a:p>
      </dgm:t>
    </dgm:pt>
    <dgm:pt modelId="{DD332173-B3C3-43C1-AB1B-E4329FEF7989}" type="pres">
      <dgm:prSet presAssocID="{530B55B7-A7A2-4DDF-ABEA-AB3E59A123E8}" presName="compositeShape" presStyleCnt="0">
        <dgm:presLayoutVars>
          <dgm:chMax val="7"/>
          <dgm:dir/>
          <dgm:resizeHandles val="exact"/>
        </dgm:presLayoutVars>
      </dgm:prSet>
      <dgm:spPr/>
    </dgm:pt>
    <dgm:pt modelId="{94BAE34F-DD35-4B5F-9AE8-B1D164DA7268}" type="pres">
      <dgm:prSet presAssocID="{530B55B7-A7A2-4DDF-ABEA-AB3E59A123E8}" presName="wedge1" presStyleLbl="node1" presStyleIdx="0" presStyleCnt="3"/>
      <dgm:spPr/>
    </dgm:pt>
    <dgm:pt modelId="{976F4208-4FE8-472F-B1FB-D428BDCB0CF0}" type="pres">
      <dgm:prSet presAssocID="{530B55B7-A7A2-4DDF-ABEA-AB3E59A123E8}" presName="dummy1a" presStyleCnt="0"/>
      <dgm:spPr/>
    </dgm:pt>
    <dgm:pt modelId="{01684C20-A7F3-44A8-9692-52D575927E56}" type="pres">
      <dgm:prSet presAssocID="{530B55B7-A7A2-4DDF-ABEA-AB3E59A123E8}" presName="dummy1b" presStyleCnt="0"/>
      <dgm:spPr/>
    </dgm:pt>
    <dgm:pt modelId="{2E8E2D36-B9C6-41D1-B173-5BDE8393809F}" type="pres">
      <dgm:prSet presAssocID="{530B55B7-A7A2-4DDF-ABEA-AB3E59A123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C1580ED-F808-487F-A5DA-E1CB977845D8}" type="pres">
      <dgm:prSet presAssocID="{530B55B7-A7A2-4DDF-ABEA-AB3E59A123E8}" presName="wedge2" presStyleLbl="node1" presStyleIdx="1" presStyleCnt="3"/>
      <dgm:spPr/>
    </dgm:pt>
    <dgm:pt modelId="{7ABCC17A-6E05-4A14-B3E0-3736730EB16B}" type="pres">
      <dgm:prSet presAssocID="{530B55B7-A7A2-4DDF-ABEA-AB3E59A123E8}" presName="dummy2a" presStyleCnt="0"/>
      <dgm:spPr/>
    </dgm:pt>
    <dgm:pt modelId="{D3D5486B-9255-482D-82FC-D8252E123077}" type="pres">
      <dgm:prSet presAssocID="{530B55B7-A7A2-4DDF-ABEA-AB3E59A123E8}" presName="dummy2b" presStyleCnt="0"/>
      <dgm:spPr/>
    </dgm:pt>
    <dgm:pt modelId="{C5F2CFAC-F3FB-46F2-AA89-6ECCDE27A99E}" type="pres">
      <dgm:prSet presAssocID="{530B55B7-A7A2-4DDF-ABEA-AB3E59A123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1805603-475F-4228-8A1A-993C036A5481}" type="pres">
      <dgm:prSet presAssocID="{530B55B7-A7A2-4DDF-ABEA-AB3E59A123E8}" presName="wedge3" presStyleLbl="node1" presStyleIdx="2" presStyleCnt="3" custScaleX="105652" custScaleY="106548"/>
      <dgm:spPr/>
    </dgm:pt>
    <dgm:pt modelId="{FBEF3E67-863A-4F22-8E70-2F0F982F9FCA}" type="pres">
      <dgm:prSet presAssocID="{530B55B7-A7A2-4DDF-ABEA-AB3E59A123E8}" presName="dummy3a" presStyleCnt="0"/>
      <dgm:spPr/>
    </dgm:pt>
    <dgm:pt modelId="{C1945E2F-6124-42A6-A199-C8A90CEFB94E}" type="pres">
      <dgm:prSet presAssocID="{530B55B7-A7A2-4DDF-ABEA-AB3E59A123E8}" presName="dummy3b" presStyleCnt="0"/>
      <dgm:spPr/>
    </dgm:pt>
    <dgm:pt modelId="{E5B11EF7-84E3-4B03-AC57-37FA6A761EC4}" type="pres">
      <dgm:prSet presAssocID="{530B55B7-A7A2-4DDF-ABEA-AB3E59A123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BE84C40-FE74-4912-B68B-745523958D9D}" type="pres">
      <dgm:prSet presAssocID="{9B9FCE93-1B5F-483E-8DA2-D53C3C1E959E}" presName="arrowWedge1" presStyleLbl="fgSibTrans2D1" presStyleIdx="0" presStyleCnt="3"/>
      <dgm:spPr/>
    </dgm:pt>
    <dgm:pt modelId="{2BE61D8D-EA96-4167-9774-8F970137487F}" type="pres">
      <dgm:prSet presAssocID="{2589739B-565C-4648-ABE2-724EA7A2ADA8}" presName="arrowWedge2" presStyleLbl="fgSibTrans2D1" presStyleIdx="1" presStyleCnt="3"/>
      <dgm:spPr/>
    </dgm:pt>
    <dgm:pt modelId="{18FD6586-8EB9-46E7-8B8C-ACE2A58F1DDE}" type="pres">
      <dgm:prSet presAssocID="{5FAE9C92-074C-45FD-A7E7-D274FB388939}" presName="arrowWedge3" presStyleLbl="fgSibTrans2D1" presStyleIdx="2" presStyleCnt="3" custScaleX="107001" custScaleY="105499" custLinFactNeighborX="198" custLinFactNeighborY="-53"/>
      <dgm:spPr/>
    </dgm:pt>
  </dgm:ptLst>
  <dgm:cxnLst>
    <dgm:cxn modelId="{65D1FC15-BE31-4395-B706-C2B58613228F}" type="presOf" srcId="{2504DBFB-D321-4A14-AA27-59C9A65121B6}" destId="{2E8E2D36-B9C6-41D1-B173-5BDE8393809F}" srcOrd="1" destOrd="0" presId="urn:microsoft.com/office/officeart/2005/8/layout/cycle8"/>
    <dgm:cxn modelId="{1B2DA03F-E3FC-4AFD-B06D-68C13F222ABC}" srcId="{530B55B7-A7A2-4DDF-ABEA-AB3E59A123E8}" destId="{2504DBFB-D321-4A14-AA27-59C9A65121B6}" srcOrd="0" destOrd="0" parTransId="{2BCB3AB5-B8A8-4A58-A5DA-9A0C916D03A7}" sibTransId="{9B9FCE93-1B5F-483E-8DA2-D53C3C1E959E}"/>
    <dgm:cxn modelId="{02FFCE43-88F7-4584-A657-FEE3235C5C04}" srcId="{530B55B7-A7A2-4DDF-ABEA-AB3E59A123E8}" destId="{D98E0485-F9AD-4C8F-A695-AEE2C4E4329D}" srcOrd="1" destOrd="0" parTransId="{E63F77A6-0864-49E2-B963-65EFB5E2D89F}" sibTransId="{2589739B-565C-4648-ABE2-724EA7A2ADA8}"/>
    <dgm:cxn modelId="{B5EBDD64-DEA5-48DC-9A12-C024AC95B64E}" type="presOf" srcId="{D98E0485-F9AD-4C8F-A695-AEE2C4E4329D}" destId="{C5F2CFAC-F3FB-46F2-AA89-6ECCDE27A99E}" srcOrd="1" destOrd="0" presId="urn:microsoft.com/office/officeart/2005/8/layout/cycle8"/>
    <dgm:cxn modelId="{1BC23148-C6EA-4F2B-BE1B-25BC4E2EB7B8}" type="presOf" srcId="{B53524A9-B057-4FD4-8221-CFD6D48354BA}" destId="{61805603-475F-4228-8A1A-993C036A5481}" srcOrd="0" destOrd="0" presId="urn:microsoft.com/office/officeart/2005/8/layout/cycle8"/>
    <dgm:cxn modelId="{457C2683-44FA-47EC-8010-6EFCC9DE273C}" srcId="{530B55B7-A7A2-4DDF-ABEA-AB3E59A123E8}" destId="{B53524A9-B057-4FD4-8221-CFD6D48354BA}" srcOrd="2" destOrd="0" parTransId="{0CBAFB91-51E1-44F1-815D-C22D6570C180}" sibTransId="{5FAE9C92-074C-45FD-A7E7-D274FB388939}"/>
    <dgm:cxn modelId="{4D580F9A-24DA-4B35-99C6-17FFB4C8C7D8}" type="presOf" srcId="{B53524A9-B057-4FD4-8221-CFD6D48354BA}" destId="{E5B11EF7-84E3-4B03-AC57-37FA6A761EC4}" srcOrd="1" destOrd="0" presId="urn:microsoft.com/office/officeart/2005/8/layout/cycle8"/>
    <dgm:cxn modelId="{AD228FAB-813D-48F5-ABD0-6B64FBEA0FC2}" type="presOf" srcId="{530B55B7-A7A2-4DDF-ABEA-AB3E59A123E8}" destId="{DD332173-B3C3-43C1-AB1B-E4329FEF7989}" srcOrd="0" destOrd="0" presId="urn:microsoft.com/office/officeart/2005/8/layout/cycle8"/>
    <dgm:cxn modelId="{0AB3B7BD-30C1-4E81-B9F2-B6C931CF267A}" type="presOf" srcId="{D98E0485-F9AD-4C8F-A695-AEE2C4E4329D}" destId="{AC1580ED-F808-487F-A5DA-E1CB977845D8}" srcOrd="0" destOrd="0" presId="urn:microsoft.com/office/officeart/2005/8/layout/cycle8"/>
    <dgm:cxn modelId="{CEFA41DC-18DA-4FA8-9EFC-8AF48D0B7787}" type="presOf" srcId="{2504DBFB-D321-4A14-AA27-59C9A65121B6}" destId="{94BAE34F-DD35-4B5F-9AE8-B1D164DA7268}" srcOrd="0" destOrd="0" presId="urn:microsoft.com/office/officeart/2005/8/layout/cycle8"/>
    <dgm:cxn modelId="{12E7C9D8-9E3E-4403-AAF0-75DC9BF66708}" type="presParOf" srcId="{DD332173-B3C3-43C1-AB1B-E4329FEF7989}" destId="{94BAE34F-DD35-4B5F-9AE8-B1D164DA7268}" srcOrd="0" destOrd="0" presId="urn:microsoft.com/office/officeart/2005/8/layout/cycle8"/>
    <dgm:cxn modelId="{061F0A89-9FA9-44FE-9214-638C6A91231B}" type="presParOf" srcId="{DD332173-B3C3-43C1-AB1B-E4329FEF7989}" destId="{976F4208-4FE8-472F-B1FB-D428BDCB0CF0}" srcOrd="1" destOrd="0" presId="urn:microsoft.com/office/officeart/2005/8/layout/cycle8"/>
    <dgm:cxn modelId="{D4581E1D-197C-4AE8-A8B7-7DE45F554907}" type="presParOf" srcId="{DD332173-B3C3-43C1-AB1B-E4329FEF7989}" destId="{01684C20-A7F3-44A8-9692-52D575927E56}" srcOrd="2" destOrd="0" presId="urn:microsoft.com/office/officeart/2005/8/layout/cycle8"/>
    <dgm:cxn modelId="{EA77FDD9-7E31-4438-8434-8AA57AADFBC6}" type="presParOf" srcId="{DD332173-B3C3-43C1-AB1B-E4329FEF7989}" destId="{2E8E2D36-B9C6-41D1-B173-5BDE8393809F}" srcOrd="3" destOrd="0" presId="urn:microsoft.com/office/officeart/2005/8/layout/cycle8"/>
    <dgm:cxn modelId="{4845F4E0-8C0D-49F3-970E-05E8D32839A2}" type="presParOf" srcId="{DD332173-B3C3-43C1-AB1B-E4329FEF7989}" destId="{AC1580ED-F808-487F-A5DA-E1CB977845D8}" srcOrd="4" destOrd="0" presId="urn:microsoft.com/office/officeart/2005/8/layout/cycle8"/>
    <dgm:cxn modelId="{4C1E85FB-2255-40A4-8449-5B42905C3C6D}" type="presParOf" srcId="{DD332173-B3C3-43C1-AB1B-E4329FEF7989}" destId="{7ABCC17A-6E05-4A14-B3E0-3736730EB16B}" srcOrd="5" destOrd="0" presId="urn:microsoft.com/office/officeart/2005/8/layout/cycle8"/>
    <dgm:cxn modelId="{5EA9FB23-AC45-4AF1-B254-2E576DE68EA4}" type="presParOf" srcId="{DD332173-B3C3-43C1-AB1B-E4329FEF7989}" destId="{D3D5486B-9255-482D-82FC-D8252E123077}" srcOrd="6" destOrd="0" presId="urn:microsoft.com/office/officeart/2005/8/layout/cycle8"/>
    <dgm:cxn modelId="{6A57652A-511B-469E-9E9B-88590D5A1E84}" type="presParOf" srcId="{DD332173-B3C3-43C1-AB1B-E4329FEF7989}" destId="{C5F2CFAC-F3FB-46F2-AA89-6ECCDE27A99E}" srcOrd="7" destOrd="0" presId="urn:microsoft.com/office/officeart/2005/8/layout/cycle8"/>
    <dgm:cxn modelId="{4B0A0C89-F758-400A-A995-08F498125337}" type="presParOf" srcId="{DD332173-B3C3-43C1-AB1B-E4329FEF7989}" destId="{61805603-475F-4228-8A1A-993C036A5481}" srcOrd="8" destOrd="0" presId="urn:microsoft.com/office/officeart/2005/8/layout/cycle8"/>
    <dgm:cxn modelId="{9671AA91-A8DC-49FF-9BB0-789CC6FED0E8}" type="presParOf" srcId="{DD332173-B3C3-43C1-AB1B-E4329FEF7989}" destId="{FBEF3E67-863A-4F22-8E70-2F0F982F9FCA}" srcOrd="9" destOrd="0" presId="urn:microsoft.com/office/officeart/2005/8/layout/cycle8"/>
    <dgm:cxn modelId="{90802358-DD12-43BA-863E-4A86469FDA0B}" type="presParOf" srcId="{DD332173-B3C3-43C1-AB1B-E4329FEF7989}" destId="{C1945E2F-6124-42A6-A199-C8A90CEFB94E}" srcOrd="10" destOrd="0" presId="urn:microsoft.com/office/officeart/2005/8/layout/cycle8"/>
    <dgm:cxn modelId="{3244911C-7F49-4BB5-B248-144CC1893860}" type="presParOf" srcId="{DD332173-B3C3-43C1-AB1B-E4329FEF7989}" destId="{E5B11EF7-84E3-4B03-AC57-37FA6A761EC4}" srcOrd="11" destOrd="0" presId="urn:microsoft.com/office/officeart/2005/8/layout/cycle8"/>
    <dgm:cxn modelId="{1F9D108D-DE85-449F-A8CB-16EED892A1AA}" type="presParOf" srcId="{DD332173-B3C3-43C1-AB1B-E4329FEF7989}" destId="{BBE84C40-FE74-4912-B68B-745523958D9D}" srcOrd="12" destOrd="0" presId="urn:microsoft.com/office/officeart/2005/8/layout/cycle8"/>
    <dgm:cxn modelId="{A8776410-A549-4372-9818-75DCF1B2C909}" type="presParOf" srcId="{DD332173-B3C3-43C1-AB1B-E4329FEF7989}" destId="{2BE61D8D-EA96-4167-9774-8F970137487F}" srcOrd="13" destOrd="0" presId="urn:microsoft.com/office/officeart/2005/8/layout/cycle8"/>
    <dgm:cxn modelId="{0E683EC8-A587-4404-A103-CBADF2E418CE}" type="presParOf" srcId="{DD332173-B3C3-43C1-AB1B-E4329FEF7989}" destId="{18FD6586-8EB9-46E7-8B8C-ACE2A58F1DD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C49278-CA80-4D81-ABC1-187F8D10D3AD}" type="doc">
      <dgm:prSet loTypeId="urn:microsoft.com/office/officeart/2005/8/layout/cycle7" loCatId="cycle" qsTypeId="urn:microsoft.com/office/officeart/2005/8/quickstyle/3d4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330DA42-E99B-4C51-897A-3878572A9ED5}">
      <dgm:prSet phldrT="[Text]"/>
      <dgm:spPr>
        <a:ln w="28575">
          <a:solidFill>
            <a:srgbClr val="000099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Economy-wide factors, such as inflation</a:t>
          </a:r>
          <a:endParaRPr lang="en-US" b="1" dirty="0">
            <a:ln>
              <a:solidFill>
                <a:srgbClr val="000099"/>
              </a:solidFill>
            </a:ln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4DD115-30F9-4F24-BA25-84A0817E16CB}" type="parTrans" cxnId="{8A338AA5-98B9-416F-BBAE-8E861DB247B2}">
      <dgm:prSet/>
      <dgm:spPr/>
      <dgm:t>
        <a:bodyPr/>
        <a:lstStyle/>
        <a:p>
          <a:endParaRPr lang="en-US"/>
        </a:p>
      </dgm:t>
    </dgm:pt>
    <dgm:pt modelId="{74B0587E-77E8-4DDA-8817-BE860F0F8E01}" type="sibTrans" cxnId="{8A338AA5-98B9-416F-BBAE-8E861DB247B2}">
      <dgm:prSet/>
      <dgm:spPr>
        <a:ln>
          <a:solidFill>
            <a:srgbClr val="000099"/>
          </a:solidFill>
        </a:ln>
      </dgm:spPr>
      <dgm:t>
        <a:bodyPr/>
        <a:lstStyle/>
        <a:p>
          <a:endParaRPr lang="en-US"/>
        </a:p>
      </dgm:t>
    </dgm:pt>
    <dgm:pt modelId="{8AD4D91D-68E8-4C65-921C-226542652333}">
      <dgm:prSet phldrT="[Text]" custT="1"/>
      <dgm:spPr>
        <a:ln w="28575">
          <a:solidFill>
            <a:srgbClr val="000099"/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Firm-specific factors, such as potential for a labor strike</a:t>
          </a:r>
        </a:p>
      </dgm:t>
    </dgm:pt>
    <dgm:pt modelId="{7F53D880-B68C-470F-BB02-FDDFE273B573}" type="parTrans" cxnId="{D805FF65-03C3-49AD-8924-258DC1C6B3D5}">
      <dgm:prSet/>
      <dgm:spPr/>
      <dgm:t>
        <a:bodyPr/>
        <a:lstStyle/>
        <a:p>
          <a:endParaRPr lang="en-US"/>
        </a:p>
      </dgm:t>
    </dgm:pt>
    <dgm:pt modelId="{29444E25-CF0C-4CA7-8B55-9D6E5F452CFD}" type="sibTrans" cxnId="{D805FF65-03C3-49AD-8924-258DC1C6B3D5}">
      <dgm:prSet/>
      <dgm:spPr>
        <a:ln>
          <a:solidFill>
            <a:srgbClr val="000099"/>
          </a:solidFill>
        </a:ln>
      </dgm:spPr>
      <dgm:t>
        <a:bodyPr/>
        <a:lstStyle/>
        <a:p>
          <a:endParaRPr lang="en-US"/>
        </a:p>
      </dgm:t>
    </dgm:pt>
    <dgm:pt modelId="{A6C212A6-3A6A-4D99-BCFF-0B56C239B680}">
      <dgm:prSet phldrT="[Text]"/>
      <dgm:spPr>
        <a:ln w="28575">
          <a:solidFill>
            <a:srgbClr val="000099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Industry-wide factors, such as competition</a:t>
          </a:r>
        </a:p>
      </dgm:t>
    </dgm:pt>
    <dgm:pt modelId="{AE05A5A1-C89E-48D7-AC40-AE0127B7081B}" type="parTrans" cxnId="{617FE064-B1AF-4A61-8062-9F8B8403CD44}">
      <dgm:prSet/>
      <dgm:spPr/>
      <dgm:t>
        <a:bodyPr/>
        <a:lstStyle/>
        <a:p>
          <a:endParaRPr lang="en-US"/>
        </a:p>
      </dgm:t>
    </dgm:pt>
    <dgm:pt modelId="{8E325865-30F5-4E5F-A782-CE83031AD1E4}" type="sibTrans" cxnId="{617FE064-B1AF-4A61-8062-9F8B8403CD44}">
      <dgm:prSet/>
      <dgm:spPr>
        <a:ln>
          <a:solidFill>
            <a:srgbClr val="000099"/>
          </a:solidFill>
        </a:ln>
      </dgm:spPr>
      <dgm:t>
        <a:bodyPr/>
        <a:lstStyle/>
        <a:p>
          <a:endParaRPr lang="en-US"/>
        </a:p>
      </dgm:t>
    </dgm:pt>
    <dgm:pt modelId="{AC478004-0437-4B19-B850-674F6ED6264E}" type="pres">
      <dgm:prSet presAssocID="{99C49278-CA80-4D81-ABC1-187F8D10D3AD}" presName="Name0" presStyleCnt="0">
        <dgm:presLayoutVars>
          <dgm:dir/>
          <dgm:resizeHandles val="exact"/>
        </dgm:presLayoutVars>
      </dgm:prSet>
      <dgm:spPr/>
    </dgm:pt>
    <dgm:pt modelId="{72A3088E-0EC6-49CF-8097-A20DE3BDC674}" type="pres">
      <dgm:prSet presAssocID="{6330DA42-E99B-4C51-897A-3878572A9ED5}" presName="node" presStyleLbl="node1" presStyleIdx="0" presStyleCnt="3" custScaleX="181047" custRadScaleRad="81157" custRadScaleInc="4471">
        <dgm:presLayoutVars>
          <dgm:bulletEnabled val="1"/>
        </dgm:presLayoutVars>
      </dgm:prSet>
      <dgm:spPr/>
    </dgm:pt>
    <dgm:pt modelId="{F3048408-6A6A-4F3A-8786-FD27B8403EEC}" type="pres">
      <dgm:prSet presAssocID="{74B0587E-77E8-4DDA-8817-BE860F0F8E01}" presName="sibTrans" presStyleLbl="sibTrans2D1" presStyleIdx="0" presStyleCnt="3"/>
      <dgm:spPr/>
    </dgm:pt>
    <dgm:pt modelId="{DF670DF9-4C85-45DE-926F-FEC90E099621}" type="pres">
      <dgm:prSet presAssocID="{74B0587E-77E8-4DDA-8817-BE860F0F8E01}" presName="connectorText" presStyleLbl="sibTrans2D1" presStyleIdx="0" presStyleCnt="3"/>
      <dgm:spPr/>
    </dgm:pt>
    <dgm:pt modelId="{F1642D55-FCA6-4028-9386-107479D7CF4E}" type="pres">
      <dgm:prSet presAssocID="{8AD4D91D-68E8-4C65-921C-226542652333}" presName="node" presStyleLbl="node1" presStyleIdx="1" presStyleCnt="3" custScaleX="150065" custRadScaleRad="128371" custRadScaleInc="-11064">
        <dgm:presLayoutVars>
          <dgm:bulletEnabled val="1"/>
        </dgm:presLayoutVars>
      </dgm:prSet>
      <dgm:spPr/>
    </dgm:pt>
    <dgm:pt modelId="{4403E7F7-E98E-4B39-964D-16006DDB2F90}" type="pres">
      <dgm:prSet presAssocID="{29444E25-CF0C-4CA7-8B55-9D6E5F452CFD}" presName="sibTrans" presStyleLbl="sibTrans2D1" presStyleIdx="1" presStyleCnt="3"/>
      <dgm:spPr/>
    </dgm:pt>
    <dgm:pt modelId="{E4920D40-F295-4461-AF47-C31C70211489}" type="pres">
      <dgm:prSet presAssocID="{29444E25-CF0C-4CA7-8B55-9D6E5F452CFD}" presName="connectorText" presStyleLbl="sibTrans2D1" presStyleIdx="1" presStyleCnt="3"/>
      <dgm:spPr/>
    </dgm:pt>
    <dgm:pt modelId="{3816C228-5FC3-48C8-9E95-45A6AD294C6F}" type="pres">
      <dgm:prSet presAssocID="{A6C212A6-3A6A-4D99-BCFF-0B56C239B680}" presName="node" presStyleLbl="node1" presStyleIdx="2" presStyleCnt="3" custScaleX="155862" custRadScaleRad="125961" custRadScaleInc="10273">
        <dgm:presLayoutVars>
          <dgm:bulletEnabled val="1"/>
        </dgm:presLayoutVars>
      </dgm:prSet>
      <dgm:spPr/>
    </dgm:pt>
    <dgm:pt modelId="{8FAFFE34-78E6-493B-9E50-9E3324ED3DB7}" type="pres">
      <dgm:prSet presAssocID="{8E325865-30F5-4E5F-A782-CE83031AD1E4}" presName="sibTrans" presStyleLbl="sibTrans2D1" presStyleIdx="2" presStyleCnt="3"/>
      <dgm:spPr/>
    </dgm:pt>
    <dgm:pt modelId="{841A25F2-3F91-4842-BE58-77E2B6643856}" type="pres">
      <dgm:prSet presAssocID="{8E325865-30F5-4E5F-A782-CE83031AD1E4}" presName="connectorText" presStyleLbl="sibTrans2D1" presStyleIdx="2" presStyleCnt="3"/>
      <dgm:spPr/>
    </dgm:pt>
  </dgm:ptLst>
  <dgm:cxnLst>
    <dgm:cxn modelId="{E57D4E00-7B5D-4F02-878C-295472DBB314}" type="presOf" srcId="{8AD4D91D-68E8-4C65-921C-226542652333}" destId="{F1642D55-FCA6-4028-9386-107479D7CF4E}" srcOrd="0" destOrd="0" presId="urn:microsoft.com/office/officeart/2005/8/layout/cycle7"/>
    <dgm:cxn modelId="{81CBBC1E-3F63-4263-9F1C-6C235DA6B768}" type="presOf" srcId="{29444E25-CF0C-4CA7-8B55-9D6E5F452CFD}" destId="{4403E7F7-E98E-4B39-964D-16006DDB2F90}" srcOrd="0" destOrd="0" presId="urn:microsoft.com/office/officeart/2005/8/layout/cycle7"/>
    <dgm:cxn modelId="{19668433-5B51-4F02-92F1-E851CC97CAA3}" type="presOf" srcId="{99C49278-CA80-4D81-ABC1-187F8D10D3AD}" destId="{AC478004-0437-4B19-B850-674F6ED6264E}" srcOrd="0" destOrd="0" presId="urn:microsoft.com/office/officeart/2005/8/layout/cycle7"/>
    <dgm:cxn modelId="{60C7855F-33A2-4341-B1E9-4B0CECAB6F6D}" type="presOf" srcId="{6330DA42-E99B-4C51-897A-3878572A9ED5}" destId="{72A3088E-0EC6-49CF-8097-A20DE3BDC674}" srcOrd="0" destOrd="0" presId="urn:microsoft.com/office/officeart/2005/8/layout/cycle7"/>
    <dgm:cxn modelId="{617FE064-B1AF-4A61-8062-9F8B8403CD44}" srcId="{99C49278-CA80-4D81-ABC1-187F8D10D3AD}" destId="{A6C212A6-3A6A-4D99-BCFF-0B56C239B680}" srcOrd="2" destOrd="0" parTransId="{AE05A5A1-C89E-48D7-AC40-AE0127B7081B}" sibTransId="{8E325865-30F5-4E5F-A782-CE83031AD1E4}"/>
    <dgm:cxn modelId="{D805FF65-03C3-49AD-8924-258DC1C6B3D5}" srcId="{99C49278-CA80-4D81-ABC1-187F8D10D3AD}" destId="{8AD4D91D-68E8-4C65-921C-226542652333}" srcOrd="1" destOrd="0" parTransId="{7F53D880-B68C-470F-BB02-FDDFE273B573}" sibTransId="{29444E25-CF0C-4CA7-8B55-9D6E5F452CFD}"/>
    <dgm:cxn modelId="{AACFB348-BD49-4C88-BE6B-37F02267693D}" type="presOf" srcId="{A6C212A6-3A6A-4D99-BCFF-0B56C239B680}" destId="{3816C228-5FC3-48C8-9E95-45A6AD294C6F}" srcOrd="0" destOrd="0" presId="urn:microsoft.com/office/officeart/2005/8/layout/cycle7"/>
    <dgm:cxn modelId="{93E0A870-EC99-4347-B979-859F8CAC17B4}" type="presOf" srcId="{74B0587E-77E8-4DDA-8817-BE860F0F8E01}" destId="{DF670DF9-4C85-45DE-926F-FEC90E099621}" srcOrd="1" destOrd="0" presId="urn:microsoft.com/office/officeart/2005/8/layout/cycle7"/>
    <dgm:cxn modelId="{C95A059C-7D27-466E-8AFF-B4961FACE206}" type="presOf" srcId="{8E325865-30F5-4E5F-A782-CE83031AD1E4}" destId="{8FAFFE34-78E6-493B-9E50-9E3324ED3DB7}" srcOrd="0" destOrd="0" presId="urn:microsoft.com/office/officeart/2005/8/layout/cycle7"/>
    <dgm:cxn modelId="{0CE6BD9D-2204-44DE-AAA7-11B80CD85E91}" type="presOf" srcId="{8E325865-30F5-4E5F-A782-CE83031AD1E4}" destId="{841A25F2-3F91-4842-BE58-77E2B6643856}" srcOrd="1" destOrd="0" presId="urn:microsoft.com/office/officeart/2005/8/layout/cycle7"/>
    <dgm:cxn modelId="{8A338AA5-98B9-416F-BBAE-8E861DB247B2}" srcId="{99C49278-CA80-4D81-ABC1-187F8D10D3AD}" destId="{6330DA42-E99B-4C51-897A-3878572A9ED5}" srcOrd="0" destOrd="0" parTransId="{374DD115-30F9-4F24-BA25-84A0817E16CB}" sibTransId="{74B0587E-77E8-4DDA-8817-BE860F0F8E01}"/>
    <dgm:cxn modelId="{329EACC7-5860-4D0F-979C-49645549F816}" type="presOf" srcId="{29444E25-CF0C-4CA7-8B55-9D6E5F452CFD}" destId="{E4920D40-F295-4461-AF47-C31C70211489}" srcOrd="1" destOrd="0" presId="urn:microsoft.com/office/officeart/2005/8/layout/cycle7"/>
    <dgm:cxn modelId="{70DBCDFC-E671-403C-90AE-D7AC15379FE4}" type="presOf" srcId="{74B0587E-77E8-4DDA-8817-BE860F0F8E01}" destId="{F3048408-6A6A-4F3A-8786-FD27B8403EEC}" srcOrd="0" destOrd="0" presId="urn:microsoft.com/office/officeart/2005/8/layout/cycle7"/>
    <dgm:cxn modelId="{C25491A4-1F6D-42F3-8FF1-3E266FEED34B}" type="presParOf" srcId="{AC478004-0437-4B19-B850-674F6ED6264E}" destId="{72A3088E-0EC6-49CF-8097-A20DE3BDC674}" srcOrd="0" destOrd="0" presId="urn:microsoft.com/office/officeart/2005/8/layout/cycle7"/>
    <dgm:cxn modelId="{D5DBC46C-6D38-40BB-B946-0C4EB5F30A49}" type="presParOf" srcId="{AC478004-0437-4B19-B850-674F6ED6264E}" destId="{F3048408-6A6A-4F3A-8786-FD27B8403EEC}" srcOrd="1" destOrd="0" presId="urn:microsoft.com/office/officeart/2005/8/layout/cycle7"/>
    <dgm:cxn modelId="{0612358A-A356-4A29-9120-AF5B5C88DE48}" type="presParOf" srcId="{F3048408-6A6A-4F3A-8786-FD27B8403EEC}" destId="{DF670DF9-4C85-45DE-926F-FEC90E099621}" srcOrd="0" destOrd="0" presId="urn:microsoft.com/office/officeart/2005/8/layout/cycle7"/>
    <dgm:cxn modelId="{1C923A83-7253-4147-A415-9324E5AF1EC2}" type="presParOf" srcId="{AC478004-0437-4B19-B850-674F6ED6264E}" destId="{F1642D55-FCA6-4028-9386-107479D7CF4E}" srcOrd="2" destOrd="0" presId="urn:microsoft.com/office/officeart/2005/8/layout/cycle7"/>
    <dgm:cxn modelId="{8D781E5B-E7DA-4ECC-B234-314AFD1E919F}" type="presParOf" srcId="{AC478004-0437-4B19-B850-674F6ED6264E}" destId="{4403E7F7-E98E-4B39-964D-16006DDB2F90}" srcOrd="3" destOrd="0" presId="urn:microsoft.com/office/officeart/2005/8/layout/cycle7"/>
    <dgm:cxn modelId="{D2E795DA-F800-4496-9198-027E0CEC0EDD}" type="presParOf" srcId="{4403E7F7-E98E-4B39-964D-16006DDB2F90}" destId="{E4920D40-F295-4461-AF47-C31C70211489}" srcOrd="0" destOrd="0" presId="urn:microsoft.com/office/officeart/2005/8/layout/cycle7"/>
    <dgm:cxn modelId="{D59FB982-AD10-4D8F-A6C9-4A30BCE80B7A}" type="presParOf" srcId="{AC478004-0437-4B19-B850-674F6ED6264E}" destId="{3816C228-5FC3-48C8-9E95-45A6AD294C6F}" srcOrd="4" destOrd="0" presId="urn:microsoft.com/office/officeart/2005/8/layout/cycle7"/>
    <dgm:cxn modelId="{B5293975-D212-4F64-84C0-2F7AD88F7ADC}" type="presParOf" srcId="{AC478004-0437-4B19-B850-674F6ED6264E}" destId="{8FAFFE34-78E6-493B-9E50-9E3324ED3DB7}" srcOrd="5" destOrd="0" presId="urn:microsoft.com/office/officeart/2005/8/layout/cycle7"/>
    <dgm:cxn modelId="{187E5957-7722-470F-9B36-EC0853723C4D}" type="presParOf" srcId="{8FAFFE34-78E6-493B-9E50-9E3324ED3DB7}" destId="{841A25F2-3F91-4842-BE58-77E2B664385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8F8EDC-9B2B-4629-8AF2-C1F54D05FD75}" type="doc">
      <dgm:prSet loTypeId="urn:microsoft.com/office/officeart/2005/8/layout/vList6" loCatId="list" qsTypeId="urn:microsoft.com/office/officeart/2005/8/quickstyle/3d5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EAE80658-19E6-4729-B30C-4DD082554541}">
      <dgm:prSet phldrT="[Text]" custT="1"/>
      <dgm:spPr/>
      <dgm:t>
        <a:bodyPr/>
        <a:lstStyle/>
        <a:p>
          <a:r>
            <a:rPr lang="en-US" sz="4800" b="1" dirty="0">
              <a:ln>
                <a:solidFill>
                  <a:srgbClr val="000099"/>
                </a:solidFill>
              </a:ln>
              <a:solidFill>
                <a:schemeClr val="bg1"/>
              </a:solidFill>
            </a:rPr>
            <a:t>Current Ratio</a:t>
          </a:r>
        </a:p>
      </dgm:t>
    </dgm:pt>
    <dgm:pt modelId="{4867CEBC-AE12-44F1-A746-820DBF114CEF}" type="parTrans" cxnId="{97DE4636-F646-431D-95D0-D0EC8D2C1884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1556745C-33D6-47B7-BD73-6F5943C0B978}" type="sibTrans" cxnId="{97DE4636-F646-431D-95D0-D0EC8D2C1884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30E01AC4-4004-4954-94D3-9E8874533490}">
      <dgm:prSet phldrT="[Text]" custT="1"/>
      <dgm:spPr/>
      <dgm:t>
        <a:bodyPr/>
        <a:lstStyle/>
        <a:p>
          <a:r>
            <a:rPr lang="en-US" sz="2200" b="0" dirty="0">
              <a:ln>
                <a:solidFill>
                  <a:srgbClr val="000099"/>
                </a:solidFill>
              </a:ln>
              <a:solidFill>
                <a:schemeClr val="tx1"/>
              </a:solidFill>
              <a:latin typeface="+mn-lt"/>
            </a:rPr>
            <a:t>Current assets ÷ Current liabilities</a:t>
          </a:r>
        </a:p>
      </dgm:t>
    </dgm:pt>
    <dgm:pt modelId="{461DD480-ED04-4390-9B40-3E35E7A5199C}" type="parTrans" cxnId="{C7ED1E8C-FEC3-4937-9A5B-833BA21B9CF7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D41CA7EF-ABE9-40DD-B535-60F8D47FB0A8}" type="sibTrans" cxnId="{C7ED1E8C-FEC3-4937-9A5B-833BA21B9CF7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DBF837F2-D438-4C4E-A090-E153FE4DD36B}">
      <dgm:prSet phldrT="[Text]"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r>
            <a:rPr lang="en-US" dirty="0">
              <a:ln>
                <a:solidFill>
                  <a:srgbClr val="000099"/>
                </a:solidFill>
              </a:ln>
            </a:rPr>
            <a:t>Quick Ratio</a:t>
          </a:r>
        </a:p>
      </dgm:t>
    </dgm:pt>
    <dgm:pt modelId="{10907A61-13C1-4380-BB45-6A632B2008A1}" type="parTrans" cxnId="{66BEBA4A-AE5C-49EA-A599-633948FEE95E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FEC47CA0-422A-4812-987B-DF7745CB93B8}" type="sibTrans" cxnId="{66BEBA4A-AE5C-49EA-A599-633948FEE95E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C75E891B-F2C1-4009-93C7-9E20E6DF16BC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+mn-lt"/>
            </a:rPr>
            <a:t>Current highly liquid assets ÷ Current liabilities</a:t>
          </a:r>
          <a:endParaRPr lang="en-US" sz="2400" b="1" dirty="0">
            <a:ln>
              <a:solidFill>
                <a:srgbClr val="000099"/>
              </a:solidFill>
            </a:ln>
            <a:solidFill>
              <a:schemeClr val="tx1"/>
            </a:solidFill>
            <a:latin typeface="+mn-lt"/>
          </a:endParaRPr>
        </a:p>
      </dgm:t>
    </dgm:pt>
    <dgm:pt modelId="{9C73C3A8-38C9-4226-A9DD-AE9A34E66941}" type="parTrans" cxnId="{215223AB-4512-4897-BFE7-22D1858574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7968CF2E-6197-4191-94ED-BB2D041F6D91}" type="sibTrans" cxnId="{215223AB-4512-4897-BFE7-22D1858574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ECF92114-D321-4D8B-B8CD-F547E68A106C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+mn-lt"/>
            </a:rPr>
            <a:t>Current</a:t>
          </a:r>
          <a:r>
            <a:rPr lang="en-US" altLang="ko-KR" sz="1800" dirty="0">
              <a:solidFill>
                <a:schemeClr val="tx1"/>
              </a:solidFill>
              <a:latin typeface="+mn-lt"/>
            </a:rPr>
            <a:t> assets that are quickly and easily converted into </a:t>
          </a:r>
          <a:r>
            <a:rPr lang="en-US" sz="1800" dirty="0">
              <a:solidFill>
                <a:schemeClr val="tx1"/>
              </a:solidFill>
              <a:latin typeface="+mn-lt"/>
            </a:rPr>
            <a:t>highly liquid assets cash –no inventory</a:t>
          </a:r>
          <a:endParaRPr lang="en-US" sz="1800" dirty="0">
            <a:ln>
              <a:solidFill>
                <a:srgbClr val="000099"/>
              </a:solidFill>
            </a:ln>
            <a:solidFill>
              <a:schemeClr val="tx1"/>
            </a:solidFill>
            <a:latin typeface="+mn-lt"/>
          </a:endParaRPr>
        </a:p>
      </dgm:t>
    </dgm:pt>
    <dgm:pt modelId="{0A1F652B-9BA2-4080-9F8F-33044172523C}" type="parTrans" cxnId="{8D5C12FE-2793-4B77-9F4E-2CC8C73788EA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02C9ED37-AD7A-470C-9BCA-95DF47DD8AC5}" type="sibTrans" cxnId="{8D5C12FE-2793-4B77-9F4E-2CC8C73788EA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401EEB45-2BDF-4601-90EA-EB2300E78757}">
      <dgm:prSet phldrT="[Text]" custT="1"/>
      <dgm:spPr/>
      <dgm:t>
        <a:bodyPr/>
        <a:lstStyle/>
        <a:p>
          <a:endParaRPr lang="en-US" sz="2000" dirty="0">
            <a:ln>
              <a:solidFill>
                <a:srgbClr val="000099"/>
              </a:solidFill>
            </a:ln>
          </a:endParaRPr>
        </a:p>
      </dgm:t>
    </dgm:pt>
    <dgm:pt modelId="{F8956F7D-4CD4-4682-88A7-393C7436587B}" type="parTrans" cxnId="{6CD73C7B-D053-4707-95CF-281212F0E8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5BC3319A-103D-4FA4-87DE-4037EEAC6390}" type="sibTrans" cxnId="{6CD73C7B-D053-4707-95CF-281212F0E8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13F22543-1718-4E7A-9CAF-7376C130DDFB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ahoma" pitchFamily="34" charset="0"/>
            </a:rPr>
            <a:t>Measure of ability of the firm to pay short-term liabilities on time</a:t>
          </a:r>
          <a:endParaRPr lang="en-US" sz="2000" b="0" dirty="0">
            <a:ln>
              <a:solidFill>
                <a:srgbClr val="000099"/>
              </a:solidFill>
            </a:ln>
            <a:solidFill>
              <a:schemeClr val="tx1"/>
            </a:solidFill>
            <a:latin typeface="+mn-lt"/>
          </a:endParaRPr>
        </a:p>
      </dgm:t>
    </dgm:pt>
    <dgm:pt modelId="{05346FA1-F811-4940-A48E-BA404A93EB1C}" type="parTrans" cxnId="{2135810C-499F-4666-9D86-5C005C7B7D07}">
      <dgm:prSet/>
      <dgm:spPr/>
      <dgm:t>
        <a:bodyPr/>
        <a:lstStyle/>
        <a:p>
          <a:endParaRPr lang="en-US"/>
        </a:p>
      </dgm:t>
    </dgm:pt>
    <dgm:pt modelId="{F0444D9E-4D2C-4606-BE82-B3780D51071F}" type="sibTrans" cxnId="{2135810C-499F-4666-9D86-5C005C7B7D07}">
      <dgm:prSet/>
      <dgm:spPr/>
      <dgm:t>
        <a:bodyPr/>
        <a:lstStyle/>
        <a:p>
          <a:endParaRPr lang="en-US"/>
        </a:p>
      </dgm:t>
    </dgm:pt>
    <dgm:pt modelId="{AD2EFDDE-D80B-4AAF-89A3-E945A1B5BE06}" type="pres">
      <dgm:prSet presAssocID="{FE8F8EDC-9B2B-4629-8AF2-C1F54D05FD75}" presName="Name0" presStyleCnt="0">
        <dgm:presLayoutVars>
          <dgm:dir/>
          <dgm:animLvl val="lvl"/>
          <dgm:resizeHandles/>
        </dgm:presLayoutVars>
      </dgm:prSet>
      <dgm:spPr/>
    </dgm:pt>
    <dgm:pt modelId="{9C179992-6607-4814-8D8E-6BA1C0230582}" type="pres">
      <dgm:prSet presAssocID="{EAE80658-19E6-4729-B30C-4DD082554541}" presName="linNode" presStyleCnt="0"/>
      <dgm:spPr/>
    </dgm:pt>
    <dgm:pt modelId="{42706D6E-0727-49AF-A669-2547C85163BD}" type="pres">
      <dgm:prSet presAssocID="{EAE80658-19E6-4729-B30C-4DD082554541}" presName="parentShp" presStyleLbl="node1" presStyleIdx="0" presStyleCnt="2">
        <dgm:presLayoutVars>
          <dgm:bulletEnabled val="1"/>
        </dgm:presLayoutVars>
      </dgm:prSet>
      <dgm:spPr/>
    </dgm:pt>
    <dgm:pt modelId="{E8D928C5-060C-409B-B545-02EA02EC11EA}" type="pres">
      <dgm:prSet presAssocID="{EAE80658-19E6-4729-B30C-4DD082554541}" presName="childShp" presStyleLbl="bgAccFollowNode1" presStyleIdx="0" presStyleCnt="2">
        <dgm:presLayoutVars>
          <dgm:bulletEnabled val="1"/>
        </dgm:presLayoutVars>
      </dgm:prSet>
      <dgm:spPr/>
    </dgm:pt>
    <dgm:pt modelId="{92AABF67-EFDA-491A-8DCB-2053BC567B6F}" type="pres">
      <dgm:prSet presAssocID="{1556745C-33D6-47B7-BD73-6F5943C0B978}" presName="spacing" presStyleCnt="0"/>
      <dgm:spPr/>
    </dgm:pt>
    <dgm:pt modelId="{6DB697A1-5AF4-4F0E-8DA6-B7D4FFE60DA7}" type="pres">
      <dgm:prSet presAssocID="{DBF837F2-D438-4C4E-A090-E153FE4DD36B}" presName="linNode" presStyleCnt="0"/>
      <dgm:spPr/>
    </dgm:pt>
    <dgm:pt modelId="{87636F9F-91E8-41FF-807F-87D15CB2287B}" type="pres">
      <dgm:prSet presAssocID="{DBF837F2-D438-4C4E-A090-E153FE4DD36B}" presName="parentShp" presStyleLbl="node1" presStyleIdx="1" presStyleCnt="2">
        <dgm:presLayoutVars>
          <dgm:bulletEnabled val="1"/>
        </dgm:presLayoutVars>
      </dgm:prSet>
      <dgm:spPr/>
    </dgm:pt>
    <dgm:pt modelId="{7A22199D-E7A7-49E5-83A1-65876996F5F4}" type="pres">
      <dgm:prSet presAssocID="{DBF837F2-D438-4C4E-A090-E153FE4DD36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135810C-499F-4666-9D86-5C005C7B7D07}" srcId="{EAE80658-19E6-4729-B30C-4DD082554541}" destId="{13F22543-1718-4E7A-9CAF-7376C130DDFB}" srcOrd="2" destOrd="0" parTransId="{05346FA1-F811-4940-A48E-BA404A93EB1C}" sibTransId="{F0444D9E-4D2C-4606-BE82-B3780D51071F}"/>
    <dgm:cxn modelId="{97DE4636-F646-431D-95D0-D0EC8D2C1884}" srcId="{FE8F8EDC-9B2B-4629-8AF2-C1F54D05FD75}" destId="{EAE80658-19E6-4729-B30C-4DD082554541}" srcOrd="0" destOrd="0" parTransId="{4867CEBC-AE12-44F1-A746-820DBF114CEF}" sibTransId="{1556745C-33D6-47B7-BD73-6F5943C0B978}"/>
    <dgm:cxn modelId="{66BEBA4A-AE5C-49EA-A599-633948FEE95E}" srcId="{FE8F8EDC-9B2B-4629-8AF2-C1F54D05FD75}" destId="{DBF837F2-D438-4C4E-A090-E153FE4DD36B}" srcOrd="1" destOrd="0" parTransId="{10907A61-13C1-4380-BB45-6A632B2008A1}" sibTransId="{FEC47CA0-422A-4812-987B-DF7745CB93B8}"/>
    <dgm:cxn modelId="{6CD73C7B-D053-4707-95CF-281212F0E80C}" srcId="{EAE80658-19E6-4729-B30C-4DD082554541}" destId="{401EEB45-2BDF-4601-90EA-EB2300E78757}" srcOrd="0" destOrd="0" parTransId="{F8956F7D-4CD4-4682-88A7-393C7436587B}" sibTransId="{5BC3319A-103D-4FA4-87DE-4037EEAC6390}"/>
    <dgm:cxn modelId="{FF3ACC7D-0031-4CDD-AEEB-250FE8188B98}" type="presOf" srcId="{FE8F8EDC-9B2B-4629-8AF2-C1F54D05FD75}" destId="{AD2EFDDE-D80B-4AAF-89A3-E945A1B5BE06}" srcOrd="0" destOrd="0" presId="urn:microsoft.com/office/officeart/2005/8/layout/vList6"/>
    <dgm:cxn modelId="{2440C18B-6DAF-49B3-9EB4-EA296F64C057}" type="presOf" srcId="{DBF837F2-D438-4C4E-A090-E153FE4DD36B}" destId="{87636F9F-91E8-41FF-807F-87D15CB2287B}" srcOrd="0" destOrd="0" presId="urn:microsoft.com/office/officeart/2005/8/layout/vList6"/>
    <dgm:cxn modelId="{C7ED1E8C-FEC3-4937-9A5B-833BA21B9CF7}" srcId="{EAE80658-19E6-4729-B30C-4DD082554541}" destId="{30E01AC4-4004-4954-94D3-9E8874533490}" srcOrd="1" destOrd="0" parTransId="{461DD480-ED04-4390-9B40-3E35E7A5199C}" sibTransId="{D41CA7EF-ABE9-40DD-B535-60F8D47FB0A8}"/>
    <dgm:cxn modelId="{3482919A-3B00-4F75-861E-82C07284C796}" type="presOf" srcId="{EAE80658-19E6-4729-B30C-4DD082554541}" destId="{42706D6E-0727-49AF-A669-2547C85163BD}" srcOrd="0" destOrd="0" presId="urn:microsoft.com/office/officeart/2005/8/layout/vList6"/>
    <dgm:cxn modelId="{DD5998A5-4C5B-4F0C-B205-5DE374355921}" type="presOf" srcId="{30E01AC4-4004-4954-94D3-9E8874533490}" destId="{E8D928C5-060C-409B-B545-02EA02EC11EA}" srcOrd="0" destOrd="1" presId="urn:microsoft.com/office/officeart/2005/8/layout/vList6"/>
    <dgm:cxn modelId="{215223AB-4512-4897-BFE7-22D18585740C}" srcId="{DBF837F2-D438-4C4E-A090-E153FE4DD36B}" destId="{C75E891B-F2C1-4009-93C7-9E20E6DF16BC}" srcOrd="0" destOrd="0" parTransId="{9C73C3A8-38C9-4226-A9DD-AE9A34E66941}" sibTransId="{7968CF2E-6197-4191-94ED-BB2D041F6D91}"/>
    <dgm:cxn modelId="{7AF57DB4-2309-4ED7-9B87-9F59FF703791}" type="presOf" srcId="{C75E891B-F2C1-4009-93C7-9E20E6DF16BC}" destId="{7A22199D-E7A7-49E5-83A1-65876996F5F4}" srcOrd="0" destOrd="0" presId="urn:microsoft.com/office/officeart/2005/8/layout/vList6"/>
    <dgm:cxn modelId="{2A5F19BA-0D60-4B29-AEC1-C97EF53B5AA1}" type="presOf" srcId="{13F22543-1718-4E7A-9CAF-7376C130DDFB}" destId="{E8D928C5-060C-409B-B545-02EA02EC11EA}" srcOrd="0" destOrd="2" presId="urn:microsoft.com/office/officeart/2005/8/layout/vList6"/>
    <dgm:cxn modelId="{5D3EEBD3-BE9B-490E-81FC-2D0B8B51AA08}" type="presOf" srcId="{ECF92114-D321-4D8B-B8CD-F547E68A106C}" destId="{7A22199D-E7A7-49E5-83A1-65876996F5F4}" srcOrd="0" destOrd="1" presId="urn:microsoft.com/office/officeart/2005/8/layout/vList6"/>
    <dgm:cxn modelId="{23FC26F2-77BF-4DB5-8162-3BAF236118A2}" type="presOf" srcId="{401EEB45-2BDF-4601-90EA-EB2300E78757}" destId="{E8D928C5-060C-409B-B545-02EA02EC11EA}" srcOrd="0" destOrd="0" presId="urn:microsoft.com/office/officeart/2005/8/layout/vList6"/>
    <dgm:cxn modelId="{8D5C12FE-2793-4B77-9F4E-2CC8C73788EA}" srcId="{DBF837F2-D438-4C4E-A090-E153FE4DD36B}" destId="{ECF92114-D321-4D8B-B8CD-F547E68A106C}" srcOrd="1" destOrd="0" parTransId="{0A1F652B-9BA2-4080-9F8F-33044172523C}" sibTransId="{02C9ED37-AD7A-470C-9BCA-95DF47DD8AC5}"/>
    <dgm:cxn modelId="{3BDF63FC-E5AE-4173-AC3D-2348CC23250E}" type="presParOf" srcId="{AD2EFDDE-D80B-4AAF-89A3-E945A1B5BE06}" destId="{9C179992-6607-4814-8D8E-6BA1C0230582}" srcOrd="0" destOrd="0" presId="urn:microsoft.com/office/officeart/2005/8/layout/vList6"/>
    <dgm:cxn modelId="{A8DD8B47-1BAE-4FD7-AF6A-3EF22BA32DBD}" type="presParOf" srcId="{9C179992-6607-4814-8D8E-6BA1C0230582}" destId="{42706D6E-0727-49AF-A669-2547C85163BD}" srcOrd="0" destOrd="0" presId="urn:microsoft.com/office/officeart/2005/8/layout/vList6"/>
    <dgm:cxn modelId="{1DBB060B-7D1E-4A66-A228-B15A370D5EDF}" type="presParOf" srcId="{9C179992-6607-4814-8D8E-6BA1C0230582}" destId="{E8D928C5-060C-409B-B545-02EA02EC11EA}" srcOrd="1" destOrd="0" presId="urn:microsoft.com/office/officeart/2005/8/layout/vList6"/>
    <dgm:cxn modelId="{82FC983B-5C63-4E2B-809E-4D8446E05E3E}" type="presParOf" srcId="{AD2EFDDE-D80B-4AAF-89A3-E945A1B5BE06}" destId="{92AABF67-EFDA-491A-8DCB-2053BC567B6F}" srcOrd="1" destOrd="0" presId="urn:microsoft.com/office/officeart/2005/8/layout/vList6"/>
    <dgm:cxn modelId="{56E9005D-19BB-4E5D-A64E-80E544B20389}" type="presParOf" srcId="{AD2EFDDE-D80B-4AAF-89A3-E945A1B5BE06}" destId="{6DB697A1-5AF4-4F0E-8DA6-B7D4FFE60DA7}" srcOrd="2" destOrd="0" presId="urn:microsoft.com/office/officeart/2005/8/layout/vList6"/>
    <dgm:cxn modelId="{7557E493-D232-45B7-95E4-D2A75EE28E6D}" type="presParOf" srcId="{6DB697A1-5AF4-4F0E-8DA6-B7D4FFE60DA7}" destId="{87636F9F-91E8-41FF-807F-87D15CB2287B}" srcOrd="0" destOrd="0" presId="urn:microsoft.com/office/officeart/2005/8/layout/vList6"/>
    <dgm:cxn modelId="{76762B09-2C54-4B48-ACBB-05E0143A7E0B}" type="presParOf" srcId="{6DB697A1-5AF4-4F0E-8DA6-B7D4FFE60DA7}" destId="{7A22199D-E7A7-49E5-83A1-65876996F5F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8F8EDC-9B2B-4629-8AF2-C1F54D05FD75}" type="doc">
      <dgm:prSet loTypeId="urn:microsoft.com/office/officeart/2005/8/layout/vList6" loCatId="list" qsTypeId="urn:microsoft.com/office/officeart/2005/8/quickstyle/3d5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EAE80658-19E6-4729-B30C-4DD082554541}">
      <dgm:prSet phldrT="[Text]" custT="1"/>
      <dgm:spPr/>
      <dgm:t>
        <a:bodyPr/>
        <a:lstStyle/>
        <a:p>
          <a:r>
            <a:rPr lang="en-US" sz="3200" b="1" i="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+mj-lt"/>
            </a:rPr>
            <a:t>Cash flow from operations to current liabilities ratio</a:t>
          </a:r>
        </a:p>
      </dgm:t>
    </dgm:pt>
    <dgm:pt modelId="{4867CEBC-AE12-44F1-A746-820DBF114CEF}" type="parTrans" cxnId="{97DE4636-F646-431D-95D0-D0EC8D2C1884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1556745C-33D6-47B7-BD73-6F5943C0B978}" type="sibTrans" cxnId="{97DE4636-F646-431D-95D0-D0EC8D2C1884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DBF837F2-D438-4C4E-A090-E153FE4DD36B}">
      <dgm:prSet phldrT="[Text]"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r>
            <a:rPr lang="en-US" b="1" i="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Tahoma" pitchFamily="34" charset="0"/>
            </a:rPr>
            <a:t>Working</a:t>
          </a:r>
          <a:r>
            <a:rPr lang="en-US" b="1" i="0" dirty="0">
              <a:solidFill>
                <a:schemeClr val="bg1"/>
              </a:solidFill>
              <a:latin typeface="Tahoma" pitchFamily="34" charset="0"/>
            </a:rPr>
            <a:t> </a:t>
          </a:r>
          <a:r>
            <a:rPr lang="en-US" b="1" i="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Tahoma" pitchFamily="34" charset="0"/>
            </a:rPr>
            <a:t>capital turnover ratios</a:t>
          </a:r>
          <a:endParaRPr lang="en-US" b="1" i="0" dirty="0">
            <a:ln>
              <a:solidFill>
                <a:srgbClr val="000099"/>
              </a:solidFill>
            </a:ln>
            <a:solidFill>
              <a:schemeClr val="bg1"/>
            </a:solidFill>
          </a:endParaRPr>
        </a:p>
      </dgm:t>
    </dgm:pt>
    <dgm:pt modelId="{10907A61-13C1-4380-BB45-6A632B2008A1}" type="parTrans" cxnId="{66BEBA4A-AE5C-49EA-A599-633948FEE95E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FEC47CA0-422A-4812-987B-DF7745CB93B8}" type="sibTrans" cxnId="{66BEBA4A-AE5C-49EA-A599-633948FEE95E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C75E891B-F2C1-4009-93C7-9E20E6DF16BC}">
      <dgm:prSet phldrT="[Text]" custT="1"/>
      <dgm:spPr/>
      <dgm:t>
        <a:bodyPr/>
        <a:lstStyle/>
        <a:p>
          <a:r>
            <a:rPr lang="en-US" sz="2000" dirty="0">
              <a:solidFill>
                <a:srgbClr val="000099"/>
              </a:solidFill>
              <a:latin typeface="+mn-lt"/>
            </a:rPr>
            <a:t>Working capital is a broad definition of cash that includes cash and other assets that are highly liquid such as marketable securities.</a:t>
          </a:r>
          <a:endParaRPr lang="en-US" sz="2000" b="1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gm:t>
    </dgm:pt>
    <dgm:pt modelId="{9C73C3A8-38C9-4226-A9DD-AE9A34E66941}" type="parTrans" cxnId="{215223AB-4512-4897-BFE7-22D1858574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7968CF2E-6197-4191-94ED-BB2D041F6D91}" type="sibTrans" cxnId="{215223AB-4512-4897-BFE7-22D1858574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401EEB45-2BDF-4601-90EA-EB2300E78757}">
      <dgm:prSet phldrT="[Text]" custT="1"/>
      <dgm:spPr/>
      <dgm:t>
        <a:bodyPr/>
        <a:lstStyle/>
        <a:p>
          <a:r>
            <a:rPr lang="en-US" sz="2200" b="1" dirty="0">
              <a:solidFill>
                <a:srgbClr val="000099"/>
              </a:solidFill>
              <a:latin typeface="Tahoma" pitchFamily="34" charset="0"/>
            </a:rPr>
            <a:t>Cash flow from operations </a:t>
          </a:r>
          <a:r>
            <a:rPr lang="en-US" sz="2200" b="1" dirty="0">
              <a:solidFill>
                <a:srgbClr val="000099"/>
              </a:solidFill>
              <a:latin typeface="Calibri"/>
            </a:rPr>
            <a:t>÷ C</a:t>
          </a:r>
          <a:r>
            <a:rPr lang="en-US" sz="2200" b="1" dirty="0">
              <a:solidFill>
                <a:srgbClr val="000099"/>
              </a:solidFill>
              <a:latin typeface="Tahoma" pitchFamily="34" charset="0"/>
            </a:rPr>
            <a:t>urrent liabilities</a:t>
          </a:r>
          <a:endParaRPr lang="en-US" sz="2000" b="1" dirty="0">
            <a:ln>
              <a:solidFill>
                <a:srgbClr val="000099"/>
              </a:solidFill>
            </a:ln>
          </a:endParaRPr>
        </a:p>
      </dgm:t>
    </dgm:pt>
    <dgm:pt modelId="{F8956F7D-4CD4-4682-88A7-393C7436587B}" type="parTrans" cxnId="{6CD73C7B-D053-4707-95CF-281212F0E8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5BC3319A-103D-4FA4-87DE-4037EEAC6390}" type="sibTrans" cxnId="{6CD73C7B-D053-4707-95CF-281212F0E8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13F22543-1718-4E7A-9CAF-7376C130DDFB}">
      <dgm:prSet phldrT="[Text]" custT="1"/>
      <dgm:spPr/>
      <dgm:t>
        <a:bodyPr/>
        <a:lstStyle/>
        <a:p>
          <a:r>
            <a:rPr lang="en-US" sz="1800" dirty="0">
              <a:solidFill>
                <a:srgbClr val="000099"/>
              </a:solidFill>
              <a:latin typeface="+mn-lt"/>
            </a:rPr>
            <a:t>Measures the ability of the firm to pay current liabilities without borrowing or additional investments.</a:t>
          </a:r>
          <a:endParaRPr lang="en-US" sz="1800" b="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gm:t>
    </dgm:pt>
    <dgm:pt modelId="{05346FA1-F811-4940-A48E-BA404A93EB1C}" type="parTrans" cxnId="{2135810C-499F-4666-9D86-5C005C7B7D07}">
      <dgm:prSet/>
      <dgm:spPr/>
      <dgm:t>
        <a:bodyPr/>
        <a:lstStyle/>
        <a:p>
          <a:endParaRPr lang="en-US"/>
        </a:p>
      </dgm:t>
    </dgm:pt>
    <dgm:pt modelId="{F0444D9E-4D2C-4606-BE82-B3780D51071F}" type="sibTrans" cxnId="{2135810C-499F-4666-9D86-5C005C7B7D07}">
      <dgm:prSet/>
      <dgm:spPr/>
      <dgm:t>
        <a:bodyPr/>
        <a:lstStyle/>
        <a:p>
          <a:endParaRPr lang="en-US"/>
        </a:p>
      </dgm:t>
    </dgm:pt>
    <dgm:pt modelId="{AD2EFDDE-D80B-4AAF-89A3-E945A1B5BE06}" type="pres">
      <dgm:prSet presAssocID="{FE8F8EDC-9B2B-4629-8AF2-C1F54D05FD75}" presName="Name0" presStyleCnt="0">
        <dgm:presLayoutVars>
          <dgm:dir/>
          <dgm:animLvl val="lvl"/>
          <dgm:resizeHandles/>
        </dgm:presLayoutVars>
      </dgm:prSet>
      <dgm:spPr/>
    </dgm:pt>
    <dgm:pt modelId="{9C179992-6607-4814-8D8E-6BA1C0230582}" type="pres">
      <dgm:prSet presAssocID="{EAE80658-19E6-4729-B30C-4DD082554541}" presName="linNode" presStyleCnt="0"/>
      <dgm:spPr/>
    </dgm:pt>
    <dgm:pt modelId="{42706D6E-0727-49AF-A669-2547C85163BD}" type="pres">
      <dgm:prSet presAssocID="{EAE80658-19E6-4729-B30C-4DD082554541}" presName="parentShp" presStyleLbl="node1" presStyleIdx="0" presStyleCnt="2">
        <dgm:presLayoutVars>
          <dgm:bulletEnabled val="1"/>
        </dgm:presLayoutVars>
      </dgm:prSet>
      <dgm:spPr/>
    </dgm:pt>
    <dgm:pt modelId="{E8D928C5-060C-409B-B545-02EA02EC11EA}" type="pres">
      <dgm:prSet presAssocID="{EAE80658-19E6-4729-B30C-4DD082554541}" presName="childShp" presStyleLbl="bgAccFollowNode1" presStyleIdx="0" presStyleCnt="2">
        <dgm:presLayoutVars>
          <dgm:bulletEnabled val="1"/>
        </dgm:presLayoutVars>
      </dgm:prSet>
      <dgm:spPr/>
    </dgm:pt>
    <dgm:pt modelId="{92AABF67-EFDA-491A-8DCB-2053BC567B6F}" type="pres">
      <dgm:prSet presAssocID="{1556745C-33D6-47B7-BD73-6F5943C0B978}" presName="spacing" presStyleCnt="0"/>
      <dgm:spPr/>
    </dgm:pt>
    <dgm:pt modelId="{6DB697A1-5AF4-4F0E-8DA6-B7D4FFE60DA7}" type="pres">
      <dgm:prSet presAssocID="{DBF837F2-D438-4C4E-A090-E153FE4DD36B}" presName="linNode" presStyleCnt="0"/>
      <dgm:spPr/>
    </dgm:pt>
    <dgm:pt modelId="{87636F9F-91E8-41FF-807F-87D15CB2287B}" type="pres">
      <dgm:prSet presAssocID="{DBF837F2-D438-4C4E-A090-E153FE4DD36B}" presName="parentShp" presStyleLbl="node1" presStyleIdx="1" presStyleCnt="2">
        <dgm:presLayoutVars>
          <dgm:bulletEnabled val="1"/>
        </dgm:presLayoutVars>
      </dgm:prSet>
      <dgm:spPr/>
    </dgm:pt>
    <dgm:pt modelId="{7A22199D-E7A7-49E5-83A1-65876996F5F4}" type="pres">
      <dgm:prSet presAssocID="{DBF837F2-D438-4C4E-A090-E153FE4DD36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80A7D402-5F0F-429E-92E9-AEE6EF6805AF}" type="presOf" srcId="{C75E891B-F2C1-4009-93C7-9E20E6DF16BC}" destId="{7A22199D-E7A7-49E5-83A1-65876996F5F4}" srcOrd="0" destOrd="0" presId="urn:microsoft.com/office/officeart/2005/8/layout/vList6"/>
    <dgm:cxn modelId="{2135810C-499F-4666-9D86-5C005C7B7D07}" srcId="{EAE80658-19E6-4729-B30C-4DD082554541}" destId="{13F22543-1718-4E7A-9CAF-7376C130DDFB}" srcOrd="1" destOrd="0" parTransId="{05346FA1-F811-4940-A48E-BA404A93EB1C}" sibTransId="{F0444D9E-4D2C-4606-BE82-B3780D51071F}"/>
    <dgm:cxn modelId="{97DE4636-F646-431D-95D0-D0EC8D2C1884}" srcId="{FE8F8EDC-9B2B-4629-8AF2-C1F54D05FD75}" destId="{EAE80658-19E6-4729-B30C-4DD082554541}" srcOrd="0" destOrd="0" parTransId="{4867CEBC-AE12-44F1-A746-820DBF114CEF}" sibTransId="{1556745C-33D6-47B7-BD73-6F5943C0B978}"/>
    <dgm:cxn modelId="{66BEBA4A-AE5C-49EA-A599-633948FEE95E}" srcId="{FE8F8EDC-9B2B-4629-8AF2-C1F54D05FD75}" destId="{DBF837F2-D438-4C4E-A090-E153FE4DD36B}" srcOrd="1" destOrd="0" parTransId="{10907A61-13C1-4380-BB45-6A632B2008A1}" sibTransId="{FEC47CA0-422A-4812-987B-DF7745CB93B8}"/>
    <dgm:cxn modelId="{6CD73C7B-D053-4707-95CF-281212F0E80C}" srcId="{EAE80658-19E6-4729-B30C-4DD082554541}" destId="{401EEB45-2BDF-4601-90EA-EB2300E78757}" srcOrd="0" destOrd="0" parTransId="{F8956F7D-4CD4-4682-88A7-393C7436587B}" sibTransId="{5BC3319A-103D-4FA4-87DE-4037EEAC6390}"/>
    <dgm:cxn modelId="{D7B73385-4BC1-409C-BE6E-953FD7B64A15}" type="presOf" srcId="{FE8F8EDC-9B2B-4629-8AF2-C1F54D05FD75}" destId="{AD2EFDDE-D80B-4AAF-89A3-E945A1B5BE06}" srcOrd="0" destOrd="0" presId="urn:microsoft.com/office/officeart/2005/8/layout/vList6"/>
    <dgm:cxn modelId="{E0233A9A-B0C6-460F-8C03-AAFDA4E0935A}" type="presOf" srcId="{401EEB45-2BDF-4601-90EA-EB2300E78757}" destId="{E8D928C5-060C-409B-B545-02EA02EC11EA}" srcOrd="0" destOrd="0" presId="urn:microsoft.com/office/officeart/2005/8/layout/vList6"/>
    <dgm:cxn modelId="{0988E09C-249C-4F38-BFB7-660F70CE1A20}" type="presOf" srcId="{EAE80658-19E6-4729-B30C-4DD082554541}" destId="{42706D6E-0727-49AF-A669-2547C85163BD}" srcOrd="0" destOrd="0" presId="urn:microsoft.com/office/officeart/2005/8/layout/vList6"/>
    <dgm:cxn modelId="{215223AB-4512-4897-BFE7-22D18585740C}" srcId="{DBF837F2-D438-4C4E-A090-E153FE4DD36B}" destId="{C75E891B-F2C1-4009-93C7-9E20E6DF16BC}" srcOrd="0" destOrd="0" parTransId="{9C73C3A8-38C9-4226-A9DD-AE9A34E66941}" sibTransId="{7968CF2E-6197-4191-94ED-BB2D041F6D91}"/>
    <dgm:cxn modelId="{C12F49CA-45AE-4F35-B252-B3EE2D675591}" type="presOf" srcId="{13F22543-1718-4E7A-9CAF-7376C130DDFB}" destId="{E8D928C5-060C-409B-B545-02EA02EC11EA}" srcOrd="0" destOrd="1" presId="urn:microsoft.com/office/officeart/2005/8/layout/vList6"/>
    <dgm:cxn modelId="{8E233ED1-0127-4778-9D37-A9FD1659EF6D}" type="presOf" srcId="{DBF837F2-D438-4C4E-A090-E153FE4DD36B}" destId="{87636F9F-91E8-41FF-807F-87D15CB2287B}" srcOrd="0" destOrd="0" presId="urn:microsoft.com/office/officeart/2005/8/layout/vList6"/>
    <dgm:cxn modelId="{96905204-D8A7-4909-AF40-0B0768622D31}" type="presParOf" srcId="{AD2EFDDE-D80B-4AAF-89A3-E945A1B5BE06}" destId="{9C179992-6607-4814-8D8E-6BA1C0230582}" srcOrd="0" destOrd="0" presId="urn:microsoft.com/office/officeart/2005/8/layout/vList6"/>
    <dgm:cxn modelId="{4BDCBF89-8645-48DB-9E70-C8BC5CDD1A3D}" type="presParOf" srcId="{9C179992-6607-4814-8D8E-6BA1C0230582}" destId="{42706D6E-0727-49AF-A669-2547C85163BD}" srcOrd="0" destOrd="0" presId="urn:microsoft.com/office/officeart/2005/8/layout/vList6"/>
    <dgm:cxn modelId="{6E3FAE0F-A62F-45DB-8098-38BD95F10645}" type="presParOf" srcId="{9C179992-6607-4814-8D8E-6BA1C0230582}" destId="{E8D928C5-060C-409B-B545-02EA02EC11EA}" srcOrd="1" destOrd="0" presId="urn:microsoft.com/office/officeart/2005/8/layout/vList6"/>
    <dgm:cxn modelId="{7CA4E5FD-ECE2-42E0-A57A-23919E4C94CA}" type="presParOf" srcId="{AD2EFDDE-D80B-4AAF-89A3-E945A1B5BE06}" destId="{92AABF67-EFDA-491A-8DCB-2053BC567B6F}" srcOrd="1" destOrd="0" presId="urn:microsoft.com/office/officeart/2005/8/layout/vList6"/>
    <dgm:cxn modelId="{B4D9948F-3D95-4ACF-8966-64C807288465}" type="presParOf" srcId="{AD2EFDDE-D80B-4AAF-89A3-E945A1B5BE06}" destId="{6DB697A1-5AF4-4F0E-8DA6-B7D4FFE60DA7}" srcOrd="2" destOrd="0" presId="urn:microsoft.com/office/officeart/2005/8/layout/vList6"/>
    <dgm:cxn modelId="{2D527FA7-B999-402C-90E8-16CA4487E70C}" type="presParOf" srcId="{6DB697A1-5AF4-4F0E-8DA6-B7D4FFE60DA7}" destId="{87636F9F-91E8-41FF-807F-87D15CB2287B}" srcOrd="0" destOrd="0" presId="urn:microsoft.com/office/officeart/2005/8/layout/vList6"/>
    <dgm:cxn modelId="{75F88E4D-43A4-4F8E-982D-27BE34F55769}" type="presParOf" srcId="{6DB697A1-5AF4-4F0E-8DA6-B7D4FFE60DA7}" destId="{7A22199D-E7A7-49E5-83A1-65876996F5F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8F8EDC-9B2B-4629-8AF2-C1F54D05FD75}" type="doc">
      <dgm:prSet loTypeId="urn:microsoft.com/office/officeart/2005/8/layout/vList6" loCatId="list" qsTypeId="urn:microsoft.com/office/officeart/2005/8/quickstyle/3d5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EAE80658-19E6-4729-B30C-4DD082554541}">
      <dgm:prSet phldrT="[Text]" custT="1"/>
      <dgm:spPr/>
      <dgm:t>
        <a:bodyPr/>
        <a:lstStyle/>
        <a:p>
          <a:r>
            <a:rPr lang="en-US" sz="4800" b="1" i="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+mn-lt"/>
            </a:rPr>
            <a:t>Debt-to-equity ratio</a:t>
          </a:r>
        </a:p>
      </dgm:t>
    </dgm:pt>
    <dgm:pt modelId="{4867CEBC-AE12-44F1-A746-820DBF114CEF}" type="parTrans" cxnId="{97DE4636-F646-431D-95D0-D0EC8D2C1884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1556745C-33D6-47B7-BD73-6F5943C0B978}" type="sibTrans" cxnId="{97DE4636-F646-431D-95D0-D0EC8D2C1884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DBF837F2-D438-4C4E-A090-E153FE4DD36B}">
      <dgm:prSet phldrT="[Text]" custT="1"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r>
            <a:rPr lang="en-US" sz="3600" b="1" dirty="0">
              <a:ln>
                <a:solidFill>
                  <a:srgbClr val="000099"/>
                </a:solidFill>
              </a:ln>
              <a:latin typeface="+mn-lt"/>
            </a:rPr>
            <a:t>Cash from operations to total liabilities ratio</a:t>
          </a:r>
          <a:endParaRPr lang="en-US" sz="3600" b="1" i="0" dirty="0">
            <a:ln>
              <a:solidFill>
                <a:srgbClr val="000099"/>
              </a:solidFill>
            </a:ln>
            <a:solidFill>
              <a:schemeClr val="bg1"/>
            </a:solidFill>
            <a:latin typeface="+mn-lt"/>
          </a:endParaRPr>
        </a:p>
      </dgm:t>
    </dgm:pt>
    <dgm:pt modelId="{10907A61-13C1-4380-BB45-6A632B2008A1}" type="parTrans" cxnId="{66BEBA4A-AE5C-49EA-A599-633948FEE95E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FEC47CA0-422A-4812-987B-DF7745CB93B8}" type="sibTrans" cxnId="{66BEBA4A-AE5C-49EA-A599-633948FEE95E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C75E891B-F2C1-4009-93C7-9E20E6DF16BC}">
      <dgm:prSet phldrT="[Text]" custT="1"/>
      <dgm:spPr/>
      <dgm:t>
        <a:bodyPr/>
        <a:lstStyle/>
        <a:p>
          <a:r>
            <a:rPr lang="en-US" sz="2000" dirty="0">
              <a:solidFill>
                <a:srgbClr val="000099"/>
              </a:solidFill>
              <a:latin typeface="+mn-lt"/>
            </a:rPr>
            <a:t>Measures the ability of the firm to pay all liabilities from cash without new debt or additional investment.</a:t>
          </a:r>
          <a:endParaRPr lang="en-US" sz="2000" b="1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gm:t>
    </dgm:pt>
    <dgm:pt modelId="{9C73C3A8-38C9-4226-A9DD-AE9A34E66941}" type="parTrans" cxnId="{215223AB-4512-4897-BFE7-22D1858574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7968CF2E-6197-4191-94ED-BB2D041F6D91}" type="sibTrans" cxnId="{215223AB-4512-4897-BFE7-22D1858574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401EEB45-2BDF-4601-90EA-EB2300E78757}">
      <dgm:prSet phldrT="[Text]" custT="1"/>
      <dgm:spPr/>
      <dgm:t>
        <a:bodyPr/>
        <a:lstStyle/>
        <a:p>
          <a:r>
            <a:rPr lang="en-US" sz="2400" b="1" dirty="0">
              <a:solidFill>
                <a:srgbClr val="000099"/>
              </a:solidFill>
              <a:latin typeface="+mn-lt"/>
            </a:rPr>
            <a:t>Total Liabilities ÷ Total Equities</a:t>
          </a:r>
          <a:endParaRPr lang="en-US" sz="2400" b="1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gm:t>
    </dgm:pt>
    <dgm:pt modelId="{F8956F7D-4CD4-4682-88A7-393C7436587B}" type="parTrans" cxnId="{6CD73C7B-D053-4707-95CF-281212F0E8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5BC3319A-103D-4FA4-87DE-4037EEAC6390}" type="sibTrans" cxnId="{6CD73C7B-D053-4707-95CF-281212F0E80C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13F22543-1718-4E7A-9CAF-7376C130DDFB}">
      <dgm:prSet phldrT="[Text]" custT="1"/>
      <dgm:spPr/>
      <dgm:t>
        <a:bodyPr/>
        <a:lstStyle/>
        <a:p>
          <a:r>
            <a:rPr lang="en-US" sz="1400" dirty="0">
              <a:solidFill>
                <a:srgbClr val="000099"/>
              </a:solidFill>
              <a:latin typeface="Tahoma" pitchFamily="34" charset="0"/>
            </a:rPr>
            <a:t>Percentage of total financing provided by debtors or creditors.</a:t>
          </a:r>
          <a:endParaRPr lang="en-US" sz="1400" b="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gm:t>
    </dgm:pt>
    <dgm:pt modelId="{05346FA1-F811-4940-A48E-BA404A93EB1C}" type="parTrans" cxnId="{2135810C-499F-4666-9D86-5C005C7B7D07}">
      <dgm:prSet/>
      <dgm:spPr/>
      <dgm:t>
        <a:bodyPr/>
        <a:lstStyle/>
        <a:p>
          <a:endParaRPr lang="en-US"/>
        </a:p>
      </dgm:t>
    </dgm:pt>
    <dgm:pt modelId="{F0444D9E-4D2C-4606-BE82-B3780D51071F}" type="sibTrans" cxnId="{2135810C-499F-4666-9D86-5C005C7B7D07}">
      <dgm:prSet/>
      <dgm:spPr/>
      <dgm:t>
        <a:bodyPr/>
        <a:lstStyle/>
        <a:p>
          <a:endParaRPr lang="en-US"/>
        </a:p>
      </dgm:t>
    </dgm:pt>
    <dgm:pt modelId="{3ED6E2BC-072E-4FFD-AD1C-0C12B6BC87B1}">
      <dgm:prSet phldrT="[Text]" custT="1"/>
      <dgm:spPr/>
      <dgm:t>
        <a:bodyPr/>
        <a:lstStyle/>
        <a:p>
          <a:endParaRPr lang="en-US" sz="2000" b="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gm:t>
    </dgm:pt>
    <dgm:pt modelId="{D05791D2-811D-41E2-AB45-2D8D8C8F312C}" type="parTrans" cxnId="{3E1A2631-BE3B-4899-9FCA-DF7923F17DB3}">
      <dgm:prSet/>
      <dgm:spPr/>
      <dgm:t>
        <a:bodyPr/>
        <a:lstStyle/>
        <a:p>
          <a:endParaRPr lang="en-US"/>
        </a:p>
      </dgm:t>
    </dgm:pt>
    <dgm:pt modelId="{9E70E520-9A64-43BA-AF9F-EEC7F705C026}" type="sibTrans" cxnId="{3E1A2631-BE3B-4899-9FCA-DF7923F17DB3}">
      <dgm:prSet/>
      <dgm:spPr/>
      <dgm:t>
        <a:bodyPr/>
        <a:lstStyle/>
        <a:p>
          <a:endParaRPr lang="en-US"/>
        </a:p>
      </dgm:t>
    </dgm:pt>
    <dgm:pt modelId="{3BFA0EB2-7854-420B-8F68-69B621EEE3FE}">
      <dgm:prSet phldrT="[Text]" custT="1"/>
      <dgm:spPr/>
      <dgm:t>
        <a:bodyPr/>
        <a:lstStyle/>
        <a:p>
          <a:r>
            <a:rPr lang="en-US" sz="1400" dirty="0">
              <a:solidFill>
                <a:srgbClr val="000099"/>
              </a:solidFill>
              <a:latin typeface="Tahoma" pitchFamily="34" charset="0"/>
            </a:rPr>
            <a:t>A firm is said to be </a:t>
          </a:r>
          <a:r>
            <a:rPr lang="en-US" sz="1400" b="1" i="1" dirty="0">
              <a:solidFill>
                <a:srgbClr val="000099"/>
              </a:solidFill>
              <a:latin typeface="Tahoma" pitchFamily="34" charset="0"/>
            </a:rPr>
            <a:t>highly</a:t>
          </a:r>
          <a:r>
            <a:rPr lang="en-US" sz="1400" i="1" dirty="0">
              <a:solidFill>
                <a:srgbClr val="000099"/>
              </a:solidFill>
              <a:latin typeface="Tahoma" pitchFamily="34" charset="0"/>
            </a:rPr>
            <a:t> </a:t>
          </a:r>
          <a:r>
            <a:rPr lang="en-US" sz="1400" b="0" i="1" dirty="0">
              <a:solidFill>
                <a:srgbClr val="000099"/>
              </a:solidFill>
              <a:latin typeface="Tahoma" pitchFamily="34" charset="0"/>
            </a:rPr>
            <a:t>leveraged</a:t>
          </a:r>
          <a:r>
            <a:rPr lang="en-US" sz="1400" dirty="0">
              <a:solidFill>
                <a:srgbClr val="000099"/>
              </a:solidFill>
              <a:latin typeface="Tahoma" pitchFamily="34" charset="0"/>
            </a:rPr>
            <a:t> when this ratio is large.</a:t>
          </a:r>
          <a:endParaRPr lang="en-US" sz="1400" b="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gm:t>
    </dgm:pt>
    <dgm:pt modelId="{7CFA73F0-AA74-407E-BA4C-4802918F50EE}" type="parTrans" cxnId="{D14D8315-F95A-4AB0-85A4-361FB024353D}">
      <dgm:prSet/>
      <dgm:spPr/>
      <dgm:t>
        <a:bodyPr/>
        <a:lstStyle/>
        <a:p>
          <a:endParaRPr lang="en-US"/>
        </a:p>
      </dgm:t>
    </dgm:pt>
    <dgm:pt modelId="{24222CF2-6BC9-404B-9F07-E5F39290B506}" type="sibTrans" cxnId="{D14D8315-F95A-4AB0-85A4-361FB024353D}">
      <dgm:prSet/>
      <dgm:spPr/>
      <dgm:t>
        <a:bodyPr/>
        <a:lstStyle/>
        <a:p>
          <a:endParaRPr lang="en-US"/>
        </a:p>
      </dgm:t>
    </dgm:pt>
    <dgm:pt modelId="{AD2EFDDE-D80B-4AAF-89A3-E945A1B5BE06}" type="pres">
      <dgm:prSet presAssocID="{FE8F8EDC-9B2B-4629-8AF2-C1F54D05FD75}" presName="Name0" presStyleCnt="0">
        <dgm:presLayoutVars>
          <dgm:dir/>
          <dgm:animLvl val="lvl"/>
          <dgm:resizeHandles/>
        </dgm:presLayoutVars>
      </dgm:prSet>
      <dgm:spPr/>
    </dgm:pt>
    <dgm:pt modelId="{9C179992-6607-4814-8D8E-6BA1C0230582}" type="pres">
      <dgm:prSet presAssocID="{EAE80658-19E6-4729-B30C-4DD082554541}" presName="linNode" presStyleCnt="0"/>
      <dgm:spPr/>
    </dgm:pt>
    <dgm:pt modelId="{42706D6E-0727-49AF-A669-2547C85163BD}" type="pres">
      <dgm:prSet presAssocID="{EAE80658-19E6-4729-B30C-4DD082554541}" presName="parentShp" presStyleLbl="node1" presStyleIdx="0" presStyleCnt="2">
        <dgm:presLayoutVars>
          <dgm:bulletEnabled val="1"/>
        </dgm:presLayoutVars>
      </dgm:prSet>
      <dgm:spPr/>
    </dgm:pt>
    <dgm:pt modelId="{E8D928C5-060C-409B-B545-02EA02EC11EA}" type="pres">
      <dgm:prSet presAssocID="{EAE80658-19E6-4729-B30C-4DD082554541}" presName="childShp" presStyleLbl="bgAccFollowNode1" presStyleIdx="0" presStyleCnt="2">
        <dgm:presLayoutVars>
          <dgm:bulletEnabled val="1"/>
        </dgm:presLayoutVars>
      </dgm:prSet>
      <dgm:spPr/>
    </dgm:pt>
    <dgm:pt modelId="{92AABF67-EFDA-491A-8DCB-2053BC567B6F}" type="pres">
      <dgm:prSet presAssocID="{1556745C-33D6-47B7-BD73-6F5943C0B978}" presName="spacing" presStyleCnt="0"/>
      <dgm:spPr/>
    </dgm:pt>
    <dgm:pt modelId="{6DB697A1-5AF4-4F0E-8DA6-B7D4FFE60DA7}" type="pres">
      <dgm:prSet presAssocID="{DBF837F2-D438-4C4E-A090-E153FE4DD36B}" presName="linNode" presStyleCnt="0"/>
      <dgm:spPr/>
    </dgm:pt>
    <dgm:pt modelId="{87636F9F-91E8-41FF-807F-87D15CB2287B}" type="pres">
      <dgm:prSet presAssocID="{DBF837F2-D438-4C4E-A090-E153FE4DD36B}" presName="parentShp" presStyleLbl="node1" presStyleIdx="1" presStyleCnt="2">
        <dgm:presLayoutVars>
          <dgm:bulletEnabled val="1"/>
        </dgm:presLayoutVars>
      </dgm:prSet>
      <dgm:spPr/>
    </dgm:pt>
    <dgm:pt modelId="{7A22199D-E7A7-49E5-83A1-65876996F5F4}" type="pres">
      <dgm:prSet presAssocID="{DBF837F2-D438-4C4E-A090-E153FE4DD36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135810C-499F-4666-9D86-5C005C7B7D07}" srcId="{EAE80658-19E6-4729-B30C-4DD082554541}" destId="{13F22543-1718-4E7A-9CAF-7376C130DDFB}" srcOrd="1" destOrd="0" parTransId="{05346FA1-F811-4940-A48E-BA404A93EB1C}" sibTransId="{F0444D9E-4D2C-4606-BE82-B3780D51071F}"/>
    <dgm:cxn modelId="{D14D8315-F95A-4AB0-85A4-361FB024353D}" srcId="{EAE80658-19E6-4729-B30C-4DD082554541}" destId="{3BFA0EB2-7854-420B-8F68-69B621EEE3FE}" srcOrd="2" destOrd="0" parTransId="{7CFA73F0-AA74-407E-BA4C-4802918F50EE}" sibTransId="{24222CF2-6BC9-404B-9F07-E5F39290B506}"/>
    <dgm:cxn modelId="{3E1A2631-BE3B-4899-9FCA-DF7923F17DB3}" srcId="{EAE80658-19E6-4729-B30C-4DD082554541}" destId="{3ED6E2BC-072E-4FFD-AD1C-0C12B6BC87B1}" srcOrd="3" destOrd="0" parTransId="{D05791D2-811D-41E2-AB45-2D8D8C8F312C}" sibTransId="{9E70E520-9A64-43BA-AF9F-EEC7F705C026}"/>
    <dgm:cxn modelId="{97DE4636-F646-431D-95D0-D0EC8D2C1884}" srcId="{FE8F8EDC-9B2B-4629-8AF2-C1F54D05FD75}" destId="{EAE80658-19E6-4729-B30C-4DD082554541}" srcOrd="0" destOrd="0" parTransId="{4867CEBC-AE12-44F1-A746-820DBF114CEF}" sibTransId="{1556745C-33D6-47B7-BD73-6F5943C0B978}"/>
    <dgm:cxn modelId="{96F20F6A-B9D4-4F05-8DCD-2BE48F9ABB52}" type="presOf" srcId="{13F22543-1718-4E7A-9CAF-7376C130DDFB}" destId="{E8D928C5-060C-409B-B545-02EA02EC11EA}" srcOrd="0" destOrd="1" presId="urn:microsoft.com/office/officeart/2005/8/layout/vList6"/>
    <dgm:cxn modelId="{66BEBA4A-AE5C-49EA-A599-633948FEE95E}" srcId="{FE8F8EDC-9B2B-4629-8AF2-C1F54D05FD75}" destId="{DBF837F2-D438-4C4E-A090-E153FE4DD36B}" srcOrd="1" destOrd="0" parTransId="{10907A61-13C1-4380-BB45-6A632B2008A1}" sibTransId="{FEC47CA0-422A-4812-987B-DF7745CB93B8}"/>
    <dgm:cxn modelId="{6CD73C7B-D053-4707-95CF-281212F0E80C}" srcId="{EAE80658-19E6-4729-B30C-4DD082554541}" destId="{401EEB45-2BDF-4601-90EA-EB2300E78757}" srcOrd="0" destOrd="0" parTransId="{F8956F7D-4CD4-4682-88A7-393C7436587B}" sibTransId="{5BC3319A-103D-4FA4-87DE-4037EEAC6390}"/>
    <dgm:cxn modelId="{FB9FBD84-C5A8-4177-BD8C-C8D9FDDF2397}" type="presOf" srcId="{EAE80658-19E6-4729-B30C-4DD082554541}" destId="{42706D6E-0727-49AF-A669-2547C85163BD}" srcOrd="0" destOrd="0" presId="urn:microsoft.com/office/officeart/2005/8/layout/vList6"/>
    <dgm:cxn modelId="{5295E99A-0316-4334-9FA3-178D18F0AD52}" type="presOf" srcId="{FE8F8EDC-9B2B-4629-8AF2-C1F54D05FD75}" destId="{AD2EFDDE-D80B-4AAF-89A3-E945A1B5BE06}" srcOrd="0" destOrd="0" presId="urn:microsoft.com/office/officeart/2005/8/layout/vList6"/>
    <dgm:cxn modelId="{E243539E-89C1-411C-B2A3-D20CA9DAB816}" type="presOf" srcId="{DBF837F2-D438-4C4E-A090-E153FE4DD36B}" destId="{87636F9F-91E8-41FF-807F-87D15CB2287B}" srcOrd="0" destOrd="0" presId="urn:microsoft.com/office/officeart/2005/8/layout/vList6"/>
    <dgm:cxn modelId="{8C40A0A3-83F3-4967-9812-B6763E8716EB}" type="presOf" srcId="{3ED6E2BC-072E-4FFD-AD1C-0C12B6BC87B1}" destId="{E8D928C5-060C-409B-B545-02EA02EC11EA}" srcOrd="0" destOrd="3" presId="urn:microsoft.com/office/officeart/2005/8/layout/vList6"/>
    <dgm:cxn modelId="{215223AB-4512-4897-BFE7-22D18585740C}" srcId="{DBF837F2-D438-4C4E-A090-E153FE4DD36B}" destId="{C75E891B-F2C1-4009-93C7-9E20E6DF16BC}" srcOrd="0" destOrd="0" parTransId="{9C73C3A8-38C9-4226-A9DD-AE9A34E66941}" sibTransId="{7968CF2E-6197-4191-94ED-BB2D041F6D91}"/>
    <dgm:cxn modelId="{AEDBD7B4-B13C-4A34-9759-CAB3258B22F1}" type="presOf" srcId="{3BFA0EB2-7854-420B-8F68-69B621EEE3FE}" destId="{E8D928C5-060C-409B-B545-02EA02EC11EA}" srcOrd="0" destOrd="2" presId="urn:microsoft.com/office/officeart/2005/8/layout/vList6"/>
    <dgm:cxn modelId="{38AAD2BF-808C-4F35-8D4D-2C0CE515CC77}" type="presOf" srcId="{C75E891B-F2C1-4009-93C7-9E20E6DF16BC}" destId="{7A22199D-E7A7-49E5-83A1-65876996F5F4}" srcOrd="0" destOrd="0" presId="urn:microsoft.com/office/officeart/2005/8/layout/vList6"/>
    <dgm:cxn modelId="{1378C1E4-1289-43BA-A3DF-6EDDF93ED512}" type="presOf" srcId="{401EEB45-2BDF-4601-90EA-EB2300E78757}" destId="{E8D928C5-060C-409B-B545-02EA02EC11EA}" srcOrd="0" destOrd="0" presId="urn:microsoft.com/office/officeart/2005/8/layout/vList6"/>
    <dgm:cxn modelId="{5853EC2A-C3DF-4B67-8C58-EE777F76954D}" type="presParOf" srcId="{AD2EFDDE-D80B-4AAF-89A3-E945A1B5BE06}" destId="{9C179992-6607-4814-8D8E-6BA1C0230582}" srcOrd="0" destOrd="0" presId="urn:microsoft.com/office/officeart/2005/8/layout/vList6"/>
    <dgm:cxn modelId="{20B3C173-A03B-4375-B9F9-381537411235}" type="presParOf" srcId="{9C179992-6607-4814-8D8E-6BA1C0230582}" destId="{42706D6E-0727-49AF-A669-2547C85163BD}" srcOrd="0" destOrd="0" presId="urn:microsoft.com/office/officeart/2005/8/layout/vList6"/>
    <dgm:cxn modelId="{E549EEB3-04F4-4949-91D6-6B096AECB16C}" type="presParOf" srcId="{9C179992-6607-4814-8D8E-6BA1C0230582}" destId="{E8D928C5-060C-409B-B545-02EA02EC11EA}" srcOrd="1" destOrd="0" presId="urn:microsoft.com/office/officeart/2005/8/layout/vList6"/>
    <dgm:cxn modelId="{E67BDE03-1E60-43FE-9DBE-7BE0D866093A}" type="presParOf" srcId="{AD2EFDDE-D80B-4AAF-89A3-E945A1B5BE06}" destId="{92AABF67-EFDA-491A-8DCB-2053BC567B6F}" srcOrd="1" destOrd="0" presId="urn:microsoft.com/office/officeart/2005/8/layout/vList6"/>
    <dgm:cxn modelId="{9667A19E-1838-4F08-B5FF-3448FE03E3E4}" type="presParOf" srcId="{AD2EFDDE-D80B-4AAF-89A3-E945A1B5BE06}" destId="{6DB697A1-5AF4-4F0E-8DA6-B7D4FFE60DA7}" srcOrd="2" destOrd="0" presId="urn:microsoft.com/office/officeart/2005/8/layout/vList6"/>
    <dgm:cxn modelId="{95C4D80C-C90D-45A2-8653-7CC2E4149652}" type="presParOf" srcId="{6DB697A1-5AF4-4F0E-8DA6-B7D4FFE60DA7}" destId="{87636F9F-91E8-41FF-807F-87D15CB2287B}" srcOrd="0" destOrd="0" presId="urn:microsoft.com/office/officeart/2005/8/layout/vList6"/>
    <dgm:cxn modelId="{92611BE1-10FD-48EC-968D-51ECD5D8694E}" type="presParOf" srcId="{6DB697A1-5AF4-4F0E-8DA6-B7D4FFE60DA7}" destId="{7A22199D-E7A7-49E5-83A1-65876996F5F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8F8EDC-9B2B-4629-8AF2-C1F54D05FD75}" type="doc">
      <dgm:prSet loTypeId="urn:microsoft.com/office/officeart/2005/8/layout/vList6" loCatId="list" qsTypeId="urn:microsoft.com/office/officeart/2005/8/quickstyle/3d5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EAE80658-19E6-4729-B30C-4DD082554541}">
      <dgm:prSet phldrT="[Text]" custT="1"/>
      <dgm:spPr/>
      <dgm:t>
        <a:bodyPr/>
        <a:lstStyle/>
        <a:p>
          <a:r>
            <a:rPr lang="en-US" sz="4800" b="1" i="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+mj-lt"/>
            </a:rPr>
            <a:t>Interest coverage ratio</a:t>
          </a:r>
        </a:p>
      </dgm:t>
    </dgm:pt>
    <dgm:pt modelId="{4867CEBC-AE12-44F1-A746-820DBF114CEF}" type="parTrans" cxnId="{97DE4636-F646-431D-95D0-D0EC8D2C1884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1556745C-33D6-47B7-BD73-6F5943C0B978}" type="sibTrans" cxnId="{97DE4636-F646-431D-95D0-D0EC8D2C1884}">
      <dgm:prSet/>
      <dgm:spPr/>
      <dgm:t>
        <a:bodyPr/>
        <a:lstStyle/>
        <a:p>
          <a:endParaRPr lang="en-US">
            <a:ln>
              <a:solidFill>
                <a:srgbClr val="000099"/>
              </a:solidFill>
            </a:ln>
          </a:endParaRPr>
        </a:p>
      </dgm:t>
    </dgm:pt>
    <dgm:pt modelId="{F9D64970-A0B4-4322-8E3A-F35098F62036}">
      <dgm:prSet phldrT="[Text]" custT="1"/>
      <dgm:spPr/>
      <dgm:t>
        <a:bodyPr/>
        <a:lstStyle/>
        <a:p>
          <a:r>
            <a:rPr lang="en-US" sz="2800" b="1" dirty="0">
              <a:solidFill>
                <a:srgbClr val="000099"/>
              </a:solidFill>
              <a:latin typeface="+mn-lt"/>
            </a:rPr>
            <a:t>(Earnings before interest and income tax)÷ Interest expense</a:t>
          </a:r>
          <a:endParaRPr lang="en-US" sz="2400" b="1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gm:t>
    </dgm:pt>
    <dgm:pt modelId="{8002A2C9-7D4A-4B7F-BCA1-C072AE629158}" type="parTrans" cxnId="{6A99F45B-5039-4F40-834D-B92B88C85918}">
      <dgm:prSet/>
      <dgm:spPr/>
      <dgm:t>
        <a:bodyPr/>
        <a:lstStyle/>
        <a:p>
          <a:pPr latinLnBrk="1"/>
          <a:endParaRPr lang="ko-KR" altLang="en-US"/>
        </a:p>
      </dgm:t>
    </dgm:pt>
    <dgm:pt modelId="{6181E075-68C4-482C-AA7F-B63EBD22D5B6}" type="sibTrans" cxnId="{6A99F45B-5039-4F40-834D-B92B88C85918}">
      <dgm:prSet/>
      <dgm:spPr/>
      <dgm:t>
        <a:bodyPr/>
        <a:lstStyle/>
        <a:p>
          <a:pPr latinLnBrk="1"/>
          <a:endParaRPr lang="ko-KR" altLang="en-US"/>
        </a:p>
      </dgm:t>
    </dgm:pt>
    <dgm:pt modelId="{3C483075-36F5-4BBF-90F6-8BAAB6B75233}">
      <dgm:prSet phldrT="[Text]" custT="1"/>
      <dgm:spPr/>
      <dgm:t>
        <a:bodyPr/>
        <a:lstStyle/>
        <a:p>
          <a:r>
            <a:rPr lang="en-US" sz="2000" dirty="0">
              <a:solidFill>
                <a:srgbClr val="000099"/>
              </a:solidFill>
              <a:latin typeface="+mn-lt"/>
            </a:rPr>
            <a:t>Number of times interest is covered by income</a:t>
          </a:r>
          <a:endParaRPr lang="en-US" sz="2000" b="1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gm:t>
    </dgm:pt>
    <dgm:pt modelId="{79440F29-CEFE-4847-879B-30A73F817629}" type="parTrans" cxnId="{84E8D2DB-AE23-4B6A-848E-338F01A55659}">
      <dgm:prSet/>
      <dgm:spPr/>
      <dgm:t>
        <a:bodyPr/>
        <a:lstStyle/>
        <a:p>
          <a:pPr latinLnBrk="1"/>
          <a:endParaRPr lang="ko-KR" altLang="en-US"/>
        </a:p>
      </dgm:t>
    </dgm:pt>
    <dgm:pt modelId="{75181267-C88F-42A7-8737-DD9E90BCEE1F}" type="sibTrans" cxnId="{84E8D2DB-AE23-4B6A-848E-338F01A55659}">
      <dgm:prSet/>
      <dgm:spPr/>
      <dgm:t>
        <a:bodyPr/>
        <a:lstStyle/>
        <a:p>
          <a:pPr latinLnBrk="1"/>
          <a:endParaRPr lang="ko-KR" altLang="en-US"/>
        </a:p>
      </dgm:t>
    </dgm:pt>
    <dgm:pt modelId="{729226F0-3513-4780-9EFB-5516F36BE4AC}">
      <dgm:prSet custT="1"/>
      <dgm:spPr/>
      <dgm:t>
        <a:bodyPr/>
        <a:lstStyle/>
        <a:p>
          <a:r>
            <a:rPr lang="en-US" sz="2000" dirty="0">
              <a:solidFill>
                <a:srgbClr val="000099"/>
              </a:solidFill>
              <a:latin typeface="+mn-lt"/>
            </a:rPr>
            <a:t>Indicates the relative protection that operating profitability provides to debtors</a:t>
          </a:r>
        </a:p>
      </dgm:t>
    </dgm:pt>
    <dgm:pt modelId="{C98DF832-0E9C-4231-9C5B-A1F621C9A3A5}" type="parTrans" cxnId="{1AA14430-54BD-4AC6-B410-F65C78B8FE9B}">
      <dgm:prSet/>
      <dgm:spPr/>
      <dgm:t>
        <a:bodyPr/>
        <a:lstStyle/>
        <a:p>
          <a:endParaRPr lang="en-US"/>
        </a:p>
      </dgm:t>
    </dgm:pt>
    <dgm:pt modelId="{B7C7A1AA-539B-46A6-B07A-95DDAEDFE444}" type="sibTrans" cxnId="{1AA14430-54BD-4AC6-B410-F65C78B8FE9B}">
      <dgm:prSet/>
      <dgm:spPr/>
      <dgm:t>
        <a:bodyPr/>
        <a:lstStyle/>
        <a:p>
          <a:endParaRPr lang="en-US"/>
        </a:p>
      </dgm:t>
    </dgm:pt>
    <dgm:pt modelId="{AD2EFDDE-D80B-4AAF-89A3-E945A1B5BE06}" type="pres">
      <dgm:prSet presAssocID="{FE8F8EDC-9B2B-4629-8AF2-C1F54D05FD75}" presName="Name0" presStyleCnt="0">
        <dgm:presLayoutVars>
          <dgm:dir/>
          <dgm:animLvl val="lvl"/>
          <dgm:resizeHandles/>
        </dgm:presLayoutVars>
      </dgm:prSet>
      <dgm:spPr/>
    </dgm:pt>
    <dgm:pt modelId="{9C179992-6607-4814-8D8E-6BA1C0230582}" type="pres">
      <dgm:prSet presAssocID="{EAE80658-19E6-4729-B30C-4DD082554541}" presName="linNode" presStyleCnt="0"/>
      <dgm:spPr/>
    </dgm:pt>
    <dgm:pt modelId="{42706D6E-0727-49AF-A669-2547C85163BD}" type="pres">
      <dgm:prSet presAssocID="{EAE80658-19E6-4729-B30C-4DD082554541}" presName="parentShp" presStyleLbl="node1" presStyleIdx="0" presStyleCnt="1">
        <dgm:presLayoutVars>
          <dgm:bulletEnabled val="1"/>
        </dgm:presLayoutVars>
      </dgm:prSet>
      <dgm:spPr/>
    </dgm:pt>
    <dgm:pt modelId="{E8D928C5-060C-409B-B545-02EA02EC11EA}" type="pres">
      <dgm:prSet presAssocID="{EAE80658-19E6-4729-B30C-4DD082554541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FDFD291A-6FE0-47ED-B600-0F8A2EFD8EE1}" type="presOf" srcId="{FE8F8EDC-9B2B-4629-8AF2-C1F54D05FD75}" destId="{AD2EFDDE-D80B-4AAF-89A3-E945A1B5BE06}" srcOrd="0" destOrd="0" presId="urn:microsoft.com/office/officeart/2005/8/layout/vList6"/>
    <dgm:cxn modelId="{6BBD742C-2D1E-4D1A-A035-207EA256B660}" type="presOf" srcId="{F9D64970-A0B4-4322-8E3A-F35098F62036}" destId="{E8D928C5-060C-409B-B545-02EA02EC11EA}" srcOrd="0" destOrd="0" presId="urn:microsoft.com/office/officeart/2005/8/layout/vList6"/>
    <dgm:cxn modelId="{1AA14430-54BD-4AC6-B410-F65C78B8FE9B}" srcId="{EAE80658-19E6-4729-B30C-4DD082554541}" destId="{729226F0-3513-4780-9EFB-5516F36BE4AC}" srcOrd="2" destOrd="0" parTransId="{C98DF832-0E9C-4231-9C5B-A1F621C9A3A5}" sibTransId="{B7C7A1AA-539B-46A6-B07A-95DDAEDFE444}"/>
    <dgm:cxn modelId="{97DE4636-F646-431D-95D0-D0EC8D2C1884}" srcId="{FE8F8EDC-9B2B-4629-8AF2-C1F54D05FD75}" destId="{EAE80658-19E6-4729-B30C-4DD082554541}" srcOrd="0" destOrd="0" parTransId="{4867CEBC-AE12-44F1-A746-820DBF114CEF}" sibTransId="{1556745C-33D6-47B7-BD73-6F5943C0B978}"/>
    <dgm:cxn modelId="{6A99F45B-5039-4F40-834D-B92B88C85918}" srcId="{EAE80658-19E6-4729-B30C-4DD082554541}" destId="{F9D64970-A0B4-4322-8E3A-F35098F62036}" srcOrd="0" destOrd="0" parTransId="{8002A2C9-7D4A-4B7F-BCA1-C072AE629158}" sibTransId="{6181E075-68C4-482C-AA7F-B63EBD22D5B6}"/>
    <dgm:cxn modelId="{01066776-7047-4895-8BBC-908011D26697}" type="presOf" srcId="{729226F0-3513-4780-9EFB-5516F36BE4AC}" destId="{E8D928C5-060C-409B-B545-02EA02EC11EA}" srcOrd="0" destOrd="2" presId="urn:microsoft.com/office/officeart/2005/8/layout/vList6"/>
    <dgm:cxn modelId="{38CAAF9E-D9DA-4E43-8800-51B373EB1A58}" type="presOf" srcId="{EAE80658-19E6-4729-B30C-4DD082554541}" destId="{42706D6E-0727-49AF-A669-2547C85163BD}" srcOrd="0" destOrd="0" presId="urn:microsoft.com/office/officeart/2005/8/layout/vList6"/>
    <dgm:cxn modelId="{C4FB17A2-3F89-4FA3-892B-120EFAEFF0DC}" type="presOf" srcId="{3C483075-36F5-4BBF-90F6-8BAAB6B75233}" destId="{E8D928C5-060C-409B-B545-02EA02EC11EA}" srcOrd="0" destOrd="1" presId="urn:microsoft.com/office/officeart/2005/8/layout/vList6"/>
    <dgm:cxn modelId="{84E8D2DB-AE23-4B6A-848E-338F01A55659}" srcId="{EAE80658-19E6-4729-B30C-4DD082554541}" destId="{3C483075-36F5-4BBF-90F6-8BAAB6B75233}" srcOrd="1" destOrd="0" parTransId="{79440F29-CEFE-4847-879B-30A73F817629}" sibTransId="{75181267-C88F-42A7-8737-DD9E90BCEE1F}"/>
    <dgm:cxn modelId="{4C737201-2B2D-42CC-B4FE-B24335FD936A}" type="presParOf" srcId="{AD2EFDDE-D80B-4AAF-89A3-E945A1B5BE06}" destId="{9C179992-6607-4814-8D8E-6BA1C0230582}" srcOrd="0" destOrd="0" presId="urn:microsoft.com/office/officeart/2005/8/layout/vList6"/>
    <dgm:cxn modelId="{381176D0-07C8-4E4E-8198-33CC55B54856}" type="presParOf" srcId="{9C179992-6607-4814-8D8E-6BA1C0230582}" destId="{42706D6E-0727-49AF-A669-2547C85163BD}" srcOrd="0" destOrd="0" presId="urn:microsoft.com/office/officeart/2005/8/layout/vList6"/>
    <dgm:cxn modelId="{11C3D212-4692-405C-8714-2570ACCEA318}" type="presParOf" srcId="{9C179992-6607-4814-8D8E-6BA1C0230582}" destId="{E8D928C5-060C-409B-B545-02EA02EC11E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041CE-3515-40D3-BBE7-A8A8E499F015}">
      <dsp:nvSpPr>
        <dsp:cNvPr id="0" name=""/>
        <dsp:cNvSpPr/>
      </dsp:nvSpPr>
      <dsp:spPr>
        <a:xfrm>
          <a:off x="0" y="0"/>
          <a:ext cx="7086600" cy="442912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7804D-3F69-47E9-B706-658AE5CD4139}">
      <dsp:nvSpPr>
        <dsp:cNvPr id="0" name=""/>
        <dsp:cNvSpPr/>
      </dsp:nvSpPr>
      <dsp:spPr>
        <a:xfrm>
          <a:off x="899998" y="3242719"/>
          <a:ext cx="184251" cy="184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C7F4A-F313-4571-B13E-A4B0E768059F}">
      <dsp:nvSpPr>
        <dsp:cNvPr id="0" name=""/>
        <dsp:cNvSpPr/>
      </dsp:nvSpPr>
      <dsp:spPr>
        <a:xfrm>
          <a:off x="1066806" y="3429003"/>
          <a:ext cx="1651177" cy="1280017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solidFill>
            <a:srgbClr val="00009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1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Earnings per common share</a:t>
          </a:r>
        </a:p>
      </dsp:txBody>
      <dsp:txXfrm>
        <a:off x="1066806" y="3429003"/>
        <a:ext cx="1651177" cy="1280017"/>
      </dsp:txXfrm>
    </dsp:sp>
    <dsp:sp modelId="{06F91B59-DD42-4B69-B699-7C766EA5C728}">
      <dsp:nvSpPr>
        <dsp:cNvPr id="0" name=""/>
        <dsp:cNvSpPr/>
      </dsp:nvSpPr>
      <dsp:spPr>
        <a:xfrm>
          <a:off x="2526372" y="2038883"/>
          <a:ext cx="333070" cy="333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61871-9575-4A65-AEEB-8F6230E13037}">
      <dsp:nvSpPr>
        <dsp:cNvPr id="0" name=""/>
        <dsp:cNvSpPr/>
      </dsp:nvSpPr>
      <dsp:spPr>
        <a:xfrm>
          <a:off x="2903992" y="2265076"/>
          <a:ext cx="1752589" cy="125156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solidFill>
            <a:srgbClr val="00009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487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Return on common equity</a:t>
          </a:r>
        </a:p>
      </dsp:txBody>
      <dsp:txXfrm>
        <a:off x="2903992" y="2265076"/>
        <a:ext cx="1752589" cy="1251561"/>
      </dsp:txXfrm>
    </dsp:sp>
    <dsp:sp modelId="{8D9D96B1-17F2-43B4-A206-75A4CD56F992}">
      <dsp:nvSpPr>
        <dsp:cNvPr id="0" name=""/>
        <dsp:cNvSpPr/>
      </dsp:nvSpPr>
      <dsp:spPr>
        <a:xfrm>
          <a:off x="4482274" y="1306306"/>
          <a:ext cx="460629" cy="460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456A8-929F-43F9-A8CA-320F8E02665A}">
      <dsp:nvSpPr>
        <dsp:cNvPr id="0" name=""/>
        <dsp:cNvSpPr/>
      </dsp:nvSpPr>
      <dsp:spPr>
        <a:xfrm>
          <a:off x="4996373" y="1700583"/>
          <a:ext cx="1652022" cy="1140519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solidFill>
            <a:srgbClr val="00009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078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Return on assets</a:t>
          </a:r>
        </a:p>
      </dsp:txBody>
      <dsp:txXfrm>
        <a:off x="4996373" y="1700583"/>
        <a:ext cx="1652022" cy="1140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073AA-18A5-4689-A419-CD70FDB660DA}">
      <dsp:nvSpPr>
        <dsp:cNvPr id="0" name=""/>
        <dsp:cNvSpPr/>
      </dsp:nvSpPr>
      <dsp:spPr>
        <a:xfrm>
          <a:off x="2034" y="349108"/>
          <a:ext cx="3052017" cy="15623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Accounts Receivable Turnover</a:t>
          </a:r>
        </a:p>
      </dsp:txBody>
      <dsp:txXfrm>
        <a:off x="765038" y="583465"/>
        <a:ext cx="1742178" cy="1093669"/>
      </dsp:txXfrm>
    </dsp:sp>
    <dsp:sp modelId="{F5216252-C637-42CD-AD2F-68F682682B56}">
      <dsp:nvSpPr>
        <dsp:cNvPr id="0" name=""/>
        <dsp:cNvSpPr/>
      </dsp:nvSpPr>
      <dsp:spPr>
        <a:xfrm>
          <a:off x="114951" y="666469"/>
          <a:ext cx="893683" cy="893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</a:t>
          </a:r>
        </a:p>
      </dsp:txBody>
      <dsp:txXfrm>
        <a:off x="245828" y="797346"/>
        <a:ext cx="631929" cy="631929"/>
      </dsp:txXfrm>
    </dsp:sp>
    <dsp:sp modelId="{99AEDFB6-B4EF-4AA2-A776-4EB6EBD29247}">
      <dsp:nvSpPr>
        <dsp:cNvPr id="0" name=""/>
        <dsp:cNvSpPr/>
      </dsp:nvSpPr>
      <dsp:spPr>
        <a:xfrm>
          <a:off x="3284023" y="349108"/>
          <a:ext cx="2444527" cy="15623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Inventory turnover</a:t>
          </a:r>
        </a:p>
      </dsp:txBody>
      <dsp:txXfrm>
        <a:off x="3895155" y="583465"/>
        <a:ext cx="1286561" cy="1093669"/>
      </dsp:txXfrm>
    </dsp:sp>
    <dsp:sp modelId="{37346D33-8B47-4FDB-AE01-897B72889527}">
      <dsp:nvSpPr>
        <dsp:cNvPr id="0" name=""/>
        <dsp:cNvSpPr/>
      </dsp:nvSpPr>
      <dsp:spPr>
        <a:xfrm>
          <a:off x="3044391" y="686434"/>
          <a:ext cx="893683" cy="893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</a:t>
          </a:r>
        </a:p>
      </dsp:txBody>
      <dsp:txXfrm>
        <a:off x="3175268" y="817311"/>
        <a:ext cx="631929" cy="631929"/>
      </dsp:txXfrm>
    </dsp:sp>
    <dsp:sp modelId="{92954F44-673C-4E51-9D85-1999CD07DE96}">
      <dsp:nvSpPr>
        <dsp:cNvPr id="0" name=""/>
        <dsp:cNvSpPr/>
      </dsp:nvSpPr>
      <dsp:spPr>
        <a:xfrm>
          <a:off x="6134005" y="349108"/>
          <a:ext cx="2093559" cy="15623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Fixed asset turnover</a:t>
          </a:r>
        </a:p>
      </dsp:txBody>
      <dsp:txXfrm>
        <a:off x="6657395" y="583465"/>
        <a:ext cx="1023335" cy="1093669"/>
      </dsp:txXfrm>
    </dsp:sp>
    <dsp:sp modelId="{9823329B-4336-4554-B592-B4EE642A5D9E}">
      <dsp:nvSpPr>
        <dsp:cNvPr id="0" name=""/>
        <dsp:cNvSpPr/>
      </dsp:nvSpPr>
      <dsp:spPr>
        <a:xfrm>
          <a:off x="5840260" y="683458"/>
          <a:ext cx="893683" cy="893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</a:t>
          </a:r>
        </a:p>
      </dsp:txBody>
      <dsp:txXfrm>
        <a:off x="5971137" y="814335"/>
        <a:ext cx="631929" cy="631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AE34F-DD35-4B5F-9AE8-B1D164DA7268}">
      <dsp:nvSpPr>
        <dsp:cNvPr id="0" name=""/>
        <dsp:cNvSpPr/>
      </dsp:nvSpPr>
      <dsp:spPr>
        <a:xfrm>
          <a:off x="2256546" y="336045"/>
          <a:ext cx="3584448" cy="3584448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Return to creditors or debtors</a:t>
          </a:r>
        </a:p>
      </dsp:txBody>
      <dsp:txXfrm>
        <a:off x="4145636" y="1095607"/>
        <a:ext cx="1280160" cy="1066800"/>
      </dsp:txXfrm>
    </dsp:sp>
    <dsp:sp modelId="{AC1580ED-F808-487F-A5DA-E1CB977845D8}">
      <dsp:nvSpPr>
        <dsp:cNvPr id="0" name=""/>
        <dsp:cNvSpPr/>
      </dsp:nvSpPr>
      <dsp:spPr>
        <a:xfrm>
          <a:off x="2182724" y="464061"/>
          <a:ext cx="3584448" cy="3584448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rPr>
            <a:t>Return to preferred shareholders</a:t>
          </a:r>
        </a:p>
      </dsp:txBody>
      <dsp:txXfrm>
        <a:off x="3036164" y="2789685"/>
        <a:ext cx="1920240" cy="938784"/>
      </dsp:txXfrm>
    </dsp:sp>
    <dsp:sp modelId="{61805603-475F-4228-8A1A-993C036A5481}">
      <dsp:nvSpPr>
        <dsp:cNvPr id="0" name=""/>
        <dsp:cNvSpPr/>
      </dsp:nvSpPr>
      <dsp:spPr>
        <a:xfrm>
          <a:off x="2007605" y="218690"/>
          <a:ext cx="3787041" cy="3819157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99"/>
              </a:solidFill>
              <a:latin typeface="Tahoma" pitchFamily="34" charset="0"/>
            </a:rPr>
            <a:t>Return to common shareholders</a:t>
          </a:r>
          <a:endParaRPr lang="en-US" sz="1800" kern="1200" dirty="0">
            <a:solidFill>
              <a:srgbClr val="000099"/>
            </a:solidFill>
          </a:endParaRPr>
        </a:p>
      </dsp:txBody>
      <dsp:txXfrm>
        <a:off x="2446270" y="1027988"/>
        <a:ext cx="1352514" cy="1136654"/>
      </dsp:txXfrm>
    </dsp:sp>
    <dsp:sp modelId="{BBE84C40-FE74-4912-B68B-745523958D9D}">
      <dsp:nvSpPr>
        <dsp:cNvPr id="0" name=""/>
        <dsp:cNvSpPr/>
      </dsp:nvSpPr>
      <dsp:spPr>
        <a:xfrm>
          <a:off x="2034948" y="114150"/>
          <a:ext cx="4028236" cy="402823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61D8D-EA96-4167-9774-8F970137487F}">
      <dsp:nvSpPr>
        <dsp:cNvPr id="0" name=""/>
        <dsp:cNvSpPr/>
      </dsp:nvSpPr>
      <dsp:spPr>
        <a:xfrm>
          <a:off x="1960829" y="241940"/>
          <a:ext cx="4028236" cy="402823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D6586-8EB9-46E7-8B8C-ACE2A58F1DDE}">
      <dsp:nvSpPr>
        <dsp:cNvPr id="0" name=""/>
        <dsp:cNvSpPr/>
      </dsp:nvSpPr>
      <dsp:spPr>
        <a:xfrm>
          <a:off x="1752604" y="3"/>
          <a:ext cx="4310253" cy="424974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3088E-0EC6-49CF-8097-A20DE3BDC674}">
      <dsp:nvSpPr>
        <dsp:cNvPr id="0" name=""/>
        <dsp:cNvSpPr/>
      </dsp:nvSpPr>
      <dsp:spPr>
        <a:xfrm>
          <a:off x="2291757" y="391431"/>
          <a:ext cx="3916214" cy="10815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>
          <a:solidFill>
            <a:srgbClr val="000099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Economy-wide factors, such as inflation</a:t>
          </a:r>
          <a:endParaRPr lang="en-US" sz="2500" b="1" kern="1200" dirty="0">
            <a:ln>
              <a:solidFill>
                <a:srgbClr val="000099"/>
              </a:solidFill>
            </a:ln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323434" y="423108"/>
        <a:ext cx="3852860" cy="1018192"/>
      </dsp:txXfrm>
    </dsp:sp>
    <dsp:sp modelId="{F3048408-6A6A-4F3A-8786-FD27B8403EEC}">
      <dsp:nvSpPr>
        <dsp:cNvPr id="0" name=""/>
        <dsp:cNvSpPr/>
      </dsp:nvSpPr>
      <dsp:spPr>
        <a:xfrm rot="2938996">
          <a:off x="4826952" y="2094677"/>
          <a:ext cx="1197315" cy="3785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00099"/>
          </a:solidFill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40514" y="2170385"/>
        <a:ext cx="970191" cy="227125"/>
      </dsp:txXfrm>
    </dsp:sp>
    <dsp:sp modelId="{F1642D55-FCA6-4028-9386-107479D7CF4E}">
      <dsp:nvSpPr>
        <dsp:cNvPr id="0" name=""/>
        <dsp:cNvSpPr/>
      </dsp:nvSpPr>
      <dsp:spPr>
        <a:xfrm>
          <a:off x="4978333" y="3094917"/>
          <a:ext cx="3246045" cy="10815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>
          <a:solidFill>
            <a:srgbClr val="000099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Firm-specific factors, such as potential for a labor strike</a:t>
          </a:r>
        </a:p>
      </dsp:txBody>
      <dsp:txXfrm>
        <a:off x="5010010" y="3126594"/>
        <a:ext cx="3182691" cy="1018192"/>
      </dsp:txXfrm>
    </dsp:sp>
    <dsp:sp modelId="{4403E7F7-E98E-4B39-964D-16006DDB2F90}">
      <dsp:nvSpPr>
        <dsp:cNvPr id="0" name=""/>
        <dsp:cNvSpPr/>
      </dsp:nvSpPr>
      <dsp:spPr>
        <a:xfrm rot="10800000">
          <a:off x="3631353" y="3446420"/>
          <a:ext cx="1197315" cy="3785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00099"/>
          </a:solidFill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744915" y="3522128"/>
        <a:ext cx="970191" cy="227125"/>
      </dsp:txXfrm>
    </dsp:sp>
    <dsp:sp modelId="{3816C228-5FC3-48C8-9E95-45A6AD294C6F}">
      <dsp:nvSpPr>
        <dsp:cNvPr id="0" name=""/>
        <dsp:cNvSpPr/>
      </dsp:nvSpPr>
      <dsp:spPr>
        <a:xfrm>
          <a:off x="110249" y="3094917"/>
          <a:ext cx="3371439" cy="10815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>
          <a:solidFill>
            <a:srgbClr val="000099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Industry-wide factors, such as competition</a:t>
          </a:r>
        </a:p>
      </dsp:txBody>
      <dsp:txXfrm>
        <a:off x="141926" y="3126594"/>
        <a:ext cx="3308085" cy="1018192"/>
      </dsp:txXfrm>
    </dsp:sp>
    <dsp:sp modelId="{8FAFFE34-78E6-493B-9E50-9E3324ED3DB7}">
      <dsp:nvSpPr>
        <dsp:cNvPr id="0" name=""/>
        <dsp:cNvSpPr/>
      </dsp:nvSpPr>
      <dsp:spPr>
        <a:xfrm rot="18733761">
          <a:off x="2424259" y="2094677"/>
          <a:ext cx="1197315" cy="37854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00099"/>
          </a:solidFill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537821" y="2170385"/>
        <a:ext cx="970191" cy="227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928C5-060C-409B-B545-02EA02EC11EA}">
      <dsp:nvSpPr>
        <dsp:cNvPr id="0" name=""/>
        <dsp:cNvSpPr/>
      </dsp:nvSpPr>
      <dsp:spPr>
        <a:xfrm>
          <a:off x="3291839" y="558"/>
          <a:ext cx="4937760" cy="21766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n>
              <a:solidFill>
                <a:srgbClr val="000099"/>
              </a:solidFill>
            </a:ln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>
              <a:ln>
                <a:solidFill>
                  <a:srgbClr val="000099"/>
                </a:solidFill>
              </a:ln>
              <a:solidFill>
                <a:schemeClr val="tx1"/>
              </a:solidFill>
              <a:latin typeface="+mn-lt"/>
            </a:rPr>
            <a:t>Current assets ÷ Current liabilities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ahoma" pitchFamily="34" charset="0"/>
            </a:rPr>
            <a:t>Measure of ability of the firm to pay short-term liabilities on time</a:t>
          </a:r>
          <a:endParaRPr lang="en-US" sz="2000" b="0" kern="1200" dirty="0">
            <a:ln>
              <a:solidFill>
                <a:srgbClr val="000099"/>
              </a:solidFill>
            </a:ln>
            <a:solidFill>
              <a:schemeClr val="tx1"/>
            </a:solidFill>
            <a:latin typeface="+mn-lt"/>
          </a:endParaRPr>
        </a:p>
      </dsp:txBody>
      <dsp:txXfrm>
        <a:off x="3291839" y="272634"/>
        <a:ext cx="4121531" cy="1632459"/>
      </dsp:txXfrm>
    </dsp:sp>
    <dsp:sp modelId="{42706D6E-0727-49AF-A669-2547C85163BD}">
      <dsp:nvSpPr>
        <dsp:cNvPr id="0" name=""/>
        <dsp:cNvSpPr/>
      </dsp:nvSpPr>
      <dsp:spPr>
        <a:xfrm>
          <a:off x="0" y="558"/>
          <a:ext cx="3291840" cy="217661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n>
                <a:solidFill>
                  <a:srgbClr val="000099"/>
                </a:solidFill>
              </a:ln>
              <a:solidFill>
                <a:schemeClr val="bg1"/>
              </a:solidFill>
            </a:rPr>
            <a:t>Current Ratio</a:t>
          </a:r>
        </a:p>
      </dsp:txBody>
      <dsp:txXfrm>
        <a:off x="106253" y="106811"/>
        <a:ext cx="3079334" cy="1964105"/>
      </dsp:txXfrm>
    </dsp:sp>
    <dsp:sp modelId="{7A22199D-E7A7-49E5-83A1-65876996F5F4}">
      <dsp:nvSpPr>
        <dsp:cNvPr id="0" name=""/>
        <dsp:cNvSpPr/>
      </dsp:nvSpPr>
      <dsp:spPr>
        <a:xfrm>
          <a:off x="3291839" y="2394830"/>
          <a:ext cx="4937760" cy="21766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tx1"/>
              </a:solidFill>
              <a:latin typeface="+mn-lt"/>
            </a:rPr>
            <a:t>Current highly liquid assets ÷ Current liabilities</a:t>
          </a:r>
          <a:endParaRPr lang="en-US" sz="2400" b="1" kern="1200" dirty="0">
            <a:ln>
              <a:solidFill>
                <a:srgbClr val="000099"/>
              </a:solidFill>
            </a:ln>
            <a:solidFill>
              <a:schemeClr val="tx1"/>
            </a:solidFill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n-lt"/>
            </a:rPr>
            <a:t>Current</a:t>
          </a:r>
          <a:r>
            <a:rPr lang="en-US" altLang="ko-KR" sz="1800" kern="1200" dirty="0">
              <a:solidFill>
                <a:schemeClr val="tx1"/>
              </a:solidFill>
              <a:latin typeface="+mn-lt"/>
            </a:rPr>
            <a:t> assets that are quickly and easily converted into </a:t>
          </a:r>
          <a:r>
            <a:rPr lang="en-US" sz="1800" kern="1200" dirty="0">
              <a:solidFill>
                <a:schemeClr val="tx1"/>
              </a:solidFill>
              <a:latin typeface="+mn-lt"/>
            </a:rPr>
            <a:t>highly liquid assets cash –no inventory</a:t>
          </a:r>
          <a:endParaRPr lang="en-US" sz="1800" kern="1200" dirty="0">
            <a:ln>
              <a:solidFill>
                <a:srgbClr val="000099"/>
              </a:solidFill>
            </a:ln>
            <a:solidFill>
              <a:schemeClr val="tx1"/>
            </a:solidFill>
            <a:latin typeface="+mn-lt"/>
          </a:endParaRPr>
        </a:p>
      </dsp:txBody>
      <dsp:txXfrm>
        <a:off x="3291839" y="2666906"/>
        <a:ext cx="4121531" cy="1632459"/>
      </dsp:txXfrm>
    </dsp:sp>
    <dsp:sp modelId="{87636F9F-91E8-41FF-807F-87D15CB2287B}">
      <dsp:nvSpPr>
        <dsp:cNvPr id="0" name=""/>
        <dsp:cNvSpPr/>
      </dsp:nvSpPr>
      <dsp:spPr>
        <a:xfrm>
          <a:off x="0" y="2394830"/>
          <a:ext cx="3291840" cy="2176611"/>
        </a:xfrm>
        <a:prstGeom prst="roundRect">
          <a:avLst/>
        </a:prstGeom>
        <a:solidFill>
          <a:schemeClr val="accent5">
            <a:lumMod val="7500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ln>
                <a:solidFill>
                  <a:srgbClr val="000099"/>
                </a:solidFill>
              </a:ln>
            </a:rPr>
            <a:t>Quick Ratio</a:t>
          </a:r>
        </a:p>
      </dsp:txBody>
      <dsp:txXfrm>
        <a:off x="106253" y="2501083"/>
        <a:ext cx="3079334" cy="19641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928C5-060C-409B-B545-02EA02EC11EA}">
      <dsp:nvSpPr>
        <dsp:cNvPr id="0" name=""/>
        <dsp:cNvSpPr/>
      </dsp:nvSpPr>
      <dsp:spPr>
        <a:xfrm>
          <a:off x="3312160" y="558"/>
          <a:ext cx="4968240" cy="21766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solidFill>
                <a:srgbClr val="000099"/>
              </a:solidFill>
              <a:latin typeface="Tahoma" pitchFamily="34" charset="0"/>
            </a:rPr>
            <a:t>Cash flow from operations </a:t>
          </a:r>
          <a:r>
            <a:rPr lang="en-US" sz="2200" b="1" kern="1200" dirty="0">
              <a:solidFill>
                <a:srgbClr val="000099"/>
              </a:solidFill>
              <a:latin typeface="Calibri"/>
            </a:rPr>
            <a:t>÷ C</a:t>
          </a:r>
          <a:r>
            <a:rPr lang="en-US" sz="2200" b="1" kern="1200" dirty="0">
              <a:solidFill>
                <a:srgbClr val="000099"/>
              </a:solidFill>
              <a:latin typeface="Tahoma" pitchFamily="34" charset="0"/>
            </a:rPr>
            <a:t>urrent liabilities</a:t>
          </a:r>
          <a:endParaRPr lang="en-US" sz="2000" b="1" kern="1200" dirty="0">
            <a:ln>
              <a:solidFill>
                <a:srgbClr val="000099"/>
              </a:solidFill>
            </a:ln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99"/>
              </a:solidFill>
              <a:latin typeface="+mn-lt"/>
            </a:rPr>
            <a:t>Measures the ability of the firm to pay current liabilities without borrowing or additional investments.</a:t>
          </a:r>
          <a:endParaRPr lang="en-US" sz="1800" b="0" kern="120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sp:txBody>
      <dsp:txXfrm>
        <a:off x="3312160" y="272634"/>
        <a:ext cx="4152011" cy="1632459"/>
      </dsp:txXfrm>
    </dsp:sp>
    <dsp:sp modelId="{42706D6E-0727-49AF-A669-2547C85163BD}">
      <dsp:nvSpPr>
        <dsp:cNvPr id="0" name=""/>
        <dsp:cNvSpPr/>
      </dsp:nvSpPr>
      <dsp:spPr>
        <a:xfrm>
          <a:off x="0" y="558"/>
          <a:ext cx="3312160" cy="217661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+mj-lt"/>
            </a:rPr>
            <a:t>Cash flow from operations to current liabilities ratio</a:t>
          </a:r>
        </a:p>
      </dsp:txBody>
      <dsp:txXfrm>
        <a:off x="106253" y="106811"/>
        <a:ext cx="3099654" cy="1964105"/>
      </dsp:txXfrm>
    </dsp:sp>
    <dsp:sp modelId="{7A22199D-E7A7-49E5-83A1-65876996F5F4}">
      <dsp:nvSpPr>
        <dsp:cNvPr id="0" name=""/>
        <dsp:cNvSpPr/>
      </dsp:nvSpPr>
      <dsp:spPr>
        <a:xfrm>
          <a:off x="3312160" y="2394830"/>
          <a:ext cx="4968240" cy="21766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99"/>
              </a:solidFill>
              <a:latin typeface="+mn-lt"/>
            </a:rPr>
            <a:t>Working capital is a broad definition of cash that includes cash and other assets that are highly liquid such as marketable securities.</a:t>
          </a:r>
          <a:endParaRPr lang="en-US" sz="2000" b="1" kern="120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sp:txBody>
      <dsp:txXfrm>
        <a:off x="3312160" y="2666906"/>
        <a:ext cx="4152011" cy="1632459"/>
      </dsp:txXfrm>
    </dsp:sp>
    <dsp:sp modelId="{87636F9F-91E8-41FF-807F-87D15CB2287B}">
      <dsp:nvSpPr>
        <dsp:cNvPr id="0" name=""/>
        <dsp:cNvSpPr/>
      </dsp:nvSpPr>
      <dsp:spPr>
        <a:xfrm>
          <a:off x="0" y="2394830"/>
          <a:ext cx="3312160" cy="2176611"/>
        </a:xfrm>
        <a:prstGeom prst="roundRect">
          <a:avLst/>
        </a:prstGeom>
        <a:solidFill>
          <a:schemeClr val="accent5">
            <a:lumMod val="7500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Tahoma" pitchFamily="34" charset="0"/>
            </a:rPr>
            <a:t>Working</a:t>
          </a:r>
          <a:r>
            <a:rPr lang="en-US" sz="3200" b="1" i="0" kern="1200" dirty="0">
              <a:solidFill>
                <a:schemeClr val="bg1"/>
              </a:solidFill>
              <a:latin typeface="Tahoma" pitchFamily="34" charset="0"/>
            </a:rPr>
            <a:t> </a:t>
          </a:r>
          <a:r>
            <a:rPr lang="en-US" sz="3200" b="1" i="0" kern="120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Tahoma" pitchFamily="34" charset="0"/>
            </a:rPr>
            <a:t>capital turnover ratios</a:t>
          </a:r>
          <a:endParaRPr lang="en-US" sz="3200" b="1" i="0" kern="1200" dirty="0">
            <a:ln>
              <a:solidFill>
                <a:srgbClr val="000099"/>
              </a:solidFill>
            </a:ln>
            <a:solidFill>
              <a:schemeClr val="bg1"/>
            </a:solidFill>
          </a:endParaRPr>
        </a:p>
      </dsp:txBody>
      <dsp:txXfrm>
        <a:off x="106253" y="2501083"/>
        <a:ext cx="3099654" cy="1964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928C5-060C-409B-B545-02EA02EC11EA}">
      <dsp:nvSpPr>
        <dsp:cNvPr id="0" name=""/>
        <dsp:cNvSpPr/>
      </dsp:nvSpPr>
      <dsp:spPr>
        <a:xfrm>
          <a:off x="3439794" y="558"/>
          <a:ext cx="5159692" cy="21766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rgbClr val="000099"/>
              </a:solidFill>
              <a:latin typeface="+mn-lt"/>
            </a:rPr>
            <a:t>Total Liabilities ÷ Total Equities</a:t>
          </a:r>
          <a:endParaRPr lang="en-US" sz="2400" b="1" kern="120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99"/>
              </a:solidFill>
              <a:latin typeface="Tahoma" pitchFamily="34" charset="0"/>
            </a:rPr>
            <a:t>Percentage of total financing provided by debtors or creditors.</a:t>
          </a:r>
          <a:endParaRPr lang="en-US" sz="1400" b="0" kern="120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0099"/>
              </a:solidFill>
              <a:latin typeface="Tahoma" pitchFamily="34" charset="0"/>
            </a:rPr>
            <a:t>A firm is said to be </a:t>
          </a:r>
          <a:r>
            <a:rPr lang="en-US" sz="1400" b="1" i="1" kern="1200" dirty="0">
              <a:solidFill>
                <a:srgbClr val="000099"/>
              </a:solidFill>
              <a:latin typeface="Tahoma" pitchFamily="34" charset="0"/>
            </a:rPr>
            <a:t>highly</a:t>
          </a:r>
          <a:r>
            <a:rPr lang="en-US" sz="1400" i="1" kern="1200" dirty="0">
              <a:solidFill>
                <a:srgbClr val="000099"/>
              </a:solidFill>
              <a:latin typeface="Tahoma" pitchFamily="34" charset="0"/>
            </a:rPr>
            <a:t> </a:t>
          </a:r>
          <a:r>
            <a:rPr lang="en-US" sz="1400" b="0" i="1" kern="1200" dirty="0">
              <a:solidFill>
                <a:srgbClr val="000099"/>
              </a:solidFill>
              <a:latin typeface="Tahoma" pitchFamily="34" charset="0"/>
            </a:rPr>
            <a:t>leveraged</a:t>
          </a:r>
          <a:r>
            <a:rPr lang="en-US" sz="1400" kern="1200" dirty="0">
              <a:solidFill>
                <a:srgbClr val="000099"/>
              </a:solidFill>
              <a:latin typeface="Tahoma" pitchFamily="34" charset="0"/>
            </a:rPr>
            <a:t> when this ratio is large.</a:t>
          </a:r>
          <a:endParaRPr lang="en-US" sz="1400" b="0" kern="120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0" kern="120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sp:txBody>
      <dsp:txXfrm>
        <a:off x="3439794" y="272634"/>
        <a:ext cx="4343463" cy="1632459"/>
      </dsp:txXfrm>
    </dsp:sp>
    <dsp:sp modelId="{42706D6E-0727-49AF-A669-2547C85163BD}">
      <dsp:nvSpPr>
        <dsp:cNvPr id="0" name=""/>
        <dsp:cNvSpPr/>
      </dsp:nvSpPr>
      <dsp:spPr>
        <a:xfrm>
          <a:off x="0" y="558"/>
          <a:ext cx="3439794" cy="217661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+mn-lt"/>
            </a:rPr>
            <a:t>Debt-to-equity ratio</a:t>
          </a:r>
        </a:p>
      </dsp:txBody>
      <dsp:txXfrm>
        <a:off x="106253" y="106811"/>
        <a:ext cx="3227288" cy="1964105"/>
      </dsp:txXfrm>
    </dsp:sp>
    <dsp:sp modelId="{7A22199D-E7A7-49E5-83A1-65876996F5F4}">
      <dsp:nvSpPr>
        <dsp:cNvPr id="0" name=""/>
        <dsp:cNvSpPr/>
      </dsp:nvSpPr>
      <dsp:spPr>
        <a:xfrm>
          <a:off x="3439794" y="2394830"/>
          <a:ext cx="5159692" cy="21766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99"/>
              </a:solidFill>
              <a:latin typeface="+mn-lt"/>
            </a:rPr>
            <a:t>Measures the ability of the firm to pay all liabilities from cash without new debt or additional investment.</a:t>
          </a:r>
          <a:endParaRPr lang="en-US" sz="2000" b="1" kern="120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</dsp:txBody>
      <dsp:txXfrm>
        <a:off x="3439794" y="2666906"/>
        <a:ext cx="4343463" cy="1632459"/>
      </dsp:txXfrm>
    </dsp:sp>
    <dsp:sp modelId="{87636F9F-91E8-41FF-807F-87D15CB2287B}">
      <dsp:nvSpPr>
        <dsp:cNvPr id="0" name=""/>
        <dsp:cNvSpPr/>
      </dsp:nvSpPr>
      <dsp:spPr>
        <a:xfrm>
          <a:off x="0" y="2394830"/>
          <a:ext cx="3439794" cy="2176611"/>
        </a:xfrm>
        <a:prstGeom prst="roundRect">
          <a:avLst/>
        </a:prstGeom>
        <a:solidFill>
          <a:schemeClr val="accent5">
            <a:lumMod val="75000"/>
            <a:alpha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solidFill>
                  <a:srgbClr val="000099"/>
                </a:solidFill>
              </a:ln>
              <a:latin typeface="+mn-lt"/>
            </a:rPr>
            <a:t>Cash from operations to total liabilities ratio</a:t>
          </a:r>
          <a:endParaRPr lang="en-US" sz="3600" b="1" i="0" kern="1200" dirty="0">
            <a:ln>
              <a:solidFill>
                <a:srgbClr val="000099"/>
              </a:solidFill>
            </a:ln>
            <a:solidFill>
              <a:schemeClr val="bg1"/>
            </a:solidFill>
            <a:latin typeface="+mn-lt"/>
          </a:endParaRPr>
        </a:p>
      </dsp:txBody>
      <dsp:txXfrm>
        <a:off x="106253" y="2501083"/>
        <a:ext cx="3227288" cy="19641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928C5-060C-409B-B545-02EA02EC11EA}">
      <dsp:nvSpPr>
        <dsp:cNvPr id="0" name=""/>
        <dsp:cNvSpPr/>
      </dsp:nvSpPr>
      <dsp:spPr>
        <a:xfrm>
          <a:off x="3291839" y="2232"/>
          <a:ext cx="4937760" cy="45675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rgbClr val="000099"/>
              </a:solidFill>
              <a:latin typeface="+mn-lt"/>
            </a:rPr>
            <a:t>(Earnings before interest and income tax)÷ Interest expense</a:t>
          </a:r>
          <a:endParaRPr lang="en-US" sz="2400" b="1" kern="120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99"/>
              </a:solidFill>
              <a:latin typeface="+mn-lt"/>
            </a:rPr>
            <a:t>Number of times interest is covered by income</a:t>
          </a:r>
          <a:endParaRPr lang="en-US" sz="2000" b="1" kern="1200" dirty="0">
            <a:ln>
              <a:solidFill>
                <a:srgbClr val="000099"/>
              </a:solidFill>
            </a:ln>
            <a:solidFill>
              <a:srgbClr val="000099"/>
            </a:solidFill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99"/>
              </a:solidFill>
              <a:latin typeface="+mn-lt"/>
            </a:rPr>
            <a:t>Indicates the relative protection that operating profitability provides to debtors</a:t>
          </a:r>
        </a:p>
      </dsp:txBody>
      <dsp:txXfrm>
        <a:off x="3291839" y="573174"/>
        <a:ext cx="3224934" cy="3425651"/>
      </dsp:txXfrm>
    </dsp:sp>
    <dsp:sp modelId="{42706D6E-0727-49AF-A669-2547C85163BD}">
      <dsp:nvSpPr>
        <dsp:cNvPr id="0" name=""/>
        <dsp:cNvSpPr/>
      </dsp:nvSpPr>
      <dsp:spPr>
        <a:xfrm>
          <a:off x="0" y="2232"/>
          <a:ext cx="3291840" cy="4567535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ln>
                <a:solidFill>
                  <a:srgbClr val="000099"/>
                </a:solidFill>
              </a:ln>
              <a:solidFill>
                <a:schemeClr val="bg1"/>
              </a:solidFill>
              <a:latin typeface="+mj-lt"/>
            </a:rPr>
            <a:t>Interest coverage ratio</a:t>
          </a:r>
        </a:p>
      </dsp:txBody>
      <dsp:txXfrm>
        <a:off x="160694" y="162926"/>
        <a:ext cx="2970452" cy="4246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6A028BC1-56EB-4B0E-9D3C-369A38E0096A}" type="datetime1">
              <a:rPr lang="ko-KR" altLang="en-US"/>
              <a:pPr>
                <a:defRPr/>
              </a:pPr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ko-KR"/>
              <a:t>KAIST Graduate School of Finance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5932C9DB-1869-4C9D-B667-28BDCC924D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en-US" altLang="ko-KR"/>
              <a:t>KAIST Graduate School of Finance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62D29626-A7FB-4133-814B-19D1EC9CC1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3652344D-F9F9-4CB4-A0D1-090F7F1B7675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2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</p:spTree>
    <p:extLst>
      <p:ext uri="{BB962C8B-B14F-4D97-AF65-F5344CB8AC3E}">
        <p14:creationId xmlns:p14="http://schemas.microsoft.com/office/powerpoint/2010/main" val="3541883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9940" name="Footer Placeholder 3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>
                <a:latin typeface="Calibri" panose="020F0502020204030204" pitchFamily="34" charset="0"/>
                <a:ea typeface="바탕" panose="02030600000101010101" pitchFamily="18" charset="-127"/>
              </a:rPr>
              <a:t>COPYRIGHT © 2009 South-Western/Cengage Learning</a:t>
            </a:r>
          </a:p>
        </p:txBody>
      </p:sp>
      <p:sp>
        <p:nvSpPr>
          <p:cNvPr id="39941" name="Slide Number Placeholder 4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8CC5F2-BB67-490B-B88A-E243CD9FD961}" type="slidenum">
              <a:rPr lang="en-US" altLang="ko-KR">
                <a:latin typeface="Calibri" panose="020F0502020204030204" pitchFamily="34" charset="0"/>
                <a:ea typeface="바탕" panose="02030600000101010101" pitchFamily="18" charset="-127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altLang="ko-KR">
              <a:latin typeface="Calibri" panose="020F0502020204030204" pitchFamily="34" charset="0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190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4BDE4F-D593-4465-88BC-A1562A9C54A4}" type="slidenum">
              <a:rPr lang="en-US" altLang="ko-KR" smtClean="0"/>
              <a:pPr>
                <a:spcBef>
                  <a:spcPct val="0"/>
                </a:spcBef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69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72783E6-78D4-42F1-BE4B-C70D94C39703}" type="slidenum">
              <a:rPr lang="en-US" altLang="ko-KR" smtClean="0"/>
              <a:pPr>
                <a:spcBef>
                  <a:spcPct val="0"/>
                </a:spcBef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63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030704C-BF6B-437D-A468-E15A5BA1F1D3}" type="slidenum">
              <a:rPr lang="en-US" altLang="ko-KR" smtClean="0"/>
              <a:pPr>
                <a:spcBef>
                  <a:spcPct val="0"/>
                </a:spcBef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37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D4AA19-7031-4760-8B7B-5C0ADE3B64E0}" type="slidenum">
              <a:rPr lang="en-US" altLang="ko-KR" smtClean="0"/>
              <a:pPr>
                <a:spcBef>
                  <a:spcPct val="0"/>
                </a:spcBef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00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9EECEB6-05FB-4DEE-BA4E-BC98143D2590}" type="slidenum">
              <a:rPr lang="en-US" altLang="ko-KR" smtClean="0"/>
              <a:pPr>
                <a:spcBef>
                  <a:spcPct val="0"/>
                </a:spcBef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014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F870568-A2B8-46F6-8446-3C13A17334F7}" type="slidenum">
              <a:rPr lang="en-US" altLang="ko-KR" smtClean="0"/>
              <a:pPr>
                <a:spcBef>
                  <a:spcPct val="0"/>
                </a:spcBef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38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0C2A77E-9CB3-4CB2-8FB2-F7A85EBF4704}" type="slidenum">
              <a:rPr lang="en-US" altLang="ko-KR" smtClean="0"/>
              <a:pPr>
                <a:spcBef>
                  <a:spcPct val="0"/>
                </a:spcBef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531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14C20D2-204B-4D4B-AFDF-86D56D8FE59A}" type="slidenum">
              <a:rPr lang="en-US" altLang="ko-KR" smtClean="0"/>
              <a:pPr>
                <a:spcBef>
                  <a:spcPct val="0"/>
                </a:spcBef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96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720E53D-0BDE-40C8-9606-DA92D128C161}" type="slidenum">
              <a:rPr lang="en-US" altLang="ko-KR" smtClean="0"/>
              <a:pPr>
                <a:spcBef>
                  <a:spcPct val="0"/>
                </a:spcBef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351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D83FEE-E989-416A-95BB-A17534E3E0CE}" type="slidenum">
              <a:rPr lang="en-US" altLang="ko-KR" smtClean="0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</p:spTree>
    <p:extLst>
      <p:ext uri="{BB962C8B-B14F-4D97-AF65-F5344CB8AC3E}">
        <p14:creationId xmlns:p14="http://schemas.microsoft.com/office/powerpoint/2010/main" val="1900065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7EE5B8F-E456-44D2-A3D4-B7BE53081AF8}" type="slidenum">
              <a:rPr lang="en-US" altLang="ko-KR" smtClean="0"/>
              <a:pPr>
                <a:spcBef>
                  <a:spcPct val="0"/>
                </a:spcBef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321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809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800AD1C-EEEF-4688-9B2A-1CE60159C534}" type="slidenum">
              <a:rPr lang="en-US" altLang="ko-KR" smtClean="0"/>
              <a:pPr>
                <a:spcBef>
                  <a:spcPct val="0"/>
                </a:spcBef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6595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045EA0-11BB-432A-A3FE-F493C2EE9171}" type="slidenum">
              <a:rPr lang="en-US" altLang="ko-KR" smtClean="0"/>
              <a:pPr>
                <a:spcBef>
                  <a:spcPct val="0"/>
                </a:spcBef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413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0C85A0D-01D2-4136-AAA3-EE4B58E9327C}" type="slidenum">
              <a:rPr lang="en-US" altLang="ko-KR" smtClean="0"/>
              <a:pPr>
                <a:spcBef>
                  <a:spcPct val="0"/>
                </a:spcBef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4873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2C9AFC6-6F78-4561-A26F-00B2B2F9A657}" type="slidenum">
              <a:rPr lang="en-US" altLang="ko-KR" smtClean="0"/>
              <a:pPr>
                <a:spcBef>
                  <a:spcPct val="0"/>
                </a:spcBef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855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F31E99B-4A33-4D77-805A-7AB3DCF1263B}" type="slidenum">
              <a:rPr lang="en-US" altLang="ko-KR" smtClean="0"/>
              <a:pPr>
                <a:spcBef>
                  <a:spcPct val="0"/>
                </a:spcBef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755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2A42023-A195-4BCC-B297-C78355BCF43A}" type="slidenum">
              <a:rPr lang="en-US" altLang="ko-KR" smtClean="0"/>
              <a:pPr>
                <a:spcBef>
                  <a:spcPct val="0"/>
                </a:spcBef>
              </a:pPr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32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917E85-4C04-4474-969A-C25A38AEBED4}" type="slidenum">
              <a:rPr lang="en-US" altLang="ko-KR" smtClean="0"/>
              <a:pPr>
                <a:spcBef>
                  <a:spcPct val="0"/>
                </a:spcBef>
              </a:pPr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041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A5BB6B2-4F37-43A2-B9D9-EA274C2DF358}" type="slidenum">
              <a:rPr lang="en-US" altLang="ko-KR" smtClean="0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07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662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7F2DEAB-0BED-46B8-B247-93A0EB8CBF05}" type="slidenum">
              <a:rPr lang="en-US" altLang="ko-KR" smtClean="0"/>
              <a:pPr>
                <a:spcBef>
                  <a:spcPct val="0"/>
                </a:spcBef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142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757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440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78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/>
              <a:t>COPYRIGHT © 2009 South-Western/Cengage Learning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8443C95-EC65-4DA7-84B1-4BDECFDB9755}" type="slidenum">
              <a:rPr lang="en-US" altLang="ko-KR" smtClean="0"/>
              <a:pPr>
                <a:spcBef>
                  <a:spcPct val="0"/>
                </a:spcBef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471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1287463"/>
            <a:ext cx="9137650" cy="152400"/>
            <a:chOff x="3" y="2064"/>
            <a:chExt cx="5756" cy="96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7" name="Group 10"/>
          <p:cNvGrpSpPr>
            <a:grpSpLocks/>
          </p:cNvGrpSpPr>
          <p:nvPr userDrawn="1"/>
        </p:nvGrpSpPr>
        <p:grpSpPr bwMode="auto">
          <a:xfrm flipV="1">
            <a:off x="6350" y="6097588"/>
            <a:ext cx="9137650" cy="152400"/>
            <a:chOff x="3" y="2064"/>
            <a:chExt cx="5756" cy="96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재무제표분석 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 sz="2000" b="1"/>
            </a:lvl1pPr>
          </a:lstStyle>
          <a:p>
            <a:r>
              <a:rPr lang="ko-KR" altLang="en-US"/>
              <a:t>금융전문가 과정</a:t>
            </a:r>
          </a:p>
          <a:p>
            <a:endParaRPr lang="ko-KR" altLang="en-US"/>
          </a:p>
          <a:p>
            <a:r>
              <a:rPr lang="en-US" altLang="ko-KR"/>
              <a:t>KAIST </a:t>
            </a:r>
            <a:r>
              <a:rPr lang="ko-KR" altLang="en-US"/>
              <a:t>금융전문대학원</a:t>
            </a:r>
          </a:p>
          <a:p>
            <a:r>
              <a:rPr lang="ko-KR" altLang="en-US"/>
              <a:t>정구열 교수</a:t>
            </a:r>
          </a:p>
          <a:p>
            <a:endParaRPr lang="en-US" altLang="ko-KR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KAIST Graduate School of Finance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4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30FA84A3-67D9-4A1C-930F-1A4A453A87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3168859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603782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324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324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026435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38481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38481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660884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481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38481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38481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4394933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38481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38481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38481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85731161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28600"/>
            <a:ext cx="7848600" cy="63246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9566577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588"/>
            <a:ext cx="82296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6F413-5076-4919-A9B1-DA673A91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42B63-FEF2-411D-AA0D-7E88520F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C526F-DE05-4E43-B88C-D970AF4F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1C8C3E3-CF5C-4E83-A77E-B75FEACEF0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530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57714175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35660460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48100" cy="5257800"/>
          </a:xfrm>
        </p:spPr>
        <p:txBody>
          <a:bodyPr/>
          <a:lstStyle>
            <a:lvl1pPr latinLnBrk="0">
              <a:defRPr sz="2800"/>
            </a:lvl1pPr>
            <a:lvl2pPr latinLnBrk="0">
              <a:defRPr sz="2400"/>
            </a:lvl2pPr>
            <a:lvl3pPr latinLnBrk="0">
              <a:defRPr sz="20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3848100" cy="5257800"/>
          </a:xfrm>
        </p:spPr>
        <p:txBody>
          <a:bodyPr/>
          <a:lstStyle>
            <a:lvl1pPr latinLnBrk="0">
              <a:defRPr sz="2800"/>
            </a:lvl1pPr>
            <a:lvl2pPr latinLnBrk="0">
              <a:defRPr sz="2400"/>
            </a:lvl2pPr>
            <a:lvl3pPr latinLnBrk="0">
              <a:defRPr sz="20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701338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2428695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2796498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75337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952066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027474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143000"/>
            <a:ext cx="9142413" cy="152400"/>
            <a:chOff x="0" y="900"/>
            <a:chExt cx="5759" cy="96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0" y="900"/>
              <a:ext cx="5759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ltGray">
            <a:xfrm>
              <a:off x="0" y="972"/>
              <a:ext cx="5759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8677275" y="6564313"/>
            <a:ext cx="536575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fld id="{05247A7A-A102-4286-8884-60C1DBF8A36E}" type="slidenum">
              <a:rPr lang="en-US" altLang="ko-KR" sz="1200">
                <a:solidFill>
                  <a:schemeClr val="bg2"/>
                </a:solidFill>
                <a:latin typeface="Times New Roman" pitchFamily="18" charset="0"/>
                <a:ea typeface="돋움" pitchFamily="50" charset="-127"/>
              </a:rPr>
              <a:pPr eaLnBrk="0" latinLnBrk="0" hangingPunct="0">
                <a:spcBef>
                  <a:spcPct val="50000"/>
                </a:spcBef>
                <a:defRPr/>
              </a:pPr>
              <a:t>‹#›</a:t>
            </a:fld>
            <a:endParaRPr lang="en-US" altLang="ko-KR" sz="1200">
              <a:solidFill>
                <a:schemeClr val="bg2"/>
              </a:solidFill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0" y="6583363"/>
            <a:ext cx="1847429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200" i="1" dirty="0">
                <a:solidFill>
                  <a:srgbClr val="0915A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KAIST College of Business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64" r:id="rId16"/>
  </p:sldLayoutIdLst>
  <p:transition advClick="0"/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Monotype Sorts" pitchFamily="2" charset="2"/>
        <a:buChar char="n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Monotype Sort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Monotype Sorts" pitchFamily="2" charset="2"/>
        <a:buChar char="u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">
            <a:extLst>
              <a:ext uri="{FF2B5EF4-FFF2-40B4-BE49-F238E27FC236}">
                <a16:creationId xmlns:a16="http://schemas.microsoft.com/office/drawing/2014/main" id="{A51213D3-23D3-4658-9270-53416395F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3418" y="1438198"/>
            <a:ext cx="2108374" cy="392386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1200" b="1" dirty="0"/>
              <a:t>대차대조표</a:t>
            </a:r>
            <a:r>
              <a:rPr lang="en-US" altLang="ko-KR" sz="1200" b="1" dirty="0"/>
              <a:t>, </a:t>
            </a:r>
            <a:r>
              <a:rPr lang="en-US" altLang="ko-KR" sz="1200" dirty="0"/>
              <a:t>1/1/20xx</a:t>
            </a:r>
          </a:p>
          <a:p>
            <a:pPr marL="0" indent="0">
              <a:buNone/>
            </a:pPr>
            <a:r>
              <a:rPr lang="ko-KR" altLang="en-US" sz="1200" u="sng" dirty="0">
                <a:solidFill>
                  <a:srgbClr val="0070C0"/>
                </a:solidFill>
              </a:rPr>
              <a:t>자산</a:t>
            </a:r>
            <a:endParaRPr lang="en-US" altLang="ko-KR" sz="12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현금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매출채권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재고자산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고정자산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무형자산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금융자산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u="sng" dirty="0">
                <a:solidFill>
                  <a:srgbClr val="0070C0"/>
                </a:solidFill>
              </a:rPr>
              <a:t>부채</a:t>
            </a:r>
            <a:endParaRPr lang="en-US" altLang="ko-KR" sz="12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유동부채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장기차입금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사채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리스부채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u="sng" dirty="0">
                <a:solidFill>
                  <a:srgbClr val="0070C0"/>
                </a:solidFill>
              </a:rPr>
              <a:t>자본</a:t>
            </a:r>
            <a:endParaRPr lang="en-US" altLang="ko-KR" sz="12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200" dirty="0" err="1">
                <a:solidFill>
                  <a:srgbClr val="0070C0"/>
                </a:solidFill>
              </a:rPr>
              <a:t>보통주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이익잉여금</a:t>
            </a:r>
            <a:r>
              <a:rPr lang="en-US" altLang="ko-KR" sz="1200" dirty="0">
                <a:solidFill>
                  <a:srgbClr val="0070C0"/>
                </a:solidFill>
              </a:rPr>
              <a:t>	            xxx</a:t>
            </a:r>
          </a:p>
          <a:p>
            <a:pPr marL="0" indent="0">
              <a:buNone/>
            </a:pPr>
            <a:r>
              <a:rPr lang="ko-KR" altLang="en-US" sz="1200" dirty="0" err="1">
                <a:solidFill>
                  <a:srgbClr val="0070C0"/>
                </a:solidFill>
              </a:rPr>
              <a:t>기타포괄손익누계액</a:t>
            </a:r>
            <a:r>
              <a:rPr lang="en-US" altLang="ko-KR" sz="1200" dirty="0">
                <a:solidFill>
                  <a:srgbClr val="0070C0"/>
                </a:solidFill>
              </a:rPr>
              <a:t>   xxx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0B5A82-CD7C-4C11-945A-278F5C92F112}"/>
              </a:ext>
            </a:extLst>
          </p:cNvPr>
          <p:cNvSpPr txBox="1">
            <a:spLocks/>
          </p:cNvSpPr>
          <p:nvPr/>
        </p:nvSpPr>
        <p:spPr bwMode="auto">
          <a:xfrm>
            <a:off x="6347330" y="1541569"/>
            <a:ext cx="2062792" cy="382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846" tIns="19424" rIns="38846" bIns="19424"/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pitchFamily="2" charset="2"/>
              <a:buChar char="n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 b="1" kern="0" dirty="0">
                <a:solidFill>
                  <a:schemeClr val="tx1"/>
                </a:solidFill>
              </a:rPr>
              <a:t>대차대조표</a:t>
            </a:r>
            <a:r>
              <a:rPr lang="en-US" altLang="ko-KR" sz="1200" b="1" kern="0" dirty="0">
                <a:solidFill>
                  <a:schemeClr val="tx1"/>
                </a:solidFill>
              </a:rPr>
              <a:t>, </a:t>
            </a:r>
            <a:r>
              <a:rPr lang="en-US" altLang="ko-KR" sz="1200" kern="0" dirty="0">
                <a:solidFill>
                  <a:schemeClr val="tx1"/>
                </a:solidFill>
              </a:rPr>
              <a:t>12/31/20xx</a:t>
            </a:r>
          </a:p>
          <a:p>
            <a:pPr marL="0" indent="0">
              <a:buNone/>
              <a:defRPr/>
            </a:pPr>
            <a:r>
              <a:rPr lang="ko-KR" altLang="en-US" sz="1200" u="sng" kern="0" dirty="0">
                <a:solidFill>
                  <a:srgbClr val="0070C0"/>
                </a:solidFill>
              </a:rPr>
              <a:t>자산</a:t>
            </a:r>
            <a:endParaRPr lang="en-US" altLang="ko-KR" sz="1200" u="sng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현금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매출채권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재고자산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고정자산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무형자산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투자자산</a:t>
            </a:r>
            <a:r>
              <a:rPr lang="en-US" altLang="ko-KR" sz="1200" dirty="0">
                <a:solidFill>
                  <a:srgbClr val="0070C0"/>
                </a:solidFill>
              </a:rPr>
              <a:t> (</a:t>
            </a:r>
            <a:r>
              <a:rPr lang="ko-KR" altLang="en-US" sz="1200" dirty="0">
                <a:solidFill>
                  <a:srgbClr val="0070C0"/>
                </a:solidFill>
              </a:rPr>
              <a:t>금융자산</a:t>
            </a:r>
            <a:r>
              <a:rPr lang="en-US" altLang="ko-KR" sz="1200" dirty="0">
                <a:solidFill>
                  <a:srgbClr val="0070C0"/>
                </a:solidFill>
              </a:rPr>
              <a:t>)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u="sng" dirty="0">
                <a:solidFill>
                  <a:srgbClr val="0070C0"/>
                </a:solidFill>
              </a:rPr>
              <a:t>부채</a:t>
            </a:r>
            <a:endParaRPr lang="en-US" altLang="ko-KR" sz="1200" u="sng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유동부채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장기차입금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사채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리스부채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u="sng" dirty="0">
                <a:solidFill>
                  <a:srgbClr val="0070C0"/>
                </a:solidFill>
              </a:rPr>
              <a:t>자본</a:t>
            </a:r>
            <a:endParaRPr lang="en-US" altLang="ko-KR" sz="1200" u="sng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 err="1">
                <a:solidFill>
                  <a:srgbClr val="0070C0"/>
                </a:solidFill>
              </a:rPr>
              <a:t>보통주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이익잉여금 </a:t>
            </a:r>
            <a:r>
              <a:rPr lang="en-US" altLang="ko-KR" sz="1200" kern="0" dirty="0">
                <a:solidFill>
                  <a:srgbClr val="0070C0"/>
                </a:solidFill>
              </a:rPr>
              <a:t>	         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kern="0" dirty="0" err="1">
                <a:solidFill>
                  <a:srgbClr val="0070C0"/>
                </a:solidFill>
              </a:rPr>
              <a:t>기타포괄손익누계액</a:t>
            </a:r>
            <a:r>
              <a:rPr lang="ko-KR" altLang="en-US" sz="1200" kern="0" dirty="0">
                <a:solidFill>
                  <a:srgbClr val="0070C0"/>
                </a:solidFill>
              </a:rPr>
              <a:t>   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ko-KR" altLang="en-US" sz="1200" kern="0" dirty="0">
              <a:solidFill>
                <a:srgbClr val="0070C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50BF18-4D86-4FA4-9F94-FB65B6D88E17}"/>
              </a:ext>
            </a:extLst>
          </p:cNvPr>
          <p:cNvCxnSpPr>
            <a:cxnSpLocks/>
          </p:cNvCxnSpPr>
          <p:nvPr/>
        </p:nvCxnSpPr>
        <p:spPr>
          <a:xfrm>
            <a:off x="3873437" y="1625571"/>
            <a:ext cx="1519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TextBox 6">
            <a:extLst>
              <a:ext uri="{FF2B5EF4-FFF2-40B4-BE49-F238E27FC236}">
                <a16:creationId xmlns:a16="http://schemas.microsoft.com/office/drawing/2014/main" id="{06C6EBBA-BF46-4397-8A69-C32B65C1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635" y="1413037"/>
            <a:ext cx="45397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변화</a:t>
            </a:r>
          </a:p>
        </p:txBody>
      </p:sp>
      <p:sp>
        <p:nvSpPr>
          <p:cNvPr id="6150" name="TextBox 7">
            <a:extLst>
              <a:ext uri="{FF2B5EF4-FFF2-40B4-BE49-F238E27FC236}">
                <a16:creationId xmlns:a16="http://schemas.microsoft.com/office/drawing/2014/main" id="{61E83D0E-BD69-43A7-93D2-7010C2E5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790" y="1898412"/>
            <a:ext cx="1907492" cy="259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손익계산서</a:t>
            </a:r>
            <a:endParaRPr lang="en-US" altLang="ko-KR" sz="12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1/1/20xx-12/31/20xx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2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      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매출원가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      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매출총이익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      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 err="1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판매및일반관리비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연구개발비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      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ko-KR" altLang="en-US" sz="1200" dirty="0" err="1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기타수익및비용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이자비용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      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 err="1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세전이익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      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법인세비용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      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당기순이익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        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2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675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AABBFA-7ACA-4E78-A20D-6485921C37ED}"/>
              </a:ext>
            </a:extLst>
          </p:cNvPr>
          <p:cNvCxnSpPr>
            <a:cxnSpLocks/>
          </p:cNvCxnSpPr>
          <p:nvPr/>
        </p:nvCxnSpPr>
        <p:spPr>
          <a:xfrm>
            <a:off x="4632951" y="1656381"/>
            <a:ext cx="12056" cy="212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7">
            <a:extLst>
              <a:ext uri="{FF2B5EF4-FFF2-40B4-BE49-F238E27FC236}">
                <a16:creationId xmlns:a16="http://schemas.microsoft.com/office/drawing/2014/main" id="{7BB00EAB-1A7D-411C-8E36-6E5FDE809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398" y="4965698"/>
            <a:ext cx="2857500" cy="127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dirty="0" err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포괄손익계산서</a:t>
            </a:r>
            <a:endParaRPr lang="en-US" altLang="ko-KR" sz="12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1/1/20xx-12/31/20xx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당기순이익			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  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FVOCI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투자자산 평가손익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외환환산손익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현금흐름위험회피 파생상품 평가손익	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자산재평가이익</a:t>
            </a:r>
            <a:r>
              <a:rPr lang="en-US" altLang="ko-KR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포괄손익	</a:t>
            </a:r>
            <a:r>
              <a:rPr lang="ko-KR" altLang="en-US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12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323528" y="1484784"/>
            <a:ext cx="864393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초과이익은 경제적 부가가치 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(Economic Value Added; EVA)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와 유사한 개념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다음과 같은 모형을 실례에 적용시킬 수 있다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초과이익모형의 신뢰성은 현금흐름할인 모형의 신뢰성 보다 높은데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이는 예측시점으로부터 가까운 정보를 보다 정확하게 예측하며 그런 정보를 보다 많이 활용하기 때문이다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3555" name="그림 2" descr="K-20110920-153453-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284984"/>
            <a:ext cx="4667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6B83B58F-28A4-4C30-A6E6-79BFA35EE782}"/>
              </a:ext>
            </a:extLst>
          </p:cNvPr>
          <p:cNvSpPr txBox="1">
            <a:spLocks/>
          </p:cNvSpPr>
          <p:nvPr/>
        </p:nvSpPr>
        <p:spPr bwMode="auto">
          <a:xfrm>
            <a:off x="823119" y="205022"/>
            <a:ext cx="7497762" cy="6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초과이익모형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823119" y="116632"/>
            <a:ext cx="7497762" cy="76584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상대가치비교법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755576" y="1340768"/>
            <a:ext cx="7992888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상대가치비교법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유사한 기업은 가치도 비슷하게 결정된다는 가정 하에  다른 기업의 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PER(</a:t>
            </a: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주당순이익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PBR(</a:t>
            </a: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주당 자기자본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PSR(</a:t>
            </a: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주당 매출액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이용하여 가치를 추정하는 방법</a:t>
            </a:r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사용할 수 밖에 없는 경우</a:t>
            </a:r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회계 정보가 부족하거나 재무정보의 규칙성이 부족한 경우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상장된 시기가 얼마 되지 않거나 역사가 매우 짧은 경우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회사의 경영상황이 안정적이지 못하고 현금흐름과 이익의 변동성이 커서 회계정보에 의한 정확한 예측이 어려운 경우</a:t>
            </a:r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기업이 장기간 적자를 기록하여 잉여현금흐름이 음수인 경우</a:t>
            </a:r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4"/>
          <p:cNvSpPr txBox="1">
            <a:spLocks noChangeArrowheads="1"/>
          </p:cNvSpPr>
          <p:nvPr/>
        </p:nvSpPr>
        <p:spPr bwMode="auto">
          <a:xfrm>
            <a:off x="395536" y="1628800"/>
            <a:ext cx="86439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상대가치비교법의 심각한 이론적 결함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비교 기업의 가치가 적절한 수준에서 형성되지 않았다면 평가하려는 기업의 가치도 잘못 판단하게 된다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비교기업의 적절성이 중요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자산규모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매출규모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산업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부채비율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발전단계 등의 유사성 고려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실무에서는 흔히 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PER(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주당 순이익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), PBR(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주당 자기자본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), PSR(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주당 매출액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을 사용한다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다른 예로 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EV/EBITDA.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843F65FB-BE21-4A12-B134-9E8C86BDBEB8}"/>
              </a:ext>
            </a:extLst>
          </p:cNvPr>
          <p:cNvSpPr txBox="1">
            <a:spLocks/>
          </p:cNvSpPr>
          <p:nvPr/>
        </p:nvSpPr>
        <p:spPr bwMode="auto">
          <a:xfrm>
            <a:off x="823119" y="188640"/>
            <a:ext cx="7497762" cy="76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kern="0">
                <a:effectLst>
                  <a:outerShdw blurRad="38100" dist="38100" dir="2700000" algn="tl">
                    <a:srgbClr val="C0C0C0"/>
                  </a:outerShdw>
                </a:effectLst>
              </a:rPr>
              <a:t>상대가치비교법</a:t>
            </a:r>
            <a:endParaRPr lang="ko-KR" altLang="en-US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5183F-ECF2-413C-912C-0D6178CC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비율법</a:t>
            </a:r>
            <a:r>
              <a:rPr lang="ko-KR" altLang="en-US" dirty="0"/>
              <a:t> 예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78C8918-168A-4507-9C48-3C32D6B23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763" y="1442691"/>
            <a:ext cx="751627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999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B962B-4872-44BA-B3A2-BCD758CD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비율을 이용한 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9310D-BA3C-4CDC-8C7E-81179DBD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대상 주식투자에 사용할 비율을 결정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순위를 결정하여 높은 비율부터 낮은 비율로 정렬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낮은 비율 주식은 매입하고</a:t>
            </a:r>
            <a:r>
              <a:rPr lang="en-US" altLang="ko-KR" dirty="0"/>
              <a:t>, </a:t>
            </a:r>
            <a:r>
              <a:rPr lang="ko-KR" altLang="en-US" dirty="0"/>
              <a:t>높은 비율 주식은 </a:t>
            </a:r>
            <a:r>
              <a:rPr lang="en-US" altLang="ko-KR" dirty="0"/>
              <a:t>(</a:t>
            </a:r>
            <a:r>
              <a:rPr lang="ko-KR" altLang="en-US" dirty="0"/>
              <a:t>공</a:t>
            </a:r>
            <a:r>
              <a:rPr lang="en-US" altLang="ko-KR" dirty="0"/>
              <a:t>)</a:t>
            </a:r>
            <a:r>
              <a:rPr lang="ko-KR" altLang="en-US" dirty="0"/>
              <a:t>매도</a:t>
            </a:r>
          </a:p>
        </p:txBody>
      </p:sp>
    </p:spTree>
    <p:extLst>
      <p:ext uri="{BB962C8B-B14F-4D97-AF65-F5344CB8AC3E}">
        <p14:creationId xmlns:p14="http://schemas.microsoft.com/office/powerpoint/2010/main" val="3818906865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58C77-5329-4FE6-BB19-F6264985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비율을 이용한 투자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FF03ED-0F42-459C-9839-951D6CAD7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4077072"/>
            <a:ext cx="6266656" cy="23364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15B2DC-A3D0-4702-8B28-03E16019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1962"/>
            <a:ext cx="5751101" cy="24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21269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236F2-F9A5-42AC-BC54-9ADA615E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비율을 이용한 투자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00A7441-132E-4DA9-9AEE-E3A49BE3C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41527"/>
            <a:ext cx="7848600" cy="476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8625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E3DD5-6654-4EBF-B8A9-4E9E2299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Football field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F5085E-0A39-42B4-B137-0DB1886D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772816"/>
            <a:ext cx="61926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32695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4"/>
          <p:cNvSpPr txBox="1">
            <a:spLocks noChangeArrowheads="1"/>
          </p:cNvSpPr>
          <p:nvPr/>
        </p:nvSpPr>
        <p:spPr bwMode="auto">
          <a:xfrm>
            <a:off x="1828800" y="2667000"/>
            <a:ext cx="510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b="1" dirty="0">
                <a:solidFill>
                  <a:srgbClr val="A5002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재무제표분석입문</a:t>
            </a:r>
            <a:endParaRPr lang="en-US" altLang="ko-KR" sz="1800" dirty="0">
              <a:solidFill>
                <a:schemeClr val="tx1"/>
              </a:solidFill>
              <a:latin typeface="Calibri" panose="020F0502020204030204" pitchFamily="34" charset="0"/>
              <a:ea typeface="바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171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A46E7C-3DE7-4EFB-9AAE-A03BBF154E02}" type="slidenum">
              <a:rPr lang="en-US" altLang="ko-KR" sz="1400" smtClean="0">
                <a:solidFill>
                  <a:srgbClr val="007F66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rgbClr val="007F66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60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7635A05-A993-45F3-B3C5-8E46C7DB8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548680"/>
            <a:ext cx="7038975" cy="469900"/>
          </a:xfrm>
        </p:spPr>
        <p:txBody>
          <a:bodyPr vert="horz" wrap="square" lIns="67866" tIns="33338" rIns="67866" bIns="333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재무회계정보의 유용성 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(Usefulness of financial accounting information)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8A42AA7-B725-46D6-8FF8-2AC2F3615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3839" y="1885950"/>
            <a:ext cx="6156325" cy="3543300"/>
          </a:xfrm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ko-KR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재무회계정보는 기본적으로 다음의 두 가지 역할을 한다</a:t>
            </a:r>
            <a:r>
              <a:rPr lang="en-US" altLang="ko-K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ko-KR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통제 및 감시기능</a:t>
            </a:r>
            <a:r>
              <a:rPr lang="en-US" altLang="ko-K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(Control): </a:t>
            </a:r>
            <a:r>
              <a:rPr lang="ko-KR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재무회계정보는 투자자</a:t>
            </a:r>
            <a:r>
              <a:rPr lang="en-US" altLang="ko-K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주주 및 채권자</a:t>
            </a:r>
            <a:r>
              <a:rPr lang="en-US" altLang="ko-K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경영자가 수행하는 의사결정에 영향을 주거나 감시</a:t>
            </a:r>
            <a:r>
              <a:rPr lang="en-US" altLang="ko-K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통제할 수 있도록 도와준다</a:t>
            </a:r>
            <a:r>
              <a:rPr lang="en-US" altLang="ko-K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ko-KR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예측기능</a:t>
            </a:r>
            <a:r>
              <a:rPr lang="en-US" altLang="ko-K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(Prediction): </a:t>
            </a:r>
            <a:r>
              <a:rPr lang="ko-KR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재무회계정보는 기업의 미래 이익 또는 현금흐름을 예측하는데 도움을 준다</a:t>
            </a:r>
            <a:r>
              <a:rPr lang="en-US" altLang="ko-K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6388" name="그림 2">
            <a:extLst>
              <a:ext uri="{FF2B5EF4-FFF2-40B4-BE49-F238E27FC236}">
                <a16:creationId xmlns:a16="http://schemas.microsoft.com/office/drawing/2014/main" id="{C65FFFE1-CBBE-43B2-9E5B-F60BFFFD8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5157788"/>
            <a:ext cx="172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3">
            <a:extLst>
              <a:ext uri="{FF2B5EF4-FFF2-40B4-BE49-F238E27FC236}">
                <a16:creationId xmlns:a16="http://schemas.microsoft.com/office/drawing/2014/main" id="{22B5552D-D83C-4D9B-8F78-FB678208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88" y="5186363"/>
            <a:ext cx="2476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그림 10">
            <a:extLst>
              <a:ext uri="{FF2B5EF4-FFF2-40B4-BE49-F238E27FC236}">
                <a16:creationId xmlns:a16="http://schemas.microsoft.com/office/drawing/2014/main" id="{68EE35BE-CE35-4146-B13C-3F26B60E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5191126"/>
            <a:ext cx="5905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4"/>
          <p:cNvSpPr txBox="1">
            <a:spLocks noChangeArrowheads="1"/>
          </p:cNvSpPr>
          <p:nvPr/>
        </p:nvSpPr>
        <p:spPr bwMode="auto">
          <a:xfrm>
            <a:off x="1331640" y="3044279"/>
            <a:ext cx="67204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기업가치평가 모형</a:t>
            </a:r>
            <a:endParaRPr lang="en-US" altLang="ko-KR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ko-KR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(Valuation models)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8F744-88E9-4549-9BC7-B306E63024B9}" type="slidenum">
              <a:rPr lang="en-US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2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-17463"/>
            <a:ext cx="8207375" cy="1143001"/>
          </a:xfrm>
        </p:spPr>
        <p:txBody>
          <a:bodyPr lIns="90488" tIns="44450" rIns="90488" bIns="44450"/>
          <a:lstStyle/>
          <a:p>
            <a:pPr eaLnBrk="1" hangingPunct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재무제표분석의 목적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07375" cy="4695825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80000"/>
              </a:spcBef>
              <a:spcAft>
                <a:spcPct val="100000"/>
              </a:spcAft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economics of a firm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forecast its future profitability and risk</a:t>
            </a:r>
          </a:p>
          <a:p>
            <a:pPr marL="1030288" lvl="1" indent="-465138" eaLnBrk="1" hangingPunct="1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Char char="Ø"/>
            </a:pPr>
            <a:r>
              <a:rPr lang="en-US" altLang="ko-K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increase in wealth</a:t>
            </a:r>
          </a:p>
          <a:p>
            <a:pPr marL="1030288" lvl="1" indent="-465138" eaLnBrk="1" hangingPunct="1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Char char="Ø"/>
            </a:pPr>
            <a:r>
              <a:rPr lang="en-US" altLang="ko-K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probability that a specific level of  profitability will be achieved</a:t>
            </a:r>
            <a:r>
              <a:rPr lang="en-US" altLang="ko-KR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14313"/>
            <a:ext cx="8207375" cy="83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Value vs. True Value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07375" cy="4968875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statements do not reflect the company’s prospects within its business environment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are backward looking, not focusing on the future prospects.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statements are inherently limited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leave out some current and historical information such as human resources and the effects of inflation.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prepares the financial statements in a biased manner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often choose accounting methods and estimates that make them look good.</a:t>
            </a:r>
          </a:p>
        </p:txBody>
      </p:sp>
    </p:spTree>
    <p:extLst>
      <p:ext uri="{BB962C8B-B14F-4D97-AF65-F5344CB8AC3E}">
        <p14:creationId xmlns:p14="http://schemas.microsoft.com/office/powerpoint/2010/main" val="42567008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8738"/>
            <a:ext cx="8207375" cy="106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</a:t>
            </a:r>
            <a:b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 Analysis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484438" y="1524000"/>
            <a:ext cx="4051300" cy="10937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Value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497138" y="3233738"/>
            <a:ext cx="4051300" cy="177958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tabLst>
                <a:tab pos="452438" algn="l"/>
              </a:tabLst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tabLst>
                <a:tab pos="452438" algn="l"/>
              </a:tabLst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tabLst>
                <a:tab pos="452438" algn="l"/>
              </a:tabLst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tabLst>
                <a:tab pos="452438" algn="l"/>
              </a:tabLst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tabLst>
                <a:tab pos="452438" algn="l"/>
              </a:tabLst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tabLst>
                <a:tab pos="452438" algn="l"/>
              </a:tabLst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tabLst>
                <a:tab pos="452438" algn="l"/>
              </a:tabLst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tabLst>
                <a:tab pos="452438" algn="l"/>
              </a:tabLst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tabLst>
                <a:tab pos="452438" algn="l"/>
              </a:tabLst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adjustments for:</a:t>
            </a:r>
          </a:p>
          <a:p>
            <a:pPr algn="ctr" latin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 business environment</a:t>
            </a:r>
          </a:p>
          <a:p>
            <a:pPr algn="ctr" latin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unrecorded events</a:t>
            </a:r>
          </a:p>
          <a:p>
            <a:pPr algn="ctr" latin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 management bias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497138" y="5410200"/>
            <a:ext cx="4051300" cy="10937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True Value </a:t>
            </a:r>
          </a:p>
        </p:txBody>
      </p:sp>
      <p:sp>
        <p:nvSpPr>
          <p:cNvPr id="13318" name="Text Box 14"/>
          <p:cNvSpPr txBox="1">
            <a:spLocks noChangeArrowheads="1"/>
          </p:cNvSpPr>
          <p:nvPr/>
        </p:nvSpPr>
        <p:spPr bwMode="auto">
          <a:xfrm>
            <a:off x="3473450" y="29114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9" name="Text Box 16"/>
          <p:cNvSpPr txBox="1">
            <a:spLocks noChangeArrowheads="1"/>
          </p:cNvSpPr>
          <p:nvPr/>
        </p:nvSpPr>
        <p:spPr bwMode="auto">
          <a:xfrm>
            <a:off x="4387850" y="25304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0" name="Line 17"/>
          <p:cNvSpPr>
            <a:spLocks noChangeShapeType="1"/>
          </p:cNvSpPr>
          <p:nvPr/>
        </p:nvSpPr>
        <p:spPr bwMode="auto">
          <a:xfrm>
            <a:off x="4554538" y="2743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1" name="Text Box 18"/>
          <p:cNvSpPr txBox="1">
            <a:spLocks noChangeArrowheads="1"/>
          </p:cNvSpPr>
          <p:nvPr/>
        </p:nvSpPr>
        <p:spPr bwMode="auto">
          <a:xfrm>
            <a:off x="4424363" y="50212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ko-KR" altLang="ko-KR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2" name="Line 19"/>
          <p:cNvSpPr>
            <a:spLocks noChangeShapeType="1"/>
          </p:cNvSpPr>
          <p:nvPr/>
        </p:nvSpPr>
        <p:spPr bwMode="auto">
          <a:xfrm>
            <a:off x="4554538" y="5029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669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3"/>
          <p:cNvSpPr>
            <a:spLocks noGrp="1" noChangeArrowheads="1"/>
          </p:cNvSpPr>
          <p:nvPr>
            <p:ph type="title"/>
          </p:nvPr>
        </p:nvSpPr>
        <p:spPr>
          <a:xfrm>
            <a:off x="377825" y="152400"/>
            <a:ext cx="8370888" cy="83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 Analysis - Overview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B54F58-0B56-4199-9377-A80646996B1B}"/>
              </a:ext>
            </a:extLst>
          </p:cNvPr>
          <p:cNvSpPr/>
          <p:nvPr/>
        </p:nvSpPr>
        <p:spPr>
          <a:xfrm>
            <a:off x="611188" y="1412875"/>
            <a:ext cx="40386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Understand the Financial 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DB0EA96-1095-4A7F-85A3-C54D3CF5275B}"/>
              </a:ext>
            </a:extLst>
          </p:cNvPr>
          <p:cNvSpPr/>
          <p:nvPr/>
        </p:nvSpPr>
        <p:spPr>
          <a:xfrm>
            <a:off x="2117725" y="3165475"/>
            <a:ext cx="40386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Company Strategy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6EEF46A-A6DD-40A4-AD43-F6D1D308A80B}"/>
              </a:ext>
            </a:extLst>
          </p:cNvPr>
          <p:cNvSpPr/>
          <p:nvPr/>
        </p:nvSpPr>
        <p:spPr>
          <a:xfrm>
            <a:off x="2836863" y="4079875"/>
            <a:ext cx="40386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Analyze 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Profitability and Risk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2ECC381-8D17-4D1E-B9A4-E0E5C5B7993F}"/>
              </a:ext>
            </a:extLst>
          </p:cNvPr>
          <p:cNvSpPr/>
          <p:nvPr/>
        </p:nvSpPr>
        <p:spPr>
          <a:xfrm>
            <a:off x="3557588" y="4994275"/>
            <a:ext cx="40386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Prepare Pro Forma 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Financial Statements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532E6CB-8C98-472C-9139-016FFF4F09BF}"/>
              </a:ext>
            </a:extLst>
          </p:cNvPr>
          <p:cNvSpPr/>
          <p:nvPr/>
        </p:nvSpPr>
        <p:spPr>
          <a:xfrm>
            <a:off x="4413250" y="5805488"/>
            <a:ext cx="41910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Value the Firm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4B6392B-5AF8-40F9-AE38-87F8D643FAC8}"/>
              </a:ext>
            </a:extLst>
          </p:cNvPr>
          <p:cNvSpPr/>
          <p:nvPr/>
        </p:nvSpPr>
        <p:spPr>
          <a:xfrm>
            <a:off x="1397000" y="2205038"/>
            <a:ext cx="40386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Identify 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Economic Characteristics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A675DAD-8718-440D-A2B2-8D80F8372F8E}"/>
              </a:ext>
            </a:extLst>
          </p:cNvPr>
          <p:cNvSpPr/>
          <p:nvPr/>
        </p:nvSpPr>
        <p:spPr>
          <a:xfrm rot="5400000">
            <a:off x="5402263" y="3827463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58F44BC-EFFC-4B44-A57A-CD056AB2B7F1}"/>
              </a:ext>
            </a:extLst>
          </p:cNvPr>
          <p:cNvSpPr/>
          <p:nvPr/>
        </p:nvSpPr>
        <p:spPr>
          <a:xfrm rot="5400000">
            <a:off x="4899025" y="2890838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01F1AF2F-24F5-4BEE-AD55-109EABFD48F0}"/>
              </a:ext>
            </a:extLst>
          </p:cNvPr>
          <p:cNvSpPr/>
          <p:nvPr/>
        </p:nvSpPr>
        <p:spPr>
          <a:xfrm rot="5400000">
            <a:off x="6338888" y="4475163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8A55B6F-8EAC-49ED-B343-9EB350F65DBF}"/>
              </a:ext>
            </a:extLst>
          </p:cNvPr>
          <p:cNvSpPr/>
          <p:nvPr/>
        </p:nvSpPr>
        <p:spPr>
          <a:xfrm rot="5400000">
            <a:off x="7016750" y="5376863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7F60264-7129-423F-9F74-75CB6D8EBCB4}"/>
              </a:ext>
            </a:extLst>
          </p:cNvPr>
          <p:cNvSpPr/>
          <p:nvPr/>
        </p:nvSpPr>
        <p:spPr>
          <a:xfrm rot="5400000">
            <a:off x="4040188" y="1946275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26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3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 animBg="1"/>
      <p:bldP spid="28" grpId="0" build="allAtOnce" animBg="1"/>
      <p:bldP spid="29" grpId="0" build="allAtOnce" animBg="1"/>
      <p:bldP spid="30" grpId="0" build="allAtOnce" animBg="1"/>
      <p:bldP spid="31" grpId="0" animBg="1"/>
      <p:bldP spid="27" grpId="0" build="allAtOnce" animBg="1"/>
      <p:bldP spid="34" grpId="0" animBg="1"/>
      <p:bldP spid="33" grpId="0" animBg="1"/>
      <p:bldP spid="35" grpId="0" animBg="1"/>
      <p:bldP spid="36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6988"/>
            <a:ext cx="8280400" cy="1066801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Business Environment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80400" cy="32004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nature of the company’s operations?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strategy is being employed to generate profits?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company’s industry?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major players? Competition?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relationships between the company and its customers and suppliers?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company’s sales and profits affected by changes in the economy?</a:t>
            </a:r>
          </a:p>
        </p:txBody>
      </p:sp>
    </p:spTree>
    <p:extLst>
      <p:ext uri="{BB962C8B-B14F-4D97-AF65-F5344CB8AC3E}">
        <p14:creationId xmlns:p14="http://schemas.microsoft.com/office/powerpoint/2010/main" val="33084380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83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industry and firm strategy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27163"/>
            <a:ext cx="8280400" cy="502602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ko-KR" sz="320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Analysis of firm and industry</a:t>
            </a:r>
            <a:endParaRPr lang="ko-KR" altLang="en-US" sz="3200" b="1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Industry economic characteristics	</a:t>
            </a:r>
          </a:p>
          <a:p>
            <a:pPr marL="1371600" lvl="2" indent="-457200">
              <a:lnSpc>
                <a:spcPct val="11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Demand : </a:t>
            </a:r>
          </a:p>
          <a:p>
            <a:pPr marL="1828800" lvl="3" indent="-45720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Competition</a:t>
            </a:r>
          </a:p>
          <a:p>
            <a:pPr marL="1828800" lvl="3" indent="-45720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Price sensitivity (substitute products, price level of product)</a:t>
            </a:r>
          </a:p>
          <a:p>
            <a:pPr marL="1828800" lvl="3" indent="-45720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Growth potential</a:t>
            </a:r>
          </a:p>
          <a:p>
            <a:pPr marL="1828800" lvl="3" indent="-45720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Economic cycle, seasonality</a:t>
            </a:r>
          </a:p>
          <a:p>
            <a:pPr marL="1828800" lvl="3" indent="-457200">
              <a:lnSpc>
                <a:spcPct val="115000"/>
              </a:lnSpc>
              <a:spcBef>
                <a:spcPct val="0"/>
              </a:spcBef>
              <a:buClrTx/>
            </a:pPr>
            <a:endParaRPr lang="en-US" altLang="ko-KR" sz="20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1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Supply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1828800" lvl="3" indent="-45720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Supplier power</a:t>
            </a:r>
          </a:p>
          <a:p>
            <a:pPr marL="1828800" lvl="3" indent="-45720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Barriers to entry</a:t>
            </a:r>
          </a:p>
          <a:p>
            <a:pPr marL="457200" indent="-457200" eaLnBrk="1" hangingPunct="1"/>
            <a:endParaRPr lang="en-US" altLang="ko-KR" sz="32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682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83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Industry and firm strategy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843463"/>
          </a:xfrm>
        </p:spPr>
        <p:txBody>
          <a:bodyPr/>
          <a:lstStyle/>
          <a:p>
            <a:pPr marL="720725" lvl="2" indent="-457200" eaLnBrk="1" hangingPunct="1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: </a:t>
            </a:r>
          </a:p>
          <a:p>
            <a:pPr marL="1344613" lvl="3" indent="-457200" eaLnBrk="1" hangingPunct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(labor) intensive or labor intensive? 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lvl="2" indent="-457200" eaLnBrk="1" hangingPunct="1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: </a:t>
            </a:r>
          </a:p>
          <a:p>
            <a:pPr marL="1344613" lvl="3" indent="-457200" eaLnBrk="1" hangingPunct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Promoted to other business (B2B) or consumers(B2C)?</a:t>
            </a:r>
          </a:p>
          <a:p>
            <a:pPr marL="1344613" lvl="3" indent="-457200" eaLnBrk="1" hangingPunct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pull or demand creation?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lvl="2" indent="-457200" eaLnBrk="1" hangingPunct="1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Financing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344613" lvl="3" indent="-457200" eaLnBrk="1" hangingPunct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financing</a:t>
            </a:r>
          </a:p>
          <a:p>
            <a:pPr marL="1344613" lvl="3" indent="-457200" eaLnBrk="1" hangingPunct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 versus  long-term financing</a:t>
            </a:r>
          </a:p>
          <a:p>
            <a:pPr marL="1344613" lvl="3" indent="-457200" eaLnBrk="1" hangingPunct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 versus  equity financing</a:t>
            </a:r>
          </a:p>
          <a:p>
            <a:pPr marL="1344613" lvl="3" indent="-457200" eaLnBrk="1" hangingPunct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 versus  external financing </a:t>
            </a:r>
          </a:p>
          <a:p>
            <a:pPr marL="457200" indent="-457200" eaLnBrk="1" hangingPunct="1"/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948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83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Industry and firm strategy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19213"/>
            <a:ext cx="82804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chain analysis </a:t>
            </a:r>
          </a:p>
          <a:p>
            <a:pPr marL="914400" lvl="1" indent="-457200"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various activities involved in the creation of values.</a:t>
            </a:r>
          </a:p>
          <a:p>
            <a:pPr marL="914400" lvl="1" indent="-457200"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 1 – Value chain analysis (Pharmaceutical companies)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619250" y="2420938"/>
            <a:ext cx="480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 b="1">
              <a:latin typeface="Arial" panose="020B0604020202020204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29050" y="3197225"/>
            <a:ext cx="472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바탕" panose="02030600000101010101" pitchFamily="18" charset="-127"/>
              </a:rPr>
              <a:t>Outsourcing to the clinical research firms</a:t>
            </a:r>
            <a:r>
              <a:rPr lang="en-US" altLang="ko-KR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838450" y="3654425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바탕" panose="02030600000101010101" pitchFamily="18" charset="-127"/>
              </a:rPr>
              <a:t>Manufacturing</a:t>
            </a:r>
            <a:r>
              <a:rPr lang="en-US" altLang="ko-KR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686050" y="4187825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바탕" panose="02030600000101010101" pitchFamily="18" charset="-127"/>
              </a:rPr>
              <a:t>   Marketing</a:t>
            </a:r>
            <a:r>
              <a:rPr lang="en-US" altLang="ko-KR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624388" y="4535488"/>
            <a:ext cx="281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바탕" panose="02030600000101010101" pitchFamily="18" charset="-127"/>
              </a:rPr>
              <a:t>Demand creation</a:t>
            </a:r>
            <a:r>
              <a:rPr lang="en-US" altLang="ko-KR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914650" y="517842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바탕" panose="02030600000101010101" pitchFamily="18" charset="-127"/>
              </a:rPr>
              <a:t>Distribution</a:t>
            </a:r>
            <a:r>
              <a:rPr lang="en-US" altLang="ko-KR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905250" y="5635625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바탕" panose="02030600000101010101" pitchFamily="18" charset="-127"/>
              </a:rPr>
              <a:t>Pharmacies</a:t>
            </a:r>
            <a:r>
              <a:rPr lang="en-US" altLang="ko-KR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990850" y="594042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바탕" panose="02030600000101010101" pitchFamily="18" charset="-127"/>
              </a:rPr>
              <a:t>Consumers</a:t>
            </a:r>
            <a:r>
              <a:rPr lang="en-US" altLang="ko-KR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3524250" y="3044825"/>
            <a:ext cx="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3524250" y="3349625"/>
            <a:ext cx="381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524250" y="3959225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3524250" y="5483225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3524250" y="5788025"/>
            <a:ext cx="381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1619250" y="2725738"/>
            <a:ext cx="476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바탕" panose="02030600000101010101" pitchFamily="18" charset="-127"/>
              </a:rPr>
              <a:t>Discovery and development of new drugs</a:t>
            </a:r>
            <a:r>
              <a:rPr lang="en-US" altLang="ko-KR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3629025" y="47720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9475" name="Line 22"/>
          <p:cNvSpPr>
            <a:spLocks noChangeShapeType="1"/>
          </p:cNvSpPr>
          <p:nvPr/>
        </p:nvSpPr>
        <p:spPr bwMode="auto">
          <a:xfrm>
            <a:off x="3486150" y="455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492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83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Industry and firm strategy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60488"/>
            <a:ext cx="8253413" cy="5092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Times New Roman" panose="02020603050405020304" pitchFamily="18" charset="0"/>
              </a:rPr>
              <a:t>Company strategy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Times New Roman" panose="02020603050405020304" pitchFamily="18" charset="0"/>
                <a:ea typeface="바탕" panose="02030600000101010101" pitchFamily="18" charset="-127"/>
              </a:rPr>
              <a:t>Product (or service)</a:t>
            </a:r>
          </a:p>
          <a:p>
            <a:pPr marL="1371600" lvl="2" indent="-457200" eaLnBrk="1" hangingPunct="1"/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</a:rPr>
              <a:t>Cost leadership : cost saving and increase market share</a:t>
            </a:r>
          </a:p>
          <a:p>
            <a:pPr marL="1371600" lvl="2" indent="-457200" eaLnBrk="1" hangingPunct="1"/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</a:rPr>
              <a:t>Differentiation : Product differentiation with quality products.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Times New Roman" panose="02020603050405020304" pitchFamily="18" charset="0"/>
                <a:ea typeface="바탕" panose="02030600000101010101" pitchFamily="18" charset="-127"/>
              </a:rPr>
              <a:t>Integration within value chain</a:t>
            </a:r>
          </a:p>
          <a:p>
            <a:pPr marL="1371600" lvl="2" indent="-457200" eaLnBrk="1" hangingPunct="1"/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</a:rPr>
              <a:t>Degree of integration</a:t>
            </a:r>
          </a:p>
          <a:p>
            <a:pPr marL="1828800" lvl="3" indent="-457200" eaLnBrk="1" hangingPunct="1"/>
            <a:r>
              <a:rPr lang="en-US" altLang="ko-KR" sz="1800" dirty="0">
                <a:latin typeface="Times New Roman" panose="02020603050405020304" pitchFamily="18" charset="0"/>
                <a:ea typeface="바탕" panose="02030600000101010101" pitchFamily="18" charset="-127"/>
              </a:rPr>
              <a:t>Manufacturing process</a:t>
            </a:r>
          </a:p>
          <a:p>
            <a:pPr marL="1828800" lvl="3" indent="-457200" eaLnBrk="1" hangingPunct="1"/>
            <a:r>
              <a:rPr lang="en-US" altLang="ko-KR" sz="1800" dirty="0">
                <a:latin typeface="Times New Roman" panose="02020603050405020304" pitchFamily="18" charset="0"/>
                <a:ea typeface="바탕" panose="02030600000101010101" pitchFamily="18" charset="-127"/>
              </a:rPr>
              <a:t>Distribution channel</a:t>
            </a:r>
          </a:p>
          <a:p>
            <a:pPr marL="1371600" lvl="2" indent="-457200" eaLnBrk="1" hangingPunct="1"/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</a:rPr>
              <a:t> Degree of outsourcing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Times New Roman" panose="02020603050405020304" pitchFamily="18" charset="0"/>
                <a:ea typeface="바탕" panose="02030600000101010101" pitchFamily="18" charset="-127"/>
              </a:rPr>
              <a:t>Diversification</a:t>
            </a:r>
          </a:p>
          <a:p>
            <a:pPr marL="1371600" lvl="2" indent="-457200" eaLnBrk="1" hangingPunct="1"/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</a:rPr>
              <a:t>Industry diversification</a:t>
            </a:r>
          </a:p>
          <a:p>
            <a:pPr marL="1371600" lvl="2" indent="-457200" eaLnBrk="1" hangingPunct="1"/>
            <a:r>
              <a:rPr lang="en-US" altLang="ko-KR" sz="2000" dirty="0">
                <a:latin typeface="Times New Roman" panose="02020603050405020304" pitchFamily="18" charset="0"/>
                <a:ea typeface="바탕" panose="02030600000101010101" pitchFamily="18" charset="-127"/>
              </a:rPr>
              <a:t>Geographical diversification</a:t>
            </a:r>
            <a:r>
              <a:rPr lang="en-US" altLang="ko-KR" sz="20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50767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80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Studying </a:t>
            </a:r>
            <a:b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the Financial Statements and Notes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80400" cy="4611687"/>
          </a:xfrm>
        </p:spPr>
        <p:txBody>
          <a:bodyPr lIns="91440" tIns="45720" rIns="91440" bIns="45720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audit report.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significant transactions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acquisitions, discontinuance or disposal of a business segment, unresolved litigation, major write-downs of receivables or inventories, etc.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financial statements and footnotes.</a:t>
            </a:r>
          </a:p>
          <a:p>
            <a:pPr eaLnBrk="1" hangingPunct="1"/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81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5" descr="K-20110920-144324-7.jpg"/>
          <p:cNvPicPr>
            <a:picLocks noChangeAspect="1"/>
          </p:cNvPicPr>
          <p:nvPr/>
        </p:nvPicPr>
        <p:blipFill>
          <a:blip r:embed="rId2" cstate="print"/>
          <a:srcRect t="38969" r="57468"/>
          <a:stretch>
            <a:fillRect/>
          </a:stretch>
        </p:blipFill>
        <p:spPr bwMode="auto">
          <a:xfrm>
            <a:off x="1042988" y="4892675"/>
            <a:ext cx="223361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그림 7" descr="K-20110920-144517-9.jpg"/>
          <p:cNvPicPr>
            <a:picLocks noChangeAspect="1"/>
          </p:cNvPicPr>
          <p:nvPr/>
        </p:nvPicPr>
        <p:blipFill>
          <a:blip r:embed="rId3" cstate="print"/>
          <a:srcRect l="8232" t="46762" r="57468"/>
          <a:stretch>
            <a:fillRect/>
          </a:stretch>
        </p:blipFill>
        <p:spPr bwMode="auto">
          <a:xfrm>
            <a:off x="1042988" y="4179888"/>
            <a:ext cx="1800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823119" y="229344"/>
            <a:ext cx="7497762" cy="69383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배당할인모형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00063" y="1285875"/>
            <a:ext cx="86439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배당할인모형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미래예상배당금을 자기자본비용으로 할인하여 현재가치를 구한다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미래에 일정한 배당금을 유지한다고 가정하면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미래에 일정한 성장률로 배당금이 성장한다면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적용하여 다음과 같이 배당할인모형을 적용할 수 있다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342" name="그림 4" descr="K-20110920-144147-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8175" y="1916113"/>
            <a:ext cx="48196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그림 6" descr="K-20110920-144315-0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5745163"/>
            <a:ext cx="52482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83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5140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size analysis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size statement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is expressed as a percentage of sales (for income statement and cash flow statement) and total assets(for balance sheet)</a:t>
            </a:r>
          </a:p>
          <a:p>
            <a:pPr marL="914400" lvl="1" indent="-457200" eaLnBrk="1" hangingPunct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754A6A-D9E8-4A1D-B968-DF21187F5688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3500438"/>
          <a:ext cx="5184775" cy="2016126"/>
        </p:xfrm>
        <a:graphic>
          <a:graphicData uri="http://schemas.openxmlformats.org/drawingml/2006/table">
            <a:tbl>
              <a:tblPr/>
              <a:tblGrid>
                <a:gridCol w="2261984">
                  <a:extLst>
                    <a:ext uri="{9D8B030D-6E8A-4147-A177-3AD203B41FA5}">
                      <a16:colId xmlns:a16="http://schemas.microsoft.com/office/drawing/2014/main" val="2061828701"/>
                    </a:ext>
                  </a:extLst>
                </a:gridCol>
                <a:gridCol w="889545">
                  <a:extLst>
                    <a:ext uri="{9D8B030D-6E8A-4147-A177-3AD203B41FA5}">
                      <a16:colId xmlns:a16="http://schemas.microsoft.com/office/drawing/2014/main" val="3726582880"/>
                    </a:ext>
                  </a:extLst>
                </a:gridCol>
                <a:gridCol w="127078">
                  <a:extLst>
                    <a:ext uri="{9D8B030D-6E8A-4147-A177-3AD203B41FA5}">
                      <a16:colId xmlns:a16="http://schemas.microsoft.com/office/drawing/2014/main" val="1125192288"/>
                    </a:ext>
                  </a:extLst>
                </a:gridCol>
                <a:gridCol w="889545">
                  <a:extLst>
                    <a:ext uri="{9D8B030D-6E8A-4147-A177-3AD203B41FA5}">
                      <a16:colId xmlns:a16="http://schemas.microsoft.com/office/drawing/2014/main" val="4098760791"/>
                    </a:ext>
                  </a:extLst>
                </a:gridCol>
                <a:gridCol w="127078">
                  <a:extLst>
                    <a:ext uri="{9D8B030D-6E8A-4147-A177-3AD203B41FA5}">
                      <a16:colId xmlns:a16="http://schemas.microsoft.com/office/drawing/2014/main" val="834984575"/>
                    </a:ext>
                  </a:extLst>
                </a:gridCol>
                <a:gridCol w="889545">
                  <a:extLst>
                    <a:ext uri="{9D8B030D-6E8A-4147-A177-3AD203B41FA5}">
                      <a16:colId xmlns:a16="http://schemas.microsoft.com/office/drawing/2014/main" val="1109403076"/>
                    </a:ext>
                  </a:extLst>
                </a:gridCol>
              </a:tblGrid>
              <a:tr h="33602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 Common Size Income Statement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28639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97123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049595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57356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 of Goods Sold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(56)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sng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sng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(53)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690827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Gross Profit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5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885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83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 analysis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804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Trend analysis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Growth trend is expressed using a certain starting year as a benchmark.</a:t>
            </a:r>
          </a:p>
          <a:p>
            <a:pPr marL="914400" lvl="1" indent="-457200" eaLnBrk="1" hangingPunct="1"/>
            <a:endParaRPr lang="en-US" altLang="ko-KR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1" indent="-457200" eaLnBrk="1" hangingPunct="1"/>
            <a:endParaRPr lang="en-US" altLang="ko-KR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endParaRPr lang="en-US" altLang="ko-KR" sz="18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endParaRPr lang="en-US" altLang="ko-KR" sz="18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endParaRPr lang="en-US" altLang="ko-KR" sz="18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endParaRPr lang="en-US" altLang="ko-KR" sz="18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endParaRPr lang="en-US" altLang="ko-KR" sz="18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endParaRPr lang="en-US" altLang="ko-KR" sz="18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3716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2018 is a benchmark year.</a:t>
            </a:r>
          </a:p>
          <a:p>
            <a:pPr marL="914400" lvl="1" indent="-457200" eaLnBrk="1" hangingPunct="1"/>
            <a:endParaRPr lang="en-US" altLang="ko-KR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90DD463-31D5-4E97-BBBA-2F346131E6CF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538413"/>
          <a:ext cx="5545138" cy="2185986"/>
        </p:xfrm>
        <a:graphic>
          <a:graphicData uri="http://schemas.openxmlformats.org/drawingml/2006/table">
            <a:tbl>
              <a:tblPr/>
              <a:tblGrid>
                <a:gridCol w="2419202">
                  <a:extLst>
                    <a:ext uri="{9D8B030D-6E8A-4147-A177-3AD203B41FA5}">
                      <a16:colId xmlns:a16="http://schemas.microsoft.com/office/drawing/2014/main" val="4071329383"/>
                    </a:ext>
                  </a:extLst>
                </a:gridCol>
                <a:gridCol w="951372">
                  <a:extLst>
                    <a:ext uri="{9D8B030D-6E8A-4147-A177-3AD203B41FA5}">
                      <a16:colId xmlns:a16="http://schemas.microsoft.com/office/drawing/2014/main" val="889732847"/>
                    </a:ext>
                  </a:extLst>
                </a:gridCol>
                <a:gridCol w="135910">
                  <a:extLst>
                    <a:ext uri="{9D8B030D-6E8A-4147-A177-3AD203B41FA5}">
                      <a16:colId xmlns:a16="http://schemas.microsoft.com/office/drawing/2014/main" val="2374639439"/>
                    </a:ext>
                  </a:extLst>
                </a:gridCol>
                <a:gridCol w="951372">
                  <a:extLst>
                    <a:ext uri="{9D8B030D-6E8A-4147-A177-3AD203B41FA5}">
                      <a16:colId xmlns:a16="http://schemas.microsoft.com/office/drawing/2014/main" val="3328355515"/>
                    </a:ext>
                  </a:extLst>
                </a:gridCol>
                <a:gridCol w="135910">
                  <a:extLst>
                    <a:ext uri="{9D8B030D-6E8A-4147-A177-3AD203B41FA5}">
                      <a16:colId xmlns:a16="http://schemas.microsoft.com/office/drawing/2014/main" val="568443318"/>
                    </a:ext>
                  </a:extLst>
                </a:gridCol>
                <a:gridCol w="951372">
                  <a:extLst>
                    <a:ext uri="{9D8B030D-6E8A-4147-A177-3AD203B41FA5}">
                      <a16:colId xmlns:a16="http://schemas.microsoft.com/office/drawing/2014/main" val="1639877803"/>
                    </a:ext>
                  </a:extLst>
                </a:gridCol>
              </a:tblGrid>
              <a:tr h="36433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 Trend Statement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81496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54469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06440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Sales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025508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 of Goods Sold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 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 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sng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556140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Gross Profit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1" marR="7621" marT="7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8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3146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83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804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Comparison analysis of major items identified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Compare and analyze major items identified from the component and trend analysis as follows: </a:t>
            </a:r>
          </a:p>
          <a:p>
            <a:pPr marL="1371600" lvl="2" indent="-457200" eaLnBrk="1" hangingPunct="1"/>
            <a:r>
              <a:rPr lang="en-US" altLang="ko-KR" sz="18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Cross-sectional comparison</a:t>
            </a:r>
          </a:p>
          <a:p>
            <a:pPr marL="1371600" lvl="2" indent="-457200" eaLnBrk="1" hangingPunct="1"/>
            <a:r>
              <a:rPr lang="en-US" altLang="ko-KR" sz="18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Time-series comparison </a:t>
            </a:r>
          </a:p>
          <a:p>
            <a:pPr marL="1371600" lvl="2" indent="-457200" eaLnBrk="1" hangingPunct="1"/>
            <a:r>
              <a:rPr lang="en-US" altLang="ko-KR" sz="18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Benchmark comparison </a:t>
            </a:r>
          </a:p>
          <a:p>
            <a:pPr marL="1828800" lvl="3" indent="-457200"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same industry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eaLnBrk="1" hangingPunct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eaLnBrk="1" hangingPunct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firms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average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eaLnBrk="1" hangingPunct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benchmark ratios</a:t>
            </a:r>
          </a:p>
          <a:p>
            <a:pPr marL="1828800" lvl="3" indent="-457200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 경영분석</a:t>
            </a:r>
          </a:p>
          <a:p>
            <a:pPr marL="1828800" lvl="3" indent="-457200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산업은행 재무분석</a:t>
            </a:r>
          </a:p>
          <a:p>
            <a:pPr marL="1828800" lvl="3" indent="-457200"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Morris Associates</a:t>
            </a:r>
          </a:p>
          <a:p>
            <a:pPr marL="1828800" lvl="3" indent="-457200"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 &amp; Bradstreet’s Industrial Handbook</a:t>
            </a:r>
          </a:p>
          <a:p>
            <a:pPr marL="1371600" lvl="2" indent="-457200" eaLnBrk="1" hangingPunct="1"/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0096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imes New Roman" panose="02020603050405020304" pitchFamily="18" charset="0"/>
              </a:rPr>
              <a:t>Ratio Analysis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한국은행 기업경영분석 재무분석비율</a:t>
            </a:r>
          </a:p>
          <a:p>
            <a:pPr marL="1371600" lvl="2" indent="-457200"/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성장성 비율</a:t>
            </a:r>
          </a:p>
          <a:p>
            <a:pPr marL="1371600" lvl="2" indent="-457200"/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수익성 비율</a:t>
            </a:r>
          </a:p>
          <a:p>
            <a:pPr marL="1371600" lvl="2" indent="-457200"/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안정성 비율</a:t>
            </a:r>
          </a:p>
          <a:p>
            <a:pPr marL="1371600" lvl="2" indent="-457200"/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활동성 비율</a:t>
            </a:r>
          </a:p>
          <a:p>
            <a:pPr marL="1371600" lvl="2" indent="-457200">
              <a:buFont typeface="Monotype Sorts" panose="05010101010101010101" pitchFamily="2" charset="2"/>
              <a:buNone/>
            </a:pP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842102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imes New Roman" panose="02020603050405020304" pitchFamily="18" charset="0"/>
              </a:rPr>
              <a:t>Ratio Analysis (2)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성장성비율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매출액증가율</a:t>
            </a: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유형자산증가율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총자산증가율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자기자본증가율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재고자산증가율</a:t>
            </a:r>
          </a:p>
        </p:txBody>
      </p:sp>
    </p:spTree>
    <p:extLst>
      <p:ext uri="{BB962C8B-B14F-4D97-AF65-F5344CB8AC3E}">
        <p14:creationId xmlns:p14="http://schemas.microsoft.com/office/powerpoint/2010/main" val="4231542969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imes New Roman" panose="02020603050405020304" pitchFamily="18" charset="0"/>
              </a:rPr>
              <a:t>Ratio Analysis (3)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63663"/>
            <a:ext cx="8382000" cy="5181600"/>
          </a:xfrm>
        </p:spPr>
        <p:txBody>
          <a:bodyPr/>
          <a:lstStyle/>
          <a:p>
            <a:pPr marL="457200" indent="-457200"/>
            <a:r>
              <a:rPr lang="ko-KR" altLang="en-US" b="1" dirty="0" err="1"/>
              <a:t>수익성지표</a:t>
            </a:r>
            <a:endParaRPr lang="ko-KR" altLang="en-US" b="1" dirty="0"/>
          </a:p>
          <a:p>
            <a:pPr marL="914400" lvl="1" indent="-45720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총자산이익률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marL="1371600" lvl="2" indent="-457200">
              <a:buFont typeface="Monotype Sorts" panose="05010101010101010101" pitchFamily="2" charset="2"/>
              <a:buNone/>
            </a:pPr>
            <a:r>
              <a:rPr lang="ko-KR" altLang="en-US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당기순이익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/ [(</a:t>
            </a:r>
            <a:r>
              <a:rPr lang="ko-KR" altLang="en-US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기초총자산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+ </a:t>
            </a:r>
            <a:r>
              <a:rPr lang="ko-KR" altLang="en-US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기말총자산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) / 2]</a:t>
            </a:r>
          </a:p>
          <a:p>
            <a:pPr marL="914400" lvl="1" indent="-45720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자기자본이익률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당기순이익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평균자기자본</a:t>
            </a:r>
          </a:p>
          <a:p>
            <a:pPr marL="914400" lvl="1" indent="-45720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매출액영업이익률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영업이익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매출액 </a:t>
            </a:r>
          </a:p>
          <a:p>
            <a:pPr marL="1371600" lvl="2" indent="-457200"/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경영성과평가를 위하여는 영업이익률이 중요</a:t>
            </a:r>
          </a:p>
          <a:p>
            <a:pPr marL="914400" lvl="1" indent="-45720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매출원가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매출액 </a:t>
            </a:r>
          </a:p>
          <a:p>
            <a:pPr marL="457200" indent="-457200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160750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imes New Roman" panose="02020603050405020304" pitchFamily="18" charset="0"/>
              </a:rPr>
              <a:t>Ratio Analysis (4)</a:t>
            </a:r>
            <a:endParaRPr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295400"/>
            <a:ext cx="8029575" cy="53467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ko-KR" altLang="en-US" b="1"/>
              <a:t>안정성지표</a:t>
            </a:r>
          </a:p>
          <a:p>
            <a:pPr marL="457200" indent="-457200">
              <a:lnSpc>
                <a:spcPct val="90000"/>
              </a:lnSpc>
              <a:buFont typeface="Monotype Sorts" panose="05010101010101010101" pitchFamily="2" charset="2"/>
              <a:buNone/>
            </a:pPr>
            <a:endParaRPr lang="ko-KR" altLang="en-US" sz="2000" b="1"/>
          </a:p>
          <a:p>
            <a:pPr marL="762000" lvl="1" indent="-304800">
              <a:lnSpc>
                <a:spcPct val="90000"/>
              </a:lnSpc>
            </a:pP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자기자본비율 </a:t>
            </a:r>
            <a:r>
              <a:rPr lang="en-US" altLang="ko-KR" sz="180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자기자본 </a:t>
            </a:r>
            <a:r>
              <a:rPr lang="en-US" altLang="ko-KR" sz="1800">
                <a:latin typeface="바탕" panose="02030600000101010101" pitchFamily="18" charset="-127"/>
                <a:ea typeface="바탕" panose="02030600000101010101" pitchFamily="18" charset="-127"/>
              </a:rPr>
              <a:t>/ (</a:t>
            </a: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타인자본 </a:t>
            </a:r>
            <a:r>
              <a:rPr lang="en-US" altLang="ko-KR" sz="1800">
                <a:latin typeface="바탕" panose="02030600000101010101" pitchFamily="18" charset="-127"/>
                <a:ea typeface="바탕" panose="02030600000101010101" pitchFamily="18" charset="-127"/>
              </a:rPr>
              <a:t>+ </a:t>
            </a: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자기자본</a:t>
            </a:r>
            <a:r>
              <a:rPr lang="en-US" altLang="ko-KR" sz="180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1504950" lvl="2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자기자본의 충실도를 나타냄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762000" lvl="1" indent="-304800">
              <a:lnSpc>
                <a:spcPct val="90000"/>
              </a:lnSpc>
            </a:pP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유동비율 </a:t>
            </a:r>
            <a:r>
              <a:rPr lang="en-US" altLang="ko-KR" sz="180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유동자산 </a:t>
            </a:r>
            <a:r>
              <a:rPr lang="en-US" altLang="ko-KR" sz="1800"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유동부채</a:t>
            </a:r>
          </a:p>
          <a:p>
            <a:pPr marL="1504950" lvl="2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기업의 단기 유동성을 나타냄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  <a:p>
            <a:pPr marL="1504950" lvl="2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유동비율은 기업의 여유자금을 정확히 반영하지 못함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762000" lvl="1" indent="-304800">
              <a:lnSpc>
                <a:spcPct val="90000"/>
              </a:lnSpc>
            </a:pP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부채비율 </a:t>
            </a:r>
            <a:r>
              <a:rPr lang="en-US" altLang="ko-KR" sz="180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총부채 </a:t>
            </a:r>
            <a:r>
              <a:rPr lang="en-US" altLang="ko-KR" sz="1800"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자기자본 </a:t>
            </a:r>
          </a:p>
          <a:p>
            <a:pPr marL="1504950" lvl="2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차입금의존도 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총차입금 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총자본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가 보다 정확한 부채비율임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762000" lvl="1" indent="-304800">
              <a:lnSpc>
                <a:spcPct val="90000"/>
              </a:lnSpc>
            </a:pPr>
            <a:r>
              <a:rPr lang="ko-KR" altLang="en-US" sz="1800">
                <a:latin typeface="바탕" panose="02030600000101010101" pitchFamily="18" charset="-127"/>
                <a:ea typeface="바탕" panose="02030600000101010101" pitchFamily="18" charset="-127"/>
              </a:rPr>
              <a:t>기타안정성비율</a:t>
            </a:r>
          </a:p>
          <a:p>
            <a:pPr marL="1504950" lvl="2" indent="-457200">
              <a:lnSpc>
                <a:spcPct val="90000"/>
              </a:lnSpc>
            </a:pP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영업현금흐름 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/ </a:t>
            </a: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단기차입금 또는 유동부채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총부채</a:t>
            </a:r>
          </a:p>
          <a:p>
            <a:pPr marL="1504950" lvl="2" indent="-457200">
              <a:lnSpc>
                <a:spcPct val="90000"/>
              </a:lnSpc>
            </a:pP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이자보상비율 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영업이익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이자비용</a:t>
            </a:r>
          </a:p>
          <a:p>
            <a:pPr marL="1504950" lvl="2" indent="-457200">
              <a:lnSpc>
                <a:spcPct val="90000"/>
              </a:lnSpc>
              <a:buFont typeface="Monotype Sorts" panose="05010101010101010101" pitchFamily="2" charset="2"/>
              <a:buNone/>
            </a:pPr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504950" lvl="2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부채비율은 자본구조를 나타내는데 반하여 부채 대 영업현금흐름 비율  및 이자보상배율은 부채상환능력을 나타냄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1504950" lvl="2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ko-KR" altLang="en-US" sz="1600">
                <a:latin typeface="바탕" panose="02030600000101010101" pitchFamily="18" charset="-127"/>
                <a:ea typeface="바탕" panose="02030600000101010101" pitchFamily="18" charset="-127"/>
              </a:rPr>
              <a:t>부채 대 영업현금흐름 비율이 중요함</a:t>
            </a:r>
            <a:r>
              <a:rPr lang="en-US" altLang="ko-KR" sz="16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104111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imes New Roman" panose="02020603050405020304" pitchFamily="18" charset="0"/>
              </a:rPr>
              <a:t>Ratio Analysis (5)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977187" cy="4802188"/>
          </a:xfrm>
        </p:spPr>
        <p:txBody>
          <a:bodyPr/>
          <a:lstStyle/>
          <a:p>
            <a:pPr marL="457200" indent="-457200"/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활동성지표</a:t>
            </a:r>
          </a:p>
          <a:p>
            <a:pPr marL="914400" lvl="1" indent="-457200"/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자산생산성을 나타냄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1371600" lvl="2" indent="-457200"/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원을 매출하기 위해 필요한 투하자산규모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1371600" lvl="2" indent="-457200"/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원의 투하자산이 창출하는 매출액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endParaRPr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371600" lvl="2" indent="-457200">
              <a:buSzTx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총자산회전율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marL="1828800" lvl="3" indent="-457200">
              <a:buSzTx/>
              <a:buFont typeface="Monotype Sorts" panose="05010101010101010101" pitchFamily="2" charset="2"/>
              <a:buNone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매출액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/ [(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기초총자산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+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기말총자산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) / 2]</a:t>
            </a:r>
          </a:p>
          <a:p>
            <a:pPr marL="1371600" lvl="2" indent="-457200">
              <a:buSzTx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유형자산 회전율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 marL="1828800" lvl="3" indent="-457200">
              <a:buSzTx/>
              <a:buFont typeface="Monotype Sorts" panose="05010101010101010101" pitchFamily="2" charset="2"/>
              <a:buNone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매출액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/ [(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기초유형자산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+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기말유형자산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) / 2]</a:t>
            </a:r>
          </a:p>
          <a:p>
            <a:pPr marL="1371600" lvl="2" indent="-457200">
              <a:buSzTx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매출채권회전율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 marL="1828800" lvl="3" indent="-457200">
              <a:buSzTx/>
              <a:buFont typeface="Monotype Sorts" panose="05010101010101010101" pitchFamily="2" charset="2"/>
              <a:buNone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매출액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/ [(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기초매출채권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+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기말매출채권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) / 2]</a:t>
            </a:r>
          </a:p>
          <a:p>
            <a:pPr marL="1371600" lvl="2" indent="-457200">
              <a:buSzTx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매입채무회전율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 marL="1828800" lvl="3" indent="-457200">
              <a:buSzTx/>
              <a:buFont typeface="Monotype Sorts" panose="05010101010101010101" pitchFamily="2" charset="2"/>
              <a:buNone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매출액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/ [(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기초매입채무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+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기말매입채무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) / 2]</a:t>
            </a:r>
          </a:p>
          <a:p>
            <a:pPr marL="1371600" lvl="2" indent="-457200">
              <a:buSzTx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재고자산 회전율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 marL="1828800" lvl="3" indent="-457200">
              <a:buSzTx/>
              <a:buFont typeface="Monotype Sorts" panose="05010101010101010101" pitchFamily="2" charset="2"/>
              <a:buNone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매출액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/ [(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기초재고자산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+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기말재고자산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) / 2]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6588125" y="4149725"/>
            <a:ext cx="2376488" cy="1223963"/>
          </a:xfrm>
          <a:prstGeom prst="cloudCallout">
            <a:avLst>
              <a:gd name="adj1" fmla="val -45056"/>
              <a:gd name="adj2" fmla="val 69972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/>
              <a:t>매출액 대신 매출원가 또한 많이 사용됨</a:t>
            </a:r>
          </a:p>
        </p:txBody>
      </p:sp>
      <p:sp>
        <p:nvSpPr>
          <p:cNvPr id="37893" name="AutoShape 5"/>
          <p:cNvSpPr>
            <a:spLocks/>
          </p:cNvSpPr>
          <p:nvPr/>
        </p:nvSpPr>
        <p:spPr bwMode="auto">
          <a:xfrm>
            <a:off x="6516688" y="5445125"/>
            <a:ext cx="71437" cy="504825"/>
          </a:xfrm>
          <a:prstGeom prst="rightBrace">
            <a:avLst>
              <a:gd name="adj1" fmla="val 5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50568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238125"/>
            <a:ext cx="8280400" cy="81438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Usefulness of Ratios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BDFF7D-4E87-4DA4-8135-63A21ACD5B51}"/>
              </a:ext>
            </a:extLst>
          </p:cNvPr>
          <p:cNvSpPr/>
          <p:nvPr/>
        </p:nvSpPr>
        <p:spPr>
          <a:xfrm>
            <a:off x="468313" y="1484313"/>
            <a:ext cx="8280400" cy="4065587"/>
          </a:xfrm>
          <a:prstGeom prst="rect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84212" indent="-457200" eaLnBrk="1" fontAlgn="auto" latinLnBrk="1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Helps compare different firms, and</a:t>
            </a:r>
          </a:p>
          <a:p>
            <a:pPr marL="684212" indent="-45720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Helps compare the firm against its past </a:t>
            </a:r>
          </a:p>
          <a:p>
            <a:pPr marL="227012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performance </a:t>
            </a:r>
          </a:p>
          <a:p>
            <a:pPr marL="684213" indent="-45720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Standards against which to compare ratios</a:t>
            </a:r>
          </a:p>
          <a:p>
            <a:pPr marL="822960" lvl="2" indent="-465138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planned ratio for the period</a:t>
            </a:r>
          </a:p>
          <a:p>
            <a:pPr marL="822960" lvl="2" indent="-465138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corresponding ratio from a prior period</a:t>
            </a:r>
          </a:p>
          <a:p>
            <a:pPr marL="822960" lvl="2" indent="-465138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corresponding ratio for another firm in the same 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industry</a:t>
            </a:r>
          </a:p>
          <a:p>
            <a:pPr marL="822960" lvl="2" indent="-465138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average ratio for other firms in the same industry</a:t>
            </a:r>
          </a:p>
        </p:txBody>
      </p:sp>
    </p:spTree>
    <p:extLst>
      <p:ext uri="{BB962C8B-B14F-4D97-AF65-F5344CB8AC3E}">
        <p14:creationId xmlns:p14="http://schemas.microsoft.com/office/powerpoint/2010/main" val="3338944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47663"/>
            <a:ext cx="8280400" cy="704850"/>
          </a:xfrm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altLang="ko-KR" sz="4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Profitability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03FFC5D-84D1-4E00-82CF-F62F0F5E9BB8}"/>
              </a:ext>
            </a:extLst>
          </p:cNvPr>
          <p:cNvGraphicFramePr/>
          <p:nvPr/>
        </p:nvGraphicFramePr>
        <p:xfrm>
          <a:off x="1524000" y="1524000"/>
          <a:ext cx="7086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4CAE50-1BF8-49CC-A452-9D12BAAC232D}"/>
              </a:ext>
            </a:extLst>
          </p:cNvPr>
          <p:cNvSpPr txBox="1"/>
          <p:nvPr/>
        </p:nvSpPr>
        <p:spPr>
          <a:xfrm>
            <a:off x="467544" y="1343670"/>
            <a:ext cx="5400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12700">
                  <a:solidFill>
                    <a:srgbClr val="000099"/>
                  </a:solidFill>
                </a:ln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Three measures of profitability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12700">
                  <a:solidFill>
                    <a:srgbClr val="000099"/>
                  </a:solidFill>
                </a:ln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include:</a:t>
            </a:r>
            <a:endParaRPr lang="en-US" dirty="0">
              <a:ln w="12700">
                <a:solidFill>
                  <a:srgbClr val="000099"/>
                </a:solidFill>
              </a:ln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56239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500063" y="585788"/>
            <a:ext cx="8643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400">
                <a:ea typeface="HY엽서L" pitchFamily="18" charset="-127"/>
              </a:rPr>
              <a:t> </a:t>
            </a:r>
            <a:endParaRPr kumimoji="0" lang="ko-KR" altLang="en-US" sz="2400">
              <a:ea typeface="HY엽서L" pitchFamily="18" charset="-127"/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755576" y="1556792"/>
            <a:ext cx="777686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이론적으로 탄탄한 모형이지만 실용적이지 못하다는 단점이 존재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배당정책은 부의 분배를 보여주지만 부의 창출은 보여주지 못한다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국내외에 많은 기업들은 배당금을 지급하지 않거나 지급하더라도 매년 거의 변하지 않는 금액을 지급하는 경우가 많다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A4B3B8-E8E6-475B-8DCD-32855527B034}"/>
              </a:ext>
            </a:extLst>
          </p:cNvPr>
          <p:cNvSpPr txBox="1">
            <a:spLocks/>
          </p:cNvSpPr>
          <p:nvPr/>
        </p:nvSpPr>
        <p:spPr bwMode="auto">
          <a:xfrm>
            <a:off x="823119" y="229344"/>
            <a:ext cx="7497762" cy="6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kern="0">
                <a:effectLst>
                  <a:outerShdw blurRad="38100" dist="38100" dir="2700000" algn="tl">
                    <a:srgbClr val="C0C0C0"/>
                  </a:outerShdw>
                </a:effectLst>
              </a:rPr>
              <a:t>배당할인모형</a:t>
            </a:r>
            <a:endParaRPr lang="ko-KR" altLang="en-US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FEF2A9-E9B0-44B3-80EC-ED1E13700C16}"/>
              </a:ext>
            </a:extLst>
          </p:cNvPr>
          <p:cNvSpPr/>
          <p:nvPr/>
        </p:nvSpPr>
        <p:spPr>
          <a:xfrm>
            <a:off x="468313" y="1571625"/>
            <a:ext cx="82804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80400" cy="698500"/>
          </a:xfrm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altLang="ko-KR" sz="4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on Assets (ROA)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43063"/>
            <a:ext cx="8280400" cy="2362200"/>
          </a:xfrm>
        </p:spPr>
        <p:txBody>
          <a:bodyPr lIns="90488" tIns="44450" rIns="90488" bIns="44450"/>
          <a:lstStyle/>
          <a:p>
            <a:pPr marL="450850" indent="-4508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ko-KR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 presents profitability independent of the source of financing</a:t>
            </a:r>
          </a:p>
          <a:p>
            <a:pPr marL="1030288" lvl="1" indent="-465138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consider leverage</a:t>
            </a:r>
          </a:p>
          <a:p>
            <a:pPr marL="1030288" lvl="1" indent="-465138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well the firm uses its assets to generate income</a:t>
            </a:r>
          </a:p>
        </p:txBody>
      </p:sp>
      <p:pic>
        <p:nvPicPr>
          <p:cNvPr id="16393" name="Picture 9">
            <a:extLst>
              <a:ext uri="{FF2B5EF4-FFF2-40B4-BE49-F238E27FC236}">
                <a16:creationId xmlns:a16="http://schemas.microsoft.com/office/drawing/2014/main" id="{B10A13F1-954D-4F6F-9AC3-459A106B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7986713" cy="1349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99"/>
            </a:solidFill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5E9E45-9E34-42B3-B9AE-102DE8CD5FCF}"/>
              </a:ext>
            </a:extLst>
          </p:cNvPr>
          <p:cNvSpPr txBox="1"/>
          <p:nvPr/>
        </p:nvSpPr>
        <p:spPr>
          <a:xfrm>
            <a:off x="1475656" y="5949280"/>
            <a:ext cx="434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당기순이익 </a:t>
            </a:r>
            <a:r>
              <a:rPr lang="en-US" altLang="ko-KR" dirty="0"/>
              <a:t>+ </a:t>
            </a:r>
            <a:r>
              <a:rPr lang="ko-KR" altLang="en-US" dirty="0"/>
              <a:t>이자비용</a:t>
            </a:r>
            <a:r>
              <a:rPr lang="en-US" altLang="ko-KR" dirty="0"/>
              <a:t>x(1-</a:t>
            </a:r>
            <a:r>
              <a:rPr lang="ko-KR" altLang="en-US" dirty="0"/>
              <a:t>법인세율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	</a:t>
            </a:r>
            <a:r>
              <a:rPr lang="ko-KR" altLang="en-US" dirty="0" err="1"/>
              <a:t>평균총자산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5657F2-7F36-4754-8ECD-C907F6A9C178}"/>
              </a:ext>
            </a:extLst>
          </p:cNvPr>
          <p:cNvCxnSpPr>
            <a:endCxn id="2" idx="3"/>
          </p:cNvCxnSpPr>
          <p:nvPr/>
        </p:nvCxnSpPr>
        <p:spPr>
          <a:xfrm flipV="1">
            <a:off x="1763688" y="6272446"/>
            <a:ext cx="4059633" cy="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1292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838200"/>
          </a:xfrm>
        </p:spPr>
        <p:txBody>
          <a:bodyPr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ROA</a:t>
            </a:r>
            <a:r>
              <a:rPr lang="ko-KR" altLang="en-US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CA68207-D743-47E5-8474-1357C2292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80400" cy="49418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ROA = (Profit Margin) x (Asset TO)</a:t>
            </a:r>
            <a:endParaRPr lang="en-US" altLang="ko-KR" sz="2000" b="1" u="sng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endParaRPr lang="en-US" altLang="ko-KR" sz="2000" b="1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</a:t>
            </a:r>
            <a:r>
              <a:rPr lang="en-US" altLang="ko-KR" sz="2000" u="sng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Level 1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	             </a:t>
            </a:r>
            <a:r>
              <a:rPr lang="en-US" altLang="ko-KR" sz="2000" b="1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ROA</a:t>
            </a: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b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</a:br>
            <a:r>
              <a:rPr lang="en-US" altLang="ko-KR" sz="2000" u="sng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Level 2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Profit Margin         x      Asset Turnover</a:t>
            </a:r>
            <a:endParaRPr lang="ko-KR" altLang="en-US" sz="2000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ko-KR" altLang="en-US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		</a:t>
            </a:r>
            <a:r>
              <a:rPr lang="en-US" altLang="ko-KR" sz="2000" b="1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(Profitability)                   (Productivity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endParaRPr lang="en-US" altLang="ko-KR" sz="2000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</a:t>
            </a:r>
            <a:r>
              <a:rPr lang="en-US" altLang="ko-KR" sz="2000" u="sng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Level 3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    Revenue analysis</a:t>
            </a:r>
            <a:r>
              <a:rPr lang="ko-KR" altLang="en-US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   	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Working capital analysis</a:t>
            </a:r>
            <a:r>
              <a:rPr lang="ko-KR" altLang="en-US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ko-KR" altLang="en-US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	         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Expense analysis</a:t>
            </a:r>
            <a:r>
              <a:rPr lang="ko-KR" altLang="en-US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      	   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- </a:t>
            </a:r>
            <a:r>
              <a:rPr lang="en-US" altLang="ko-KR" sz="18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A/R TO</a:t>
            </a:r>
            <a:endParaRPr lang="ko-KR" altLang="en-US" sz="1800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ko-KR" altLang="en-US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		   </a:t>
            </a:r>
            <a:r>
              <a:rPr lang="en-US" altLang="ko-KR" sz="18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COGS</a:t>
            </a:r>
            <a:r>
              <a:rPr lang="ko-KR" altLang="en-US" sz="18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               </a:t>
            </a:r>
            <a:r>
              <a:rPr lang="en-US" altLang="ko-KR" sz="18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   - Inventory TO</a:t>
            </a:r>
            <a:endParaRPr lang="ko-KR" altLang="en-US" sz="1800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ko-KR" altLang="en-US" sz="18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		   </a:t>
            </a:r>
            <a:r>
              <a:rPr lang="en-US" altLang="ko-KR" sz="18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SG&amp;A</a:t>
            </a:r>
            <a:r>
              <a:rPr lang="ko-KR" altLang="en-US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	  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 - </a:t>
            </a:r>
            <a:r>
              <a:rPr lang="en-US" altLang="ko-KR" sz="18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A/P TO</a:t>
            </a:r>
            <a:endParaRPr lang="ko-KR" altLang="en-US" sz="1800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ko-KR" altLang="en-US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				     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Fixed Asset TO</a:t>
            </a:r>
            <a:endParaRPr lang="ko-KR" altLang="en-US" sz="2000" u="sng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Monotype Sorts" charset="2"/>
              <a:buNone/>
              <a:defRPr/>
            </a:pPr>
            <a:r>
              <a:rPr lang="ko-KR" altLang="en-US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</a:t>
            </a:r>
            <a:r>
              <a:rPr lang="en-US" altLang="ko-KR" sz="2000" u="sng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Level 4</a:t>
            </a:r>
            <a:r>
              <a:rPr lang="en-US" altLang="ko-KR" sz="2000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	Segment analysis</a:t>
            </a:r>
            <a:endParaRPr lang="ko-KR" altLang="en-US" sz="2000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2286000" lvl="4" indent="-457200" eaLnBrk="1" hangingPunct="1">
              <a:lnSpc>
                <a:spcPct val="90000"/>
              </a:lnSpc>
              <a:buFont typeface="Monotype Sorts" charset="2"/>
              <a:buChar char="u"/>
              <a:defRPr/>
            </a:pPr>
            <a:r>
              <a:rPr lang="en-US" altLang="ko-KR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Geographic segment</a:t>
            </a:r>
          </a:p>
          <a:p>
            <a:pPr marL="2286000" lvl="4" indent="-457200" eaLnBrk="1" hangingPunct="1">
              <a:lnSpc>
                <a:spcPct val="90000"/>
              </a:lnSpc>
              <a:buFont typeface="Monotype Sorts" charset="2"/>
              <a:buChar char="u"/>
              <a:defRPr/>
            </a:pPr>
            <a:r>
              <a:rPr lang="en-US" altLang="ko-KR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Business segment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flipH="1">
            <a:off x="3059113" y="2349500"/>
            <a:ext cx="11525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4572000" y="2349500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5505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>
            <a:extLst>
              <a:ext uri="{FF2B5EF4-FFF2-40B4-BE49-F238E27FC236}">
                <a16:creationId xmlns:a16="http://schemas.microsoft.com/office/drawing/2014/main" id="{83AFC02E-F41F-451D-8135-307B661FF06E}"/>
              </a:ext>
            </a:extLst>
          </p:cNvPr>
          <p:cNvSpPr/>
          <p:nvPr/>
        </p:nvSpPr>
        <p:spPr>
          <a:xfrm>
            <a:off x="468313" y="5732463"/>
            <a:ext cx="8280400" cy="609600"/>
          </a:xfrm>
          <a:prstGeom prst="plaqu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54013"/>
            <a:ext cx="8280400" cy="698500"/>
          </a:xfrm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altLang="ko-KR" sz="4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on Assets (Continued)</a:t>
            </a:r>
          </a:p>
        </p:txBody>
      </p:sp>
      <p:pic>
        <p:nvPicPr>
          <p:cNvPr id="18440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114800"/>
            <a:ext cx="8280400" cy="15240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rved Up Ribbon 6">
            <a:extLst>
              <a:ext uri="{FF2B5EF4-FFF2-40B4-BE49-F238E27FC236}">
                <a16:creationId xmlns:a16="http://schemas.microsoft.com/office/drawing/2014/main" id="{867FA85D-20A9-4E6E-AE25-7EC0580FBBB7}"/>
              </a:ext>
            </a:extLst>
          </p:cNvPr>
          <p:cNvSpPr/>
          <p:nvPr/>
        </p:nvSpPr>
        <p:spPr>
          <a:xfrm>
            <a:off x="468313" y="2420938"/>
            <a:ext cx="8280400" cy="1541462"/>
          </a:xfrm>
          <a:prstGeom prst="ellipseRibbon2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eaLnBrk="1" fontAlgn="auto" latinLnBrk="1" hangingPunct="1">
              <a:spcBef>
                <a:spcPct val="50000"/>
              </a:spcBef>
              <a:spcAft>
                <a:spcPct val="10000"/>
              </a:spcAft>
              <a:defRPr/>
            </a:pPr>
            <a:r>
              <a:rPr lang="en-US" sz="2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NOTICE: </a:t>
            </a:r>
            <a:r>
              <a:rPr lang="en-US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When these two </a:t>
            </a:r>
            <a:br>
              <a:rPr lang="en-US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ratios are multiplied, </a:t>
            </a:r>
            <a:br>
              <a:rPr lang="en-US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Sales cancels out.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A77467-6B63-4E14-903B-95E9390DEF6B}"/>
              </a:ext>
            </a:extLst>
          </p:cNvPr>
          <p:cNvSpPr/>
          <p:nvPr/>
        </p:nvSpPr>
        <p:spPr>
          <a:xfrm>
            <a:off x="468313" y="1411288"/>
            <a:ext cx="8280400" cy="8651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ROA disaggregates into the product of two ratios:</a:t>
            </a:r>
            <a:br>
              <a: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ROA = Profit margin ratio x Total assets turnover</a:t>
            </a:r>
          </a:p>
        </p:txBody>
      </p:sp>
      <p:sp>
        <p:nvSpPr>
          <p:cNvPr id="1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5791200"/>
            <a:ext cx="8280400" cy="609600"/>
          </a:xfrm>
        </p:spPr>
        <p:txBody>
          <a:bodyPr lIns="90488" tIns="44450" rIns="90488" bIns="44450"/>
          <a:lstStyle/>
          <a:p>
            <a:pPr marL="450850" indent="-450850"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ko-KR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</a:t>
            </a:r>
            <a:r>
              <a:rPr lang="en-US" altLang="ko-KR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(profit margin ratio) x (total assets turnover)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B63809-24C1-4BE5-9922-AA03BCEBA7F4}"/>
              </a:ext>
            </a:extLst>
          </p:cNvPr>
          <p:cNvCxnSpPr>
            <a:stCxn id="19" idx="4"/>
          </p:cNvCxnSpPr>
          <p:nvPr/>
        </p:nvCxnSpPr>
        <p:spPr>
          <a:xfrm>
            <a:off x="3373438" y="3657600"/>
            <a:ext cx="1655762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EBA9E-6694-42ED-BEEE-0278DE9F89B9}"/>
              </a:ext>
            </a:extLst>
          </p:cNvPr>
          <p:cNvCxnSpPr>
            <a:stCxn id="19" idx="4"/>
          </p:cNvCxnSpPr>
          <p:nvPr/>
        </p:nvCxnSpPr>
        <p:spPr>
          <a:xfrm>
            <a:off x="3373438" y="3657600"/>
            <a:ext cx="1655762" cy="1371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1886053-9C62-4ABE-B09F-14E6CC6D1033}"/>
              </a:ext>
            </a:extLst>
          </p:cNvPr>
          <p:cNvSpPr/>
          <p:nvPr/>
        </p:nvSpPr>
        <p:spPr>
          <a:xfrm>
            <a:off x="2916238" y="3124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814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80400" cy="704850"/>
          </a:xfrm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altLang="ko-KR" sz="4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EF3A-8B5F-4C49-9611-0E034405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412776"/>
            <a:ext cx="8280400" cy="3368705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Profit margin ratio measures a firm's ability to control its expenses relative to its sales. 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expect expenses to grow as sales grow, but not as fast. 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high profit margin ratio is preferred to a low one.</a:t>
            </a:r>
          </a:p>
        </p:txBody>
      </p:sp>
      <p:pic>
        <p:nvPicPr>
          <p:cNvPr id="10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29200"/>
            <a:ext cx="8207375" cy="1081088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47663"/>
            <a:ext cx="8280400" cy="704850"/>
          </a:xfrm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altLang="ko-KR" sz="4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Assets Turnover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F075-5C3F-49E0-B804-B83B8A91E1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543" y="1412776"/>
            <a:ext cx="8281169" cy="1524000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assets turnover measures a firm's ability to generate sales from a given level of assets.  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large asset turnover is preferred to a low one.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4E69DFF-F2A9-4CD3-82A5-9ADF44BD59AB}"/>
              </a:ext>
            </a:extLst>
          </p:cNvPr>
          <p:cNvGraphicFramePr/>
          <p:nvPr/>
        </p:nvGraphicFramePr>
        <p:xfrm>
          <a:off x="539552" y="3200400"/>
          <a:ext cx="82296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919" name="TextBox 12"/>
          <p:cNvSpPr txBox="1">
            <a:spLocks noChangeArrowheads="1"/>
          </p:cNvSpPr>
          <p:nvPr/>
        </p:nvSpPr>
        <p:spPr bwMode="auto">
          <a:xfrm>
            <a:off x="468313" y="3068638"/>
            <a:ext cx="82946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Total assets turnover is related to three similar ratios: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892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248275"/>
            <a:ext cx="82804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75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47663"/>
            <a:ext cx="8280400" cy="704850"/>
          </a:xfrm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altLang="ko-KR" sz="4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Receivable Turnover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5964-9B00-411B-8AA4-1A03842B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47800"/>
            <a:ext cx="8280400" cy="2971800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Measures how quickly a firm collects cash.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A.R. turn over twice a year, then they average one-half of a year in collection.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 time is preferred to more.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high turnover is preferred to a low one. </a:t>
            </a:r>
          </a:p>
        </p:txBody>
      </p:sp>
      <p:grpSp>
        <p:nvGrpSpPr>
          <p:cNvPr id="2" name="Group 1038">
            <a:extLst>
              <a:ext uri="{FF2B5EF4-FFF2-40B4-BE49-F238E27FC236}">
                <a16:creationId xmlns:a16="http://schemas.microsoft.com/office/drawing/2014/main" id="{D8816403-0C28-43F1-9025-EF06BF41CD05}"/>
              </a:ext>
            </a:extLst>
          </p:cNvPr>
          <p:cNvGrpSpPr>
            <a:grpSpLocks/>
          </p:cNvGrpSpPr>
          <p:nvPr/>
        </p:nvGrpSpPr>
        <p:grpSpPr bwMode="auto">
          <a:xfrm>
            <a:off x="611559" y="4767172"/>
            <a:ext cx="7993148" cy="1378519"/>
            <a:chOff x="528" y="3241"/>
            <a:chExt cx="4385" cy="6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Text Box 1032">
              <a:extLst>
                <a:ext uri="{FF2B5EF4-FFF2-40B4-BE49-F238E27FC236}">
                  <a16:creationId xmlns:a16="http://schemas.microsoft.com/office/drawing/2014/main" id="{AA8AAC4D-B28B-4A5E-A227-F395D9B04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54"/>
              <a:ext cx="1501" cy="602"/>
            </a:xfrm>
            <a:prstGeom prst="rect">
              <a:avLst/>
            </a:prstGeom>
            <a:grpFill/>
            <a:ln w="127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Accounts </a:t>
              </a:r>
              <a:br>
                <a:rPr lang="en-US" sz="2400" b="1" dirty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Receivable </a:t>
              </a:r>
              <a:br>
                <a:rPr lang="en-US" sz="2400" b="1" dirty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Turnover</a:t>
              </a:r>
            </a:p>
          </p:txBody>
        </p:sp>
        <p:sp>
          <p:nvSpPr>
            <p:cNvPr id="14" name="Text Box 1033">
              <a:extLst>
                <a:ext uri="{FF2B5EF4-FFF2-40B4-BE49-F238E27FC236}">
                  <a16:creationId xmlns:a16="http://schemas.microsoft.com/office/drawing/2014/main" id="{411C703F-7A51-4906-90DC-1BAE4E05B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439"/>
              <a:ext cx="384" cy="206"/>
            </a:xfrm>
            <a:prstGeom prst="rect">
              <a:avLst/>
            </a:prstGeom>
            <a:grpFill/>
            <a:ln w="127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  <p:grpSp>
          <p:nvGrpSpPr>
            <p:cNvPr id="4" name="Group 1037">
              <a:extLst>
                <a:ext uri="{FF2B5EF4-FFF2-40B4-BE49-F238E27FC236}">
                  <a16:creationId xmlns:a16="http://schemas.microsoft.com/office/drawing/2014/main" id="{33AF8106-A797-42B3-A46D-8C5C50405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3241"/>
              <a:ext cx="2081" cy="605"/>
              <a:chOff x="2400" y="3347"/>
              <a:chExt cx="2081" cy="605"/>
            </a:xfrm>
            <a:grpFill/>
          </p:grpSpPr>
          <p:sp>
            <p:nvSpPr>
              <p:cNvPr id="16" name="Line 1034">
                <a:extLst>
                  <a:ext uri="{FF2B5EF4-FFF2-40B4-BE49-F238E27FC236}">
                    <a16:creationId xmlns:a16="http://schemas.microsoft.com/office/drawing/2014/main" id="{FEBCF5E0-41D8-4E4B-9003-764461D0E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7" y="3648"/>
                <a:ext cx="2064" cy="0"/>
              </a:xfrm>
              <a:prstGeom prst="line">
                <a:avLst/>
              </a:prstGeom>
              <a:grpFill/>
              <a:ln w="381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 Box 1035">
                <a:extLst>
                  <a:ext uri="{FF2B5EF4-FFF2-40B4-BE49-F238E27FC236}">
                    <a16:creationId xmlns:a16="http://schemas.microsoft.com/office/drawing/2014/main" id="{8CF373C5-833F-49F1-9D0A-2D069875E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347"/>
                <a:ext cx="2064" cy="206"/>
              </a:xfrm>
              <a:prstGeom prst="rect">
                <a:avLst/>
              </a:prstGeom>
              <a:grpFill/>
              <a:ln w="1270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solidFill>
                      <a:srgbClr val="990000"/>
                    </a:solidFill>
                    <a:latin typeface="Times New Roman" pitchFamily="18" charset="0"/>
                    <a:cs typeface="Times New Roman" pitchFamily="18" charset="0"/>
                  </a:rPr>
                  <a:t>Sales</a:t>
                </a:r>
              </a:p>
            </p:txBody>
          </p:sp>
          <p:sp>
            <p:nvSpPr>
              <p:cNvPr id="18" name="Text Box 1036">
                <a:extLst>
                  <a:ext uri="{FF2B5EF4-FFF2-40B4-BE49-F238E27FC236}">
                    <a16:creationId xmlns:a16="http://schemas.microsoft.com/office/drawing/2014/main" id="{E1891CB5-BC14-4658-A2D3-30E078B6E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746"/>
                <a:ext cx="2064" cy="206"/>
              </a:xfrm>
              <a:prstGeom prst="rect">
                <a:avLst/>
              </a:prstGeom>
              <a:grpFill/>
              <a:ln w="1270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2400" b="1" dirty="0">
                    <a:solidFill>
                      <a:srgbClr val="990000"/>
                    </a:solidFill>
                    <a:latin typeface="Times New Roman" pitchFamily="18" charset="0"/>
                    <a:cs typeface="Times New Roman" pitchFamily="18" charset="0"/>
                  </a:rPr>
                  <a:t>Average Accts. Rec.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3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47663"/>
            <a:ext cx="8280400" cy="704850"/>
          </a:xfrm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altLang="ko-KR" sz="4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Turnover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97CC-073A-49D7-A4CB-4A3410DF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47800"/>
            <a:ext cx="8280400" cy="2971800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Indicates how fast firms sell merchandise.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inventory turn over twice a year, then they average one-half of a year in inventory.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Holding inventory is costly because the funds invested in inventory could be used elsewhere.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high turnover is preferred to a low one.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29CCD3D-EA8E-4A6A-B9C3-795969C94EF8}"/>
              </a:ext>
            </a:extLst>
          </p:cNvPr>
          <p:cNvGrpSpPr>
            <a:grpSpLocks/>
          </p:cNvGrpSpPr>
          <p:nvPr/>
        </p:nvGrpSpPr>
        <p:grpSpPr bwMode="auto">
          <a:xfrm>
            <a:off x="758595" y="4725144"/>
            <a:ext cx="7773845" cy="1368152"/>
            <a:chOff x="700" y="2928"/>
            <a:chExt cx="4628" cy="7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7C0943E8-BB28-44C1-A8AF-87E17DA8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" y="3022"/>
              <a:ext cx="1388" cy="640"/>
            </a:xfrm>
            <a:prstGeom prst="rect">
              <a:avLst/>
            </a:prstGeom>
            <a:grpFill/>
            <a:ln w="127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Inventory </a:t>
              </a:r>
            </a:p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Turnover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E4B74E31-9C2F-4CE8-9974-3600C6DB8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3158"/>
              <a:ext cx="413" cy="288"/>
            </a:xfrm>
            <a:prstGeom prst="rect">
              <a:avLst/>
            </a:prstGeom>
            <a:grpFill/>
            <a:ln w="127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id="{6E0C877F-89E8-4EAC-B562-B633D5448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9" y="2928"/>
              <a:ext cx="2219" cy="768"/>
              <a:chOff x="2496" y="3264"/>
              <a:chExt cx="2064" cy="768"/>
            </a:xfrm>
            <a:grpFill/>
          </p:grpSpPr>
          <p:sp>
            <p:nvSpPr>
              <p:cNvPr id="22" name="Line 12">
                <a:extLst>
                  <a:ext uri="{FF2B5EF4-FFF2-40B4-BE49-F238E27FC236}">
                    <a16:creationId xmlns:a16="http://schemas.microsoft.com/office/drawing/2014/main" id="{886B5388-1559-4320-8BA4-43B3D5DF2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2064" cy="0"/>
              </a:xfrm>
              <a:prstGeom prst="line">
                <a:avLst/>
              </a:prstGeom>
              <a:grpFill/>
              <a:ln w="381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48AB9099-6C8D-4E0E-A11F-8DFA1E72C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3264"/>
                <a:ext cx="1872" cy="288"/>
              </a:xfrm>
              <a:prstGeom prst="rect">
                <a:avLst/>
              </a:prstGeom>
              <a:grpFill/>
              <a:ln w="1270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solidFill>
                      <a:srgbClr val="990000"/>
                    </a:solidFill>
                    <a:latin typeface="Times New Roman" pitchFamily="18" charset="0"/>
                    <a:cs typeface="Times New Roman" pitchFamily="18" charset="0"/>
                  </a:rPr>
                  <a:t>Cost of Goods Sold</a:t>
                </a:r>
              </a:p>
            </p:txBody>
          </p:sp>
          <p:sp>
            <p:nvSpPr>
              <p:cNvPr id="24" name="Text Box 14">
                <a:extLst>
                  <a:ext uri="{FF2B5EF4-FFF2-40B4-BE49-F238E27FC236}">
                    <a16:creationId xmlns:a16="http://schemas.microsoft.com/office/drawing/2014/main" id="{2E0B32B8-C1BB-45EB-A7EF-6086F81D10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3744"/>
                <a:ext cx="1872" cy="288"/>
              </a:xfrm>
              <a:prstGeom prst="rect">
                <a:avLst/>
              </a:prstGeom>
              <a:grpFill/>
              <a:ln w="1270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fontAlgn="auto" latinLnBrk="1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2400" b="1" dirty="0">
                    <a:solidFill>
                      <a:srgbClr val="990000"/>
                    </a:solidFill>
                    <a:latin typeface="Times New Roman" pitchFamily="18" charset="0"/>
                    <a:cs typeface="Times New Roman" pitchFamily="18" charset="0"/>
                  </a:rPr>
                  <a:t>Average Inventory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91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61950"/>
            <a:ext cx="8280400" cy="704850"/>
          </a:xfrm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altLang="ko-KR" sz="4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Asset Turnover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FDFE-E442-4302-B12F-2431A6D0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12776"/>
            <a:ext cx="8280400" cy="3960440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Measures the relation between investment in long-term or fixed assets (such as property, plant, equipment) and sales. 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Efficient use of fixed assets would be associated with high sales.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If fixed assets turn over every four years, then each dollar invested in fixed assets is generating a quarter of a dollar in sales per year.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A high turnover is preferred to a low one.</a:t>
            </a:r>
          </a:p>
        </p:txBody>
      </p:sp>
      <p:pic>
        <p:nvPicPr>
          <p:cNvPr id="15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516563"/>
            <a:ext cx="8280400" cy="10541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1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61950"/>
            <a:ext cx="8280400" cy="704850"/>
          </a:xfrm>
        </p:spPr>
        <p:txBody>
          <a:bodyPr lIns="90488" tIns="44450" rIns="90488" bIns="44450">
            <a:spAutoFit/>
          </a:bodyPr>
          <a:lstStyle/>
          <a:p>
            <a:pPr eaLnBrk="1" hangingPunct="1"/>
            <a:r>
              <a:rPr lang="en-US" altLang="ko-KR" sz="4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Segment Data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3935DACF-9969-4879-8734-9BD4F233E19F}"/>
              </a:ext>
            </a:extLst>
          </p:cNvPr>
          <p:cNvSpPr/>
          <p:nvPr/>
        </p:nvSpPr>
        <p:spPr>
          <a:xfrm>
            <a:off x="468313" y="2204864"/>
            <a:ext cx="8280400" cy="9144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 U.S. GAAP and IFRS require </a:t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 reporting.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EDC7504-769E-472D-913B-EEBA67CA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3861048"/>
            <a:ext cx="8280400" cy="1981200"/>
          </a:xfr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0099"/>
            </a:solidFill>
          </a:ln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Firms must report information about revenues, assets, and measures of the segment’s operating results, as well as components of operating profit or loss. IFRS also requires liability disclosure.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66713"/>
            <a:ext cx="8280400" cy="685800"/>
          </a:xfrm>
        </p:spPr>
        <p:txBody>
          <a:bodyPr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ROA analysis</a:t>
            </a:r>
          </a:p>
        </p:txBody>
      </p:sp>
      <p:pic>
        <p:nvPicPr>
          <p:cNvPr id="50179" name="Picture 3" descr="9-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35088"/>
            <a:ext cx="8280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1467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823119" y="139364"/>
            <a:ext cx="7497762" cy="76584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현금흐름할인모형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00063" y="1285875"/>
            <a:ext cx="8643937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현금흐름할인모형 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(discounted cash flow: DCF)</a:t>
            </a: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실무에서 가치평가에 가장 많이 사용하는 방법</a:t>
            </a:r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잉여현금흐름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(Free Cash Flow, FCF)</a:t>
            </a: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이란 영업활동으로 인한 현금흐름에서 재투자금액을 차감한 것으로 당기에 투자자들에게 배당이나 이자비용의 형태로 지급할 수 있는 현금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FCF = C – I (= CFO +CFI)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주당 잉여현금흐름을 가중평균자본비용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(WACC)</a:t>
            </a: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으로 할인하여 구한다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이때 구한 기업가치 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(enterprise value)</a:t>
            </a:r>
            <a:r>
              <a:rPr kumimoji="0"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에서 부채의 내재가치인 장부금액을 차감하면 자기자본가치를 구할 수 있다</a:t>
            </a:r>
            <a:r>
              <a:rPr kumimoji="0"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맑은 고딕" pitchFamily="50" charset="-127"/>
              <a:ea typeface="HY엽서L" pitchFamily="18" charset="-127"/>
            </a:endParaRPr>
          </a:p>
        </p:txBody>
      </p:sp>
      <p:grpSp>
        <p:nvGrpSpPr>
          <p:cNvPr id="16388" name="그룹 10"/>
          <p:cNvGrpSpPr>
            <a:grpSpLocks/>
          </p:cNvGrpSpPr>
          <p:nvPr/>
        </p:nvGrpSpPr>
        <p:grpSpPr bwMode="auto">
          <a:xfrm>
            <a:off x="1187624" y="5572125"/>
            <a:ext cx="6505575" cy="935037"/>
            <a:chOff x="1259632" y="4005064"/>
            <a:chExt cx="6505575" cy="936104"/>
          </a:xfrm>
        </p:grpSpPr>
        <p:pic>
          <p:nvPicPr>
            <p:cNvPr id="16389" name="그림 8" descr="K-20110920-145333-4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4005064"/>
              <a:ext cx="650557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6515844" y="4508875"/>
              <a:ext cx="1223963" cy="432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838200"/>
          </a:xfrm>
        </p:spPr>
        <p:txBody>
          <a:bodyPr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ROA</a:t>
            </a:r>
            <a:r>
              <a:rPr lang="ko-KR" altLang="en-US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analysis</a:t>
            </a:r>
          </a:p>
        </p:txBody>
      </p:sp>
      <p:pic>
        <p:nvPicPr>
          <p:cNvPr id="51203" name="Picture 3" descr="9-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87122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80818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80400" cy="5032375"/>
          </a:xfrm>
        </p:spPr>
        <p:txBody>
          <a:bodyPr/>
          <a:lstStyle/>
          <a:p>
            <a:pPr marL="457200" indent="-457200" eaLnBrk="1" hangingPunct="1"/>
            <a:endParaRPr lang="en-US" altLang="ko-KR"/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endParaRPr lang="en-US" altLang="ko-KR"/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Level 1  	</a:t>
            </a:r>
            <a:r>
              <a:rPr lang="en-US" altLang="ko-KR" sz="1800">
                <a:latin typeface="Times New Roman" panose="02020603050405020304" pitchFamily="18" charset="0"/>
              </a:rPr>
              <a:t>		    </a:t>
            </a:r>
            <a:r>
              <a:rPr lang="en-US" altLang="ko-KR" sz="1800" b="1">
                <a:latin typeface="Times New Roman" panose="02020603050405020304" pitchFamily="18" charset="0"/>
              </a:rPr>
              <a:t>Year 3              Year 4	Year 5</a:t>
            </a: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			</a:t>
            </a:r>
            <a:r>
              <a:rPr lang="en-US" altLang="ko-KR" sz="1800" b="1">
                <a:latin typeface="Times New Roman" panose="02020603050405020304" pitchFamily="18" charset="0"/>
              </a:rPr>
              <a:t>Coke</a:t>
            </a:r>
            <a:r>
              <a:rPr lang="en-US" altLang="ko-KR" sz="1800">
                <a:latin typeface="Times New Roman" panose="02020603050405020304" pitchFamily="18" charset="0"/>
              </a:rPr>
              <a:t> 	     17.9%              18.8% 	 19.9%</a:t>
            </a: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			</a:t>
            </a:r>
            <a:r>
              <a:rPr lang="en-US" altLang="ko-KR" sz="1800" b="1">
                <a:latin typeface="Times New Roman" panose="02020603050405020304" pitchFamily="18" charset="0"/>
              </a:rPr>
              <a:t>Pepsi </a:t>
            </a:r>
            <a:r>
              <a:rPr lang="en-US" altLang="ko-KR" sz="1800">
                <a:latin typeface="Times New Roman" panose="02020603050405020304" pitchFamily="18" charset="0"/>
              </a:rPr>
              <a:t>	      8.3%                 8.5% 	   8.8%</a:t>
            </a: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endParaRPr lang="en-US" altLang="ko-KR" sz="180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endParaRPr lang="en-US" altLang="ko-KR" sz="180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Level 2 </a:t>
            </a: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endParaRPr lang="en-US" altLang="ko-KR" sz="10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		    </a:t>
            </a:r>
            <a:r>
              <a:rPr lang="en-US" altLang="ko-KR" sz="1800" b="1" u="sng">
                <a:latin typeface="Times New Roman" panose="02020603050405020304" pitchFamily="18" charset="0"/>
              </a:rPr>
              <a:t>Year 3       Year 4       Year 5</a:t>
            </a:r>
            <a:r>
              <a:rPr lang="en-US" altLang="ko-KR" sz="1800" b="1">
                <a:latin typeface="Times New Roman" panose="02020603050405020304" pitchFamily="18" charset="0"/>
              </a:rPr>
              <a:t>               </a:t>
            </a:r>
            <a:r>
              <a:rPr lang="en-US" altLang="ko-KR" sz="1800" b="1" u="sng">
                <a:latin typeface="Times New Roman" panose="02020603050405020304" pitchFamily="18" charset="0"/>
              </a:rPr>
              <a:t>Year 3     Year 4     Year 5</a:t>
            </a: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Coke </a:t>
            </a:r>
            <a:r>
              <a:rPr lang="en-US" altLang="ko-KR" sz="1800">
                <a:latin typeface="Times New Roman" panose="02020603050405020304" pitchFamily="18" charset="0"/>
              </a:rPr>
              <a:t> 	     15.1%       15.3%        16.5% 	        1.2          1.2            1.2</a:t>
            </a: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Pepsi </a:t>
            </a:r>
            <a:r>
              <a:rPr lang="en-US" altLang="ko-KR" sz="1800">
                <a:latin typeface="Times New Roman" panose="02020603050405020304" pitchFamily="18" charset="0"/>
              </a:rPr>
              <a:t>	       7.7%         7.7%         7.8% 	        1.1          1.1            1.1</a:t>
            </a: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endParaRPr lang="en-US" altLang="ko-KR" sz="180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Monotype Sorts" panose="05010101010101010101" pitchFamily="2" charset="2"/>
              <a:buNone/>
            </a:pP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838200"/>
          </a:xfrm>
        </p:spPr>
        <p:txBody>
          <a:bodyPr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	ROA</a:t>
            </a:r>
            <a:r>
              <a:rPr lang="ko-KR" altLang="en-US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211638" y="1700213"/>
            <a:ext cx="990600" cy="376237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ROA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178050" y="3844925"/>
            <a:ext cx="1676400" cy="37623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 b="1">
                <a:latin typeface="Arial" panose="020B0604020202020204" pitchFamily="34" charset="0"/>
              </a:rPr>
              <a:t>영업이익률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454650" y="3844925"/>
            <a:ext cx="2286000" cy="376238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 b="1">
                <a:latin typeface="Arial" panose="020B0604020202020204" pitchFamily="34" charset="0"/>
              </a:rPr>
              <a:t>자산회전률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668838" y="2081213"/>
            <a:ext cx="0" cy="1447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940050" y="3535363"/>
            <a:ext cx="3505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940050" y="3535363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6445250" y="3535363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563938" y="2520950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7188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838200"/>
          </a:xfrm>
        </p:spPr>
        <p:txBody>
          <a:bodyPr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Ratio Analysis and Business Strategy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80400" cy="48704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analysis can be used to analyze business strategy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1752600" y="1905000"/>
            <a:ext cx="6477000" cy="4029075"/>
            <a:chOff x="1104" y="1494"/>
            <a:chExt cx="4080" cy="2538"/>
          </a:xfrm>
        </p:grpSpPr>
        <p:grpSp>
          <p:nvGrpSpPr>
            <p:cNvPr id="53253" name="Group 5"/>
            <p:cNvGrpSpPr>
              <a:grpSpLocks/>
            </p:cNvGrpSpPr>
            <p:nvPr/>
          </p:nvGrpSpPr>
          <p:grpSpPr bwMode="auto">
            <a:xfrm>
              <a:off x="1104" y="1824"/>
              <a:ext cx="4080" cy="2208"/>
              <a:chOff x="672" y="1680"/>
              <a:chExt cx="4368" cy="2448"/>
            </a:xfrm>
          </p:grpSpPr>
          <p:sp>
            <p:nvSpPr>
              <p:cNvPr id="53255" name="Line 6"/>
              <p:cNvSpPr>
                <a:spLocks noChangeShapeType="1"/>
              </p:cNvSpPr>
              <p:nvPr/>
            </p:nvSpPr>
            <p:spPr bwMode="auto">
              <a:xfrm>
                <a:off x="1583" y="1733"/>
                <a:ext cx="0" cy="197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56" name="Line 7"/>
              <p:cNvSpPr>
                <a:spLocks noChangeShapeType="1"/>
              </p:cNvSpPr>
              <p:nvPr/>
            </p:nvSpPr>
            <p:spPr bwMode="auto">
              <a:xfrm>
                <a:off x="1583" y="3711"/>
                <a:ext cx="2683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57" name="Line 8"/>
              <p:cNvSpPr>
                <a:spLocks noChangeShapeType="1"/>
              </p:cNvSpPr>
              <p:nvPr/>
            </p:nvSpPr>
            <p:spPr bwMode="auto">
              <a:xfrm>
                <a:off x="1583" y="3337"/>
                <a:ext cx="2683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58" name="Rectangle 9"/>
              <p:cNvSpPr>
                <a:spLocks noChangeArrowheads="1"/>
              </p:cNvSpPr>
              <p:nvPr/>
            </p:nvSpPr>
            <p:spPr bwMode="auto">
              <a:xfrm>
                <a:off x="797" y="1680"/>
                <a:ext cx="56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Monotype Sorts" panose="05010101010101010101" pitchFamily="2" charset="2"/>
                  <a:buChar char="n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l"/>
                  <a:defRPr kumimoji="1" sz="20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u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l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Profitability</a:t>
                </a:r>
                <a:endParaRPr lang="ko-KR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9" name="Rectangle 10"/>
              <p:cNvSpPr>
                <a:spLocks noChangeArrowheads="1"/>
              </p:cNvSpPr>
              <p:nvPr/>
            </p:nvSpPr>
            <p:spPr bwMode="auto">
              <a:xfrm>
                <a:off x="672" y="3123"/>
                <a:ext cx="859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Monotype Sorts" panose="05010101010101010101" pitchFamily="2" charset="2"/>
                  <a:buChar char="n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l"/>
                  <a:defRPr kumimoji="1" sz="20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u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l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Competition</a:t>
                </a:r>
              </a:p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</a:t>
                </a:r>
                <a:endParaRPr lang="ko-KR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0" name="Line 11"/>
              <p:cNvSpPr>
                <a:spLocks noChangeShapeType="1"/>
              </p:cNvSpPr>
              <p:nvPr/>
            </p:nvSpPr>
            <p:spPr bwMode="auto">
              <a:xfrm>
                <a:off x="2150" y="1733"/>
                <a:ext cx="0" cy="197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61" name="Freeform 12"/>
              <p:cNvSpPr>
                <a:spLocks/>
              </p:cNvSpPr>
              <p:nvPr/>
            </p:nvSpPr>
            <p:spPr bwMode="auto">
              <a:xfrm>
                <a:off x="1729" y="1733"/>
                <a:ext cx="2434" cy="1871"/>
              </a:xfrm>
              <a:custGeom>
                <a:avLst/>
                <a:gdLst>
                  <a:gd name="T0" fmla="*/ 127 w 2264"/>
                  <a:gd name="T1" fmla="*/ 0 h 1776"/>
                  <a:gd name="T2" fmla="*/ 127 w 2264"/>
                  <a:gd name="T3" fmla="*/ 5625 h 1776"/>
                  <a:gd name="T4" fmla="*/ 831 w 2264"/>
                  <a:gd name="T5" fmla="*/ 8572 h 1776"/>
                  <a:gd name="T6" fmla="*/ 2922 w 2264"/>
                  <a:gd name="T7" fmla="*/ 10557 h 1776"/>
                  <a:gd name="T8" fmla="*/ 11313 w 2264"/>
                  <a:gd name="T9" fmla="*/ 11225 h 1776"/>
                  <a:gd name="T10" fmla="*/ 32986 w 2264"/>
                  <a:gd name="T11" fmla="*/ 12207 h 1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64"/>
                  <a:gd name="T19" fmla="*/ 0 h 1776"/>
                  <a:gd name="T20" fmla="*/ 2264 w 2264"/>
                  <a:gd name="T21" fmla="*/ 1776 h 1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64" h="1776">
                    <a:moveTo>
                      <a:pt x="8" y="0"/>
                    </a:moveTo>
                    <a:cubicBezTo>
                      <a:pt x="4" y="304"/>
                      <a:pt x="0" y="608"/>
                      <a:pt x="8" y="816"/>
                    </a:cubicBezTo>
                    <a:cubicBezTo>
                      <a:pt x="16" y="1024"/>
                      <a:pt x="24" y="1128"/>
                      <a:pt x="56" y="1248"/>
                    </a:cubicBezTo>
                    <a:cubicBezTo>
                      <a:pt x="88" y="1368"/>
                      <a:pt x="80" y="1472"/>
                      <a:pt x="200" y="1536"/>
                    </a:cubicBezTo>
                    <a:cubicBezTo>
                      <a:pt x="320" y="1600"/>
                      <a:pt x="432" y="1592"/>
                      <a:pt x="776" y="1632"/>
                    </a:cubicBezTo>
                    <a:cubicBezTo>
                      <a:pt x="1120" y="1672"/>
                      <a:pt x="1692" y="1724"/>
                      <a:pt x="2264" y="1776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62" name="Freeform 13"/>
              <p:cNvSpPr>
                <a:spLocks/>
              </p:cNvSpPr>
              <p:nvPr/>
            </p:nvSpPr>
            <p:spPr bwMode="auto">
              <a:xfrm>
                <a:off x="1987" y="1733"/>
                <a:ext cx="2227" cy="1711"/>
              </a:xfrm>
              <a:custGeom>
                <a:avLst/>
                <a:gdLst>
                  <a:gd name="T0" fmla="*/ 120 w 2072"/>
                  <a:gd name="T1" fmla="*/ 0 h 1488"/>
                  <a:gd name="T2" fmla="*/ 120 w 2072"/>
                  <a:gd name="T3" fmla="*/ 126338 h 1488"/>
                  <a:gd name="T4" fmla="*/ 800 w 2072"/>
                  <a:gd name="T5" fmla="*/ 168199 h 1488"/>
                  <a:gd name="T6" fmla="*/ 3587 w 2072"/>
                  <a:gd name="T7" fmla="*/ 202110 h 1488"/>
                  <a:gd name="T8" fmla="*/ 6351 w 2072"/>
                  <a:gd name="T9" fmla="*/ 218777 h 1488"/>
                  <a:gd name="T10" fmla="*/ 9124 w 2072"/>
                  <a:gd name="T11" fmla="*/ 227116 h 1488"/>
                  <a:gd name="T12" fmla="*/ 11882 w 2072"/>
                  <a:gd name="T13" fmla="*/ 235656 h 1488"/>
                  <a:gd name="T14" fmla="*/ 15356 w 2072"/>
                  <a:gd name="T15" fmla="*/ 244162 h 1488"/>
                  <a:gd name="T16" fmla="*/ 20221 w 2072"/>
                  <a:gd name="T17" fmla="*/ 252545 h 1488"/>
                  <a:gd name="T18" fmla="*/ 29897 w 2072"/>
                  <a:gd name="T19" fmla="*/ 260868 h 14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72"/>
                  <a:gd name="T31" fmla="*/ 0 h 1488"/>
                  <a:gd name="T32" fmla="*/ 2072 w 2072"/>
                  <a:gd name="T33" fmla="*/ 1488 h 14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72" h="1488">
                    <a:moveTo>
                      <a:pt x="8" y="0"/>
                    </a:moveTo>
                    <a:cubicBezTo>
                      <a:pt x="4" y="280"/>
                      <a:pt x="0" y="560"/>
                      <a:pt x="8" y="720"/>
                    </a:cubicBezTo>
                    <a:cubicBezTo>
                      <a:pt x="16" y="880"/>
                      <a:pt x="16" y="888"/>
                      <a:pt x="56" y="960"/>
                    </a:cubicBezTo>
                    <a:cubicBezTo>
                      <a:pt x="96" y="1032"/>
                      <a:pt x="184" y="1104"/>
                      <a:pt x="248" y="1152"/>
                    </a:cubicBezTo>
                    <a:cubicBezTo>
                      <a:pt x="312" y="1200"/>
                      <a:pt x="376" y="1224"/>
                      <a:pt x="440" y="1248"/>
                    </a:cubicBezTo>
                    <a:cubicBezTo>
                      <a:pt x="504" y="1272"/>
                      <a:pt x="568" y="1280"/>
                      <a:pt x="632" y="1296"/>
                    </a:cubicBezTo>
                    <a:cubicBezTo>
                      <a:pt x="696" y="1312"/>
                      <a:pt x="752" y="1328"/>
                      <a:pt x="824" y="1344"/>
                    </a:cubicBezTo>
                    <a:cubicBezTo>
                      <a:pt x="896" y="1360"/>
                      <a:pt x="968" y="1376"/>
                      <a:pt x="1064" y="1392"/>
                    </a:cubicBezTo>
                    <a:cubicBezTo>
                      <a:pt x="1160" y="1408"/>
                      <a:pt x="1232" y="1424"/>
                      <a:pt x="1400" y="1440"/>
                    </a:cubicBezTo>
                    <a:cubicBezTo>
                      <a:pt x="1568" y="1456"/>
                      <a:pt x="1820" y="1472"/>
                      <a:pt x="2072" y="1488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63" name="Rectangle 14"/>
              <p:cNvSpPr>
                <a:spLocks noChangeArrowheads="1"/>
              </p:cNvSpPr>
              <p:nvPr/>
            </p:nvSpPr>
            <p:spPr bwMode="auto">
              <a:xfrm>
                <a:off x="1789" y="1762"/>
                <a:ext cx="155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Monotype Sorts" panose="05010101010101010101" pitchFamily="2" charset="2"/>
                  <a:buChar char="n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l"/>
                  <a:defRPr kumimoji="1" sz="20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u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l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ⓐ</a:t>
                </a:r>
              </a:p>
            </p:txBody>
          </p:sp>
          <p:sp>
            <p:nvSpPr>
              <p:cNvPr id="53264" name="Rectangle 15"/>
              <p:cNvSpPr>
                <a:spLocks noChangeArrowheads="1"/>
              </p:cNvSpPr>
              <p:nvPr/>
            </p:nvSpPr>
            <p:spPr bwMode="auto">
              <a:xfrm>
                <a:off x="2202" y="3123"/>
                <a:ext cx="155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Monotype Sorts" panose="05010101010101010101" pitchFamily="2" charset="2"/>
                  <a:buChar char="n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l"/>
                  <a:defRPr kumimoji="1" sz="20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u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l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ⓑ</a:t>
                </a:r>
              </a:p>
            </p:txBody>
          </p:sp>
          <p:sp>
            <p:nvSpPr>
              <p:cNvPr id="53265" name="Rectangle 16"/>
              <p:cNvSpPr>
                <a:spLocks noChangeArrowheads="1"/>
              </p:cNvSpPr>
              <p:nvPr/>
            </p:nvSpPr>
            <p:spPr bwMode="auto">
              <a:xfrm>
                <a:off x="4008" y="3391"/>
                <a:ext cx="20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Monotype Sorts" panose="05010101010101010101" pitchFamily="2" charset="2"/>
                  <a:buChar char="n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l"/>
                  <a:defRPr kumimoji="1" sz="20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u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l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b="1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ⓒ</a:t>
                </a:r>
              </a:p>
            </p:txBody>
          </p:sp>
          <p:sp>
            <p:nvSpPr>
              <p:cNvPr id="53266" name="Rectangle 17"/>
              <p:cNvSpPr>
                <a:spLocks noChangeArrowheads="1"/>
              </p:cNvSpPr>
              <p:nvPr/>
            </p:nvSpPr>
            <p:spPr bwMode="auto">
              <a:xfrm>
                <a:off x="4266" y="3337"/>
                <a:ext cx="774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Monotype Sorts" panose="05010101010101010101" pitchFamily="2" charset="2"/>
                  <a:buChar char="n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l"/>
                  <a:defRPr kumimoji="1" sz="20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u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l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 = 8%</a:t>
                </a:r>
              </a:p>
            </p:txBody>
          </p:sp>
          <p:sp>
            <p:nvSpPr>
              <p:cNvPr id="53267" name="Rectangle 18"/>
              <p:cNvSpPr>
                <a:spLocks noChangeArrowheads="1"/>
              </p:cNvSpPr>
              <p:nvPr/>
            </p:nvSpPr>
            <p:spPr bwMode="auto">
              <a:xfrm>
                <a:off x="4266" y="3551"/>
                <a:ext cx="774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Monotype Sorts" panose="05010101010101010101" pitchFamily="2" charset="2"/>
                  <a:buChar char="n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l"/>
                  <a:defRPr kumimoji="1" sz="20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u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l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 = 4%</a:t>
                </a:r>
              </a:p>
            </p:txBody>
          </p:sp>
          <p:sp>
            <p:nvSpPr>
              <p:cNvPr id="53268" name="Rectangle 19"/>
              <p:cNvSpPr>
                <a:spLocks noChangeArrowheads="1"/>
              </p:cNvSpPr>
              <p:nvPr/>
            </p:nvSpPr>
            <p:spPr bwMode="auto">
              <a:xfrm>
                <a:off x="1892" y="3765"/>
                <a:ext cx="652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Monotype Sorts" panose="05010101010101010101" pitchFamily="2" charset="2"/>
                  <a:buChar char="n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l"/>
                  <a:defRPr kumimoji="1" sz="20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u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l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Capacity</a:t>
                </a:r>
              </a:p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</a:t>
                </a:r>
                <a:endParaRPr lang="ko-KR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9" name="Rectangle 20"/>
              <p:cNvSpPr>
                <a:spLocks noChangeArrowheads="1"/>
              </p:cNvSpPr>
              <p:nvPr/>
            </p:nvSpPr>
            <p:spPr bwMode="auto">
              <a:xfrm>
                <a:off x="3802" y="3765"/>
                <a:ext cx="77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Monotype Sorts" panose="05010101010101010101" pitchFamily="2" charset="2"/>
                  <a:buChar char="n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l"/>
                  <a:defRPr kumimoji="1" sz="20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Monotype Sorts" panose="05010101010101010101" pitchFamily="2" charset="2"/>
                  <a:buChar char="u"/>
                  <a:defRPr kumimoji="1" sz="24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l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anose="05010101010101010101" pitchFamily="2" charset="2"/>
                  <a:buChar char="u"/>
                  <a:defRPr kumimoji="1" sz="160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Asset productivity</a:t>
                </a:r>
                <a:endParaRPr lang="ko-KR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254" name="Rectangle 21"/>
            <p:cNvSpPr>
              <a:spLocks noChangeArrowheads="1"/>
            </p:cNvSpPr>
            <p:nvPr/>
          </p:nvSpPr>
          <p:spPr bwMode="auto">
            <a:xfrm>
              <a:off x="2208" y="1494"/>
              <a:ext cx="2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Monotype Sorts" panose="05010101010101010101" pitchFamily="2" charset="2"/>
                <a:buChar char="n"/>
                <a:defRPr kumimoji="1" sz="240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65000"/>
                <a:buFont typeface="Monotype Sorts" panose="05010101010101010101" pitchFamily="2" charset="2"/>
                <a:buChar char="l"/>
                <a:defRPr kumimoji="1" sz="200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Monotype Sorts" panose="05010101010101010101" pitchFamily="2" charset="2"/>
                <a:buChar char="u"/>
                <a:defRPr kumimoji="1" sz="240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anose="05010101010101010101" pitchFamily="2" charset="2"/>
                <a:buChar char="l"/>
                <a:defRPr kumimoji="1" sz="160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anose="05010101010101010101" pitchFamily="2" charset="2"/>
                <a:buChar char="u"/>
                <a:defRPr kumimoji="1" sz="160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anose="05010101010101010101" pitchFamily="2" charset="2"/>
                <a:buChar char="u"/>
                <a:defRPr kumimoji="1" sz="160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anose="05010101010101010101" pitchFamily="2" charset="2"/>
                <a:buChar char="u"/>
                <a:defRPr kumimoji="1" sz="160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anose="05010101010101010101" pitchFamily="2" charset="2"/>
                <a:buChar char="u"/>
                <a:defRPr kumimoji="1" sz="160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anose="05010101010101010101" pitchFamily="2" charset="2"/>
                <a:buChar char="u"/>
                <a:defRPr kumimoji="1" sz="160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ROA</a:t>
              </a:r>
              <a:r>
                <a:rPr lang="ko-KR" altLang="en-US" sz="2000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ko-KR" altLang="en-US" sz="2000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Business strategy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43161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F9C1-600F-4868-A4B2-5F580E29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85B533D-0F90-4E84-A858-64C521DA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113" y="1295400"/>
            <a:ext cx="730557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06862"/>
      </p:ext>
    </p:extLst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838200"/>
          </a:xfrm>
        </p:spPr>
        <p:txBody>
          <a:bodyPr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Effect of financial leverage</a:t>
            </a:r>
            <a:endParaRPr lang="ko-KR" altLang="en-US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651375"/>
          </a:xfrm>
        </p:spPr>
        <p:txBody>
          <a:bodyPr/>
          <a:lstStyle/>
          <a:p>
            <a:pPr marL="385763" indent="-385763" eaLnBrk="1" hangingPunct="1">
              <a:buFont typeface="Wingdings" panose="05000000000000000000" pitchFamily="2" charset="2"/>
              <a:buChar char="q"/>
              <a:tabLst>
                <a:tab pos="758825" algn="l"/>
              </a:tabLst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operating income covers interest expense, the benefit of shareholders increases in the use of liabilities.</a:t>
            </a:r>
          </a:p>
          <a:p>
            <a:pPr marL="385763" indent="-385763" eaLnBrk="1" hangingPunct="1">
              <a:buFont typeface="Monotype Sorts" panose="05010101010101010101" pitchFamily="2" charset="2"/>
              <a:buNone/>
              <a:tabLst>
                <a:tab pos="758825" algn="l"/>
              </a:tabLst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85763" indent="-385763" eaLnBrk="1" hangingPunct="1">
              <a:buFont typeface="Monotype Sorts" panose="05010101010101010101" pitchFamily="2" charset="2"/>
              <a:buNone/>
              <a:tabLst>
                <a:tab pos="758825" algn="l"/>
              </a:tabLst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1,000  	L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0	    A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1,000	L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</a:p>
          <a:p>
            <a:pPr marL="385763" indent="-385763" eaLnBrk="1" hangingPunct="1">
              <a:buFont typeface="Monotype Sorts" panose="05010101010101010101" pitchFamily="2" charset="2"/>
              <a:buNone/>
              <a:tabLst>
                <a:tab pos="758825" algn="l"/>
              </a:tabLst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		S/E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1,000	                       	S/E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 marL="385763" indent="-385763" eaLnBrk="1" hangingPunct="1">
              <a:buFont typeface="Monotype Sorts" panose="05010101010101010101" pitchFamily="2" charset="2"/>
              <a:buNone/>
              <a:tabLst>
                <a:tab pos="758825" algn="l"/>
              </a:tabLst>
            </a:pP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013" lvl="1" eaLnBrk="1" hangingPunct="1"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Operating income from assets is 100 and interest rate is 6%</a:t>
            </a:r>
            <a:r>
              <a: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(ignore tax)</a:t>
            </a:r>
          </a:p>
          <a:p>
            <a:pPr marL="385763" indent="-385763" eaLnBrk="1" hangingPunct="1">
              <a:buFont typeface="Monotype Sorts" panose="05010101010101010101" pitchFamily="2" charset="2"/>
              <a:buNone/>
              <a:tabLst>
                <a:tab pos="758825" algn="l"/>
              </a:tabLst>
            </a:pP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 eaLnBrk="1" hangingPunct="1">
              <a:buFont typeface="Monotype Sorts" panose="05010101010101010101" pitchFamily="2" charset="2"/>
              <a:buNone/>
              <a:tabLst>
                <a:tab pos="758825" algn="l"/>
              </a:tabLst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ROA  = 10%			 ROA = 10%</a:t>
            </a:r>
          </a:p>
          <a:p>
            <a:pPr marL="385763" indent="-385763" eaLnBrk="1" hangingPunct="1">
              <a:buFont typeface="Monotype Sorts" panose="05010101010101010101" pitchFamily="2" charset="2"/>
              <a:buNone/>
              <a:tabLst>
                <a:tab pos="758825" algn="l"/>
              </a:tabLst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ROE  = 10% 			 ROE = 26% </a:t>
            </a:r>
          </a:p>
          <a:p>
            <a:pPr marL="385763" indent="-385763" eaLnBrk="1" hangingPunct="1">
              <a:buFont typeface="Monotype Sorts" panose="05010101010101010101" pitchFamily="2" charset="2"/>
              <a:buNone/>
              <a:tabLst>
                <a:tab pos="758825" algn="l"/>
              </a:tabLst>
            </a:pP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 eaLnBrk="1" hangingPunct="1">
              <a:buFont typeface="Wingdings" panose="05000000000000000000" pitchFamily="2" charset="2"/>
              <a:buChar char="q"/>
              <a:tabLst>
                <a:tab pos="758825" algn="l"/>
              </a:tabLst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However, firms’ risk increase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62013" lvl="1" eaLnBrk="1" hangingPunct="1">
              <a:buFont typeface="Wingdings" panose="05000000000000000000" pitchFamily="2" charset="2"/>
              <a:buChar char="q"/>
              <a:tabLst>
                <a:tab pos="758825" algn="l"/>
              </a:tabLst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leverage is important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 eaLnBrk="1" hangingPunct="1">
              <a:buFont typeface="Monotype Sorts" panose="05010101010101010101" pitchFamily="2" charset="2"/>
              <a:buNone/>
              <a:tabLst>
                <a:tab pos="758825" algn="l"/>
              </a:tabLst>
            </a:pP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4" name="Line 6"/>
          <p:cNvSpPr>
            <a:spLocks noChangeShapeType="1"/>
          </p:cNvSpPr>
          <p:nvPr/>
        </p:nvSpPr>
        <p:spPr bwMode="auto">
          <a:xfrm>
            <a:off x="4140200" y="2133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5" name="Line 7"/>
          <p:cNvSpPr>
            <a:spLocks noChangeShapeType="1"/>
          </p:cNvSpPr>
          <p:nvPr/>
        </p:nvSpPr>
        <p:spPr bwMode="auto">
          <a:xfrm>
            <a:off x="2700338" y="3284538"/>
            <a:ext cx="0" cy="735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56326" name="Line 8"/>
          <p:cNvSpPr>
            <a:spLocks noChangeShapeType="1"/>
          </p:cNvSpPr>
          <p:nvPr/>
        </p:nvSpPr>
        <p:spPr bwMode="auto">
          <a:xfrm flipH="1">
            <a:off x="5940425" y="3284538"/>
            <a:ext cx="1428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56327" name="AutoShape 9"/>
          <p:cNvSpPr>
            <a:spLocks noChangeArrowheads="1"/>
          </p:cNvSpPr>
          <p:nvPr/>
        </p:nvSpPr>
        <p:spPr bwMode="auto">
          <a:xfrm>
            <a:off x="4932363" y="4941888"/>
            <a:ext cx="3816350" cy="1511300"/>
          </a:xfrm>
          <a:prstGeom prst="cloudCallout">
            <a:avLst>
              <a:gd name="adj1" fmla="val -41671"/>
              <a:gd name="adj2" fmla="val -45685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Operating Income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100 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Interest expense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en-US" sz="1600" u="sng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u="sng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48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Net Income      </a:t>
            </a:r>
            <a:r>
              <a:rPr lang="ko-KR" altLang="en-US" sz="16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52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ROE = 52 /200 =26%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6713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80400" cy="733425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on (Common) Equity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1F7E-2847-4C1F-8EFC-814451A2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2" y="1412776"/>
            <a:ext cx="7992119" cy="1728192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numerator(</a:t>
            </a:r>
            <a:r>
              <a:rPr lang="ko-KR" alt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분자</a:t>
            </a:r>
            <a:r>
              <a:rPr lang="en-US" altLang="ko-KR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measures return as net income reduced by any payments to preferred shareholders as these dividends are not available to the common shareholder and have not been deducted from net income.</a:t>
            </a:r>
          </a:p>
        </p:txBody>
      </p:sp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578475"/>
            <a:ext cx="7620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53E341-74F7-4783-8CAC-D2DAFDC0661A}"/>
              </a:ext>
            </a:extLst>
          </p:cNvPr>
          <p:cNvSpPr txBox="1"/>
          <p:nvPr/>
        </p:nvSpPr>
        <p:spPr>
          <a:xfrm>
            <a:off x="468313" y="3284984"/>
            <a:ext cx="7992119" cy="2169825"/>
          </a:xfrm>
          <a:prstGeom prst="rect">
            <a:avLst/>
          </a:prstGeom>
          <a:ln w="28575">
            <a:solidFill>
              <a:srgbClr val="000099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denominator(</a:t>
            </a:r>
            <a:r>
              <a:rPr lang="ko-KR" alt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분모</a:t>
            </a:r>
            <a:r>
              <a:rPr lang="en-US" altLang="ko-KR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average amount contributed 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common shareholders which includes: </a:t>
            </a:r>
          </a:p>
          <a:p>
            <a:pPr marL="1771650" lvl="4" indent="-465138" eaLnBrk="1" fontAlgn="auto" latin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stock at par,</a:t>
            </a:r>
          </a:p>
          <a:p>
            <a:pPr marL="1771650" lvl="4" indent="-465138" eaLnBrk="1" fontAlgn="auto" latin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paid in capital, and</a:t>
            </a:r>
          </a:p>
          <a:p>
            <a:pPr marL="1771650" lvl="4" indent="-465138" eaLnBrk="1" fontAlgn="auto" latin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Retained earnings.</a:t>
            </a: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B015B081-A85A-4CC2-BB91-F9E5477E5713}"/>
              </a:ext>
            </a:extLst>
          </p:cNvPr>
          <p:cNvSpPr/>
          <p:nvPr/>
        </p:nvSpPr>
        <p:spPr>
          <a:xfrm>
            <a:off x="8001000" y="2362200"/>
            <a:ext cx="914400" cy="35877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urved Left Arrow 23">
            <a:extLst>
              <a:ext uri="{FF2B5EF4-FFF2-40B4-BE49-F238E27FC236}">
                <a16:creationId xmlns:a16="http://schemas.microsoft.com/office/drawing/2014/main" id="{F410B1B8-D37D-44EE-80D8-025F922FD791}"/>
              </a:ext>
            </a:extLst>
          </p:cNvPr>
          <p:cNvSpPr/>
          <p:nvPr/>
        </p:nvSpPr>
        <p:spPr>
          <a:xfrm>
            <a:off x="8027988" y="4210050"/>
            <a:ext cx="1025525" cy="2243138"/>
          </a:xfrm>
          <a:prstGeom prst="curvedLeftArrow">
            <a:avLst>
              <a:gd name="adj1" fmla="val 26707"/>
              <a:gd name="adj2" fmla="val 36866"/>
              <a:gd name="adj3" fmla="val 3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8280400" cy="9144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ROA and ROE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E301-AB62-40C7-A822-8EEA4813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472952"/>
            <a:ext cx="8281169" cy="1740024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ROE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residual return which goes to the common shareholders.  Since it may be low in poor years but high in good years, it has a risk—that is, the residual return is not known.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939F77-CC0D-4B74-AEA6-053D33FE1B1E}"/>
              </a:ext>
            </a:extLst>
          </p:cNvPr>
          <p:cNvSpPr txBox="1">
            <a:spLocks/>
          </p:cNvSpPr>
          <p:nvPr/>
        </p:nvSpPr>
        <p:spPr>
          <a:xfrm>
            <a:off x="468313" y="3467117"/>
            <a:ext cx="8280400" cy="10115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 eaLnBrk="1" fontAlgn="auto" latinLnBrk="1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Debt is characterized by a definite schedule of 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payments, so there is little risk to the debt holders.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1D179B1-FB79-4C18-AAE1-83F82F45A8C9}"/>
              </a:ext>
            </a:extLst>
          </p:cNvPr>
          <p:cNvSpPr txBox="1">
            <a:spLocks/>
          </p:cNvSpPr>
          <p:nvPr/>
        </p:nvSpPr>
        <p:spPr>
          <a:xfrm>
            <a:off x="468313" y="4704928"/>
            <a:ext cx="8280400" cy="1676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 eaLnBrk="1" latin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Preferred stock is like debt—the dividends are 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specified.  However, debtors must be paid before 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preferred shareholders and if the money runs out, 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they aren't paid.</a:t>
            </a:r>
          </a:p>
          <a:p>
            <a:pPr marL="450850" indent="-450850" eaLnBrk="1" latin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  <a:defRPr/>
            </a:pPr>
            <a:endParaRPr lang="en-US" sz="28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9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8280400" cy="9144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ROA and ROE</a:t>
            </a:r>
          </a:p>
        </p:txBody>
      </p:sp>
      <p:sp>
        <p:nvSpPr>
          <p:cNvPr id="13" name="Plaque 12">
            <a:extLst>
              <a:ext uri="{FF2B5EF4-FFF2-40B4-BE49-F238E27FC236}">
                <a16:creationId xmlns:a16="http://schemas.microsoft.com/office/drawing/2014/main" id="{3A4E32AB-B65D-4ACA-B23E-7E455BDCE54D}"/>
              </a:ext>
            </a:extLst>
          </p:cNvPr>
          <p:cNvSpPr/>
          <p:nvPr/>
        </p:nvSpPr>
        <p:spPr>
          <a:xfrm>
            <a:off x="468313" y="1374775"/>
            <a:ext cx="8280400" cy="685800"/>
          </a:xfrm>
          <a:prstGeom prst="plaqu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eaLnBrk="1" fontAlgn="auto" latinLnBrk="1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ROA can be divided into: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9B3FDAA-1CE1-4817-B13B-1E450F5362B0}"/>
              </a:ext>
            </a:extLst>
          </p:cNvPr>
          <p:cNvGraphicFramePr/>
          <p:nvPr/>
        </p:nvGraphicFramePr>
        <p:xfrm>
          <a:off x="539552" y="2186136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C1D558-E716-4077-A5A2-BFC8D6DA4E13}"/>
              </a:ext>
            </a:extLst>
          </p:cNvPr>
          <p:cNvCxnSpPr/>
          <p:nvPr/>
        </p:nvCxnSpPr>
        <p:spPr>
          <a:xfrm rot="10800000" flipV="1">
            <a:off x="6026150" y="3405188"/>
            <a:ext cx="762000" cy="4572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FC10F0-8860-4557-B211-207604751633}"/>
              </a:ext>
            </a:extLst>
          </p:cNvPr>
          <p:cNvCxnSpPr/>
          <p:nvPr/>
        </p:nvCxnSpPr>
        <p:spPr>
          <a:xfrm rot="5400000">
            <a:off x="5111750" y="3557588"/>
            <a:ext cx="1828800" cy="15240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61465C-0AE2-45C3-8D53-6227EA803B2E}"/>
              </a:ext>
            </a:extLst>
          </p:cNvPr>
          <p:cNvCxnSpPr/>
          <p:nvPr/>
        </p:nvCxnSpPr>
        <p:spPr>
          <a:xfrm rot="10800000">
            <a:off x="3968750" y="3176588"/>
            <a:ext cx="2819400" cy="22860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141413" y="2349500"/>
            <a:ext cx="838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600">
                <a:solidFill>
                  <a:srgbClr val="000099"/>
                </a:solidFill>
                <a:latin typeface="Wingdings" panose="05000000000000000000" pitchFamily="2" charset="2"/>
                <a:ea typeface="바탕" panose="02030600000101010101" pitchFamily="18" charset="-127"/>
              </a:rPr>
              <a:t>J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149350" y="3405188"/>
            <a:ext cx="990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600">
                <a:solidFill>
                  <a:srgbClr val="000099"/>
                </a:solidFill>
                <a:latin typeface="Wingdings" panose="05000000000000000000" pitchFamily="2" charset="2"/>
                <a:ea typeface="바탕" panose="02030600000101010101" pitchFamily="18" charset="-127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9FAAD-0F40-45E0-86CD-668CD6825AB9}"/>
              </a:ext>
            </a:extLst>
          </p:cNvPr>
          <p:cNvSpPr txBox="1"/>
          <p:nvPr/>
        </p:nvSpPr>
        <p:spPr>
          <a:xfrm>
            <a:off x="6788150" y="2109788"/>
            <a:ext cx="1752600" cy="3416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Because the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return to debtors and preferred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shareholders are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 good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years when the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firm has high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returns, there is a lot of profit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left over for the common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shareholders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2C9C56-DA9C-40A0-8A8D-3DFE1137170F}"/>
              </a:ext>
            </a:extLst>
          </p:cNvPr>
          <p:cNvSpPr txBox="1"/>
          <p:nvPr/>
        </p:nvSpPr>
        <p:spPr>
          <a:xfrm>
            <a:off x="6559550" y="3100388"/>
            <a:ext cx="1905000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poor years when returns are low, there is little or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maybe no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profit left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 for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shareholders.</a:t>
            </a:r>
          </a:p>
        </p:txBody>
      </p:sp>
    </p:spTree>
    <p:extLst>
      <p:ext uri="{BB962C8B-B14F-4D97-AF65-F5344CB8AC3E}">
        <p14:creationId xmlns:p14="http://schemas.microsoft.com/office/powerpoint/2010/main" val="15409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16" grpId="0">
        <p:bldAsOne/>
      </p:bldGraphic>
      <p:bldP spid="33" grpId="0"/>
      <p:bldP spid="33" grpId="1"/>
      <p:bldP spid="34" grpId="0"/>
      <p:bldP spid="18" grpId="0" animBg="1"/>
      <p:bldP spid="18" grpId="1" animBg="1"/>
      <p:bldP spid="3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80400" cy="7239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ROA and ROE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DC78-7285-44B6-A2B4-2BE235AD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84784"/>
            <a:ext cx="8280400" cy="2160240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  <a:tabLst>
                <a:tab pos="1538288" algn="l"/>
                <a:tab pos="3879850" algn="l"/>
                <a:tab pos="4402138" algn="l"/>
                <a:tab pos="6407150" algn="l"/>
                <a:tab pos="6858000" algn="l"/>
                <a:tab pos="8339138" algn="l"/>
              </a:tabLst>
              <a:defRPr/>
            </a:pP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Leverage ratio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indicates the relative proportion of capital provided by common shareholders as distinct from that provided by creditors/debtors or preferred shareholders.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  <a:tabLst>
                <a:tab pos="1538288" algn="l"/>
                <a:tab pos="3879850" algn="l"/>
                <a:tab pos="4402138" algn="l"/>
                <a:tab pos="6407150" algn="l"/>
                <a:tab pos="6858000" algn="l"/>
                <a:tab pos="8339138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(As you remember, we previously defined profit margin and total assets turnover.)</a:t>
            </a:r>
          </a:p>
          <a:p>
            <a:pPr marL="227013" indent="-227013" eaLnBrk="1" hangingPunct="1">
              <a:spcBef>
                <a:spcPct val="0"/>
              </a:spcBef>
              <a:tabLst>
                <a:tab pos="1538288" algn="l"/>
                <a:tab pos="3879850" algn="l"/>
                <a:tab pos="4402138" algn="l"/>
                <a:tab pos="6407150" algn="l"/>
                <a:tab pos="6858000" algn="l"/>
                <a:tab pos="8339138" algn="l"/>
              </a:tabLst>
              <a:defRPr/>
            </a:pPr>
            <a:endParaRPr lang="en-US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90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860800"/>
            <a:ext cx="8285163" cy="84772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1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41888"/>
            <a:ext cx="8291513" cy="890587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497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8280400" cy="9144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ROA and ROE</a:t>
            </a:r>
          </a:p>
        </p:txBody>
      </p:sp>
      <p:sp>
        <p:nvSpPr>
          <p:cNvPr id="13" name="Plaque 12">
            <a:extLst>
              <a:ext uri="{FF2B5EF4-FFF2-40B4-BE49-F238E27FC236}">
                <a16:creationId xmlns:a16="http://schemas.microsoft.com/office/drawing/2014/main" id="{456EE125-3FF6-4585-921F-3D408AB4E6F1}"/>
              </a:ext>
            </a:extLst>
          </p:cNvPr>
          <p:cNvSpPr/>
          <p:nvPr/>
        </p:nvSpPr>
        <p:spPr>
          <a:xfrm>
            <a:off x="684213" y="1484313"/>
            <a:ext cx="7775575" cy="1479550"/>
          </a:xfrm>
          <a:prstGeom prst="plaqu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" eaLnBrk="1" fontAlgn="auto" latinLnBrk="1" hangingPunct="1">
              <a:spcBef>
                <a:spcPct val="50000"/>
              </a:spcBef>
              <a:spcAft>
                <a:spcPts val="0"/>
              </a:spcAft>
              <a:tabLst>
                <a:tab pos="1538288" algn="l"/>
                <a:tab pos="3879850" algn="l"/>
                <a:tab pos="4402138" algn="l"/>
                <a:tab pos="6407150" algn="l"/>
                <a:tab pos="6858000" algn="l"/>
                <a:tab pos="8339138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leverage ratio means that the firm has a lot of assets at its command, but that the shareholders have less of their own investments at risk.  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903413" y="5221288"/>
            <a:ext cx="1295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600">
                <a:solidFill>
                  <a:srgbClr val="000099"/>
                </a:solidFill>
                <a:latin typeface="Wingdings" panose="05000000000000000000" pitchFamily="2" charset="2"/>
                <a:ea typeface="바탕" panose="02030600000101010101" pitchFamily="18" charset="-127"/>
              </a:rPr>
              <a:t>J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021388" y="5221288"/>
            <a:ext cx="990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600">
                <a:solidFill>
                  <a:srgbClr val="000099"/>
                </a:solidFill>
                <a:latin typeface="Wingdings" panose="05000000000000000000" pitchFamily="2" charset="2"/>
                <a:ea typeface="바탕" panose="02030600000101010101" pitchFamily="18" charset="-127"/>
              </a:rPr>
              <a:t>L</a:t>
            </a:r>
          </a:p>
        </p:txBody>
      </p:sp>
      <p:sp>
        <p:nvSpPr>
          <p:cNvPr id="19" name="Down Arrow Callout 18">
            <a:extLst>
              <a:ext uri="{FF2B5EF4-FFF2-40B4-BE49-F238E27FC236}">
                <a16:creationId xmlns:a16="http://schemas.microsoft.com/office/drawing/2014/main" id="{7DFA6849-D95C-46D6-A6F3-338D4E4CFEB4}"/>
              </a:ext>
            </a:extLst>
          </p:cNvPr>
          <p:cNvSpPr/>
          <p:nvPr/>
        </p:nvSpPr>
        <p:spPr>
          <a:xfrm>
            <a:off x="684213" y="3087688"/>
            <a:ext cx="3657600" cy="2362200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ctr" eaLnBrk="1" fontAlgn="auto" latinLnBrk="1" hangingPunct="1">
              <a:spcBef>
                <a:spcPct val="50000"/>
              </a:spcBef>
              <a:spcAft>
                <a:spcPts val="0"/>
              </a:spcAft>
              <a:tabLst>
                <a:tab pos="1538288" algn="l"/>
                <a:tab pos="3879850" algn="l"/>
                <a:tab pos="4402138" algn="l"/>
                <a:tab pos="6407150" algn="l"/>
                <a:tab pos="6858000" algn="l"/>
                <a:tab pos="8339138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good years </a:t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because the common </a:t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shareholders capture all </a:t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profits over what is needed to service the debt.</a:t>
            </a:r>
          </a:p>
        </p:txBody>
      </p:sp>
      <p:sp>
        <p:nvSpPr>
          <p:cNvPr id="22" name="Down Arrow Callout 21">
            <a:extLst>
              <a:ext uri="{FF2B5EF4-FFF2-40B4-BE49-F238E27FC236}">
                <a16:creationId xmlns:a16="http://schemas.microsoft.com/office/drawing/2014/main" id="{F0860632-D5B5-4EC4-873D-E665637B3776}"/>
              </a:ext>
            </a:extLst>
          </p:cNvPr>
          <p:cNvSpPr/>
          <p:nvPr/>
        </p:nvSpPr>
        <p:spPr>
          <a:xfrm>
            <a:off x="4802188" y="3087688"/>
            <a:ext cx="3657600" cy="2362200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ctr" eaLnBrk="1" latinLnBrk="1" hangingPunct="1">
              <a:spcBef>
                <a:spcPct val="50000"/>
              </a:spcBef>
              <a:tabLst>
                <a:tab pos="1538288" algn="l"/>
                <a:tab pos="3879850" algn="l"/>
                <a:tab pos="4402138" algn="l"/>
                <a:tab pos="6407150" algn="l"/>
                <a:tab pos="6858000" algn="l"/>
                <a:tab pos="8339138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poor years because </a:t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debt has to be serviced </a:t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whether or not the common </a:t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shareholders make a profit.</a:t>
            </a:r>
          </a:p>
        </p:txBody>
      </p:sp>
    </p:spTree>
    <p:extLst>
      <p:ext uri="{BB962C8B-B14F-4D97-AF65-F5344CB8AC3E}">
        <p14:creationId xmlns:p14="http://schemas.microsoft.com/office/powerpoint/2010/main" val="23902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/>
      <p:bldP spid="34" grpId="0"/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5" descr="K-20110920-145550-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325216"/>
            <a:ext cx="2305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그림 6" descr="K-20110920-145553-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838" y="3406303"/>
            <a:ext cx="2800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532246" y="1844824"/>
            <a:ext cx="8643937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년 이후에 일정한 수준을 유지한다고 가정하면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   6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년 이후에 일정한 성장률로 성장한다고 가정하면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이를 다음의 식에 적용할 수 있다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400" dirty="0">
              <a:ea typeface="HY엽서L" pitchFamily="18" charset="-127"/>
            </a:endParaRPr>
          </a:p>
        </p:txBody>
      </p:sp>
      <p:pic>
        <p:nvPicPr>
          <p:cNvPr id="17414" name="그림 4" descr="K-20110920-145559-8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630266"/>
            <a:ext cx="6524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BD1CB45F-BBF6-4470-BEB5-09D0EB9FCBF9}"/>
              </a:ext>
            </a:extLst>
          </p:cNvPr>
          <p:cNvSpPr txBox="1">
            <a:spLocks/>
          </p:cNvSpPr>
          <p:nvPr/>
        </p:nvSpPr>
        <p:spPr bwMode="auto">
          <a:xfrm>
            <a:off x="823119" y="139364"/>
            <a:ext cx="7497762" cy="76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kern="0">
                <a:effectLst>
                  <a:outerShdw blurRad="38100" dist="38100" dir="2700000" algn="tl">
                    <a:srgbClr val="C0C0C0"/>
                  </a:outerShdw>
                </a:effectLst>
              </a:rPr>
              <a:t>현금흐름할인모형</a:t>
            </a:r>
            <a:endParaRPr lang="ko-KR" altLang="en-US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838200"/>
          </a:xfrm>
        </p:spPr>
        <p:txBody>
          <a:bodyPr/>
          <a:lstStyle/>
          <a:p>
            <a:pPr eaLnBrk="1" hangingPunct="1"/>
            <a:br>
              <a:rPr lang="en-US" altLang="ko-KR" sz="280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Another way of ROE decomposition</a:t>
            </a:r>
            <a:endParaRPr lang="ko-KR" altLang="en-US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600FEDC-3197-476E-A902-CF7F44FB29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49400"/>
            <a:ext cx="8280400" cy="909638"/>
          </a:xfrm>
        </p:spPr>
        <p:txBody>
          <a:bodyPr/>
          <a:lstStyle/>
          <a:p>
            <a:pPr marL="457200" indent="-457200" eaLnBrk="1" hangingPunct="1">
              <a:buFont typeface="Monotype Sorts" panose="05010101010101010101" pitchFamily="2" charset="2"/>
              <a:buNone/>
              <a:defRPr/>
            </a:pPr>
            <a:r>
              <a:rPr lang="en-US" altLang="ko-KR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ROE  =   ROA  + [ROA – interest rate after tax effect ] D/E </a:t>
            </a:r>
          </a:p>
          <a:p>
            <a:pPr marL="1524000" lvl="4" indent="-457200" eaLnBrk="1" hangingPunct="1">
              <a:defRPr/>
            </a:pPr>
            <a:r>
              <a:rPr lang="en-US" altLang="ko-KR" dirty="0">
                <a:latin typeface="Times New Roman" pitchFamily="18" charset="0"/>
                <a:ea typeface="바탕" pitchFamily="18" charset="-127"/>
                <a:cs typeface="Times New Roman" pitchFamily="18" charset="0"/>
              </a:rPr>
              <a:t>D/E = debt to equity ratio</a:t>
            </a:r>
            <a:endParaRPr lang="ko-KR" altLang="en-US" dirty="0">
              <a:latin typeface="Times New Roman" pitchFamily="18" charset="0"/>
              <a:ea typeface="바탕" pitchFamily="18" charset="-127"/>
              <a:cs typeface="Times New Roman" pitchFamily="18" charset="0"/>
            </a:endParaRPr>
          </a:p>
          <a:p>
            <a:pPr marL="2286000" lvl="4" indent="-457200" eaLnBrk="1" hangingPunct="1">
              <a:buFont typeface="Monotype Sorts" panose="05010101010101010101" pitchFamily="2" charset="2"/>
              <a:buNone/>
              <a:defRPr/>
            </a:pP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31800" y="2682875"/>
            <a:ext cx="81724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= ROA + (ROA – interest rate after tax)  x Financial leverage</a:t>
            </a:r>
          </a:p>
          <a:p>
            <a:pPr lvl="1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ROA +              Spread          x Financial leverage</a:t>
            </a:r>
          </a:p>
          <a:p>
            <a:pPr lvl="1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Operating profit margin x Asset TO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+ Spread x Financial leverage</a:t>
            </a:r>
          </a:p>
          <a:p>
            <a:pPr lvl="1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ROE </a:t>
            </a:r>
            <a:r>
              <a:rPr lang="ko-KR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= f(profitability, asset productivity, financial leverage)</a:t>
            </a:r>
            <a:endParaRPr lang="ko-KR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5" name="Line 6"/>
          <p:cNvSpPr>
            <a:spLocks noChangeShapeType="1"/>
          </p:cNvSpPr>
          <p:nvPr/>
        </p:nvSpPr>
        <p:spPr bwMode="auto">
          <a:xfrm flipH="1">
            <a:off x="1908175" y="32845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71686" name="Line 7"/>
          <p:cNvSpPr>
            <a:spLocks noChangeShapeType="1"/>
          </p:cNvSpPr>
          <p:nvPr/>
        </p:nvSpPr>
        <p:spPr bwMode="auto">
          <a:xfrm>
            <a:off x="2268538" y="3284538"/>
            <a:ext cx="17272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2671763" y="3035300"/>
            <a:ext cx="1800225" cy="2873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386709338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280400" cy="838200"/>
          </a:xfrm>
        </p:spPr>
        <p:txBody>
          <a:bodyPr/>
          <a:lstStyle/>
          <a:p>
            <a:pPr eaLnBrk="1" hangingPunct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ROE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and ROA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9863"/>
            <a:ext cx="8280400" cy="3213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Is ROA higher than interest rate?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Shut down the business that ROA is continuously lower than interest rate.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endParaRPr lang="en-US" altLang="ko-KR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Does ROE sufficiently compensate shareholders’ required rate of return?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If not, the business destroy shareholders’ value</a:t>
            </a:r>
          </a:p>
        </p:txBody>
      </p:sp>
    </p:spTree>
    <p:extLst>
      <p:ext uri="{BB962C8B-B14F-4D97-AF65-F5344CB8AC3E}">
        <p14:creationId xmlns:p14="http://schemas.microsoft.com/office/powerpoint/2010/main" val="95503274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8299450" cy="868363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Earnings Per Share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6F8D-8E56-4929-94F4-EE059DBC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280400" cy="2448272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ratio represents the profit that goes to each share of common stock.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its calculation may seem simple, the number of common shares may be complicated by certain securities that are convertible into common shares.</a:t>
            </a:r>
          </a:p>
          <a:p>
            <a:pPr marL="227013" indent="-227013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538288" algn="l"/>
                <a:tab pos="3879850" algn="l"/>
                <a:tab pos="4402138" algn="l"/>
                <a:tab pos="6407150" algn="l"/>
                <a:tab pos="6858000" algn="l"/>
                <a:tab pos="8339138" algn="l"/>
              </a:tabLst>
              <a:defRPr/>
            </a:pPr>
            <a:endParaRPr lang="en-US" sz="2800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292600"/>
            <a:ext cx="82486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6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A26A-0C64-48AE-812F-64309A1F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447800"/>
            <a:ext cx="8280400" cy="4800600"/>
          </a:xfrm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30288" lvl="1" indent="-465138" eaLnBrk="1" hangingPunct="1">
              <a:spcBef>
                <a:spcPct val="50000"/>
              </a:spcBef>
              <a:buFont typeface="Arial" charset="0"/>
              <a:buNone/>
              <a:defRPr/>
            </a:pPr>
            <a:endParaRPr lang="en-US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EPS does not consider the amount of assets or capital required to generate earnings.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EPS is of limited use in comparing two firms.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investment purposes, the price to earnings </a:t>
            </a:r>
            <a:br>
              <a:rPr lang="en-US" altLang="ko-K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(P/E ratio) ratio is sometimes used.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the return to the purchaser of a share.</a:t>
            </a:r>
          </a:p>
          <a:p>
            <a:pPr marL="1030288" lvl="1" indent="-465138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Investors prefer a low P/E to a high one.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Horizontal Scroll 9">
            <a:extLst>
              <a:ext uri="{FF2B5EF4-FFF2-40B4-BE49-F238E27FC236}">
                <a16:creationId xmlns:a16="http://schemas.microsoft.com/office/drawing/2014/main" id="{21403161-F6D0-46C1-B59F-588F4F4613EC}"/>
              </a:ext>
            </a:extLst>
          </p:cNvPr>
          <p:cNvSpPr/>
          <p:nvPr/>
        </p:nvSpPr>
        <p:spPr>
          <a:xfrm>
            <a:off x="800893" y="5848350"/>
            <a:ext cx="7542213" cy="609600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30288" lvl="1" indent="-465138" eaLnBrk="1" latinLnBrk="1" hangingPunct="1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P/E = market price of a share of stock/EPS</a:t>
            </a:r>
          </a:p>
        </p:txBody>
      </p:sp>
      <p:sp>
        <p:nvSpPr>
          <p:cNvPr id="79878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400050"/>
            <a:ext cx="8280400" cy="652463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 and Price-Earnings Ratio</a:t>
            </a:r>
          </a:p>
        </p:txBody>
      </p:sp>
    </p:spTree>
    <p:extLst>
      <p:ext uri="{BB962C8B-B14F-4D97-AF65-F5344CB8AC3E}">
        <p14:creationId xmlns:p14="http://schemas.microsoft.com/office/powerpoint/2010/main" val="122272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255588"/>
            <a:ext cx="8280400" cy="796925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Risk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725741F-7E3B-47EA-8347-EEDE35F8C1A6}"/>
              </a:ext>
            </a:extLst>
          </p:cNvPr>
          <p:cNvGraphicFramePr/>
          <p:nvPr>
            <p:extLst/>
          </p:nvPr>
        </p:nvGraphicFramePr>
        <p:xfrm>
          <a:off x="468313" y="2132856"/>
          <a:ext cx="82804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3972" name="TextBox 13"/>
          <p:cNvSpPr txBox="1">
            <a:spLocks noChangeArrowheads="1"/>
          </p:cNvSpPr>
          <p:nvPr/>
        </p:nvSpPr>
        <p:spPr bwMode="auto">
          <a:xfrm>
            <a:off x="1066800" y="1447800"/>
            <a:ext cx="7239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Factors that affect risk of a firm: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25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27025"/>
            <a:ext cx="8280400" cy="725488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Risk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166AE38F-6CAB-4A46-9DC6-5EF10434779D}"/>
              </a:ext>
            </a:extLst>
          </p:cNvPr>
          <p:cNvGrpSpPr/>
          <p:nvPr/>
        </p:nvGrpSpPr>
        <p:grpSpPr>
          <a:xfrm>
            <a:off x="1115616" y="1600201"/>
            <a:ext cx="3124200" cy="1574558"/>
            <a:chOff x="1885500" y="76703"/>
            <a:chExt cx="3739748" cy="1032811"/>
          </a:xfrm>
          <a:scene3d>
            <a:camera prst="orthographicFront"/>
            <a:lightRig rig="chilly" dir="t"/>
          </a:scene3d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82A6AB7-5BD9-46E3-925A-7421473B5E6A}"/>
                </a:ext>
              </a:extLst>
            </p:cNvPr>
            <p:cNvSpPr/>
            <p:nvPr/>
          </p:nvSpPr>
          <p:spPr>
            <a:xfrm>
              <a:off x="1885500" y="76703"/>
              <a:ext cx="3739748" cy="1032811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0099"/>
              </a:solidFill>
            </a:ln>
            <a:sp3d prstMaterial="translucentPowder">
              <a:bevelT w="127000" h="25400" prst="softRound"/>
            </a:sp3d>
          </p:spPr>
          <p:style>
            <a:lnRef idx="0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70786389-C061-49DF-9D49-A9F385FA61F8}"/>
                </a:ext>
              </a:extLst>
            </p:cNvPr>
            <p:cNvSpPr/>
            <p:nvPr/>
          </p:nvSpPr>
          <p:spPr>
            <a:xfrm>
              <a:off x="1885500" y="126685"/>
              <a:ext cx="3679248" cy="9723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0" tIns="95250" rIns="95250" bIns="95250" spcCol="1270" anchor="ctr"/>
            <a:lstStyle/>
            <a:p>
              <a:pPr algn="ctr" defTabSz="1111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Analysts assessing </a:t>
              </a:r>
              <a:b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risk generally </a:t>
              </a:r>
              <a:b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focus on the relative </a:t>
              </a:r>
              <a:b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liquidity of a firm.</a:t>
              </a:r>
              <a:endParaRPr lang="en-US" sz="2400" b="1" dirty="0">
                <a:ln>
                  <a:solidFill>
                    <a:srgbClr val="000099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14B4B597-AF60-41E1-B648-046BB4E0B9CA}"/>
              </a:ext>
            </a:extLst>
          </p:cNvPr>
          <p:cNvGrpSpPr/>
          <p:nvPr/>
        </p:nvGrpSpPr>
        <p:grpSpPr>
          <a:xfrm>
            <a:off x="1115616" y="3810000"/>
            <a:ext cx="3124200" cy="1574558"/>
            <a:chOff x="1885500" y="76703"/>
            <a:chExt cx="3739748" cy="1032811"/>
          </a:xfrm>
          <a:scene3d>
            <a:camera prst="orthographicFront"/>
            <a:lightRig rig="chilly" dir="t"/>
          </a:scene3d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6731662-8FBE-4BF5-A095-980C41774DD9}"/>
                </a:ext>
              </a:extLst>
            </p:cNvPr>
            <p:cNvSpPr/>
            <p:nvPr/>
          </p:nvSpPr>
          <p:spPr>
            <a:xfrm>
              <a:off x="1885500" y="76703"/>
              <a:ext cx="3739748" cy="1032811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0099"/>
              </a:solidFill>
            </a:ln>
            <a:sp3d prstMaterial="translucentPowder">
              <a:bevelT w="127000" h="25400" prst="softRound"/>
            </a:sp3d>
          </p:spPr>
          <p:style>
            <a:lnRef idx="0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245ED36-5D10-4F0B-9F9D-D65FB0EBFBB1}"/>
                </a:ext>
              </a:extLst>
            </p:cNvPr>
            <p:cNvSpPr/>
            <p:nvPr/>
          </p:nvSpPr>
          <p:spPr>
            <a:xfrm>
              <a:off x="1885500" y="126685"/>
              <a:ext cx="3679248" cy="9723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0" tIns="95250" rIns="95250" bIns="95250" spcCol="1270" anchor="ctr"/>
            <a:lstStyle/>
            <a:p>
              <a:pPr algn="ctr" defTabSz="1111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Assessing liquidity </a:t>
              </a:r>
              <a:b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requires a time </a:t>
              </a:r>
              <a:b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horizon.</a:t>
              </a:r>
              <a:endParaRPr lang="en-US" sz="2400" b="1" dirty="0">
                <a:ln>
                  <a:solidFill>
                    <a:srgbClr val="000099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CADF54-4DE3-4243-94ED-81B98C94234C}"/>
              </a:ext>
            </a:extLst>
          </p:cNvPr>
          <p:cNvSpPr txBox="1"/>
          <p:nvPr/>
        </p:nvSpPr>
        <p:spPr>
          <a:xfrm>
            <a:off x="4849813" y="3328988"/>
            <a:ext cx="3352800" cy="1323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Questions of </a:t>
            </a:r>
            <a:r>
              <a:rPr lang="en-US" sz="20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short-term risk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9388" lvl="1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Can the firm pay short-term obligations like workers' </a:t>
            </a:r>
            <a:b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wages?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DA4DC-0FB4-4BA2-8C67-73D3F1DEB2F4}"/>
              </a:ext>
            </a:extLst>
          </p:cNvPr>
          <p:cNvSpPr txBox="1"/>
          <p:nvPr/>
        </p:nvSpPr>
        <p:spPr>
          <a:xfrm>
            <a:off x="4849813" y="4800600"/>
            <a:ext cx="3352800" cy="10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Questions of </a:t>
            </a:r>
            <a:r>
              <a:rPr lang="en-US" sz="20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long-term risk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9388" lvl="1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Can the firm pay long-term obligations like debt?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3C45B9BE-4ED5-40AC-89FC-ED91DA41D272}"/>
              </a:ext>
            </a:extLst>
          </p:cNvPr>
          <p:cNvSpPr/>
          <p:nvPr/>
        </p:nvSpPr>
        <p:spPr>
          <a:xfrm>
            <a:off x="2411413" y="32004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5DDD1E0-FDA5-4722-AFFA-101A08F5C2B1}"/>
              </a:ext>
            </a:extLst>
          </p:cNvPr>
          <p:cNvSpPr/>
          <p:nvPr/>
        </p:nvSpPr>
        <p:spPr>
          <a:xfrm>
            <a:off x="4240213" y="3886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E4DD7DA-F45B-4EB7-A8B5-691A37A25BA5}"/>
              </a:ext>
            </a:extLst>
          </p:cNvPr>
          <p:cNvSpPr/>
          <p:nvPr/>
        </p:nvSpPr>
        <p:spPr>
          <a:xfrm>
            <a:off x="4240213" y="5029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103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400" cy="796925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Short-Term Risk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D83C6BB6-1E73-4570-A9D8-09B1F4DBA4EB}"/>
              </a:ext>
            </a:extLst>
          </p:cNvPr>
          <p:cNvGraphicFramePr/>
          <p:nvPr>
            <p:extLst/>
          </p:nvPr>
        </p:nvGraphicFramePr>
        <p:xfrm>
          <a:off x="468313" y="2003372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8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27025"/>
            <a:ext cx="8280400" cy="725488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Short-Term Risk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DF0FD936-DDF3-4E51-82BB-6B82D520EDFE}"/>
              </a:ext>
            </a:extLst>
          </p:cNvPr>
          <p:cNvGraphicFramePr/>
          <p:nvPr>
            <p:extLst/>
          </p:nvPr>
        </p:nvGraphicFramePr>
        <p:xfrm>
          <a:off x="468314" y="1809328"/>
          <a:ext cx="8280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20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85725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18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15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18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2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2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2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2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2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2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35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291" name="제목 1"/>
          <p:cNvSpPr>
            <a:spLocks noGrp="1" noChangeArrowheads="1"/>
          </p:cNvSpPr>
          <p:nvPr>
            <p:ph type="title" idx="4294967295"/>
          </p:nvPr>
        </p:nvSpPr>
        <p:spPr>
          <a:xfrm>
            <a:off x="1619672" y="404664"/>
            <a:ext cx="5863829" cy="475059"/>
          </a:xfrm>
        </p:spPr>
        <p:txBody>
          <a:bodyPr/>
          <a:lstStyle/>
          <a:p>
            <a:r>
              <a:rPr lang="ko-KR" altLang="en-US" dirty="0"/>
              <a:t>운전자본 관리의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576D0-6123-4504-A62D-5D89B0CB9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841" y="1484785"/>
            <a:ext cx="7452122" cy="511256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운전자본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현금을 비롯한 유동자산과 유동부채의 차이를 의미하며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주요 계정으로는 매출채권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재고자산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매입채무 등이 있다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운전자본관리 중요성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현금은 너무 적으면 유동성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(liquidity)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문제가 생겨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시의적절한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투자를 못할 수 있고 문제가 심해지면 파산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(bankruptcy)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위험이 커지는 반면에 현금이 너무 많으면 수익이 없이 보유하고 있어 기회비용이 커지며 경영자가 자의적인 지출을 하는 등의 대리인 문제 발생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운전자본을 효율적으로 관리하는 일은 회사의 수익성에 큰 영향을 준다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운전자본관리를 효율적으로 한다는 의미는 매출채권과 재고자산 등을 적게 보유하고 매입채무를 증가시키는 일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운전자본 관리는 불경기에 더욱 중요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대부분의 기업은 양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(+)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 운전자본을 보이나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(-)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 운전자본이 항상 나쁜 것은 아니다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운전자본과 비슷하게 기업의 유동성을 측정하는 지표로 유동비율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(=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유동자산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유동부채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이 사용된다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lvl="1" indent="0">
              <a:buNone/>
              <a:defRPr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6647711"/>
      </p:ext>
    </p:extLst>
  </p:cSld>
  <p:clrMapOvr>
    <a:masterClrMapping/>
  </p:clrMapOvr>
  <p:transition advClick="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5C04DF81-F768-4AA1-9396-DD7BD43A5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6850" y="307424"/>
            <a:ext cx="6210300" cy="628650"/>
          </a:xfrm>
        </p:spPr>
        <p:txBody>
          <a:bodyPr/>
          <a:lstStyle/>
          <a:p>
            <a:pPr eaLnBrk="1" hangingPunct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운전자본관리 지표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BAA9142A-B168-40F5-A911-BCFE319F2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235" y="1828800"/>
            <a:ext cx="7128272" cy="36528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회전율</a:t>
            </a:r>
            <a:r>
              <a:rPr lang="en-US" altLang="ko-KR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(Turnover Ratio)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매출채권회전율</a:t>
            </a:r>
            <a:r>
              <a:rPr lang="en-US" altLang="ko-KR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재고자산회전율</a:t>
            </a:r>
            <a:r>
              <a:rPr lang="en-US" altLang="ko-KR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매입채무회전율</a:t>
            </a:r>
            <a:r>
              <a:rPr lang="en-US" altLang="ko-KR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                                               , </a:t>
            </a:r>
            <a:r>
              <a:rPr lang="ko-KR" altLang="en-US" sz="10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매입 </a:t>
            </a:r>
            <a:r>
              <a:rPr lang="en-US" altLang="ko-KR" sz="10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ko-KR" altLang="en-US" sz="10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매출원가 </a:t>
            </a:r>
            <a:r>
              <a:rPr lang="en-US" altLang="ko-KR" sz="10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</a:t>
            </a:r>
            <a:r>
              <a:rPr lang="ko-KR" altLang="en-US" sz="10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기말재고 </a:t>
            </a:r>
            <a:r>
              <a:rPr lang="en-US" altLang="ko-KR" sz="10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0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기초재고</a:t>
            </a:r>
            <a:r>
              <a:rPr lang="en-US" altLang="ko-KR" sz="10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en-US" sz="1050" dirty="0"/>
              <a:t> </a:t>
            </a:r>
            <a:endParaRPr lang="en-US" altLang="ko-KR" sz="1050" b="1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altLang="ko-KR" b="1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보유기간</a:t>
            </a:r>
            <a:r>
              <a:rPr lang="en-US" altLang="ko-KR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(Holding period)</a:t>
            </a:r>
            <a:endParaRPr lang="ko-KR" altLang="en-US" b="1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매출채권회수기간 </a:t>
            </a:r>
            <a:r>
              <a:rPr lang="en-US" altLang="ko-KR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</a:t>
            </a:r>
            <a:endParaRPr lang="ko-KR" altLang="en-US" sz="1350" b="1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재고자산보유기간 </a:t>
            </a:r>
            <a:r>
              <a:rPr lang="en-US" altLang="ko-KR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</a:t>
            </a:r>
            <a:endParaRPr lang="ko-KR" altLang="en-US" sz="1350" b="1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매입채무지급기간 </a:t>
            </a:r>
            <a:r>
              <a:rPr lang="en-US" altLang="ko-KR" sz="1350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</a:t>
            </a:r>
            <a:endParaRPr lang="ko-KR" altLang="en-US" sz="1350" b="1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685800" lvl="1" indent="-342900" eaLnBrk="1" hangingPunct="1">
              <a:lnSpc>
                <a:spcPct val="110000"/>
              </a:lnSpc>
              <a:buNone/>
              <a:defRPr/>
            </a:pPr>
            <a:endParaRPr lang="ko-KR" altLang="en-US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6E7FC9C-D67A-4901-B491-204E6595C2F2}"/>
              </a:ext>
            </a:extLst>
          </p:cNvPr>
          <p:cNvGraphicFramePr>
            <a:graphicFrameLocks noGrp="1"/>
          </p:cNvGraphicFramePr>
          <p:nvPr/>
        </p:nvGraphicFramePr>
        <p:xfrm>
          <a:off x="3707606" y="2187179"/>
          <a:ext cx="1638300" cy="389334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3193650769"/>
                    </a:ext>
                  </a:extLst>
                </a:gridCol>
              </a:tblGrid>
              <a:tr h="1709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36116"/>
                  </a:ext>
                </a:extLst>
              </a:tr>
              <a:tr h="2183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기초매출채권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기말매출채권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)/2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9326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D72BAA-9CAC-4845-A943-97B6317FEAE3}"/>
              </a:ext>
            </a:extLst>
          </p:cNvPr>
          <p:cNvGraphicFramePr>
            <a:graphicFrameLocks noGrp="1"/>
          </p:cNvGraphicFramePr>
          <p:nvPr/>
        </p:nvGraphicFramePr>
        <p:xfrm>
          <a:off x="3752850" y="2576513"/>
          <a:ext cx="1638300" cy="333376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3527853255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매출원가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92238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기초재고자산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기말재고자산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)/2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024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C17144-0884-42CC-AD36-22F8FF22AAAF}"/>
              </a:ext>
            </a:extLst>
          </p:cNvPr>
          <p:cNvGraphicFramePr>
            <a:graphicFrameLocks noGrp="1"/>
          </p:cNvGraphicFramePr>
          <p:nvPr/>
        </p:nvGraphicFramePr>
        <p:xfrm>
          <a:off x="3694510" y="2933700"/>
          <a:ext cx="1638300" cy="333376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3965893252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12615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기초매입채무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기말매입채무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)/2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8305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96E8D6-8474-4094-9949-BC3413AA3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68874" y="4323084"/>
          <a:ext cx="819150" cy="333376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1984640880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05703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매출채권회전율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3081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243306-04F0-411A-8711-0D7EFD38B6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68874" y="4681463"/>
          <a:ext cx="819150" cy="333376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47709739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8348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재고자산회전율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31812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5FC3936-988A-41E9-9309-FDF4D9077F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68874" y="5039840"/>
          <a:ext cx="819150" cy="333376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727214267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85408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매입채무회전율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5852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4"/>
          <p:cNvSpPr txBox="1">
            <a:spLocks noChangeArrowheads="1"/>
          </p:cNvSpPr>
          <p:nvPr/>
        </p:nvSpPr>
        <p:spPr bwMode="auto">
          <a:xfrm>
            <a:off x="513348" y="1639094"/>
            <a:ext cx="8643937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발생주의 원칙에 기반한 이익수치를 사용하는 가치평가 모형이 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1995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James Ohlson</a:t>
            </a: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 발표한 논문에서 제시됨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모형은 다음과 같이 표현된다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여기서 초과이익의 정의는</a:t>
            </a: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초과이익은 당기순이익에서 주주에게 돌려줘야 할 정상적인 이익을 차감한 부분이다</a:t>
            </a:r>
            <a:r>
              <a:rPr kumimoji="0"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E35A6DE5-7191-43D8-8354-0909E0292824}"/>
              </a:ext>
            </a:extLst>
          </p:cNvPr>
          <p:cNvSpPr txBox="1">
            <a:spLocks/>
          </p:cNvSpPr>
          <p:nvPr/>
        </p:nvSpPr>
        <p:spPr bwMode="auto">
          <a:xfrm>
            <a:off x="823119" y="205022"/>
            <a:ext cx="7497762" cy="6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초과이익모형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731D1C-5BEA-4274-A386-A52BA874ACB0}"/>
                  </a:ext>
                </a:extLst>
              </p:cNvPr>
              <p:cNvSpPr txBox="1"/>
              <p:nvPr/>
            </p:nvSpPr>
            <p:spPr>
              <a:xfrm>
                <a:off x="1546137" y="3284984"/>
                <a:ext cx="3955570" cy="37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V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Equity</m:t>
                    </m:r>
                    <m:r>
                      <a:rPr lang="en-US" altLang="ko-KR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/(1+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731D1C-5BEA-4274-A386-A52BA874A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37" y="3284984"/>
                <a:ext cx="3955570" cy="373757"/>
              </a:xfrm>
              <a:prstGeom prst="rect">
                <a:avLst/>
              </a:prstGeom>
              <a:blipFill>
                <a:blip r:embed="rId2"/>
                <a:stretch>
                  <a:fillRect l="-1387"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3251A6-42E8-4E6B-B8F1-6BF22472341C}"/>
                  </a:ext>
                </a:extLst>
              </p:cNvPr>
              <p:cNvSpPr txBox="1"/>
              <p:nvPr/>
            </p:nvSpPr>
            <p:spPr>
              <a:xfrm>
                <a:off x="1546854" y="4428837"/>
                <a:ext cx="546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RE</a:t>
                </a:r>
                <a:r>
                  <a:rPr lang="en-US" altLang="ko-KR" baseline="-25000" dirty="0" err="1"/>
                  <a:t>t</a:t>
                </a:r>
                <a:r>
                  <a:rPr lang="en-US" altLang="ko-KR" dirty="0"/>
                  <a:t> = </a:t>
                </a:r>
                <a:r>
                  <a:rPr lang="en-US" altLang="ko-KR" dirty="0" err="1"/>
                  <a:t>NI</a:t>
                </a:r>
                <a:r>
                  <a:rPr lang="en-US" altLang="ko-KR" baseline="-25000" dirty="0" err="1"/>
                  <a:t>t</a:t>
                </a:r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 x Equity</a:t>
                </a:r>
                <a:r>
                  <a:rPr lang="en-US" altLang="ko-KR" baseline="-25000" dirty="0"/>
                  <a:t>t-1</a:t>
                </a:r>
                <a:r>
                  <a:rPr lang="en-US" altLang="ko-KR" dirty="0"/>
                  <a:t>= [</a:t>
                </a:r>
                <a:r>
                  <a:rPr lang="en-US" altLang="ko-KR" dirty="0" err="1"/>
                  <a:t>ROE</a:t>
                </a:r>
                <a:r>
                  <a:rPr lang="en-US" altLang="ko-KR" baseline="-25000" dirty="0" err="1"/>
                  <a:t>t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]xEquity</a:t>
                </a:r>
                <a:r>
                  <a:rPr lang="en-US" altLang="ko-KR" baseline="-25000" dirty="0"/>
                  <a:t>t-1</a:t>
                </a:r>
                <a:endParaRPr lang="ko-KR" altLang="en-US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3251A6-42E8-4E6B-B8F1-6BF224723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854" y="4428837"/>
                <a:ext cx="5468548" cy="369332"/>
              </a:xfrm>
              <a:prstGeom prst="rect">
                <a:avLst/>
              </a:prstGeom>
              <a:blipFill>
                <a:blip r:embed="rId3"/>
                <a:stretch>
                  <a:fillRect l="-1003" t="-1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A173E8F2-2619-4E15-8C29-5B85343E3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0775" y="260648"/>
            <a:ext cx="6210300" cy="628650"/>
          </a:xfrm>
        </p:spPr>
        <p:txBody>
          <a:bodyPr/>
          <a:lstStyle/>
          <a:p>
            <a:pPr eaLnBrk="1" hangingPunct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운전자본관리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14F34DAC-9805-42FA-BF0D-2B518DC29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5656" y="1412776"/>
            <a:ext cx="6858000" cy="381714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영업주기</a:t>
            </a:r>
            <a:r>
              <a:rPr lang="en-US" altLang="ko-KR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(Operating cycle)</a:t>
            </a:r>
            <a:r>
              <a:rPr lang="ko-KR" altLang="en-US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 현금주기</a:t>
            </a:r>
            <a:r>
              <a:rPr lang="en-US" altLang="ko-KR" b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(Cash cycle)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영업주기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ko-KR" altLang="en-US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매출채권회수기간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</a:t>
            </a:r>
            <a:r>
              <a:rPr lang="ko-KR" altLang="en-US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재고자산보유기간</a:t>
            </a:r>
            <a:endParaRPr lang="en-US" altLang="ko-KR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현금주기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ko-KR" altLang="en-US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매출채권회수기간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</a:t>
            </a:r>
            <a:r>
              <a:rPr lang="ko-KR" altLang="en-US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재고자산보유기간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매입채무지급기간</a:t>
            </a:r>
            <a:endParaRPr lang="en-US" altLang="ko-KR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15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5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예제</a:t>
            </a:r>
            <a:endParaRPr lang="en-US" altLang="ko-KR" sz="15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매출액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 1,200      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매출원가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800          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매입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900</a:t>
            </a: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					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회전율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		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보유기간</a:t>
            </a:r>
            <a:endParaRPr lang="en-US" altLang="ko-KR" sz="135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평균매출채권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	   300		    4		       90 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일</a:t>
            </a:r>
            <a:endParaRPr lang="en-US" altLang="ko-KR" sz="135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평균재고자산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	   100		    8		       45</a:t>
            </a: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평균매입채무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	   150		    6		       60</a:t>
            </a: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endParaRPr lang="en-US" altLang="ko-KR" sz="135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6858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현금주기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(Cash cycle) = 75 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일</a:t>
            </a:r>
            <a:endParaRPr lang="en-US" altLang="ko-KR" sz="135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6858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영업을 위한 최소 </a:t>
            </a:r>
            <a:r>
              <a:rPr lang="ko-KR" altLang="en-US" sz="1350" dirty="0" err="1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현금필요액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135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		= 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일평균 매출원가 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x  75 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일 </a:t>
            </a:r>
            <a:r>
              <a:rPr lang="en-US" altLang="ko-KR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800/360 x 75 = 167</a:t>
            </a: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</a:p>
          <a:p>
            <a:pPr marL="6858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3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현금주기의 최소화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재고자산보유기간을 최소화하여 현금주기를 최소화한다</a:t>
            </a:r>
            <a:r>
              <a:rPr lang="en-US" altLang="ko-KR" sz="12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예</a:t>
            </a:r>
            <a:r>
              <a:rPr lang="en-US" altLang="ko-KR" sz="105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Dell computer, Apple, Exxon, Coca-Cola, Delta Airlines</a:t>
            </a:r>
          </a:p>
          <a:p>
            <a:pPr marL="6858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ko-KR" sz="135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EC185C0F-63E5-4DDC-BA73-6DA711FAE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1138" y="316111"/>
            <a:ext cx="6210300" cy="628650"/>
          </a:xfrm>
        </p:spPr>
        <p:txBody>
          <a:bodyPr/>
          <a:lstStyle/>
          <a:p>
            <a:pPr eaLnBrk="1" hangingPunct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현금주기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(Cash cycle)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B1D42D94-3B05-485E-98B6-E5470ED96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1138" y="1916906"/>
            <a:ext cx="6210300" cy="131564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 Computers</a:t>
            </a: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2/1/1998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1/29/1999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1/28/2000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매출채권회수기간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36	                     36	     34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재고자산보유기간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7                         6                             6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매입채무지급기간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(51)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(54)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(58)</a:t>
            </a: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(8)                      (12)                         (18)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endParaRPr lang="en-US" altLang="ko-KR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 eaLnBrk="1" hangingPunct="1">
              <a:lnSpc>
                <a:spcPct val="90000"/>
              </a:lnSpc>
              <a:buNone/>
              <a:defRPr/>
            </a:pPr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6F52-CF3B-4094-BA9E-8A04B63A32C0}"/>
              </a:ext>
            </a:extLst>
          </p:cNvPr>
          <p:cNvSpPr txBox="1"/>
          <p:nvPr/>
        </p:nvSpPr>
        <p:spPr>
          <a:xfrm>
            <a:off x="1518047" y="3232547"/>
            <a:ext cx="6647974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>
              <a:defRPr/>
            </a:pPr>
            <a:r>
              <a:rPr lang="en-US" altLang="ko-KR" sz="1200" dirty="0"/>
              <a:t>		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9/26/2020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9/28/2019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9/29/2018</a:t>
            </a:r>
            <a:r>
              <a:rPr lang="en-US" altLang="ko-KR" sz="1200" dirty="0"/>
              <a:t>	</a:t>
            </a:r>
          </a:p>
          <a:p>
            <a:pPr marL="557213" lvl="1" indent="-214313"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매출채권회수기간</a:t>
            </a:r>
            <a:r>
              <a:rPr lang="en-US" altLang="ko-KR" sz="1200" dirty="0"/>
              <a:t>	      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		      32	                 28</a:t>
            </a:r>
          </a:p>
          <a:p>
            <a:pPr marL="557213" lvl="1" indent="-214313"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재고자산보유기간</a:t>
            </a:r>
            <a:r>
              <a:rPr lang="en-US" altLang="ko-KR" sz="1200" dirty="0"/>
              <a:t>	      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		      10	                 11</a:t>
            </a:r>
          </a:p>
          <a:p>
            <a:pPr marL="557213" lvl="1" indent="-214313"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매입채무지급기간</a:t>
            </a:r>
            <a:r>
              <a:rPr lang="en-US" altLang="ko-KR" sz="1200" dirty="0"/>
              <a:t>	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(107)	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(128)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(124)</a:t>
            </a:r>
          </a:p>
          <a:p>
            <a:pPr>
              <a:defRPr/>
            </a:pPr>
            <a:r>
              <a:rPr lang="en-US" altLang="ko-KR" sz="1200" dirty="0"/>
              <a:t>		     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(71)		     (86)	                (85)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AA075-98F9-4029-91AC-8A2039D54F40}"/>
              </a:ext>
            </a:extLst>
          </p:cNvPr>
          <p:cNvSpPr txBox="1"/>
          <p:nvPr/>
        </p:nvSpPr>
        <p:spPr>
          <a:xfrm>
            <a:off x="1485901" y="4455319"/>
            <a:ext cx="6647974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삼성전자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1200" dirty="0"/>
              <a:t>		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2020/12/31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2019/12/31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2018/12/31</a:t>
            </a:r>
            <a:r>
              <a:rPr lang="en-US" altLang="ko-KR" sz="1200" dirty="0"/>
              <a:t>	</a:t>
            </a:r>
          </a:p>
          <a:p>
            <a:pPr marL="557213" lvl="1" indent="-214313"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매출채권회수기간</a:t>
            </a:r>
            <a:r>
              <a:rPr lang="en-US" altLang="ko-KR" sz="1200" dirty="0"/>
              <a:t>	      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		      55	                  46</a:t>
            </a:r>
          </a:p>
          <a:p>
            <a:pPr marL="557213" lvl="1" indent="-214313"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재고자산보유기간</a:t>
            </a:r>
            <a:r>
              <a:rPr lang="en-US" altLang="ko-KR" sz="1200" dirty="0"/>
              <a:t>	      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		      69	                  74</a:t>
            </a:r>
          </a:p>
          <a:p>
            <a:pPr marL="557213" lvl="1" indent="-214313"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매입채무지급기간</a:t>
            </a:r>
            <a:r>
              <a:rPr lang="en-US" altLang="ko-KR" sz="1200" dirty="0"/>
              <a:t>	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(22)	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(22)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</a:t>
            </a:r>
            <a:r>
              <a:rPr lang="en-US" altLang="ko-KR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(24)</a:t>
            </a:r>
          </a:p>
          <a:p>
            <a:pPr>
              <a:defRPr/>
            </a:pPr>
            <a:r>
              <a:rPr lang="en-US" altLang="ko-KR" sz="1200" dirty="0"/>
              <a:t>		     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		     102	                   97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제목 1">
            <a:extLst>
              <a:ext uri="{FF2B5EF4-FFF2-40B4-BE49-F238E27FC236}">
                <a16:creationId xmlns:a16="http://schemas.microsoft.com/office/drawing/2014/main" id="{5BFDB56A-840A-4DEA-A565-EB6398135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1971" name="내용 개체 틀 3">
            <a:extLst>
              <a:ext uri="{FF2B5EF4-FFF2-40B4-BE49-F238E27FC236}">
                <a16:creationId xmlns:a16="http://schemas.microsoft.com/office/drawing/2014/main" id="{7311D482-5DF5-4FBA-8C19-C37AAE459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067" y="1028700"/>
            <a:ext cx="8802290" cy="4743450"/>
          </a:xfrm>
        </p:spPr>
      </p:pic>
      <p:sp>
        <p:nvSpPr>
          <p:cNvPr id="211972" name="TextBox 1">
            <a:extLst>
              <a:ext uri="{FF2B5EF4-FFF2-40B4-BE49-F238E27FC236}">
                <a16:creationId xmlns:a16="http://schemas.microsoft.com/office/drawing/2014/main" id="{6C71A845-E1BB-44A3-A536-664050452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5634037"/>
            <a:ext cx="303480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출처</a:t>
            </a:r>
            <a:r>
              <a:rPr lang="en-US" altLang="ko-KR" sz="9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Wang (Journal of Financial Economics, 2019)</a:t>
            </a:r>
            <a:r>
              <a:rPr lang="en-US" altLang="ko-KR" sz="135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ko-KR" altLang="en-US" sz="135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  <p:transition advClick="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27025"/>
            <a:ext cx="8280400" cy="725488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Long-Term Risk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41211B2F-9AA0-4124-8A7E-EA3E8C6A2990}"/>
              </a:ext>
            </a:extLst>
          </p:cNvPr>
          <p:cNvGraphicFramePr/>
          <p:nvPr>
            <p:extLst/>
          </p:nvPr>
        </p:nvGraphicFramePr>
        <p:xfrm>
          <a:off x="468313" y="1809328"/>
          <a:ext cx="85994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21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327025"/>
            <a:ext cx="8280400" cy="725488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Long-Term Risk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DE657843-DAA3-444A-9D0C-A39C9AB515B1}"/>
              </a:ext>
            </a:extLst>
          </p:cNvPr>
          <p:cNvGraphicFramePr/>
          <p:nvPr/>
        </p:nvGraphicFramePr>
        <p:xfrm>
          <a:off x="611560" y="173732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8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66088" cy="838200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매출 </a:t>
            </a:r>
            <a:r>
              <a:rPr lang="en-US" altLang="ko-KR" sz="2800" dirty="0"/>
              <a:t>1</a:t>
            </a:r>
            <a:r>
              <a:rPr lang="ko-KR" altLang="en-US" sz="2800" dirty="0"/>
              <a:t>조 넘는데</a:t>
            </a:r>
            <a:r>
              <a:rPr lang="en-US" altLang="ko-KR" sz="2800" dirty="0"/>
              <a:t>…</a:t>
            </a:r>
            <a:r>
              <a:rPr lang="ko-KR" altLang="en-US" sz="2800" dirty="0"/>
              <a:t>이자만큼도 </a:t>
            </a:r>
            <a:r>
              <a:rPr lang="ko-KR" altLang="en-US" sz="2800" dirty="0" err="1"/>
              <a:t>못버는</a:t>
            </a:r>
            <a:r>
              <a:rPr lang="ko-KR" altLang="en-US" sz="2800" dirty="0"/>
              <a:t> 상장사 </a:t>
            </a:r>
            <a:r>
              <a:rPr lang="en-US" altLang="ko-KR" sz="2800" dirty="0"/>
              <a:t>36</a:t>
            </a:r>
            <a:r>
              <a:rPr lang="ko-KR" altLang="en-US" sz="2800" dirty="0"/>
              <a:t>곳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이자보상비율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449388"/>
            <a:ext cx="8229600" cy="4525962"/>
          </a:xfrm>
        </p:spPr>
        <p:txBody>
          <a:bodyPr/>
          <a:lstStyle/>
          <a:p>
            <a:pPr marL="0" indent="0">
              <a:buFont typeface="Monotype Sorts" panose="05010101010101010101" pitchFamily="2" charset="2"/>
              <a:buNone/>
            </a:pPr>
            <a:r>
              <a:rPr lang="en-US" altLang="ko-KR" sz="1200" dirty="0"/>
              <a:t>2013</a:t>
            </a:r>
            <a:r>
              <a:rPr lang="ko-KR" altLang="en-US" sz="1200" dirty="0"/>
              <a:t>년 매출액 </a:t>
            </a:r>
            <a:r>
              <a:rPr lang="en-US" altLang="ko-KR" sz="1200" dirty="0"/>
              <a:t>1</a:t>
            </a:r>
            <a:r>
              <a:rPr lang="ko-KR" altLang="en-US" sz="1200" dirty="0"/>
              <a:t>조원을 넘은 상장회사 가운데 </a:t>
            </a:r>
            <a:r>
              <a:rPr lang="en-US" altLang="ko-KR" sz="1200" dirty="0"/>
              <a:t>36</a:t>
            </a:r>
            <a:r>
              <a:rPr lang="ko-KR" altLang="en-US" sz="1200" dirty="0"/>
              <a:t>곳이 영업으로 벌어들인 수익으로 이자비용도 감당하지 못하는 것으로 나타났다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Font typeface="Monotype Sorts" panose="05010101010101010101" pitchFamily="2" charset="2"/>
              <a:buNone/>
            </a:pPr>
            <a:r>
              <a:rPr lang="ko-KR" altLang="en-US" sz="1200" dirty="0" err="1"/>
              <a:t>재벌닷컴은</a:t>
            </a:r>
            <a:r>
              <a:rPr lang="ko-KR" altLang="en-US" sz="1200" dirty="0"/>
              <a:t> </a:t>
            </a:r>
            <a:r>
              <a:rPr lang="en-US" altLang="ko-KR" sz="1200" dirty="0"/>
              <a:t>7</a:t>
            </a:r>
            <a:r>
              <a:rPr lang="ko-KR" altLang="en-US" sz="1200" dirty="0"/>
              <a:t>일 매출액 </a:t>
            </a:r>
            <a:r>
              <a:rPr lang="en-US" altLang="ko-KR" sz="1200" dirty="0"/>
              <a:t>1</a:t>
            </a:r>
            <a:r>
              <a:rPr lang="ko-KR" altLang="en-US" sz="1200" dirty="0"/>
              <a:t>조원 이상 기업 </a:t>
            </a:r>
            <a:r>
              <a:rPr lang="en-US" altLang="ko-KR" sz="1200" dirty="0"/>
              <a:t>159</a:t>
            </a:r>
            <a:r>
              <a:rPr lang="ko-KR" altLang="en-US" sz="1200" dirty="0"/>
              <a:t>곳 가운데 이자보상배율이 </a:t>
            </a:r>
            <a:r>
              <a:rPr lang="en-US" altLang="ko-KR" sz="1200" dirty="0"/>
              <a:t>1</a:t>
            </a:r>
            <a:r>
              <a:rPr lang="ko-KR" altLang="en-US" sz="1200" dirty="0"/>
              <a:t>배 미만인 곳이 </a:t>
            </a:r>
            <a:r>
              <a:rPr lang="en-US" altLang="ko-KR" sz="1200" dirty="0"/>
              <a:t>36</a:t>
            </a:r>
            <a:r>
              <a:rPr lang="ko-KR" altLang="en-US" sz="1200" dirty="0"/>
              <a:t>곳으로 </a:t>
            </a:r>
            <a:r>
              <a:rPr lang="en-US" altLang="ko-KR" sz="1200" dirty="0"/>
              <a:t>22.6</a:t>
            </a:r>
            <a:r>
              <a:rPr lang="ko-KR" altLang="en-US" sz="1200" dirty="0"/>
              <a:t>％에 달했다고 밝혔다</a:t>
            </a:r>
            <a:r>
              <a:rPr lang="en-US" altLang="ko-KR" sz="1200" dirty="0"/>
              <a:t>. </a:t>
            </a:r>
            <a:r>
              <a:rPr lang="ko-KR" altLang="en-US" sz="1200" b="1" dirty="0"/>
              <a:t>이자보상배율은 영업이익을 이자비용으로 나눈 수치로 </a:t>
            </a:r>
            <a:r>
              <a:rPr lang="ko-KR" altLang="en-US" sz="1200" dirty="0"/>
              <a:t>이 비율이 </a:t>
            </a:r>
            <a:r>
              <a:rPr lang="en-US" altLang="ko-KR" sz="1200" dirty="0"/>
              <a:t>1</a:t>
            </a:r>
            <a:r>
              <a:rPr lang="ko-KR" altLang="en-US" sz="1200" dirty="0"/>
              <a:t>배 미만일 경우에는 영업으로 벌어들인 수익보다 이자로 지출해야 할 비용이 더 많음을 의미한다</a:t>
            </a:r>
            <a:r>
              <a:rPr lang="en-US" altLang="ko-KR" sz="1200" dirty="0"/>
              <a:t>. </a:t>
            </a:r>
            <a:r>
              <a:rPr lang="ko-KR" altLang="en-US" sz="1200" dirty="0"/>
              <a:t>매출액 </a:t>
            </a:r>
            <a:r>
              <a:rPr lang="en-US" altLang="ko-KR" sz="1200" dirty="0"/>
              <a:t>1</a:t>
            </a:r>
            <a:r>
              <a:rPr lang="ko-KR" altLang="en-US" sz="1200" dirty="0"/>
              <a:t>조원 이상인 기업 가운데 이자보상배율이 </a:t>
            </a:r>
            <a:r>
              <a:rPr lang="en-US" altLang="ko-KR" sz="1200" dirty="0"/>
              <a:t>1</a:t>
            </a:r>
            <a:r>
              <a:rPr lang="ko-KR" altLang="en-US" sz="1200" dirty="0"/>
              <a:t>보다 낮은 </a:t>
            </a:r>
            <a:r>
              <a:rPr lang="ko-KR" altLang="en-US" sz="1200" dirty="0" err="1"/>
              <a:t>기업비중은</a:t>
            </a:r>
            <a:r>
              <a:rPr lang="ko-KR" altLang="en-US" sz="1200" dirty="0"/>
              <a:t> </a:t>
            </a:r>
            <a:r>
              <a:rPr lang="en-US" altLang="ko-KR" sz="1200" dirty="0"/>
              <a:t>2011</a:t>
            </a:r>
            <a:r>
              <a:rPr lang="ko-KR" altLang="en-US" sz="1200" dirty="0"/>
              <a:t>년 </a:t>
            </a:r>
            <a:r>
              <a:rPr lang="en-US" altLang="ko-KR" sz="1200" dirty="0"/>
              <a:t>17.8</a:t>
            </a:r>
            <a:r>
              <a:rPr lang="ko-KR" altLang="en-US" sz="1200" dirty="0"/>
              <a:t>％에서 </a:t>
            </a:r>
            <a:r>
              <a:rPr lang="en-US" altLang="ko-KR" sz="1200" dirty="0"/>
              <a:t>2012</a:t>
            </a:r>
            <a:r>
              <a:rPr lang="ko-KR" altLang="en-US" sz="1200" dirty="0"/>
              <a:t>년 </a:t>
            </a:r>
            <a:r>
              <a:rPr lang="en-US" altLang="ko-KR" sz="1200" dirty="0"/>
              <a:t>21.5</a:t>
            </a:r>
            <a:r>
              <a:rPr lang="ko-KR" altLang="en-US" sz="1200" dirty="0"/>
              <a:t>％</a:t>
            </a:r>
            <a:r>
              <a:rPr lang="en-US" altLang="ko-KR" sz="1200" dirty="0"/>
              <a:t>, 2013</a:t>
            </a:r>
            <a:r>
              <a:rPr lang="ko-KR" altLang="en-US" sz="1200" dirty="0"/>
              <a:t>년 </a:t>
            </a:r>
            <a:r>
              <a:rPr lang="en-US" altLang="ko-KR" sz="1200" dirty="0"/>
              <a:t>22.6</a:t>
            </a:r>
            <a:r>
              <a:rPr lang="ko-KR" altLang="en-US" sz="1200" dirty="0"/>
              <a:t>％로 해마다 늘어왔다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Font typeface="Monotype Sorts" panose="05010101010101010101" pitchFamily="2" charset="2"/>
              <a:buNone/>
            </a:pPr>
            <a:r>
              <a:rPr lang="ko-KR" altLang="en-US" sz="1200" dirty="0"/>
              <a:t>이자보상배율이 낮은 대부분 기업은 지난해 영업이익 적자를 낸 기업이었다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에스티엑스</a:t>
            </a:r>
            <a:r>
              <a:rPr lang="en-US" altLang="ko-KR" sz="1200" dirty="0"/>
              <a:t>(STX)</a:t>
            </a:r>
            <a:r>
              <a:rPr lang="ko-KR" altLang="en-US" sz="1200" dirty="0"/>
              <a:t>조선해양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지에스</a:t>
            </a:r>
            <a:r>
              <a:rPr lang="en-US" altLang="ko-KR" sz="1200" dirty="0"/>
              <a:t>(GS)</a:t>
            </a:r>
            <a:r>
              <a:rPr lang="ko-KR" altLang="en-US" sz="1200" dirty="0"/>
              <a:t>건설</a:t>
            </a:r>
            <a:r>
              <a:rPr lang="en-US" altLang="ko-KR" sz="1200" dirty="0"/>
              <a:t>, </a:t>
            </a:r>
            <a:r>
              <a:rPr lang="ko-KR" altLang="en-US" sz="1200" dirty="0"/>
              <a:t>현대상선 등 영업이익이 적자였던 기업 </a:t>
            </a:r>
            <a:r>
              <a:rPr lang="en-US" altLang="ko-KR" sz="1200" dirty="0"/>
              <a:t>28</a:t>
            </a:r>
            <a:r>
              <a:rPr lang="ko-KR" altLang="en-US" sz="1200" dirty="0"/>
              <a:t>곳의 이자보상배율이 마이너스를 기록했다</a:t>
            </a:r>
            <a:r>
              <a:rPr lang="en-US" altLang="ko-KR" sz="1200" dirty="0"/>
              <a:t>. </a:t>
            </a:r>
            <a:r>
              <a:rPr lang="ko-KR" altLang="en-US" sz="1200" dirty="0"/>
              <a:t>매출액 </a:t>
            </a:r>
            <a:r>
              <a:rPr lang="en-US" altLang="ko-KR" sz="1200" dirty="0"/>
              <a:t>1</a:t>
            </a:r>
            <a:r>
              <a:rPr lang="ko-KR" altLang="en-US" sz="1200" dirty="0"/>
              <a:t>조원 이상 기업 중 영업이익 적자인 기업의 비중은 </a:t>
            </a:r>
            <a:r>
              <a:rPr lang="en-US" altLang="ko-KR" sz="1200" dirty="0"/>
              <a:t>2011</a:t>
            </a:r>
            <a:r>
              <a:rPr lang="ko-KR" altLang="en-US" sz="1200" dirty="0"/>
              <a:t>년 </a:t>
            </a:r>
            <a:r>
              <a:rPr lang="en-US" altLang="ko-KR" sz="1200" dirty="0"/>
              <a:t>10.27</a:t>
            </a:r>
            <a:r>
              <a:rPr lang="ko-KR" altLang="en-US" sz="1200" dirty="0"/>
              <a:t>％</a:t>
            </a:r>
            <a:r>
              <a:rPr lang="en-US" altLang="ko-KR" sz="1200" dirty="0"/>
              <a:t>, 2012</a:t>
            </a:r>
            <a:r>
              <a:rPr lang="ko-KR" altLang="en-US" sz="1200" dirty="0"/>
              <a:t>년 </a:t>
            </a:r>
            <a:r>
              <a:rPr lang="en-US" altLang="ko-KR" sz="1200" dirty="0"/>
              <a:t>12.03</a:t>
            </a:r>
            <a:r>
              <a:rPr lang="ko-KR" altLang="en-US" sz="1200" dirty="0"/>
              <a:t>％였다가 지난해에는 </a:t>
            </a:r>
            <a:r>
              <a:rPr lang="en-US" altLang="ko-KR" sz="1200" dirty="0"/>
              <a:t>17.61</a:t>
            </a:r>
            <a:r>
              <a:rPr lang="ko-KR" altLang="en-US" sz="1200" dirty="0"/>
              <a:t>％로 </a:t>
            </a:r>
            <a:r>
              <a:rPr lang="ko-KR" altLang="en-US" sz="1200" dirty="0" err="1"/>
              <a:t>큰폭으로</a:t>
            </a:r>
            <a:r>
              <a:rPr lang="ko-KR" altLang="en-US" sz="1200" dirty="0"/>
              <a:t> 늘었다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Font typeface="Monotype Sorts" panose="05010101010101010101" pitchFamily="2" charset="2"/>
              <a:buNone/>
            </a:pPr>
            <a:r>
              <a:rPr lang="ko-KR" altLang="en-US" sz="1200" dirty="0"/>
              <a:t>특히 세계금융위기 이후 불황을 겪어 온 건설</a:t>
            </a:r>
            <a:r>
              <a:rPr lang="en-US" altLang="ko-KR" sz="1200" dirty="0"/>
              <a:t>, </a:t>
            </a:r>
            <a:r>
              <a:rPr lang="ko-KR" altLang="en-US" sz="1200" dirty="0"/>
              <a:t>해운</a:t>
            </a:r>
            <a:r>
              <a:rPr lang="en-US" altLang="ko-KR" sz="1200" dirty="0"/>
              <a:t>, </a:t>
            </a:r>
            <a:r>
              <a:rPr lang="ko-KR" altLang="en-US" sz="1200" dirty="0"/>
              <a:t>조선</a:t>
            </a:r>
            <a:r>
              <a:rPr lang="en-US" altLang="ko-KR" sz="1200" dirty="0"/>
              <a:t>, </a:t>
            </a:r>
            <a:r>
              <a:rPr lang="ko-KR" altLang="en-US" sz="1200" dirty="0"/>
              <a:t>항공 업종 기업들의 영업이익과 이자보상배율이 낮았다</a:t>
            </a:r>
            <a:r>
              <a:rPr lang="en-US" altLang="ko-KR" sz="1200" dirty="0"/>
              <a:t>. </a:t>
            </a:r>
            <a:r>
              <a:rPr lang="ko-KR" altLang="en-US" sz="1200" dirty="0"/>
              <a:t>지난달 상장폐지를 겪은 </a:t>
            </a:r>
            <a:r>
              <a:rPr lang="ko-KR" altLang="en-US" sz="1200" dirty="0" err="1"/>
              <a:t>에스티엑스조선해양의</a:t>
            </a:r>
            <a:r>
              <a:rPr lang="ko-KR" altLang="en-US" sz="1200" dirty="0"/>
              <a:t> 경우 </a:t>
            </a:r>
            <a:r>
              <a:rPr lang="en-US" altLang="ko-KR" sz="1200" dirty="0"/>
              <a:t>2</a:t>
            </a:r>
            <a:r>
              <a:rPr lang="ko-KR" altLang="en-US" sz="1200" dirty="0"/>
              <a:t>조</a:t>
            </a:r>
            <a:r>
              <a:rPr lang="en-US" altLang="ko-KR" sz="1200" dirty="0"/>
              <a:t>836</a:t>
            </a:r>
            <a:r>
              <a:rPr lang="ko-KR" altLang="en-US" sz="1200" dirty="0"/>
              <a:t>억원 영업이익 적자를 내 이자보상배율도 마이너스 </a:t>
            </a:r>
            <a:r>
              <a:rPr lang="en-US" altLang="ko-KR" sz="1200" dirty="0"/>
              <a:t>9</a:t>
            </a:r>
            <a:r>
              <a:rPr lang="ko-KR" altLang="en-US" sz="1200" dirty="0"/>
              <a:t>배를 기록했다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이밖에도 </a:t>
            </a:r>
            <a:r>
              <a:rPr lang="ko-KR" altLang="en-US" sz="1200" dirty="0" err="1"/>
              <a:t>지에스건설</a:t>
            </a:r>
            <a:r>
              <a:rPr lang="en-US" altLang="ko-KR" sz="1200" dirty="0"/>
              <a:t>, </a:t>
            </a:r>
            <a:r>
              <a:rPr lang="ko-KR" altLang="en-US" sz="1200" dirty="0"/>
              <a:t>한진해운</a:t>
            </a:r>
            <a:r>
              <a:rPr lang="en-US" altLang="ko-KR" sz="1200" dirty="0"/>
              <a:t>, </a:t>
            </a:r>
            <a:r>
              <a:rPr lang="ko-KR" altLang="en-US" sz="1200" dirty="0"/>
              <a:t>대우건설</a:t>
            </a:r>
            <a:r>
              <a:rPr lang="en-US" altLang="ko-KR" sz="1200" dirty="0"/>
              <a:t>, </a:t>
            </a:r>
            <a:r>
              <a:rPr lang="ko-KR" altLang="en-US" sz="1200" dirty="0"/>
              <a:t>쌍용건설</a:t>
            </a:r>
            <a:r>
              <a:rPr lang="en-US" altLang="ko-KR" sz="1200" dirty="0"/>
              <a:t>, </a:t>
            </a:r>
            <a:r>
              <a:rPr lang="ko-KR" altLang="en-US" sz="1200" dirty="0"/>
              <a:t>아시아나항공</a:t>
            </a:r>
            <a:r>
              <a:rPr lang="en-US" altLang="ko-KR" sz="1200" dirty="0"/>
              <a:t>, </a:t>
            </a:r>
            <a:r>
              <a:rPr lang="ko-KR" altLang="en-US" sz="1200" dirty="0"/>
              <a:t>대한항공 등 기업이 영업이익 적자로 마이너스대의 이자보상배율을 보였다</a:t>
            </a:r>
            <a:r>
              <a:rPr lang="en-US" altLang="ko-KR" sz="1200" dirty="0"/>
              <a:t>. </a:t>
            </a:r>
            <a:r>
              <a:rPr lang="ko-KR" altLang="en-US" sz="1200" dirty="0"/>
              <a:t>엘지</a:t>
            </a:r>
            <a:r>
              <a:rPr lang="en-US" altLang="ko-KR" sz="1200" dirty="0"/>
              <a:t>(LG)</a:t>
            </a:r>
            <a:r>
              <a:rPr lang="ko-KR" altLang="en-US" sz="1200" dirty="0"/>
              <a:t>전자도 지난해 </a:t>
            </a:r>
            <a:r>
              <a:rPr lang="en-US" altLang="ko-KR" sz="1200" dirty="0"/>
              <a:t>2139</a:t>
            </a:r>
            <a:r>
              <a:rPr lang="ko-KR" altLang="en-US" sz="1200" dirty="0"/>
              <a:t>억원 적자를 기록해 마이너스 </a:t>
            </a:r>
            <a:r>
              <a:rPr lang="en-US" altLang="ko-KR" sz="1200" dirty="0"/>
              <a:t>0.94</a:t>
            </a:r>
            <a:r>
              <a:rPr lang="ko-KR" altLang="en-US" sz="1200" dirty="0"/>
              <a:t>배의 이자보상배율을 보였다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Font typeface="Monotype Sorts" panose="05010101010101010101" pitchFamily="2" charset="2"/>
              <a:buNone/>
            </a:pPr>
            <a:r>
              <a:rPr lang="ko-KR" altLang="en-US" sz="1200" dirty="0"/>
              <a:t>영업이익 적자가 나지는 않았지만 영업이익보다 이자비용이 커 이자보상배율이 </a:t>
            </a:r>
            <a:r>
              <a:rPr lang="en-US" altLang="ko-KR" sz="1200" dirty="0"/>
              <a:t>0</a:t>
            </a:r>
            <a:r>
              <a:rPr lang="ko-KR" altLang="en-US" sz="1200" dirty="0"/>
              <a:t>에서 </a:t>
            </a:r>
            <a:r>
              <a:rPr lang="en-US" altLang="ko-KR" sz="1200" dirty="0"/>
              <a:t>1</a:t>
            </a:r>
            <a:r>
              <a:rPr lang="ko-KR" altLang="en-US" sz="1200" dirty="0"/>
              <a:t>사이인 기업도 </a:t>
            </a:r>
            <a:r>
              <a:rPr lang="en-US" altLang="ko-KR" sz="1200" dirty="0"/>
              <a:t>8</a:t>
            </a:r>
            <a:r>
              <a:rPr lang="ko-KR" altLang="en-US" sz="1200" dirty="0"/>
              <a:t>곳이었다</a:t>
            </a:r>
            <a:r>
              <a:rPr lang="en-US" altLang="ko-KR" sz="1200" dirty="0"/>
              <a:t>. </a:t>
            </a:r>
            <a:r>
              <a:rPr lang="ko-KR" altLang="en-US" sz="1200" dirty="0"/>
              <a:t>동국제강</a:t>
            </a:r>
            <a:r>
              <a:rPr lang="en-US" altLang="ko-KR" sz="1200" dirty="0"/>
              <a:t>(0.1</a:t>
            </a:r>
            <a:r>
              <a:rPr lang="ko-KR" altLang="en-US" sz="1200" dirty="0"/>
              <a:t>배</a:t>
            </a:r>
            <a:r>
              <a:rPr lang="en-US" altLang="ko-KR" sz="1200" dirty="0"/>
              <a:t>), </a:t>
            </a:r>
            <a:r>
              <a:rPr lang="ko-KR" altLang="en-US" sz="1200" dirty="0"/>
              <a:t>동부제철</a:t>
            </a:r>
            <a:r>
              <a:rPr lang="en-US" altLang="ko-KR" sz="1200" dirty="0"/>
              <a:t>(0.1</a:t>
            </a:r>
            <a:r>
              <a:rPr lang="ko-KR" altLang="en-US" sz="1200" dirty="0"/>
              <a:t>배</a:t>
            </a:r>
            <a:r>
              <a:rPr lang="en-US" altLang="ko-KR" sz="1200" dirty="0"/>
              <a:t>), </a:t>
            </a:r>
            <a:r>
              <a:rPr lang="ko-KR" altLang="en-US" sz="1200" dirty="0"/>
              <a:t>한국전력공사</a:t>
            </a:r>
            <a:r>
              <a:rPr lang="en-US" altLang="ko-KR" sz="1200" dirty="0"/>
              <a:t>(0.2</a:t>
            </a:r>
            <a:r>
              <a:rPr lang="ko-KR" altLang="en-US" sz="1200" dirty="0"/>
              <a:t>배</a:t>
            </a:r>
            <a:r>
              <a:rPr lang="en-US" altLang="ko-KR" sz="1200" dirty="0"/>
              <a:t>), </a:t>
            </a:r>
            <a:r>
              <a:rPr lang="ko-KR" altLang="en-US" sz="1200" dirty="0"/>
              <a:t>코오롱글로벌</a:t>
            </a:r>
            <a:r>
              <a:rPr lang="en-US" altLang="ko-KR" sz="1200" dirty="0"/>
              <a:t>(0.2</a:t>
            </a:r>
            <a:r>
              <a:rPr lang="ko-KR" altLang="en-US" sz="1200" dirty="0"/>
              <a:t>배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엘지이노텍</a:t>
            </a:r>
            <a:r>
              <a:rPr lang="en-US" altLang="ko-KR" sz="1200" dirty="0"/>
              <a:t>(0.3</a:t>
            </a:r>
            <a:r>
              <a:rPr lang="ko-KR" altLang="en-US" sz="1200" dirty="0"/>
              <a:t>배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케이티</a:t>
            </a:r>
            <a:r>
              <a:rPr lang="en-US" altLang="ko-KR" sz="1200" dirty="0"/>
              <a:t>(KT·0.8</a:t>
            </a:r>
            <a:r>
              <a:rPr lang="ko-KR" altLang="en-US" sz="1200" dirty="0"/>
              <a:t>배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씨제이</a:t>
            </a:r>
            <a:r>
              <a:rPr lang="en-US" altLang="ko-KR" sz="1200" dirty="0"/>
              <a:t>(CJ)</a:t>
            </a:r>
            <a:r>
              <a:rPr lang="ko-KR" altLang="en-US" sz="1200" dirty="0"/>
              <a:t>대한통운</a:t>
            </a:r>
            <a:r>
              <a:rPr lang="en-US" altLang="ko-KR" sz="1200" dirty="0"/>
              <a:t>(0.9</a:t>
            </a:r>
            <a:r>
              <a:rPr lang="ko-KR" altLang="en-US" sz="1200" dirty="0"/>
              <a:t>배</a:t>
            </a:r>
            <a:r>
              <a:rPr lang="en-US" altLang="ko-KR" sz="1200" dirty="0"/>
              <a:t>) </a:t>
            </a:r>
            <a:r>
              <a:rPr lang="ko-KR" altLang="en-US" sz="1200" dirty="0"/>
              <a:t>등이었다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Font typeface="Monotype Sorts" panose="05010101010101010101" pitchFamily="2" charset="2"/>
              <a:buNone/>
            </a:pPr>
            <a:r>
              <a:rPr lang="ko-KR" altLang="en-US" sz="1200" dirty="0"/>
              <a:t>반면 강원랜드와 </a:t>
            </a:r>
            <a:r>
              <a:rPr lang="ko-KR" altLang="en-US" sz="1200" dirty="0" err="1"/>
              <a:t>케이티앤지</a:t>
            </a:r>
            <a:r>
              <a:rPr lang="en-US" altLang="ko-KR" sz="1200" dirty="0"/>
              <a:t>(KT&amp;G) </a:t>
            </a:r>
            <a:r>
              <a:rPr lang="ko-KR" altLang="en-US" sz="1200" dirty="0"/>
              <a:t>등은 이자비용이 각각 </a:t>
            </a:r>
            <a:r>
              <a:rPr lang="en-US" altLang="ko-KR" sz="1200" dirty="0"/>
              <a:t>3</a:t>
            </a:r>
            <a:r>
              <a:rPr lang="ko-KR" altLang="en-US" sz="1200" dirty="0"/>
              <a:t>억</a:t>
            </a:r>
            <a:r>
              <a:rPr lang="en-US" altLang="ko-KR" sz="1200" dirty="0"/>
              <a:t>, 8</a:t>
            </a:r>
            <a:r>
              <a:rPr lang="ko-KR" altLang="en-US" sz="1200" dirty="0"/>
              <a:t>억원 등으로 미미해 이자보상배율이 </a:t>
            </a:r>
            <a:r>
              <a:rPr lang="en-US" altLang="ko-KR" sz="1200" dirty="0"/>
              <a:t>1000</a:t>
            </a:r>
            <a:r>
              <a:rPr lang="ko-KR" altLang="en-US" sz="1200" dirty="0"/>
              <a:t>배를 넘었다</a:t>
            </a:r>
            <a:r>
              <a:rPr lang="en-US" altLang="ko-KR" sz="1200" dirty="0"/>
              <a:t>. </a:t>
            </a:r>
            <a:r>
              <a:rPr lang="ko-KR" altLang="en-US" sz="1200" dirty="0"/>
              <a:t>매출액과 영업이익 </a:t>
            </a:r>
            <a:r>
              <a:rPr lang="en-US" altLang="ko-KR" sz="1200" dirty="0"/>
              <a:t>1</a:t>
            </a:r>
            <a:r>
              <a:rPr lang="ko-KR" altLang="en-US" sz="1200" dirty="0"/>
              <a:t>위인 삼성전자는 영업이익 </a:t>
            </a:r>
            <a:r>
              <a:rPr lang="en-US" altLang="ko-KR" sz="1200" dirty="0"/>
              <a:t>21</a:t>
            </a:r>
            <a:r>
              <a:rPr lang="ko-KR" altLang="en-US" sz="1200" dirty="0"/>
              <a:t>조</a:t>
            </a:r>
            <a:r>
              <a:rPr lang="en-US" altLang="ko-KR" sz="1200" dirty="0"/>
              <a:t>8070</a:t>
            </a:r>
            <a:r>
              <a:rPr lang="ko-KR" altLang="en-US" sz="1200" dirty="0"/>
              <a:t>억원에 이자비용은 </a:t>
            </a:r>
            <a:r>
              <a:rPr lang="en-US" altLang="ko-KR" sz="1200" dirty="0"/>
              <a:t>1189</a:t>
            </a:r>
            <a:r>
              <a:rPr lang="ko-KR" altLang="en-US" sz="1200" dirty="0" err="1"/>
              <a:t>억여원에</a:t>
            </a:r>
            <a:r>
              <a:rPr lang="ko-KR" altLang="en-US" sz="1200" dirty="0"/>
              <a:t> 불과해 이자보상배율이 </a:t>
            </a:r>
            <a:r>
              <a:rPr lang="en-US" altLang="ko-KR" sz="1200" dirty="0"/>
              <a:t>183.4</a:t>
            </a:r>
            <a:r>
              <a:rPr lang="ko-KR" altLang="en-US" sz="1200" dirty="0"/>
              <a:t>배에 달했다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Font typeface="Monotype Sorts" panose="05010101010101010101" pitchFamily="2" charset="2"/>
              <a:buNone/>
            </a:pPr>
            <a:r>
              <a:rPr lang="ko-KR" altLang="en-US" sz="1200" dirty="0"/>
              <a:t>한국거래소가 한국상장회사협의회와 지난달 </a:t>
            </a:r>
            <a:r>
              <a:rPr lang="en-US" altLang="ko-KR" sz="1200" dirty="0"/>
              <a:t>18</a:t>
            </a:r>
            <a:r>
              <a:rPr lang="ko-KR" altLang="en-US" sz="1200" dirty="0"/>
              <a:t>일 조사한 유가증권시장 </a:t>
            </a:r>
            <a:r>
              <a:rPr lang="en-US" altLang="ko-KR" sz="1200" dirty="0"/>
              <a:t>12</a:t>
            </a:r>
            <a:r>
              <a:rPr lang="ko-KR" altLang="en-US" sz="1200" dirty="0"/>
              <a:t>월 결산법인 </a:t>
            </a:r>
            <a:r>
              <a:rPr lang="en-US" altLang="ko-KR" sz="1200" dirty="0"/>
              <a:t>702</a:t>
            </a:r>
            <a:r>
              <a:rPr lang="ko-KR" altLang="en-US" sz="1200" dirty="0"/>
              <a:t>개사 가운데 </a:t>
            </a:r>
            <a:r>
              <a:rPr lang="ko-KR" altLang="en-US" sz="1200" dirty="0" err="1"/>
              <a:t>실적분석이</a:t>
            </a:r>
            <a:r>
              <a:rPr lang="ko-KR" altLang="en-US" sz="1200" dirty="0"/>
              <a:t> 가능한 </a:t>
            </a:r>
            <a:r>
              <a:rPr lang="en-US" altLang="ko-KR" sz="1200" dirty="0"/>
              <a:t>613</a:t>
            </a:r>
            <a:r>
              <a:rPr lang="ko-KR" altLang="en-US" sz="1200" dirty="0"/>
              <a:t>곳의 이자보상배율은 </a:t>
            </a:r>
            <a:r>
              <a:rPr lang="en-US" altLang="ko-KR" sz="1200" dirty="0"/>
              <a:t>2013</a:t>
            </a:r>
            <a:r>
              <a:rPr lang="ko-KR" altLang="en-US" sz="1200" dirty="0"/>
              <a:t>년 </a:t>
            </a:r>
            <a:r>
              <a:rPr lang="en-US" altLang="ko-KR" sz="1200" dirty="0"/>
              <a:t>4.84</a:t>
            </a:r>
            <a:r>
              <a:rPr lang="ko-KR" altLang="en-US" sz="1200" dirty="0"/>
              <a:t>배로 </a:t>
            </a:r>
            <a:r>
              <a:rPr lang="en-US" altLang="ko-KR" sz="1200" dirty="0"/>
              <a:t>2012</a:t>
            </a:r>
            <a:r>
              <a:rPr lang="ko-KR" altLang="en-US" sz="1200" dirty="0"/>
              <a:t>년 </a:t>
            </a:r>
            <a:r>
              <a:rPr lang="en-US" altLang="ko-KR" sz="1200" dirty="0"/>
              <a:t>4.23</a:t>
            </a:r>
            <a:r>
              <a:rPr lang="ko-KR" altLang="en-US" sz="1200" dirty="0"/>
              <a:t>배보다 약간 높아졌다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정선섭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재벌닷컴</a:t>
            </a:r>
            <a:r>
              <a:rPr lang="ko-KR" altLang="en-US" sz="1200" dirty="0"/>
              <a:t> 대표이사는 “이자보상배율 평균을 보면 </a:t>
            </a:r>
            <a:r>
              <a:rPr lang="ko-KR" altLang="en-US" sz="1200" dirty="0" err="1"/>
              <a:t>일부기업의</a:t>
            </a:r>
            <a:r>
              <a:rPr lang="ko-KR" altLang="en-US" sz="1200" dirty="0"/>
              <a:t> 독주로 이자보상배율이 높아진 것 같은 착시를 일으키지만</a:t>
            </a:r>
            <a:r>
              <a:rPr lang="en-US" altLang="ko-KR" sz="1200" dirty="0"/>
              <a:t>, </a:t>
            </a:r>
            <a:r>
              <a:rPr lang="ko-KR" altLang="en-US" sz="1200" dirty="0"/>
              <a:t>실제로는 이자보상배율 </a:t>
            </a:r>
            <a:r>
              <a:rPr lang="en-US" altLang="ko-KR" sz="1200" dirty="0"/>
              <a:t>1</a:t>
            </a:r>
            <a:r>
              <a:rPr lang="ko-KR" altLang="en-US" sz="1200" dirty="0"/>
              <a:t>미만인 기업 수가 늘어나 대부분 기업이 영업실적면에서 지난해 어려움을 겪은 것으로 </a:t>
            </a:r>
            <a:r>
              <a:rPr lang="ko-KR" altLang="en-US" sz="1200" dirty="0" err="1"/>
              <a:t>보인다”고</a:t>
            </a:r>
            <a:r>
              <a:rPr lang="ko-KR" altLang="en-US" sz="1200" dirty="0"/>
              <a:t> 말했다</a:t>
            </a:r>
            <a:r>
              <a:rPr lang="en-US" altLang="ko-KR" sz="1200" dirty="0"/>
              <a:t>.						(</a:t>
            </a:r>
            <a:r>
              <a:rPr lang="ko-KR" altLang="en-US" sz="1200" dirty="0"/>
              <a:t>한겨레   </a:t>
            </a:r>
            <a:r>
              <a:rPr lang="en-US" altLang="ko-KR" sz="1200" dirty="0"/>
              <a:t>2014</a:t>
            </a:r>
            <a:r>
              <a:rPr lang="ko-KR" altLang="en-US" sz="1200" dirty="0"/>
              <a:t>년 </a:t>
            </a:r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7</a:t>
            </a:r>
            <a:r>
              <a:rPr lang="ko-KR" altLang="en-US" sz="1200" dirty="0"/>
              <a:t>일</a:t>
            </a:r>
            <a:r>
              <a:rPr lang="en-US" altLang="ko-KR" sz="1200" dirty="0"/>
              <a:t>)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75714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21BE8-DC55-40B7-B759-97706B18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672"/>
            <a:ext cx="7848600" cy="446112"/>
          </a:xfrm>
        </p:spPr>
        <p:txBody>
          <a:bodyPr/>
          <a:lstStyle/>
          <a:p>
            <a:r>
              <a:rPr lang="ko-KR" altLang="en-US" sz="2400" dirty="0"/>
              <a:t>상장기업 </a:t>
            </a:r>
            <a:r>
              <a:rPr lang="en-US" altLang="ko-KR" sz="2400" dirty="0"/>
              <a:t>25% </a:t>
            </a:r>
            <a:r>
              <a:rPr lang="ko-KR" altLang="en-US" sz="2400" dirty="0"/>
              <a:t>이익으로 이자도 못내</a:t>
            </a:r>
            <a:r>
              <a:rPr lang="en-US" altLang="ko-KR" sz="2400" dirty="0"/>
              <a:t>…K</a:t>
            </a:r>
            <a:r>
              <a:rPr lang="ko-KR" altLang="en-US" sz="2400" dirty="0"/>
              <a:t>자형 양극화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0C2E1-C424-4879-88B6-53BAC5A7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1600" dirty="0"/>
              <a:t>……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 algn="ctr">
              <a:buNone/>
            </a:pPr>
            <a:r>
              <a:rPr lang="ko-KR" altLang="en-US" sz="1600" dirty="0"/>
              <a:t>영업이익으로 이자도 </a:t>
            </a:r>
            <a:r>
              <a:rPr lang="ko-KR" altLang="en-US" sz="1600" dirty="0" err="1"/>
              <a:t>못내는</a:t>
            </a:r>
            <a:r>
              <a:rPr lang="ko-KR" altLang="en-US" sz="1600" dirty="0"/>
              <a:t> </a:t>
            </a:r>
            <a:r>
              <a:rPr lang="en-US" altLang="ko-KR" sz="1600" dirty="0"/>
              <a:t>'</a:t>
            </a:r>
            <a:r>
              <a:rPr lang="ko-KR" altLang="en-US" sz="1600" dirty="0"/>
              <a:t>이자보상배율이 </a:t>
            </a:r>
            <a:r>
              <a:rPr lang="en-US" altLang="ko-KR" sz="1600" dirty="0"/>
              <a:t>1 </a:t>
            </a:r>
            <a:r>
              <a:rPr lang="ko-KR" altLang="en-US" sz="1600" dirty="0"/>
              <a:t>미만</a:t>
            </a:r>
            <a:r>
              <a:rPr lang="en-US" altLang="ko-KR" sz="1600" dirty="0"/>
              <a:t>'</a:t>
            </a:r>
            <a:r>
              <a:rPr lang="ko-KR" altLang="en-US" sz="1600" dirty="0"/>
              <a:t>인 기업의 수는 </a:t>
            </a:r>
            <a:r>
              <a:rPr lang="en-US" altLang="ko-KR" sz="1600" dirty="0"/>
              <a:t>2019</a:t>
            </a:r>
            <a:r>
              <a:rPr lang="ko-KR" altLang="en-US" sz="1600" dirty="0"/>
              <a:t>년 </a:t>
            </a:r>
            <a:r>
              <a:rPr lang="en-US" altLang="ko-KR" sz="1600" dirty="0"/>
              <a:t>249</a:t>
            </a:r>
            <a:r>
              <a:rPr lang="ko-KR" altLang="en-US" sz="1600" dirty="0"/>
              <a:t>개에서 </a:t>
            </a:r>
            <a:r>
              <a:rPr lang="en-US" altLang="ko-KR" sz="1600" dirty="0"/>
              <a:t>2020</a:t>
            </a:r>
            <a:r>
              <a:rPr lang="ko-KR" altLang="en-US" sz="1600" dirty="0"/>
              <a:t>년 </a:t>
            </a:r>
            <a:r>
              <a:rPr lang="en-US" altLang="ko-KR" sz="1600" dirty="0"/>
              <a:t>255</a:t>
            </a:r>
            <a:r>
              <a:rPr lang="ko-KR" altLang="en-US" sz="1600" dirty="0"/>
              <a:t>개로 </a:t>
            </a:r>
            <a:r>
              <a:rPr lang="en-US" altLang="ko-KR" sz="1600" dirty="0"/>
              <a:t>6</a:t>
            </a:r>
            <a:r>
              <a:rPr lang="ko-KR" altLang="en-US" sz="1600" dirty="0"/>
              <a:t>개 늘어났다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상장기업의 </a:t>
            </a:r>
            <a:r>
              <a:rPr lang="en-US" altLang="ko-KR" sz="1600" dirty="0"/>
              <a:t>25.1%</a:t>
            </a:r>
            <a:r>
              <a:rPr lang="ko-KR" altLang="en-US" sz="1600" dirty="0"/>
              <a:t>에 해당한다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r>
              <a:rPr lang="en-US" altLang="ko-KR" sz="1600" dirty="0"/>
              <a:t>K</a:t>
            </a:r>
            <a:r>
              <a:rPr lang="ko-KR" altLang="en-US" sz="1600" dirty="0"/>
              <a:t>자형 양극화는 업종별로도 뚜렷했다</a:t>
            </a:r>
            <a:r>
              <a:rPr lang="en-US" altLang="ko-KR" sz="1600" dirty="0"/>
              <a:t>. </a:t>
            </a:r>
            <a:r>
              <a:rPr lang="ko-KR" altLang="en-US" sz="1600" dirty="0"/>
              <a:t>코로나 진단키트 등에 대한 수요 증가로 지난해 의료</a:t>
            </a:r>
            <a:r>
              <a:rPr lang="en-US" altLang="ko-KR" sz="1600" dirty="0"/>
              <a:t>·</a:t>
            </a:r>
            <a:r>
              <a:rPr lang="ko-KR" altLang="en-US" sz="1600" dirty="0"/>
              <a:t>제약업종은 영업이익이 </a:t>
            </a:r>
            <a:r>
              <a:rPr lang="en-US" altLang="ko-KR" sz="1600" dirty="0"/>
              <a:t>2019</a:t>
            </a:r>
            <a:r>
              <a:rPr lang="ko-KR" altLang="en-US" sz="1600" dirty="0"/>
              <a:t>년 대비 </a:t>
            </a:r>
            <a:r>
              <a:rPr lang="en-US" altLang="ko-KR" sz="1600" dirty="0"/>
              <a:t>125.7% </a:t>
            </a:r>
            <a:r>
              <a:rPr lang="ko-KR" altLang="en-US" sz="1600" dirty="0"/>
              <a:t>급증했다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r>
              <a:rPr lang="ko-KR" altLang="en-US" sz="1600" dirty="0"/>
              <a:t>전기</a:t>
            </a:r>
            <a:r>
              <a:rPr lang="en-US" altLang="ko-KR" sz="1600" dirty="0"/>
              <a:t>·</a:t>
            </a:r>
            <a:r>
              <a:rPr lang="ko-KR" altLang="en-US" sz="1600" dirty="0"/>
              <a:t>전자</a:t>
            </a:r>
            <a:r>
              <a:rPr lang="en-US" altLang="ko-KR" sz="1600" dirty="0"/>
              <a:t>(64.0%), </a:t>
            </a:r>
            <a:r>
              <a:rPr lang="ko-KR" altLang="en-US" sz="1600" dirty="0"/>
              <a:t>음식료</a:t>
            </a:r>
            <a:r>
              <a:rPr lang="en-US" altLang="ko-KR" sz="1600" dirty="0"/>
              <a:t>(27.4%), </a:t>
            </a:r>
            <a:r>
              <a:rPr lang="ko-KR" altLang="en-US" sz="1600" dirty="0"/>
              <a:t>소프트웨어</a:t>
            </a:r>
            <a:r>
              <a:rPr lang="en-US" altLang="ko-KR" sz="1600" dirty="0"/>
              <a:t>·</a:t>
            </a:r>
            <a:r>
              <a:rPr lang="ko-KR" altLang="en-US" sz="1600" dirty="0"/>
              <a:t>인터넷</a:t>
            </a:r>
            <a:r>
              <a:rPr lang="en-US" altLang="ko-KR" sz="1600" dirty="0"/>
              <a:t>·</a:t>
            </a:r>
            <a:r>
              <a:rPr lang="ko-KR" altLang="en-US" sz="1600" dirty="0"/>
              <a:t>방송서비스</a:t>
            </a:r>
            <a:r>
              <a:rPr lang="en-US" altLang="ko-KR" sz="1600" dirty="0"/>
              <a:t>(18.6%) </a:t>
            </a:r>
            <a:r>
              <a:rPr lang="ko-KR" altLang="en-US" sz="1600" dirty="0"/>
              <a:t>등 비대면화 수혜 업종의 영업이익도 전년 대비 크게 증가했다</a:t>
            </a:r>
            <a:r>
              <a:rPr lang="en-US" altLang="ko-KR" sz="1600" dirty="0"/>
              <a:t>. </a:t>
            </a:r>
            <a:r>
              <a:rPr lang="ko-KR" altLang="en-US" sz="1600" dirty="0"/>
              <a:t>음식료 업종은 코로나로 인한 사회적 거리두기 영향으로 ‘</a:t>
            </a:r>
            <a:r>
              <a:rPr lang="ko-KR" altLang="en-US" sz="1600" dirty="0" err="1"/>
              <a:t>집밥</a:t>
            </a:r>
            <a:r>
              <a:rPr lang="ko-KR" altLang="en-US" sz="1600" dirty="0"/>
              <a:t>’ 수요가 늘어나면서 </a:t>
            </a:r>
            <a:r>
              <a:rPr lang="en-US" altLang="ko-KR" sz="1600" dirty="0"/>
              <a:t>HMR(</a:t>
            </a:r>
            <a:r>
              <a:rPr lang="ko-KR" altLang="en-US" sz="1600" dirty="0" err="1"/>
              <a:t>가정간편식</a:t>
            </a:r>
            <a:r>
              <a:rPr lang="en-US" altLang="ko-KR" sz="1600" dirty="0"/>
              <a:t>)</a:t>
            </a:r>
            <a:r>
              <a:rPr lang="ko-KR" altLang="en-US" sz="1600" dirty="0"/>
              <a:t>을 중심으로 수혜가 컸다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r>
              <a:rPr lang="en-US" altLang="ko-KR" sz="1600" dirty="0"/>
              <a:t>……</a:t>
            </a:r>
          </a:p>
          <a:p>
            <a:pPr marL="0" indent="0">
              <a:buNone/>
            </a:pPr>
            <a:br>
              <a:rPr lang="ko-KR" altLang="en-US" sz="1600" dirty="0"/>
            </a:br>
            <a:r>
              <a:rPr lang="ko-KR" altLang="en-US" sz="1600" dirty="0" err="1"/>
              <a:t>추광호</a:t>
            </a:r>
            <a:r>
              <a:rPr lang="ko-KR" altLang="en-US" sz="1600" dirty="0"/>
              <a:t> 한경연 경제정책실장은 “상장사 실적이 양호해 보이지만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아직도 많은 기업들은 코로나 충격에서 벗어나지 못한 </a:t>
            </a:r>
            <a:r>
              <a:rPr lang="ko-KR" altLang="en-US" sz="1600" dirty="0" err="1"/>
              <a:t>상황”이라면서</a:t>
            </a:r>
            <a:r>
              <a:rPr lang="en-US" altLang="ko-KR" sz="1600" dirty="0"/>
              <a:t>, “</a:t>
            </a:r>
            <a:r>
              <a:rPr lang="ko-KR" altLang="en-US" sz="1600" dirty="0"/>
              <a:t>기업활력 제고를 위해 규제개혁 등 정부의 적극적인 정책지원이 </a:t>
            </a:r>
            <a:r>
              <a:rPr lang="ko-KR" altLang="en-US" sz="1600" dirty="0" err="1"/>
              <a:t>요구된다”고</a:t>
            </a:r>
            <a:r>
              <a:rPr lang="ko-KR" altLang="en-US" sz="1600" dirty="0"/>
              <a:t> 강조했다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 algn="r">
              <a:buNone/>
            </a:pPr>
            <a:r>
              <a:rPr lang="ko-KR" altLang="en-US" sz="1600" dirty="0" err="1"/>
              <a:t>머니투데이</a:t>
            </a:r>
            <a:r>
              <a:rPr lang="ko-KR" altLang="en-US" sz="1600" dirty="0"/>
              <a:t> </a:t>
            </a:r>
            <a:r>
              <a:rPr lang="en-US" altLang="ko-KR" sz="1600" dirty="0"/>
              <a:t>(2021.04.05.)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8575495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B1BEF8-0D55-494E-AB57-DD130A1C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295400"/>
                <a:ext cx="7198568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V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/(1+</m:t>
                        </m:r>
                      </m:e>
                    </m:nary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]  ……  (1)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/>
                  <a:t>Equity</a:t>
                </a:r>
                <a:r>
                  <a:rPr lang="en-US" altLang="ko-KR" baseline="-25000" dirty="0" err="1"/>
                  <a:t>t</a:t>
                </a:r>
                <a:r>
                  <a:rPr lang="en-US" altLang="ko-KR" baseline="-25000" dirty="0"/>
                  <a:t> </a:t>
                </a:r>
                <a:r>
                  <a:rPr lang="en-US" altLang="ko-KR" dirty="0"/>
                  <a:t>= Equity</a:t>
                </a:r>
                <a:r>
                  <a:rPr lang="en-US" altLang="ko-KR" baseline="-25000" dirty="0"/>
                  <a:t>t-1</a:t>
                </a:r>
                <a:r>
                  <a:rPr lang="en-US" altLang="ko-KR" dirty="0"/>
                  <a:t> +</a:t>
                </a:r>
                <a:r>
                  <a:rPr lang="en-US" altLang="ko-KR" dirty="0" err="1"/>
                  <a:t>NI</a:t>
                </a:r>
                <a:r>
                  <a:rPr lang="en-US" altLang="ko-KR" baseline="-25000" dirty="0" err="1"/>
                  <a:t>t</a:t>
                </a:r>
                <a:r>
                  <a:rPr lang="en-US" altLang="ko-KR" dirty="0"/>
                  <a:t> – D</a:t>
                </a:r>
                <a:r>
                  <a:rPr lang="en-US" altLang="ko-KR" baseline="-25000" dirty="0"/>
                  <a:t>t</a:t>
                </a:r>
                <a:r>
                  <a:rPr lang="en-US" altLang="ko-KR" dirty="0"/>
                  <a:t> ……   (2)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/>
                  <a:t>RE</a:t>
                </a:r>
                <a:r>
                  <a:rPr lang="en-US" altLang="ko-KR" baseline="-25000" dirty="0" err="1"/>
                  <a:t>t</a:t>
                </a:r>
                <a:r>
                  <a:rPr lang="en-US" altLang="ko-KR" dirty="0"/>
                  <a:t> = </a:t>
                </a:r>
                <a:r>
                  <a:rPr lang="en-US" altLang="ko-KR" dirty="0" err="1"/>
                  <a:t>NI</a:t>
                </a:r>
                <a:r>
                  <a:rPr lang="en-US" altLang="ko-KR" baseline="-25000" dirty="0" err="1"/>
                  <a:t>t</a:t>
                </a:r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 x Equity</a:t>
                </a:r>
                <a:r>
                  <a:rPr lang="en-US" altLang="ko-KR" baseline="-25000" dirty="0"/>
                  <a:t>t-1</a:t>
                </a:r>
                <a:r>
                  <a:rPr lang="en-US" altLang="ko-KR" dirty="0"/>
                  <a:t>  ……   (3)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(2)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(3)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(1)</a:t>
                </a:r>
                <a:r>
                  <a:rPr lang="ko-KR" altLang="en-US" dirty="0"/>
                  <a:t>에 대입하여 정리하면</a:t>
                </a:r>
                <a:r>
                  <a:rPr lang="en-US" altLang="ko-KR" dirty="0"/>
                  <a:t>,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V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Equity</m:t>
                    </m:r>
                    <m:r>
                      <a:rPr lang="en-US" altLang="ko-KR" b="0" i="0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/(1+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B1BEF8-0D55-494E-AB57-DD130A1C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295400"/>
                <a:ext cx="7198568" cy="5257800"/>
              </a:xfrm>
              <a:blipFill>
                <a:blip r:embed="rId2"/>
                <a:stretch>
                  <a:fillRect l="-1355" t="-11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4E76FAF3-454F-4E06-8351-E8E4DBF8C19A}"/>
              </a:ext>
            </a:extLst>
          </p:cNvPr>
          <p:cNvSpPr txBox="1">
            <a:spLocks/>
          </p:cNvSpPr>
          <p:nvPr/>
        </p:nvSpPr>
        <p:spPr bwMode="auto">
          <a:xfrm>
            <a:off x="823119" y="205022"/>
            <a:ext cx="7497762" cy="6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초과이익모형</a:t>
            </a:r>
          </a:p>
        </p:txBody>
      </p:sp>
    </p:spTree>
    <p:extLst>
      <p:ext uri="{BB962C8B-B14F-4D97-AF65-F5344CB8AC3E}">
        <p14:creationId xmlns:p14="http://schemas.microsoft.com/office/powerpoint/2010/main" val="2661321777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395536" y="1556792"/>
            <a:ext cx="8643937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현금흐름모형과는 몇 가지 중요한 차이점을 갖는다</a:t>
            </a:r>
            <a:endParaRPr kumimoji="0"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초과이익모형은 회계정보에 기초한 것</a:t>
            </a:r>
            <a:endParaRPr kumimoji="0"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기타 가치평가모형은 유량</a:t>
            </a: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(flow)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정보만 사용하지만 초과이익모형은 유량</a:t>
            </a: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(flow)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정보와 </a:t>
            </a:r>
            <a:r>
              <a:rPr kumimoji="0" lang="ko-KR" altLang="en-US" sz="2200" dirty="0" err="1">
                <a:latin typeface="굴림" panose="020B0600000101010101" pitchFamily="50" charset="-127"/>
                <a:ea typeface="굴림" panose="020B0600000101010101" pitchFamily="50" charset="-127"/>
              </a:rPr>
              <a:t>저량</a:t>
            </a: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(stock)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정보는 모두 사용</a:t>
            </a:r>
            <a:endParaRPr kumimoji="0"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kumimoji="0" lang="ko-KR" altLang="en-US" sz="2200" dirty="0" err="1">
                <a:latin typeface="굴림" panose="020B0600000101010101" pitchFamily="50" charset="-127"/>
                <a:ea typeface="굴림" panose="020B0600000101010101" pitchFamily="50" charset="-127"/>
              </a:rPr>
              <a:t>저량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 정보를 예측과정에서 사용하기 때문에 예측기간 내에 추정한 가치가 내재가치에서 큰 부분을 차지한다</a:t>
            </a:r>
            <a:endParaRPr kumimoji="0"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kumimoji="0"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초과이익의 경제적 의미</a:t>
            </a: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주주들에게 마땅히 돌려주어야 할 규모의 이익</a:t>
            </a: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정상이익</a:t>
            </a: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; normal income)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을 당기순이익에서 차감한 것으로 주주들에게 새로운 가치를 창출한 정도를 보여준다</a:t>
            </a: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초과이익이 </a:t>
            </a: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이라는 것은 당기순이익이 </a:t>
            </a:r>
            <a:r>
              <a:rPr kumimoji="0"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이라는 것이 아니라 일종의 </a:t>
            </a:r>
            <a:r>
              <a:rPr kumimoji="0" lang="ko-KR" altLang="en-US" sz="2200" dirty="0" err="1">
                <a:latin typeface="굴림" panose="020B0600000101010101" pitchFamily="50" charset="-127"/>
                <a:ea typeface="굴림" panose="020B0600000101010101" pitchFamily="50" charset="-127"/>
              </a:rPr>
              <a:t>주주손익분기점에</a:t>
            </a:r>
            <a:r>
              <a:rPr kumimoji="0"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 도달한 정도의 이익만을 창출했다는 뜻이다</a:t>
            </a:r>
            <a:endParaRPr kumimoji="0"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5552B615-FE78-42EA-A2A4-DBD796073231}"/>
              </a:ext>
            </a:extLst>
          </p:cNvPr>
          <p:cNvSpPr txBox="1">
            <a:spLocks/>
          </p:cNvSpPr>
          <p:nvPr/>
        </p:nvSpPr>
        <p:spPr bwMode="auto">
          <a:xfrm>
            <a:off x="823119" y="205022"/>
            <a:ext cx="7497762" cy="6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초과이익모형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1_Lecture">
  <a:themeElements>
    <a:clrScheme name="1_Lecture 5">
      <a:dk1>
        <a:srgbClr val="000000"/>
      </a:dk1>
      <a:lt1>
        <a:srgbClr val="FFFFFF"/>
      </a:lt1>
      <a:dk2>
        <a:srgbClr val="00CCCC"/>
      </a:dk2>
      <a:lt2>
        <a:srgbClr val="000000"/>
      </a:lt2>
      <a:accent1>
        <a:srgbClr val="00FFCC"/>
      </a:accent1>
      <a:accent2>
        <a:srgbClr val="FFFF66"/>
      </a:accent2>
      <a:accent3>
        <a:srgbClr val="FFFFFF"/>
      </a:accent3>
      <a:accent4>
        <a:srgbClr val="000000"/>
      </a:accent4>
      <a:accent5>
        <a:srgbClr val="AAFFE2"/>
      </a:accent5>
      <a:accent6>
        <a:srgbClr val="E7E75C"/>
      </a:accent6>
      <a:hlink>
        <a:srgbClr val="FF9933"/>
      </a:hlink>
      <a:folHlink>
        <a:srgbClr val="FFCCFF"/>
      </a:folHlink>
    </a:clrScheme>
    <a:fontScheme name="1_Lecture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4849</Words>
  <Application>Microsoft Office PowerPoint</Application>
  <PresentationFormat>화면 슬라이드 쇼(4:3)</PresentationFormat>
  <Paragraphs>744</Paragraphs>
  <Slides>76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90" baseType="lpstr">
      <vt:lpstr>HY엽서L</vt:lpstr>
      <vt:lpstr>Monotype Sorts</vt:lpstr>
      <vt:lpstr>굴림</vt:lpstr>
      <vt:lpstr>돋움</vt:lpstr>
      <vt:lpstr>맑은 고딕</vt:lpstr>
      <vt:lpstr>바탕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1_Lecture</vt:lpstr>
      <vt:lpstr>PowerPoint 프레젠테이션</vt:lpstr>
      <vt:lpstr>PowerPoint 프레젠테이션</vt:lpstr>
      <vt:lpstr>배당할인모형</vt:lpstr>
      <vt:lpstr>PowerPoint 프레젠테이션</vt:lpstr>
      <vt:lpstr>현금흐름할인모형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상대가치비교법</vt:lpstr>
      <vt:lpstr>PowerPoint 프레젠테이션</vt:lpstr>
      <vt:lpstr>비율법 예</vt:lpstr>
      <vt:lpstr>비율을 이용한 투자</vt:lpstr>
      <vt:lpstr>비율을 이용한 투자</vt:lpstr>
      <vt:lpstr>비율을 이용한 투자</vt:lpstr>
      <vt:lpstr>Football field</vt:lpstr>
      <vt:lpstr>PowerPoint 프레젠테이션</vt:lpstr>
      <vt:lpstr>재무회계정보의 유용성  (Usefulness of financial accounting information)</vt:lpstr>
      <vt:lpstr>재무제표분석의 목적</vt:lpstr>
      <vt:lpstr>Book Value vs. True Value</vt:lpstr>
      <vt:lpstr>Framework for  Financial Statement Analysis</vt:lpstr>
      <vt:lpstr>Financial Statement Analysis - Overview</vt:lpstr>
      <vt:lpstr>Assessing the Business Environment</vt:lpstr>
      <vt:lpstr>Analysis of industry and firm strategy</vt:lpstr>
      <vt:lpstr>Analysis of Industry and firm strategy</vt:lpstr>
      <vt:lpstr>Analysis of Industry and firm strategy</vt:lpstr>
      <vt:lpstr>Analysis of Industry and firm strategy</vt:lpstr>
      <vt:lpstr>Reading and Studying  the Financial Statements and Notes</vt:lpstr>
      <vt:lpstr>Financial statement analysis</vt:lpstr>
      <vt:lpstr>Financial statement analysis</vt:lpstr>
      <vt:lpstr>Financial statement analysis</vt:lpstr>
      <vt:lpstr>Ratio Analysis (1)</vt:lpstr>
      <vt:lpstr>Ratio Analysis (2)</vt:lpstr>
      <vt:lpstr>Ratio Analysis (3)</vt:lpstr>
      <vt:lpstr>Ratio Analysis (4)</vt:lpstr>
      <vt:lpstr>Ratio Analysis (5)</vt:lpstr>
      <vt:lpstr>Usefulness of Ratios</vt:lpstr>
      <vt:lpstr>Analysis of Profitability</vt:lpstr>
      <vt:lpstr>Return on Assets (ROA)</vt:lpstr>
      <vt:lpstr>ROA analysis</vt:lpstr>
      <vt:lpstr>Return on Assets (Continued)</vt:lpstr>
      <vt:lpstr>Profit Margin Ratio</vt:lpstr>
      <vt:lpstr>Total Assets Turnover</vt:lpstr>
      <vt:lpstr>Accounts Receivable Turnover</vt:lpstr>
      <vt:lpstr>Inventory Turnover</vt:lpstr>
      <vt:lpstr>Fixed Asset Turnover</vt:lpstr>
      <vt:lpstr>Analysis of Segment Data</vt:lpstr>
      <vt:lpstr>ROA analysis</vt:lpstr>
      <vt:lpstr>ROA analysis</vt:lpstr>
      <vt:lpstr> ROA analysis</vt:lpstr>
      <vt:lpstr>Ratio Analysis and Business Strategy</vt:lpstr>
      <vt:lpstr>PowerPoint 프레젠테이션</vt:lpstr>
      <vt:lpstr>Effect of financial leverage</vt:lpstr>
      <vt:lpstr>Return on (Common) Equity</vt:lpstr>
      <vt:lpstr>Relation between ROA and ROE</vt:lpstr>
      <vt:lpstr>Relation between ROA and ROE</vt:lpstr>
      <vt:lpstr>Relationship between ROA and ROE</vt:lpstr>
      <vt:lpstr>Relation between ROA and ROE</vt:lpstr>
      <vt:lpstr> Another way of ROE decomposition</vt:lpstr>
      <vt:lpstr>ROE and ROA</vt:lpstr>
      <vt:lpstr>Earnings Per Share</vt:lpstr>
      <vt:lpstr>EPS and Price-Earnings Ratio</vt:lpstr>
      <vt:lpstr>Analysis of Risk</vt:lpstr>
      <vt:lpstr>Analysis of Risk</vt:lpstr>
      <vt:lpstr>Measures of Short-Term Risk</vt:lpstr>
      <vt:lpstr>Measures of Short-Term Risk</vt:lpstr>
      <vt:lpstr>운전자본 관리의 중요성</vt:lpstr>
      <vt:lpstr>운전자본관리 지표</vt:lpstr>
      <vt:lpstr>운전자본관리</vt:lpstr>
      <vt:lpstr>현금주기(Cash cycle)</vt:lpstr>
      <vt:lpstr>PowerPoint 프레젠테이션</vt:lpstr>
      <vt:lpstr>Measures of Long-Term Risk</vt:lpstr>
      <vt:lpstr>Measures of Long-Term Risk</vt:lpstr>
      <vt:lpstr>매출 1조 넘는데…이자만큼도 못버는 상장사 36곳 – 이자보상비율</vt:lpstr>
      <vt:lpstr>상장기업 25% 이익으로 이자도 못내…K자형 양극화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Byungjin Kwak</cp:lastModifiedBy>
  <cp:revision>239</cp:revision>
  <dcterms:created xsi:type="dcterms:W3CDTF">2005-09-14T05:35:36Z</dcterms:created>
  <dcterms:modified xsi:type="dcterms:W3CDTF">2022-05-28T08:41:31Z</dcterms:modified>
  <cp:version>1000.0000.01</cp:version>
</cp:coreProperties>
</file>