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2" r:id="rId3"/>
    <p:sldId id="749" r:id="rId4"/>
    <p:sldId id="753" r:id="rId5"/>
    <p:sldId id="750" r:id="rId6"/>
    <p:sldId id="754" r:id="rId7"/>
    <p:sldId id="751" r:id="rId8"/>
    <p:sldId id="759" r:id="rId9"/>
    <p:sldId id="756" r:id="rId10"/>
    <p:sldId id="760" r:id="rId11"/>
    <p:sldId id="7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F728-D421-4273-B9A1-CFD25EF6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349AA-F09E-490D-8DEA-5DAF262A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76D1B-E065-4E49-977C-9707E7A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509EF-23CA-4EDA-9A8D-1DA75F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D0C42-7940-48CA-A070-A08B7244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F520-A64E-40C6-824F-06EC1CF6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5AF9CE-430A-43D4-B7AD-2CEF1047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44713-0331-4CB4-87EE-5352B3C6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09D11-164C-4A83-B675-FD3D1E2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3EE64-C72B-4D1E-A17F-09EDB7D9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482BF-A476-47F6-8FF3-DC4C41F4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32587-2566-48C5-A5F9-991AE1459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34B3-AA2A-4F06-AB45-FC72433F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C644C-CC17-4B14-B0F3-00390F91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2467-E027-4765-83DD-6C65CCC8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810D-673E-4335-9075-9D1DEE5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64C2-A330-4EEC-9912-60CF94C5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A8ED0-3C52-46FC-B121-F2E3CAF4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F591B-B106-43F4-8F81-868F500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1E3C3-3596-4343-86A2-9F8A1CC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11B0C-CAC5-4157-B72E-C347BDE7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2A531-C541-47AB-84FA-803A1C54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97BF8-9930-4DB9-89B6-1E9EC920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6CAD-56A5-4390-A7F0-8418A59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AFDE-E966-4930-B1AA-30E5F53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4AB6-8F09-47AF-AE56-6122E982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90444-8174-45A1-BEB1-318C88B8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72B79-9CE1-4FEA-906D-AD4C6970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FB618-65DB-45F9-9D49-00D3346E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CABD2-0A90-4748-8BFC-B87A2CC0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FA995-BC7C-454F-BB94-720308A4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BA65-6B05-4139-B83C-7E2F96EC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B66BC-C44F-469C-A939-11F30C7D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2F24B-4A23-4326-A7E7-F3118028F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A992F-0767-42B2-A742-4B0985A2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81B8D-2DEE-4704-BE99-8F4B5B0B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233F3-25A9-48F6-9FB2-574F7C22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71CF4-6526-418D-BA87-74DAF158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5077-0D1D-4E3E-9036-2D3B14D2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09E01-AE12-41EB-9294-5117F170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0645D-F5A2-4377-AD13-A06AB1B6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B6F55-1737-40F3-84E8-70E0BEDA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ACD1B-6C7D-451F-AA5D-F98E6B62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7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4C3A82-92C4-4890-8503-49C32E67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EBD11-7298-4EDE-A3AB-79CD00B4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3B39C-5233-4AB4-8CD4-3D2F04DA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867A-8A74-4FA5-8B9B-1382897F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EBB4-255A-435D-99CB-EE4116BB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D0E301-255D-4C7D-8EC1-023BB568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01CB0-BD8F-464F-B895-1D795485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0951C-C6DC-469E-9980-C14442D9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D62FA-5A58-404B-A37D-67D1F71B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76FC-6E4B-4F6B-9269-BEF582F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023EA6-2FC7-4D91-AE64-05C9C5F3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256C8A-70F3-4917-AFED-41D2C2C4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79EC0-F23B-4292-9912-322D44C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F01ECE-2D3D-47DC-B83C-FB97668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2A873-BB29-43DB-8060-4A37199C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4BA6C-90F4-479C-AFAD-38A70CB0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F9509-1820-4D03-9387-FC793A04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F833B-255C-40D1-9B19-10B19A1AF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D79A-09D7-475F-8DAB-6DE124977EDC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E8A20-35AB-47E2-9B6F-96A72EDE7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3898B-0377-4FEB-9BD3-039B7FC1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5CD0-5B86-4734-A9EA-FA8C7D77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E8-D5C0-4241-9205-F533522F1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Value of Money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2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9E3A-FCD9-4794-983F-5D7BBC4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/>
          <a:lstStyle/>
          <a:p>
            <a:r>
              <a:rPr lang="en-US" altLang="ko-KR" dirty="0"/>
              <a:t>Future Value of Annuity (FVA)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B078-EEBE-4AEC-AE33-B1DAB00C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년간 매년 말에 </a:t>
            </a:r>
            <a:r>
              <a:rPr lang="en-US" altLang="ko-KR" dirty="0"/>
              <a:t>$1</a:t>
            </a:r>
            <a:r>
              <a:rPr lang="ko-KR" altLang="en-US" dirty="0"/>
              <a:t>이 들어올 때</a:t>
            </a:r>
            <a:r>
              <a:rPr lang="en-US" altLang="ko-KR" dirty="0"/>
              <a:t>, 5</a:t>
            </a:r>
            <a:r>
              <a:rPr lang="ko-KR" altLang="en-US" dirty="0"/>
              <a:t>년 후에는 얼마일까</a:t>
            </a:r>
            <a:r>
              <a:rPr lang="en-US" altLang="ko-KR" dirty="0"/>
              <a:t>(</a:t>
            </a:r>
            <a:r>
              <a:rPr lang="ko-KR" altLang="en-US" dirty="0" err="1"/>
              <a:t>할인률</a:t>
            </a:r>
            <a:r>
              <a:rPr lang="ko-KR" altLang="en-US" dirty="0"/>
              <a:t> </a:t>
            </a:r>
            <a:r>
              <a:rPr lang="en-US" altLang="ko-KR" dirty="0"/>
              <a:t>10%)?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1x(1+10%)</a:t>
            </a:r>
            <a:r>
              <a:rPr lang="en-US" altLang="ko-KR" baseline="30000" dirty="0"/>
              <a:t>4</a:t>
            </a:r>
            <a:r>
              <a:rPr lang="en-US" altLang="ko-KR" dirty="0"/>
              <a:t>+1x(1+10%)</a:t>
            </a:r>
            <a:r>
              <a:rPr lang="en-US" altLang="ko-KR" baseline="30000" dirty="0"/>
              <a:t>3</a:t>
            </a:r>
            <a:r>
              <a:rPr lang="en-US" altLang="ko-KR" dirty="0"/>
              <a:t>+1x(1+10%)</a:t>
            </a:r>
            <a:r>
              <a:rPr lang="en-US" altLang="ko-KR" baseline="30000" dirty="0"/>
              <a:t>2</a:t>
            </a:r>
            <a:r>
              <a:rPr lang="en-US" altLang="ko-KR" dirty="0"/>
              <a:t>+1x(1+10%)+1=6.1051</a:t>
            </a:r>
          </a:p>
          <a:p>
            <a:r>
              <a:rPr lang="ko-KR" altLang="en-US" dirty="0"/>
              <a:t>연금의 </a:t>
            </a:r>
            <a:r>
              <a:rPr lang="ko-KR" altLang="en-US" dirty="0" err="1"/>
              <a:t>미래가치표</a:t>
            </a:r>
            <a:r>
              <a:rPr lang="en-US" altLang="ko-KR" dirty="0"/>
              <a:t>(Future value of annuity)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예제</a:t>
            </a:r>
            <a:r>
              <a:rPr lang="en-US" altLang="ko-KR" dirty="0"/>
              <a:t>) 4</a:t>
            </a:r>
            <a:r>
              <a:rPr lang="ko-KR" altLang="en-US" dirty="0"/>
              <a:t>년간 매 </a:t>
            </a:r>
            <a:r>
              <a:rPr lang="ko-KR" altLang="en-US" dirty="0" err="1"/>
              <a:t>반기말에</a:t>
            </a:r>
            <a:r>
              <a:rPr lang="ko-KR" altLang="en-US" dirty="0"/>
              <a:t> </a:t>
            </a:r>
            <a:r>
              <a:rPr lang="en-US" altLang="ko-KR" dirty="0"/>
              <a:t>$2,000</a:t>
            </a:r>
            <a:r>
              <a:rPr lang="ko-KR" altLang="en-US" dirty="0"/>
              <a:t>씩 불입하는 적금을 들었다면 만기에 얼마를 </a:t>
            </a:r>
            <a:r>
              <a:rPr lang="ko-KR" altLang="en-US" dirty="0" err="1"/>
              <a:t>받게될까</a:t>
            </a:r>
            <a:r>
              <a:rPr lang="en-US" altLang="ko-KR" dirty="0"/>
              <a:t>?(</a:t>
            </a:r>
            <a:r>
              <a:rPr lang="ko-KR" altLang="en-US" dirty="0" err="1"/>
              <a:t>연간이자율</a:t>
            </a:r>
            <a:r>
              <a:rPr lang="ko-KR" altLang="en-US" dirty="0"/>
              <a:t> </a:t>
            </a:r>
            <a:r>
              <a:rPr lang="en-US" altLang="ko-KR" dirty="0"/>
              <a:t>8%)  </a:t>
            </a:r>
            <a:r>
              <a:rPr lang="ko-KR" altLang="en-US" dirty="0"/>
              <a:t>이 때 </a:t>
            </a:r>
            <a:r>
              <a:rPr lang="en-US" altLang="ko-KR" dirty="0"/>
              <a:t>n=8(2x4), </a:t>
            </a:r>
            <a:r>
              <a:rPr lang="en-US" altLang="ko-KR" dirty="0" err="1"/>
              <a:t>i</a:t>
            </a:r>
            <a:r>
              <a:rPr lang="en-US" altLang="ko-KR" dirty="0"/>
              <a:t>=4%(8%/2)</a:t>
            </a:r>
          </a:p>
          <a:p>
            <a:pPr marL="0" indent="0">
              <a:buNone/>
            </a:pPr>
            <a:r>
              <a:rPr lang="en-US" altLang="ko-KR" sz="2400" dirty="0"/>
              <a:t>     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2,000x9.2142(n=8,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=4%)=$18,428.4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621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uture Value Annuity Tables | Double Entry Bookkeeping">
            <a:extLst>
              <a:ext uri="{FF2B5EF4-FFF2-40B4-BE49-F238E27FC236}">
                <a16:creationId xmlns:a16="http://schemas.microsoft.com/office/drawing/2014/main" id="{71330BFB-54D6-4372-9086-CFC577B51D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9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D9C1-F249-4431-A9AB-CFADE32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Value (PV)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FF8D-D68E-4A8A-ABF8-AF92B3D7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현재의 </a:t>
            </a:r>
            <a:r>
              <a:rPr lang="en-US" altLang="ko-KR" dirty="0"/>
              <a:t>$100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년 후의 </a:t>
            </a:r>
            <a:r>
              <a:rPr lang="en-US" altLang="ko-KR" dirty="0"/>
              <a:t>$100</a:t>
            </a:r>
            <a:r>
              <a:rPr lang="ko-KR" altLang="en-US" dirty="0"/>
              <a:t>과 같은 가치가 있는가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인플레이션</a:t>
            </a:r>
            <a:r>
              <a:rPr lang="en-US" altLang="ko-KR" dirty="0"/>
              <a:t>, </a:t>
            </a:r>
            <a:r>
              <a:rPr lang="ko-KR" altLang="en-US" dirty="0"/>
              <a:t>이자</a:t>
            </a:r>
            <a:r>
              <a:rPr lang="en-US" altLang="ko-KR" dirty="0"/>
              <a:t>, </a:t>
            </a:r>
            <a:r>
              <a:rPr lang="ko-KR" altLang="en-US" dirty="0" err="1"/>
              <a:t>수익등에</a:t>
            </a:r>
            <a:r>
              <a:rPr lang="ko-KR" altLang="en-US" dirty="0"/>
              <a:t> 의해 가치가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년 후의 </a:t>
            </a:r>
            <a:r>
              <a:rPr lang="en-US" altLang="ko-KR" dirty="0"/>
              <a:t>$1</a:t>
            </a:r>
            <a:r>
              <a:rPr lang="ko-KR" altLang="en-US" dirty="0"/>
              <a:t>은 현재 얼마의 가치가 있는가</a:t>
            </a:r>
            <a:r>
              <a:rPr lang="en-US" altLang="ko-KR" dirty="0"/>
              <a:t>? (</a:t>
            </a:r>
            <a:r>
              <a:rPr lang="ko-KR" altLang="en-US" dirty="0"/>
              <a:t>수익</a:t>
            </a:r>
            <a:r>
              <a:rPr lang="en-US" altLang="ko-KR" dirty="0"/>
              <a:t>(</a:t>
            </a:r>
            <a:r>
              <a:rPr lang="ko-KR" altLang="en-US" dirty="0"/>
              <a:t>할인</a:t>
            </a:r>
            <a:r>
              <a:rPr lang="en-US" altLang="ko-KR" dirty="0"/>
              <a:t>)</a:t>
            </a:r>
            <a:r>
              <a:rPr lang="ko-KR" altLang="en-US" dirty="0" err="1"/>
              <a:t>률</a:t>
            </a:r>
            <a:r>
              <a:rPr lang="ko-KR" altLang="en-US" dirty="0"/>
              <a:t> </a:t>
            </a:r>
            <a:r>
              <a:rPr lang="en-US" altLang="ko-KR" dirty="0"/>
              <a:t>10%)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X*(1+10%)=$1  </a:t>
            </a:r>
            <a:r>
              <a:rPr lang="en-US" altLang="ko-KR" dirty="0">
                <a:sym typeface="Wingdings" panose="05000000000000000000" pitchFamily="2" charset="2"/>
              </a:rPr>
              <a:t> X=$1/(1+10%)=$0.909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년 후의 </a:t>
            </a:r>
            <a:r>
              <a:rPr lang="en-US" altLang="ko-KR" dirty="0">
                <a:sym typeface="Wingdings" panose="05000000000000000000" pitchFamily="2" charset="2"/>
              </a:rPr>
              <a:t>$1</a:t>
            </a:r>
            <a:r>
              <a:rPr lang="ko-KR" altLang="en-US" dirty="0">
                <a:sym typeface="Wingdings" panose="05000000000000000000" pitchFamily="2" charset="2"/>
              </a:rPr>
              <a:t>은 현재 얼마의 가치가 있는가</a:t>
            </a:r>
            <a:r>
              <a:rPr lang="en-US" altLang="ko-KR" dirty="0">
                <a:sym typeface="Wingdings" panose="05000000000000000000" pitchFamily="2" charset="2"/>
              </a:rPr>
              <a:t>? (</a:t>
            </a:r>
            <a:r>
              <a:rPr lang="ko-KR" altLang="en-US" dirty="0" err="1">
                <a:sym typeface="Wingdings" panose="05000000000000000000" pitchFamily="2" charset="2"/>
              </a:rPr>
              <a:t>할인률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10%)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X*(1+10%)</a:t>
            </a:r>
            <a:r>
              <a:rPr lang="en-US" altLang="ko-KR" baseline="30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=$1  X=$1/(1+10%)</a:t>
            </a:r>
            <a:r>
              <a:rPr lang="en-US" altLang="ko-KR" baseline="30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=$0.8264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현재가치표</a:t>
            </a:r>
            <a:r>
              <a:rPr lang="en-US" altLang="ko-KR" dirty="0">
                <a:sym typeface="Wingdings" panose="05000000000000000000" pitchFamily="2" charset="2"/>
              </a:rPr>
              <a:t>(Present Value Table)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은 현금흐름이 발생하는 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할인률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현금흐름이 발생하는 기간 동안의 할인율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예제</a:t>
            </a:r>
            <a:r>
              <a:rPr lang="en-US" altLang="ko-KR" dirty="0">
                <a:sym typeface="Wingdings" panose="05000000000000000000" pitchFamily="2" charset="2"/>
              </a:rPr>
              <a:t>) 14</a:t>
            </a:r>
            <a:r>
              <a:rPr lang="ko-KR" altLang="en-US" dirty="0">
                <a:sym typeface="Wingdings" panose="05000000000000000000" pitchFamily="2" charset="2"/>
              </a:rPr>
              <a:t>년 후에 들어올 </a:t>
            </a:r>
            <a:r>
              <a:rPr lang="en-US" altLang="ko-KR" dirty="0">
                <a:sym typeface="Wingdings" panose="05000000000000000000" pitchFamily="2" charset="2"/>
              </a:rPr>
              <a:t>$125,000</a:t>
            </a:r>
            <a:r>
              <a:rPr lang="ko-KR" altLang="en-US" dirty="0">
                <a:sym typeface="Wingdings" panose="05000000000000000000" pitchFamily="2" charset="2"/>
              </a:rPr>
              <a:t>의 현재가치는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할인률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8%)?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125,000x0.3405(n=14,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=8%)=$42,562.5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 descr="present value tables v 1.0">
            <a:extLst>
              <a:ext uri="{FF2B5EF4-FFF2-40B4-BE49-F238E27FC236}">
                <a16:creationId xmlns:a16="http://schemas.microsoft.com/office/drawing/2014/main" id="{0B5FBD77-E944-4341-BD64-644251D07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9E3A-FCD9-4794-983F-5D7BBC4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/>
          <a:lstStyle/>
          <a:p>
            <a:r>
              <a:rPr lang="en-US" altLang="ko-KR" dirty="0"/>
              <a:t>Present Value of (Ordinary) Annuity (PVA)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B078-EEBE-4AEC-AE33-B1DAB00C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Annuity (</a:t>
            </a:r>
            <a:r>
              <a:rPr lang="ko-KR" altLang="en-US" dirty="0"/>
              <a:t>연금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일정기간동안 동일한 기간</a:t>
            </a:r>
            <a:r>
              <a:rPr lang="en-US" altLang="ko-KR" dirty="0"/>
              <a:t>(</a:t>
            </a:r>
            <a:r>
              <a:rPr lang="ko-KR" altLang="en-US" dirty="0"/>
              <a:t>매 월</a:t>
            </a:r>
            <a:r>
              <a:rPr lang="en-US" altLang="ko-KR" dirty="0"/>
              <a:t>, </a:t>
            </a:r>
            <a:r>
              <a:rPr lang="ko-KR" altLang="en-US" dirty="0"/>
              <a:t>매 분기</a:t>
            </a:r>
            <a:r>
              <a:rPr lang="en-US" altLang="ko-KR" dirty="0"/>
              <a:t>, </a:t>
            </a:r>
            <a:r>
              <a:rPr lang="ko-KR" altLang="en-US" dirty="0"/>
              <a:t>매 년</a:t>
            </a:r>
            <a:r>
              <a:rPr lang="en-US" altLang="ko-KR" dirty="0"/>
              <a:t>)</a:t>
            </a:r>
            <a:r>
              <a:rPr lang="ko-KR" altLang="en-US" dirty="0"/>
              <a:t>동안 동일한 금액이 발생하는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Ordinary annuity(</a:t>
            </a:r>
            <a:r>
              <a:rPr lang="ko-KR" altLang="en-US" dirty="0" err="1"/>
              <a:t>정상연금</a:t>
            </a:r>
            <a:r>
              <a:rPr lang="en-US" altLang="ko-KR" dirty="0"/>
              <a:t>)</a:t>
            </a:r>
            <a:r>
              <a:rPr lang="ko-KR" altLang="en-US" dirty="0"/>
              <a:t>는 매 기간 말에 현금흐름이 발생할 때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년간 매년 말에 </a:t>
            </a:r>
            <a:r>
              <a:rPr lang="en-US" altLang="ko-KR" dirty="0"/>
              <a:t>$1</a:t>
            </a:r>
            <a:r>
              <a:rPr lang="ko-KR" altLang="en-US" dirty="0"/>
              <a:t>이 들어올 때의 현재가치는</a:t>
            </a:r>
            <a:r>
              <a:rPr lang="en-US" altLang="ko-KR" dirty="0"/>
              <a:t>(</a:t>
            </a:r>
            <a:r>
              <a:rPr lang="ko-KR" altLang="en-US" dirty="0" err="1"/>
              <a:t>할인률</a:t>
            </a:r>
            <a:r>
              <a:rPr lang="ko-KR" altLang="en-US" dirty="0"/>
              <a:t> </a:t>
            </a:r>
            <a:r>
              <a:rPr lang="en-US" altLang="ko-KR" dirty="0"/>
              <a:t>10%)?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1/(1+10%)+1/(1+10%)</a:t>
            </a:r>
            <a:r>
              <a:rPr lang="en-US" altLang="ko-KR" baseline="30000" dirty="0"/>
              <a:t>2</a:t>
            </a:r>
            <a:r>
              <a:rPr lang="en-US" altLang="ko-KR" dirty="0"/>
              <a:t>+1/(1+10%)</a:t>
            </a:r>
            <a:r>
              <a:rPr lang="en-US" altLang="ko-KR" baseline="30000" dirty="0"/>
              <a:t>3</a:t>
            </a:r>
            <a:r>
              <a:rPr lang="en-US" altLang="ko-KR" dirty="0"/>
              <a:t>+1/(1+10%)</a:t>
            </a:r>
            <a:r>
              <a:rPr lang="en-US" altLang="ko-KR" baseline="30000" dirty="0"/>
              <a:t>4</a:t>
            </a:r>
            <a:r>
              <a:rPr lang="en-US" altLang="ko-KR" dirty="0"/>
              <a:t>+1/(1+10%)</a:t>
            </a:r>
            <a:r>
              <a:rPr lang="en-US" altLang="ko-KR" baseline="30000" dirty="0"/>
              <a:t>5</a:t>
            </a:r>
            <a:r>
              <a:rPr lang="en-US" altLang="ko-KR" dirty="0"/>
              <a:t>=3.7908</a:t>
            </a:r>
          </a:p>
          <a:p>
            <a:r>
              <a:rPr lang="ko-KR" altLang="en-US" dirty="0"/>
              <a:t>연금의 </a:t>
            </a:r>
            <a:r>
              <a:rPr lang="ko-KR" altLang="en-US" dirty="0" err="1"/>
              <a:t>현재가치표</a:t>
            </a:r>
            <a:r>
              <a:rPr lang="en-US" altLang="ko-KR" dirty="0"/>
              <a:t>(Present value of annuity)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예제</a:t>
            </a:r>
            <a:r>
              <a:rPr lang="en-US" altLang="ko-KR" dirty="0"/>
              <a:t>) 5</a:t>
            </a:r>
            <a:r>
              <a:rPr lang="ko-KR" altLang="en-US" dirty="0"/>
              <a:t>년간 매 분기말에 </a:t>
            </a:r>
            <a:r>
              <a:rPr lang="en-US" altLang="ko-KR" dirty="0"/>
              <a:t>$12,000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받는 복권이 당첨되었다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일시금으로</a:t>
            </a:r>
            <a:r>
              <a:rPr lang="ko-KR" altLang="en-US" dirty="0"/>
              <a:t> 받는 옵션을 선택한다면 얼마를 받게 될까</a:t>
            </a:r>
            <a:r>
              <a:rPr lang="en-US" altLang="ko-KR" dirty="0"/>
              <a:t>?(</a:t>
            </a:r>
            <a:r>
              <a:rPr lang="ko-KR" altLang="en-US" dirty="0" err="1"/>
              <a:t>연간이자율</a:t>
            </a:r>
            <a:r>
              <a:rPr lang="ko-KR" altLang="en-US" dirty="0"/>
              <a:t> </a:t>
            </a:r>
            <a:r>
              <a:rPr lang="en-US" altLang="ko-KR" dirty="0"/>
              <a:t>8%)  </a:t>
            </a:r>
            <a:r>
              <a:rPr lang="ko-KR" altLang="en-US" dirty="0"/>
              <a:t>이 때 </a:t>
            </a:r>
            <a:r>
              <a:rPr lang="en-US" altLang="ko-KR" dirty="0"/>
              <a:t>n=20(4x5), </a:t>
            </a:r>
            <a:r>
              <a:rPr lang="en-US" altLang="ko-KR" dirty="0" err="1"/>
              <a:t>i</a:t>
            </a:r>
            <a:r>
              <a:rPr lang="en-US" altLang="ko-KR" dirty="0"/>
              <a:t>=2%(8%/4)</a:t>
            </a:r>
          </a:p>
          <a:p>
            <a:pPr marL="0" indent="0">
              <a:buNone/>
            </a:pPr>
            <a:r>
              <a:rPr lang="en-US" altLang="ko-KR" sz="2400" dirty="0"/>
              <a:t>     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12,000x16.3514(n=20,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=2%)=$196,216.8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8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 descr="present-value-annuity-tables-v-1-0">
            <a:extLst>
              <a:ext uri="{FF2B5EF4-FFF2-40B4-BE49-F238E27FC236}">
                <a16:creationId xmlns:a16="http://schemas.microsoft.com/office/drawing/2014/main" id="{40D8CE57-1C03-4E7F-AB1A-B6D3B224F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BA83-C188-4F9D-A27B-8F40232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Value of Annuity Due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6EFC0-58F5-4A1B-B603-ED975B602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Annuity due(</a:t>
            </a:r>
            <a:r>
              <a:rPr lang="ko-KR" altLang="en-US" dirty="0" err="1"/>
              <a:t>선불연금</a:t>
            </a:r>
            <a:r>
              <a:rPr lang="en-US" altLang="ko-KR" dirty="0"/>
              <a:t>)</a:t>
            </a:r>
            <a:r>
              <a:rPr lang="ko-KR" altLang="en-US" dirty="0"/>
              <a:t>는 매 기간 초에 현금흐름이 발생할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년간 매년 초에 </a:t>
            </a:r>
            <a:r>
              <a:rPr lang="en-US" altLang="ko-KR" dirty="0"/>
              <a:t>$1</a:t>
            </a:r>
            <a:r>
              <a:rPr lang="ko-KR" altLang="en-US" dirty="0"/>
              <a:t>이 들어올 때의 현재가치는</a:t>
            </a:r>
            <a:r>
              <a:rPr lang="en-US" altLang="ko-KR" dirty="0"/>
              <a:t>(</a:t>
            </a:r>
            <a:r>
              <a:rPr lang="ko-KR" altLang="en-US" dirty="0" err="1"/>
              <a:t>할인률</a:t>
            </a:r>
            <a:r>
              <a:rPr lang="ko-KR" altLang="en-US" dirty="0"/>
              <a:t> </a:t>
            </a:r>
            <a:r>
              <a:rPr lang="en-US" altLang="ko-KR" dirty="0"/>
              <a:t>10%)?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1+1/(1+10%)+1/(1+10%)</a:t>
            </a:r>
            <a:r>
              <a:rPr lang="en-US" altLang="ko-KR" baseline="30000" dirty="0"/>
              <a:t>2</a:t>
            </a:r>
            <a:r>
              <a:rPr lang="en-US" altLang="ko-KR" dirty="0"/>
              <a:t>+1/(1+10%)</a:t>
            </a:r>
            <a:r>
              <a:rPr lang="en-US" altLang="ko-KR" baseline="30000" dirty="0"/>
              <a:t>3</a:t>
            </a:r>
            <a:r>
              <a:rPr lang="en-US" altLang="ko-KR" dirty="0"/>
              <a:t>+1/(1+10%)</a:t>
            </a:r>
            <a:r>
              <a:rPr lang="en-US" altLang="ko-KR" baseline="30000" dirty="0"/>
              <a:t>4</a:t>
            </a:r>
            <a:r>
              <a:rPr lang="en-US" altLang="ko-KR" dirty="0"/>
              <a:t>=4.1699</a:t>
            </a:r>
          </a:p>
          <a:p>
            <a:r>
              <a:rPr lang="ko-KR" altLang="en-US" dirty="0" err="1"/>
              <a:t>선불연금의</a:t>
            </a:r>
            <a:r>
              <a:rPr lang="ko-KR" altLang="en-US" dirty="0"/>
              <a:t> </a:t>
            </a:r>
            <a:r>
              <a:rPr lang="ko-KR" altLang="en-US" dirty="0" err="1"/>
              <a:t>현재가치표</a:t>
            </a:r>
            <a:r>
              <a:rPr lang="en-US" altLang="ko-KR" dirty="0"/>
              <a:t>(Present value of annuity due)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기계장치를 </a:t>
            </a:r>
            <a:r>
              <a:rPr lang="en-US" altLang="ko-KR" dirty="0"/>
              <a:t>4</a:t>
            </a:r>
            <a:r>
              <a:rPr lang="ko-KR" altLang="en-US" dirty="0"/>
              <a:t>년간 매 </a:t>
            </a:r>
            <a:r>
              <a:rPr lang="en-US" altLang="ko-KR" dirty="0"/>
              <a:t>6</a:t>
            </a:r>
            <a:r>
              <a:rPr lang="ko-KR" altLang="en-US" dirty="0" err="1"/>
              <a:t>개월초에</a:t>
            </a:r>
            <a:r>
              <a:rPr lang="ko-KR" altLang="en-US" dirty="0"/>
              <a:t> </a:t>
            </a:r>
            <a:r>
              <a:rPr lang="en-US" altLang="ko-KR" dirty="0"/>
              <a:t>$3,000</a:t>
            </a:r>
            <a:r>
              <a:rPr lang="ko-KR" altLang="en-US" dirty="0"/>
              <a:t>을 지불하기로 하고 구입하였다</a:t>
            </a:r>
            <a:r>
              <a:rPr lang="en-US" altLang="ko-KR" dirty="0"/>
              <a:t>. </a:t>
            </a:r>
            <a:r>
              <a:rPr lang="ko-KR" altLang="en-US" dirty="0"/>
              <a:t>만약 이 기계를 현금을 주고 구입했다면 얼마를 지불해야 할까</a:t>
            </a:r>
            <a:r>
              <a:rPr lang="en-US" altLang="ko-KR" dirty="0"/>
              <a:t>?(</a:t>
            </a:r>
            <a:r>
              <a:rPr lang="ko-KR" altLang="en-US" dirty="0" err="1"/>
              <a:t>연간이자율</a:t>
            </a:r>
            <a:r>
              <a:rPr lang="ko-KR" altLang="en-US" dirty="0"/>
              <a:t> </a:t>
            </a:r>
            <a:r>
              <a:rPr lang="en-US" altLang="ko-KR" dirty="0"/>
              <a:t>6%)  </a:t>
            </a:r>
            <a:r>
              <a:rPr lang="ko-KR" altLang="en-US" dirty="0"/>
              <a:t>이 때 </a:t>
            </a:r>
            <a:r>
              <a:rPr lang="en-US" altLang="ko-KR" dirty="0"/>
              <a:t>n=8(2x4), </a:t>
            </a:r>
            <a:r>
              <a:rPr lang="en-US" altLang="ko-KR" dirty="0" err="1"/>
              <a:t>i</a:t>
            </a:r>
            <a:r>
              <a:rPr lang="en-US" altLang="ko-KR" dirty="0"/>
              <a:t>=3%(6%/2)</a:t>
            </a:r>
          </a:p>
          <a:p>
            <a:pPr marL="0" indent="0">
              <a:buNone/>
            </a:pPr>
            <a:r>
              <a:rPr lang="en-US" altLang="ko-KR" sz="2400" dirty="0"/>
              <a:t>       </a:t>
            </a:r>
            <a:r>
              <a:rPr lang="en-US" altLang="ko-KR" sz="2400" dirty="0">
                <a:sym typeface="Wingdings" panose="05000000000000000000" pitchFamily="2" charset="2"/>
              </a:rPr>
              <a:t>3</a:t>
            </a:r>
            <a:r>
              <a:rPr lang="en-US" altLang="ko-KR" sz="2400" dirty="0"/>
              <a:t>,000x7.2303(n=8,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=3%)=$21,690.9</a:t>
            </a:r>
            <a:endParaRPr lang="ko-KR" altLang="en-US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81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2" descr="present value annuity due tables">
            <a:extLst>
              <a:ext uri="{FF2B5EF4-FFF2-40B4-BE49-F238E27FC236}">
                <a16:creationId xmlns:a16="http://schemas.microsoft.com/office/drawing/2014/main" id="{FBEE4A1F-D9AB-4AE0-BB55-9B45B4E84B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39" y="0"/>
            <a:ext cx="12138561" cy="678081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D9C1-F249-4431-A9AB-CFADE32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Value (FV)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CFF8D-D68E-4A8A-ABF8-AF92B3D7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현재의 </a:t>
            </a:r>
            <a:r>
              <a:rPr lang="en-US" altLang="ko-KR" dirty="0"/>
              <a:t>$1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년 후에 얼마일까</a:t>
            </a:r>
            <a:r>
              <a:rPr lang="en-US" altLang="ko-KR" dirty="0"/>
              <a:t>? (</a:t>
            </a:r>
            <a:r>
              <a:rPr lang="ko-KR" altLang="en-US" dirty="0"/>
              <a:t>수익</a:t>
            </a:r>
            <a:r>
              <a:rPr lang="en-US" altLang="ko-KR" dirty="0"/>
              <a:t>(</a:t>
            </a:r>
            <a:r>
              <a:rPr lang="ko-KR" altLang="en-US" dirty="0"/>
              <a:t>할인</a:t>
            </a:r>
            <a:r>
              <a:rPr lang="en-US" altLang="ko-KR" dirty="0"/>
              <a:t>)</a:t>
            </a:r>
            <a:r>
              <a:rPr lang="ko-KR" altLang="en-US" dirty="0" err="1"/>
              <a:t>률</a:t>
            </a:r>
            <a:r>
              <a:rPr lang="ko-KR" altLang="en-US" dirty="0"/>
              <a:t> </a:t>
            </a:r>
            <a:r>
              <a:rPr lang="en-US" altLang="ko-KR" dirty="0"/>
              <a:t>10%)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$1*(1+10%)=$1.1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현재의 </a:t>
            </a:r>
            <a:r>
              <a:rPr lang="en-US" altLang="ko-KR" dirty="0">
                <a:sym typeface="Wingdings" panose="05000000000000000000" pitchFamily="2" charset="2"/>
              </a:rPr>
              <a:t>$1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년 후에 얼마일까</a:t>
            </a:r>
            <a:r>
              <a:rPr lang="en-US" altLang="ko-KR" dirty="0">
                <a:sym typeface="Wingdings" panose="05000000000000000000" pitchFamily="2" charset="2"/>
              </a:rPr>
              <a:t>?(</a:t>
            </a:r>
            <a:r>
              <a:rPr lang="ko-KR" altLang="en-US" dirty="0" err="1">
                <a:sym typeface="Wingdings" panose="05000000000000000000" pitchFamily="2" charset="2"/>
              </a:rPr>
              <a:t>할인률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10%)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sym typeface="Wingdings" panose="05000000000000000000" pitchFamily="2" charset="2"/>
              </a:rPr>
              <a:t>$1*(1+10%)</a:t>
            </a:r>
            <a:r>
              <a:rPr lang="en-US" altLang="ko-KR" baseline="30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=$1.21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미래가치표</a:t>
            </a:r>
            <a:r>
              <a:rPr lang="en-US" altLang="ko-KR" dirty="0">
                <a:sym typeface="Wingdings" panose="05000000000000000000" pitchFamily="2" charset="2"/>
              </a:rPr>
              <a:t>(Future Value Table)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예제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오늘 </a:t>
            </a:r>
            <a:r>
              <a:rPr lang="en-US" altLang="ko-KR" dirty="0">
                <a:sym typeface="Wingdings" panose="05000000000000000000" pitchFamily="2" charset="2"/>
              </a:rPr>
              <a:t>$125,000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12</a:t>
            </a:r>
            <a:r>
              <a:rPr lang="ko-KR" altLang="en-US" dirty="0">
                <a:sym typeface="Wingdings" panose="05000000000000000000" pitchFamily="2" charset="2"/>
              </a:rPr>
              <a:t>년 후에는 얼마의 가치일까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할인률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6%)?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125,000x2.0122(n=12,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=6%)=$251,525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44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ture Value Tables | Double Entry Bookkeeping">
            <a:extLst>
              <a:ext uri="{FF2B5EF4-FFF2-40B4-BE49-F238E27FC236}">
                <a16:creationId xmlns:a16="http://schemas.microsoft.com/office/drawing/2014/main" id="{BDDDDA98-8C25-4716-A1F4-7EF98CC24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579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Time Value of Money</vt:lpstr>
      <vt:lpstr>Present Value (PV)</vt:lpstr>
      <vt:lpstr>PowerPoint 프레젠테이션</vt:lpstr>
      <vt:lpstr>Present Value of (Ordinary) Annuity (PVA)</vt:lpstr>
      <vt:lpstr>PowerPoint 프레젠테이션</vt:lpstr>
      <vt:lpstr>Present Value of Annuity Due</vt:lpstr>
      <vt:lpstr>PowerPoint 프레젠테이션</vt:lpstr>
      <vt:lpstr>Future Value (FV)</vt:lpstr>
      <vt:lpstr>PowerPoint 프레젠테이션</vt:lpstr>
      <vt:lpstr>Future Value of Annuity (FVA)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</dc:title>
  <dc:creator>Byungjin Kwak</dc:creator>
  <cp:lastModifiedBy>Byungjin Kwak</cp:lastModifiedBy>
  <cp:revision>12</cp:revision>
  <dcterms:created xsi:type="dcterms:W3CDTF">2020-08-31T04:45:00Z</dcterms:created>
  <dcterms:modified xsi:type="dcterms:W3CDTF">2021-03-13T03:44:46Z</dcterms:modified>
</cp:coreProperties>
</file>