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5"/>
  </p:notesMasterIdLst>
  <p:handoutMasterIdLst>
    <p:handoutMasterId r:id="rId16"/>
  </p:handoutMasterIdLst>
  <p:sldIdLst>
    <p:sldId id="269" r:id="rId2"/>
    <p:sldId id="271" r:id="rId3"/>
    <p:sldId id="268" r:id="rId4"/>
    <p:sldId id="266" r:id="rId5"/>
    <p:sldId id="265" r:id="rId6"/>
    <p:sldId id="267" r:id="rId7"/>
    <p:sldId id="264" r:id="rId8"/>
    <p:sldId id="263" r:id="rId9"/>
    <p:sldId id="270" r:id="rId10"/>
    <p:sldId id="261" r:id="rId11"/>
    <p:sldId id="262" r:id="rId12"/>
    <p:sldId id="272" r:id="rId13"/>
    <p:sldId id="273" r:id="rId14"/>
  </p:sldIdLst>
  <p:sldSz cx="12192000" cy="6858000"/>
  <p:notesSz cx="6858000" cy="9144000"/>
  <p:defaultTextStyle>
    <a:defPPr rtl="0">
      <a:defRPr lang="ko-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9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a:srgbClr val="404040"/>
    <a:srgbClr val="50B3E5"/>
    <a:srgbClr val="97CAED"/>
    <a:srgbClr val="189CCF"/>
    <a:srgbClr val="BCDBF2"/>
    <a:srgbClr val="DFEE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7" d="100"/>
          <a:sy n="97" d="100"/>
        </p:scale>
        <p:origin x="584" y="76"/>
      </p:cViewPr>
      <p:guideLst>
        <p:guide orient="horz" pos="2160"/>
        <p:guide pos="3795"/>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custT="1"/>
      <dgm:spPr/>
      <dgm:t>
        <a:bodyPr rtlCol="0"/>
        <a:lstStyle/>
        <a:p>
          <a:pPr rtl="0"/>
          <a:r>
            <a:rPr lang="ko-KR" altLang="en-US" sz="1400" dirty="0">
              <a:latin typeface="서울한강 장체 L" panose="02020503020101020101" pitchFamily="18" charset="-127"/>
              <a:ea typeface="서울한강 장체 L" panose="02020503020101020101" pitchFamily="18" charset="-127"/>
            </a:rPr>
            <a:t>내부 성과평가 및 보상</a:t>
          </a:r>
          <a:r>
            <a:rPr lang="en-US" altLang="ko-KR" sz="1400" dirty="0">
              <a:latin typeface="서울한강 장체 L" panose="02020503020101020101" pitchFamily="18" charset="-127"/>
              <a:ea typeface="서울한강 장체 L" panose="02020503020101020101" pitchFamily="18" charset="-127"/>
            </a:rPr>
            <a:t>(1990)</a:t>
          </a:r>
          <a:endParaRPr lang="ko" sz="1400" dirty="0">
            <a:latin typeface="서울한강 장체 L" panose="02020503020101020101" pitchFamily="18" charset="-127"/>
            <a:ea typeface="서울한강 장체 L" panose="02020503020101020101" pitchFamily="18" charset="-127"/>
          </a:endParaRPr>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custT="1"/>
      <dgm:spPr/>
      <dgm:t>
        <a:bodyPr rtlCol="0"/>
        <a:lstStyle/>
        <a:p>
          <a:pPr marL="0" indent="0" algn="l" rtl="0">
            <a:buFont typeface="Wingdings" panose="05000000000000000000" pitchFamily="2" charset="2"/>
            <a:buChar char="§"/>
          </a:pPr>
          <a:r>
            <a:rPr lang="ko-KR" altLang="en-US" sz="1200" dirty="0">
              <a:solidFill>
                <a:srgbClr val="404040"/>
              </a:solidFill>
              <a:latin typeface="서울한강 장체 L" panose="02020503020101020101" pitchFamily="18" charset="-127"/>
              <a:ea typeface="서울한강 장체 L" panose="02020503020101020101" pitchFamily="18" charset="-127"/>
            </a:rPr>
            <a:t>▶ </a:t>
          </a:r>
          <a:r>
            <a:rPr lang="ko-KR" altLang="en-US" sz="1200" b="1" dirty="0">
              <a:solidFill>
                <a:srgbClr val="404040"/>
              </a:solidFill>
              <a:latin typeface="서울한강 장체 L" panose="02020503020101020101" pitchFamily="18" charset="-127"/>
              <a:ea typeface="서울한강 장체 L" panose="02020503020101020101" pitchFamily="18" charset="-127"/>
            </a:rPr>
            <a:t>실제 발생한 이익이 아닌 새로운 계약이 미래에 벌어들일 것으로 예측되는 이익을 현재 가치로 평가해 </a:t>
          </a:r>
          <a:r>
            <a:rPr lang="en-US" altLang="ko-KR" sz="1200" b="1" dirty="0">
              <a:solidFill>
                <a:srgbClr val="404040"/>
              </a:solidFill>
              <a:latin typeface="서울한강 장체 L" panose="02020503020101020101" pitchFamily="18" charset="-127"/>
              <a:ea typeface="서울한강 장체 L" panose="02020503020101020101" pitchFamily="18" charset="-127"/>
            </a:rPr>
            <a:t>9%</a:t>
          </a:r>
          <a:r>
            <a:rPr lang="ko-KR" altLang="en-US" sz="1200" b="1" dirty="0">
              <a:solidFill>
                <a:srgbClr val="404040"/>
              </a:solidFill>
              <a:latin typeface="서울한강 장체 L" panose="02020503020101020101" pitchFamily="18" charset="-127"/>
              <a:ea typeface="서울한강 장체 L" panose="02020503020101020101" pitchFamily="18" charset="-127"/>
            </a:rPr>
            <a:t>를 보상 </a:t>
          </a:r>
          <a:endParaRPr lang="en-US" altLang="ko-KR" sz="1200" b="1" dirty="0">
            <a:solidFill>
              <a:srgbClr val="404040"/>
            </a:solidFill>
            <a:latin typeface="서울한강 장체 L" panose="02020503020101020101" pitchFamily="18" charset="-127"/>
            <a:ea typeface="서울한강 장체 L" panose="02020503020101020101" pitchFamily="18" charset="-127"/>
          </a:endParaRPr>
        </a:p>
        <a:p>
          <a:pPr marL="0" indent="0" algn="l" rtl="0">
            <a:buFont typeface="Wingdings" panose="05000000000000000000" pitchFamily="2" charset="2"/>
            <a:buChar char="§"/>
          </a:pPr>
          <a:r>
            <a:rPr lang="en-US" altLang="ko-KR" sz="1200" dirty="0">
              <a:solidFill>
                <a:srgbClr val="404040"/>
              </a:solidFill>
              <a:latin typeface="서울한강 장체 L" panose="02020503020101020101" pitchFamily="18" charset="-127"/>
              <a:ea typeface="서울한강 장체 L" panose="02020503020101020101" pitchFamily="18" charset="-127"/>
            </a:rPr>
            <a:t>▷</a:t>
          </a:r>
          <a:r>
            <a:rPr lang="ko-KR" altLang="en-US" sz="1200" b="1" dirty="0">
              <a:solidFill>
                <a:srgbClr val="404040"/>
              </a:solidFill>
              <a:latin typeface="서울한강 장체 L" panose="02020503020101020101" pitchFamily="18" charset="-127"/>
              <a:ea typeface="서울한강 장체 L" panose="02020503020101020101" pitchFamily="18" charset="-127"/>
            </a:rPr>
            <a:t>보상에 직결되는 미래이익을 보상을 받는 주체가 스스로 평가</a:t>
          </a:r>
          <a:endParaRPr lang="en-US" altLang="ko-KR" sz="1200" b="1" dirty="0">
            <a:solidFill>
              <a:srgbClr val="404040"/>
            </a:solidFill>
            <a:latin typeface="서울한강 장체 L" panose="02020503020101020101" pitchFamily="18" charset="-127"/>
            <a:ea typeface="서울한강 장체 L" panose="02020503020101020101" pitchFamily="18" charset="-127"/>
          </a:endParaRPr>
        </a:p>
        <a:p>
          <a:pPr marL="0" indent="0" algn="l" rtl="0">
            <a:buFont typeface="Wingdings" panose="05000000000000000000" pitchFamily="2" charset="2"/>
            <a:buChar char="§"/>
          </a:pPr>
          <a:r>
            <a:rPr lang="ko-KR" altLang="en-US" sz="1200" dirty="0">
              <a:solidFill>
                <a:srgbClr val="404040"/>
              </a:solidFill>
              <a:latin typeface="서울한강 장체 L" panose="02020503020101020101" pitchFamily="18" charset="-127"/>
              <a:ea typeface="서울한강 장체 L" panose="02020503020101020101" pitchFamily="18" charset="-127"/>
            </a:rPr>
            <a:t>▷사업 계획과 계약 체결에 집중</a:t>
          </a:r>
          <a:r>
            <a:rPr lang="en-US" altLang="ko-KR" sz="1200" dirty="0">
              <a:solidFill>
                <a:srgbClr val="404040"/>
              </a:solidFill>
              <a:latin typeface="서울한강 장체 L" panose="02020503020101020101" pitchFamily="18" charset="-127"/>
              <a:ea typeface="서울한강 장체 L" panose="02020503020101020101" pitchFamily="18" charset="-127"/>
            </a:rPr>
            <a:t>, </a:t>
          </a:r>
          <a:r>
            <a:rPr lang="ko-KR" altLang="en-US" sz="1200" dirty="0">
              <a:solidFill>
                <a:srgbClr val="404040"/>
              </a:solidFill>
              <a:latin typeface="서울한강 장체 L" panose="02020503020101020101" pitchFamily="18" charset="-127"/>
              <a:ea typeface="서울한강 장체 L" panose="02020503020101020101" pitchFamily="18" charset="-127"/>
            </a:rPr>
            <a:t>실무 경험이 없는 사업분야의 실제 경영은 임원의 평가와 보상에 영향을 미치지 않아 무관심</a:t>
          </a:r>
          <a:endParaRPr lang="en-US" altLang="ko-KR" sz="1200" dirty="0">
            <a:solidFill>
              <a:srgbClr val="404040"/>
            </a:solidFill>
            <a:latin typeface="서울한강 장체 L" panose="02020503020101020101" pitchFamily="18" charset="-127"/>
            <a:ea typeface="서울한강 장체 L" panose="02020503020101020101" pitchFamily="18" charset="-127"/>
          </a:endParaRPr>
        </a:p>
        <a:p>
          <a:pPr marL="0" indent="0" algn="l" rtl="0">
            <a:buFont typeface="Wingdings" panose="05000000000000000000" pitchFamily="2" charset="2"/>
            <a:buChar char="§"/>
          </a:pPr>
          <a:r>
            <a:rPr lang="ko-KR" altLang="en-US" sz="1200" dirty="0">
              <a:solidFill>
                <a:srgbClr val="404040"/>
              </a:solidFill>
              <a:latin typeface="서울한강 장체 L" panose="02020503020101020101" pitchFamily="18" charset="-127"/>
              <a:ea typeface="서울한강 장체 L" panose="02020503020101020101" pitchFamily="18" charset="-127"/>
            </a:rPr>
            <a:t>▷중도 실패한 프로젝트에 소요된 비용을 손실이 아닌 자산으로 유지하는 등 비용 통제의 동인 부재</a:t>
          </a:r>
          <a:endParaRPr lang="ko" sz="1200" dirty="0">
            <a:solidFill>
              <a:srgbClr val="404040"/>
            </a:solidFill>
            <a:latin typeface="서울한강 장체 L" panose="02020503020101020101" pitchFamily="18" charset="-127"/>
            <a:ea typeface="서울한강 장체 L" panose="02020503020101020101" pitchFamily="18" charset="-127"/>
          </a:endParaRPr>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custT="1"/>
      <dgm:spPr/>
      <dgm:t>
        <a:bodyPr rtlCol="0"/>
        <a:lstStyle/>
        <a:p>
          <a:pPr rtl="0"/>
          <a:r>
            <a:rPr lang="en-US" altLang="ko" sz="1400" dirty="0">
              <a:latin typeface="서울한강 장체 L" panose="02020503020101020101" pitchFamily="18" charset="-127"/>
              <a:ea typeface="서울한강 장체 L" panose="02020503020101020101" pitchFamily="18" charset="-127"/>
            </a:rPr>
            <a:t>SEC(</a:t>
          </a:r>
          <a:r>
            <a:rPr lang="ko-KR" altLang="en-US" sz="1400" dirty="0">
              <a:latin typeface="서울한강 장체 L" panose="02020503020101020101" pitchFamily="18" charset="-127"/>
              <a:ea typeface="서울한강 장체 L" panose="02020503020101020101" pitchFamily="18" charset="-127"/>
            </a:rPr>
            <a:t>미 증권거래위원회</a:t>
          </a:r>
          <a:r>
            <a:rPr lang="en-US" altLang="ko-KR" sz="1400" dirty="0">
              <a:latin typeface="서울한강 장체 L" panose="02020503020101020101" pitchFamily="18" charset="-127"/>
              <a:ea typeface="서울한강 장체 L" panose="02020503020101020101" pitchFamily="18" charset="-127"/>
            </a:rPr>
            <a:t>) </a:t>
          </a:r>
          <a:r>
            <a:rPr lang="ko-KR" altLang="en-US" sz="1400" dirty="0">
              <a:latin typeface="서울한강 장체 L" panose="02020503020101020101" pitchFamily="18" charset="-127"/>
              <a:ea typeface="서울한강 장체 L" panose="02020503020101020101" pitchFamily="18" charset="-127"/>
            </a:rPr>
            <a:t>허용</a:t>
          </a:r>
          <a:endParaRPr lang="ko" sz="1400" dirty="0">
            <a:latin typeface="서울한강 장체 L" panose="02020503020101020101" pitchFamily="18" charset="-127"/>
            <a:ea typeface="서울한강 장체 L" panose="02020503020101020101" pitchFamily="18" charset="-127"/>
          </a:endParaRP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custT="1"/>
      <dgm:spPr/>
      <dgm:t>
        <a:bodyPr rtlCol="0"/>
        <a:lstStyle/>
        <a:p>
          <a:pPr algn="l" rtl="0">
            <a:buFont typeface="Arial" panose="020B0604020202020204" pitchFamily="34" charset="0"/>
            <a:buChar char="•"/>
          </a:pPr>
          <a:r>
            <a:rPr lang="ko-KR" altLang="en-US" sz="1200" dirty="0">
              <a:latin typeface="서울한강 장체 L" panose="02020503020101020101" pitchFamily="18" charset="-127"/>
              <a:ea typeface="서울한강 장체 L" panose="02020503020101020101" pitchFamily="18" charset="-127"/>
            </a:rPr>
            <a:t>시가평가회계</a:t>
          </a:r>
          <a:endParaRPr lang="en-US" altLang="ko-KR" sz="1200" dirty="0">
            <a:latin typeface="서울한강 장체 L" panose="02020503020101020101" pitchFamily="18" charset="-127"/>
            <a:ea typeface="서울한강 장체 L" panose="02020503020101020101" pitchFamily="18" charset="-127"/>
          </a:endParaRPr>
        </a:p>
        <a:p>
          <a:pPr algn="l" rtl="0">
            <a:buFont typeface="Arial" panose="020B0604020202020204" pitchFamily="34" charset="0"/>
            <a:buChar char="•"/>
          </a:pPr>
          <a:r>
            <a:rPr lang="ko-KR" altLang="en-US" sz="1200" dirty="0">
              <a:latin typeface="서울한강 장체 L" panose="02020503020101020101" pitchFamily="18" charset="-127"/>
              <a:ea typeface="서울한강 장체 L" panose="02020503020101020101" pitchFamily="18" charset="-127"/>
            </a:rPr>
            <a:t>자산의 가격을 역사적 원가가 아닌 </a:t>
          </a:r>
          <a:r>
            <a:rPr lang="ko-KR" altLang="en-US" sz="1200" b="1" dirty="0">
              <a:solidFill>
                <a:srgbClr val="FF0000"/>
              </a:solidFill>
              <a:latin typeface="서울한강 장체 L" panose="02020503020101020101" pitchFamily="18" charset="-127"/>
              <a:ea typeface="서울한강 장체 L" panose="02020503020101020101" pitchFamily="18" charset="-127"/>
            </a:rPr>
            <a:t>시가로 평가</a:t>
          </a:r>
          <a:r>
            <a:rPr lang="ko-KR" altLang="en-US" sz="1200" dirty="0">
              <a:latin typeface="서울한강 장체 L" panose="02020503020101020101" pitchFamily="18" charset="-127"/>
              <a:ea typeface="서울한강 장체 L" panose="02020503020101020101" pitchFamily="18" charset="-127"/>
            </a:rPr>
            <a:t>해 장부에 기록</a:t>
          </a:r>
          <a:r>
            <a:rPr lang="en-US" altLang="ko-KR" sz="1200" dirty="0">
              <a:latin typeface="서울한강 장체 L" panose="02020503020101020101" pitchFamily="18" charset="-127"/>
              <a:ea typeface="서울한강 장체 L" panose="02020503020101020101" pitchFamily="18" charset="-127"/>
            </a:rPr>
            <a:t>,</a:t>
          </a:r>
        </a:p>
        <a:p>
          <a:pPr algn="l" rtl="0">
            <a:buFont typeface="Arial" panose="020B0604020202020204" pitchFamily="34" charset="0"/>
            <a:buChar char="•"/>
          </a:pPr>
          <a:r>
            <a:rPr lang="ko-KR" altLang="en-US" sz="1200" dirty="0">
              <a:latin typeface="서울한강 장체 L" panose="02020503020101020101" pitchFamily="18" charset="-127"/>
              <a:ea typeface="서울한강 장체 L" panose="02020503020101020101" pitchFamily="18" charset="-127"/>
            </a:rPr>
            <a:t>자산의 가치를 실현되지 않은 미래의 가치로 평가</a:t>
          </a:r>
          <a:endParaRPr lang="en-US" altLang="ko-KR" sz="1200" dirty="0">
            <a:latin typeface="서울한강 장체 L" panose="02020503020101020101" pitchFamily="18" charset="-127"/>
            <a:ea typeface="서울한강 장체 L" panose="02020503020101020101" pitchFamily="18" charset="-127"/>
          </a:endParaRPr>
        </a:p>
        <a:p>
          <a:pPr algn="l" rtl="0">
            <a:buFont typeface="Arial" panose="020B0604020202020204" pitchFamily="34" charset="0"/>
            <a:buChar char="•"/>
          </a:pPr>
          <a:endParaRPr lang="en-US" altLang="ko-KR" sz="1200" dirty="0">
            <a:latin typeface="서울한강 장체 L" panose="02020503020101020101" pitchFamily="18" charset="-127"/>
            <a:ea typeface="서울한강 장체 L" panose="02020503020101020101" pitchFamily="18" charset="-127"/>
          </a:endParaRPr>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custT="1"/>
      <dgm:spPr/>
      <dgm:t>
        <a:bodyPr rtlCol="0"/>
        <a:lstStyle/>
        <a:p>
          <a:pPr rtl="0"/>
          <a:r>
            <a:rPr lang="ko-KR" altLang="en-US" sz="1400" dirty="0">
              <a:latin typeface="서울한강 장체 L" panose="02020503020101020101" pitchFamily="18" charset="-127"/>
              <a:ea typeface="서울한강 장체 L" panose="02020503020101020101" pitchFamily="18" charset="-127"/>
            </a:rPr>
            <a:t>재무보고</a:t>
          </a:r>
          <a:r>
            <a:rPr lang="en-US" altLang="ko-KR" sz="1400" dirty="0">
              <a:latin typeface="서울한강 장체 L" panose="02020503020101020101" pitchFamily="18" charset="-127"/>
              <a:ea typeface="서울한강 장체 L" panose="02020503020101020101" pitchFamily="18" charset="-127"/>
            </a:rPr>
            <a:t>(</a:t>
          </a:r>
          <a:r>
            <a:rPr lang="ko-KR" altLang="en-US" sz="1400" dirty="0">
              <a:latin typeface="서울한강 장체 L" panose="02020503020101020101" pitchFamily="18" charset="-127"/>
              <a:ea typeface="서울한강 장체 L" panose="02020503020101020101" pitchFamily="18" charset="-127"/>
            </a:rPr>
            <a:t>자산</a:t>
          </a:r>
          <a:r>
            <a:rPr lang="en-US" altLang="ko-KR" sz="1400" dirty="0">
              <a:latin typeface="서울한강 장체 L" panose="02020503020101020101" pitchFamily="18" charset="-127"/>
              <a:ea typeface="서울한강 장체 L" panose="02020503020101020101" pitchFamily="18" charset="-127"/>
            </a:rPr>
            <a:t>, </a:t>
          </a:r>
          <a:r>
            <a:rPr lang="ko-KR" altLang="en-US" sz="1400" dirty="0">
              <a:latin typeface="서울한강 장체 L" panose="02020503020101020101" pitchFamily="18" charset="-127"/>
              <a:ea typeface="서울한강 장체 L" panose="02020503020101020101" pitchFamily="18" charset="-127"/>
            </a:rPr>
            <a:t>순이익 과대평가</a:t>
          </a:r>
          <a:r>
            <a:rPr lang="en-US" altLang="ko-KR" sz="1400" dirty="0">
              <a:latin typeface="서울한강 장체 L" panose="02020503020101020101" pitchFamily="18" charset="-127"/>
              <a:ea typeface="서울한강 장체 L" panose="02020503020101020101" pitchFamily="18" charset="-127"/>
            </a:rPr>
            <a:t>)</a:t>
          </a:r>
          <a:endParaRPr lang="ko" sz="1400" dirty="0">
            <a:latin typeface="서울한강 장체 L" panose="02020503020101020101" pitchFamily="18" charset="-127"/>
            <a:ea typeface="서울한강 장체 L" panose="02020503020101020101" pitchFamily="18" charset="-127"/>
          </a:endParaRP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custT="1"/>
      <dgm:spPr/>
      <dgm:t>
        <a:bodyPr rtlCol="0"/>
        <a:lstStyle/>
        <a:p>
          <a:pPr algn="l" rtl="0"/>
          <a:r>
            <a:rPr lang="ko-KR" altLang="en-US" sz="1200" dirty="0">
              <a:solidFill>
                <a:srgbClr val="404040"/>
              </a:solidFill>
              <a:latin typeface="서울한강 장체 L" panose="02020503020101020101" pitchFamily="18" charset="-127"/>
              <a:ea typeface="서울한강 장체 L" panose="02020503020101020101" pitchFamily="18" charset="-127"/>
            </a:rPr>
            <a:t>▶시가평가회계로 재무상태표</a:t>
          </a:r>
          <a:r>
            <a:rPr lang="en-US" altLang="ko-KR" sz="1200" dirty="0">
              <a:solidFill>
                <a:srgbClr val="404040"/>
              </a:solidFill>
              <a:latin typeface="서울한강 장체 L" panose="02020503020101020101" pitchFamily="18" charset="-127"/>
              <a:ea typeface="서울한강 장체 L" panose="02020503020101020101" pitchFamily="18" charset="-127"/>
            </a:rPr>
            <a:t>(</a:t>
          </a:r>
          <a:r>
            <a:rPr lang="ko-KR" altLang="en-US" sz="1200" dirty="0">
              <a:solidFill>
                <a:srgbClr val="404040"/>
              </a:solidFill>
              <a:latin typeface="서울한강 장체 L" panose="02020503020101020101" pitchFamily="18" charset="-127"/>
              <a:ea typeface="서울한강 장체 L" panose="02020503020101020101" pitchFamily="18" charset="-127"/>
            </a:rPr>
            <a:t>자산</a:t>
          </a:r>
          <a:r>
            <a:rPr lang="en-US" altLang="ko-KR" sz="1200" dirty="0">
              <a:solidFill>
                <a:srgbClr val="404040"/>
              </a:solidFill>
              <a:latin typeface="서울한강 장체 L" panose="02020503020101020101" pitchFamily="18" charset="-127"/>
              <a:ea typeface="서울한강 장체 L" panose="02020503020101020101" pitchFamily="18" charset="-127"/>
            </a:rPr>
            <a:t>)</a:t>
          </a:r>
          <a:r>
            <a:rPr lang="ko-KR" altLang="en-US" sz="1200" dirty="0">
              <a:solidFill>
                <a:srgbClr val="404040"/>
              </a:solidFill>
              <a:latin typeface="서울한강 장체 L" panose="02020503020101020101" pitchFamily="18" charset="-127"/>
              <a:ea typeface="서울한강 장체 L" panose="02020503020101020101" pitchFamily="18" charset="-127"/>
            </a:rPr>
            <a:t>와 손익계산서</a:t>
          </a:r>
          <a:r>
            <a:rPr lang="en-US" altLang="ko-KR" sz="1200" dirty="0">
              <a:solidFill>
                <a:srgbClr val="404040"/>
              </a:solidFill>
              <a:latin typeface="서울한강 장체 L" panose="02020503020101020101" pitchFamily="18" charset="-127"/>
              <a:ea typeface="서울한강 장체 L" panose="02020503020101020101" pitchFamily="18" charset="-127"/>
            </a:rPr>
            <a:t>(</a:t>
          </a:r>
          <a:r>
            <a:rPr lang="ko-KR" altLang="en-US" sz="1200" dirty="0">
              <a:solidFill>
                <a:srgbClr val="404040"/>
              </a:solidFill>
              <a:latin typeface="서울한강 장체 L" panose="02020503020101020101" pitchFamily="18" charset="-127"/>
              <a:ea typeface="서울한강 장체 L" panose="02020503020101020101" pitchFamily="18" charset="-127"/>
            </a:rPr>
            <a:t>순이익</a:t>
          </a:r>
          <a:r>
            <a:rPr lang="en-US" altLang="ko-KR" sz="1200" dirty="0">
              <a:solidFill>
                <a:srgbClr val="404040"/>
              </a:solidFill>
              <a:latin typeface="서울한강 장체 L" panose="02020503020101020101" pitchFamily="18" charset="-127"/>
              <a:ea typeface="서울한강 장체 L" panose="02020503020101020101" pitchFamily="18" charset="-127"/>
            </a:rPr>
            <a:t>)</a:t>
          </a:r>
          <a:r>
            <a:rPr lang="ko-KR" altLang="en-US" sz="1200" dirty="0">
              <a:solidFill>
                <a:srgbClr val="404040"/>
              </a:solidFill>
              <a:latin typeface="서울한강 장체 L" panose="02020503020101020101" pitchFamily="18" charset="-127"/>
              <a:ea typeface="서울한강 장체 L" panose="02020503020101020101" pitchFamily="18" charset="-127"/>
            </a:rPr>
            <a:t>보고</a:t>
          </a:r>
          <a:endParaRPr lang="en-US" altLang="ko-KR" sz="1200" dirty="0">
            <a:solidFill>
              <a:srgbClr val="404040"/>
            </a:solidFill>
            <a:latin typeface="서울한강 장체 L" panose="02020503020101020101" pitchFamily="18" charset="-127"/>
            <a:ea typeface="서울한강 장체 L" panose="02020503020101020101" pitchFamily="18" charset="-127"/>
          </a:endParaRPr>
        </a:p>
        <a:p>
          <a:pPr algn="l" rtl="0"/>
          <a:r>
            <a:rPr lang="en-US" altLang="ko" sz="1200" dirty="0">
              <a:solidFill>
                <a:srgbClr val="404040"/>
              </a:solidFill>
              <a:latin typeface="서울한강 장체 L" panose="02020503020101020101" pitchFamily="18" charset="-127"/>
              <a:ea typeface="서울한강 장체 L" panose="02020503020101020101" pitchFamily="18" charset="-127"/>
            </a:rPr>
            <a:t>   </a:t>
          </a:r>
          <a:r>
            <a:rPr lang="ko-KR" altLang="en-US" sz="1200" b="1" dirty="0">
              <a:solidFill>
                <a:srgbClr val="404040"/>
              </a:solidFill>
              <a:latin typeface="서울한강 장체 L" panose="02020503020101020101" pitchFamily="18" charset="-127"/>
              <a:ea typeface="서울한강 장체 L" panose="02020503020101020101" pitchFamily="18" charset="-127"/>
            </a:rPr>
            <a:t>부풀린 가공이익 기반으로 내부 보너스를 지급해</a:t>
          </a:r>
          <a:r>
            <a:rPr lang="en-US" altLang="ko-KR" sz="1200" dirty="0">
              <a:solidFill>
                <a:srgbClr val="404040"/>
              </a:solidFill>
              <a:latin typeface="서울한강 장체 L" panose="02020503020101020101" pitchFamily="18" charset="-127"/>
              <a:ea typeface="서울한강 장체 L" panose="02020503020101020101" pitchFamily="18" charset="-127"/>
            </a:rPr>
            <a:t>,</a:t>
          </a:r>
        </a:p>
        <a:p>
          <a:pPr algn="l" rtl="0"/>
          <a:r>
            <a:rPr lang="en-US" altLang="ko" sz="1200" dirty="0">
              <a:solidFill>
                <a:srgbClr val="404040"/>
              </a:solidFill>
              <a:latin typeface="서울한강 장체 L" panose="02020503020101020101" pitchFamily="18" charset="-127"/>
              <a:ea typeface="서울한강 장체 L" panose="02020503020101020101" pitchFamily="18" charset="-127"/>
            </a:rPr>
            <a:t>   </a:t>
          </a:r>
          <a:r>
            <a:rPr lang="ko-KR" altLang="en-US" sz="1200" dirty="0">
              <a:solidFill>
                <a:srgbClr val="404040"/>
              </a:solidFill>
              <a:latin typeface="서울한강 장체 L" panose="02020503020101020101" pitchFamily="18" charset="-127"/>
              <a:ea typeface="서울한강 장체 L" panose="02020503020101020101" pitchFamily="18" charset="-127"/>
            </a:rPr>
            <a:t>적정한 가치 평가 여부에 대한 관리 감독 동인 부재</a:t>
          </a:r>
          <a:endParaRPr lang="en-US" altLang="ko-KR" sz="1200" dirty="0">
            <a:solidFill>
              <a:srgbClr val="404040"/>
            </a:solidFill>
            <a:latin typeface="서울한강 장체 L" panose="02020503020101020101" pitchFamily="18" charset="-127"/>
            <a:ea typeface="서울한강 장체 L" panose="02020503020101020101" pitchFamily="18" charset="-127"/>
          </a:endParaRPr>
        </a:p>
        <a:p>
          <a:pPr algn="l" rtl="0"/>
          <a:r>
            <a:rPr lang="en-US" altLang="ko" sz="1200" dirty="0">
              <a:solidFill>
                <a:srgbClr val="404040"/>
              </a:solidFill>
              <a:latin typeface="서울한강 장체 L" panose="02020503020101020101" pitchFamily="18" charset="-127"/>
              <a:ea typeface="서울한강 장체 L" panose="02020503020101020101" pitchFamily="18" charset="-127"/>
            </a:rPr>
            <a:t>* 2000</a:t>
          </a:r>
          <a:r>
            <a:rPr lang="ko-KR" altLang="en-US" sz="1200" dirty="0">
              <a:solidFill>
                <a:srgbClr val="404040"/>
              </a:solidFill>
              <a:latin typeface="서울한강 장체 L" panose="02020503020101020101" pitchFamily="18" charset="-127"/>
              <a:ea typeface="서울한강 장체 L" panose="02020503020101020101" pitchFamily="18" charset="-127"/>
            </a:rPr>
            <a:t>년 말 엔론의 자산은</a:t>
          </a:r>
          <a:r>
            <a:rPr lang="en-US" altLang="ko-KR" sz="1200" dirty="0">
              <a:solidFill>
                <a:srgbClr val="404040"/>
              </a:solidFill>
              <a:latin typeface="서울한강 장체 L" panose="02020503020101020101" pitchFamily="18" charset="-127"/>
              <a:ea typeface="서울한강 장체 L" panose="02020503020101020101" pitchFamily="18" charset="-127"/>
            </a:rPr>
            <a:t> </a:t>
          </a:r>
          <a:r>
            <a:rPr lang="ko-KR" altLang="en-US" sz="1200" dirty="0">
              <a:solidFill>
                <a:srgbClr val="404040"/>
              </a:solidFill>
              <a:latin typeface="서울한강 장체 L" panose="02020503020101020101" pitchFamily="18" charset="-127"/>
              <a:ea typeface="서울한강 장체 L" panose="02020503020101020101" pitchFamily="18" charset="-127"/>
            </a:rPr>
            <a:t>실제 가치 대비 </a:t>
          </a:r>
          <a:r>
            <a:rPr lang="en-US" altLang="ko-KR" sz="1200" dirty="0">
              <a:solidFill>
                <a:srgbClr val="404040"/>
              </a:solidFill>
              <a:latin typeface="서울한강 장체 L" panose="02020503020101020101" pitchFamily="18" charset="-127"/>
              <a:ea typeface="서울한강 장체 L" panose="02020503020101020101" pitchFamily="18" charset="-127"/>
            </a:rPr>
            <a:t>30~40%</a:t>
          </a:r>
          <a:r>
            <a:rPr lang="ko-KR" altLang="en-US" sz="1200" dirty="0">
              <a:solidFill>
                <a:srgbClr val="404040"/>
              </a:solidFill>
              <a:latin typeface="서울한강 장체 L" panose="02020503020101020101" pitchFamily="18" charset="-127"/>
              <a:ea typeface="서울한강 장체 L" panose="02020503020101020101" pitchFamily="18" charset="-127"/>
            </a:rPr>
            <a:t>과대 평가</a:t>
          </a:r>
          <a:endParaRPr lang="en-US" altLang="ko" sz="1200" dirty="0">
            <a:solidFill>
              <a:srgbClr val="404040"/>
            </a:solidFill>
            <a:latin typeface="서울한강 장체 L" panose="02020503020101020101" pitchFamily="18" charset="-127"/>
            <a:ea typeface="서울한강 장체 L" panose="02020503020101020101" pitchFamily="18" charset="-127"/>
          </a:endParaRP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1">
          <a:noAutofit/>
        </a:bodyPr>
        <a:lstStyle/>
        <a:p>
          <a:pPr marL="0" lvl="0" indent="0" algn="ctr" defTabSz="622300" rtl="0">
            <a:lnSpc>
              <a:spcPct val="90000"/>
            </a:lnSpc>
            <a:spcBef>
              <a:spcPct val="0"/>
            </a:spcBef>
            <a:spcAft>
              <a:spcPct val="35000"/>
            </a:spcAft>
            <a:buNone/>
          </a:pPr>
          <a:r>
            <a:rPr lang="ko-KR" altLang="en-US" sz="1400" kern="1200" dirty="0">
              <a:latin typeface="서울한강 장체 L" panose="02020503020101020101" pitchFamily="18" charset="-127"/>
              <a:ea typeface="서울한강 장체 L" panose="02020503020101020101" pitchFamily="18" charset="-127"/>
            </a:rPr>
            <a:t>내부 성과평가 및 보상</a:t>
          </a:r>
          <a:r>
            <a:rPr lang="en-US" altLang="ko-KR" sz="1400" kern="1200" dirty="0">
              <a:latin typeface="서울한강 장체 L" panose="02020503020101020101" pitchFamily="18" charset="-127"/>
              <a:ea typeface="서울한강 장체 L" panose="02020503020101020101" pitchFamily="18" charset="-127"/>
            </a:rPr>
            <a:t>(1990)</a:t>
          </a:r>
          <a:endParaRPr lang="ko" sz="1400" kern="1200" dirty="0">
            <a:latin typeface="서울한강 장체 L" panose="02020503020101020101" pitchFamily="18" charset="-127"/>
            <a:ea typeface="서울한강 장체 L" panose="02020503020101020101" pitchFamily="18" charset="-127"/>
          </a:endParaRP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l" defTabSz="533400" rtl="0">
            <a:lnSpc>
              <a:spcPct val="90000"/>
            </a:lnSpc>
            <a:spcBef>
              <a:spcPct val="0"/>
            </a:spcBef>
            <a:spcAft>
              <a:spcPct val="35000"/>
            </a:spcAft>
            <a:buFont typeface="Wingdings" panose="05000000000000000000" pitchFamily="2" charset="2"/>
            <a:buNone/>
          </a:pPr>
          <a:r>
            <a:rPr lang="ko-KR" altLang="en-US" sz="1200" kern="1200" dirty="0">
              <a:solidFill>
                <a:srgbClr val="404040"/>
              </a:solidFill>
              <a:latin typeface="서울한강 장체 L" panose="02020503020101020101" pitchFamily="18" charset="-127"/>
              <a:ea typeface="서울한강 장체 L" panose="02020503020101020101" pitchFamily="18" charset="-127"/>
            </a:rPr>
            <a:t>▶ </a:t>
          </a:r>
          <a:r>
            <a:rPr lang="ko-KR" altLang="en-US" sz="1200" b="1" kern="1200" dirty="0">
              <a:solidFill>
                <a:srgbClr val="404040"/>
              </a:solidFill>
              <a:latin typeface="서울한강 장체 L" panose="02020503020101020101" pitchFamily="18" charset="-127"/>
              <a:ea typeface="서울한강 장체 L" panose="02020503020101020101" pitchFamily="18" charset="-127"/>
            </a:rPr>
            <a:t>실제 발생한 이익이 아닌 새로운 계약이 미래에 벌어들일 것으로 예측되는 이익을 현재 가치로 평가해 </a:t>
          </a:r>
          <a:r>
            <a:rPr lang="en-US" altLang="ko-KR" sz="1200" b="1" kern="1200" dirty="0">
              <a:solidFill>
                <a:srgbClr val="404040"/>
              </a:solidFill>
              <a:latin typeface="서울한강 장체 L" panose="02020503020101020101" pitchFamily="18" charset="-127"/>
              <a:ea typeface="서울한강 장체 L" panose="02020503020101020101" pitchFamily="18" charset="-127"/>
            </a:rPr>
            <a:t>9%</a:t>
          </a:r>
          <a:r>
            <a:rPr lang="ko-KR" altLang="en-US" sz="1200" b="1" kern="1200" dirty="0">
              <a:solidFill>
                <a:srgbClr val="404040"/>
              </a:solidFill>
              <a:latin typeface="서울한강 장체 L" panose="02020503020101020101" pitchFamily="18" charset="-127"/>
              <a:ea typeface="서울한강 장체 L" panose="02020503020101020101" pitchFamily="18" charset="-127"/>
            </a:rPr>
            <a:t>를 보상 </a:t>
          </a:r>
          <a:endParaRPr lang="en-US" altLang="ko-KR" sz="1200" b="1" kern="1200" dirty="0">
            <a:solidFill>
              <a:srgbClr val="404040"/>
            </a:solidFill>
            <a:latin typeface="서울한강 장체 L" panose="02020503020101020101" pitchFamily="18" charset="-127"/>
            <a:ea typeface="서울한강 장체 L" panose="02020503020101020101" pitchFamily="18" charset="-127"/>
          </a:endParaRPr>
        </a:p>
        <a:p>
          <a:pPr marL="0" lvl="0" indent="0" algn="l" defTabSz="533400" rtl="0">
            <a:lnSpc>
              <a:spcPct val="90000"/>
            </a:lnSpc>
            <a:spcBef>
              <a:spcPct val="0"/>
            </a:spcBef>
            <a:spcAft>
              <a:spcPct val="35000"/>
            </a:spcAft>
            <a:buFont typeface="Wingdings" panose="05000000000000000000" pitchFamily="2" charset="2"/>
            <a:buNone/>
          </a:pPr>
          <a:r>
            <a:rPr lang="en-US" altLang="ko-KR" sz="1200" kern="1200" dirty="0">
              <a:solidFill>
                <a:srgbClr val="404040"/>
              </a:solidFill>
              <a:latin typeface="서울한강 장체 L" panose="02020503020101020101" pitchFamily="18" charset="-127"/>
              <a:ea typeface="서울한강 장체 L" panose="02020503020101020101" pitchFamily="18" charset="-127"/>
            </a:rPr>
            <a:t>▷</a:t>
          </a:r>
          <a:r>
            <a:rPr lang="ko-KR" altLang="en-US" sz="1200" b="1" kern="1200" dirty="0">
              <a:solidFill>
                <a:srgbClr val="404040"/>
              </a:solidFill>
              <a:latin typeface="서울한강 장체 L" panose="02020503020101020101" pitchFamily="18" charset="-127"/>
              <a:ea typeface="서울한강 장체 L" panose="02020503020101020101" pitchFamily="18" charset="-127"/>
            </a:rPr>
            <a:t>보상에 직결되는 미래이익을 보상을 받는 주체가 스스로 평가</a:t>
          </a:r>
          <a:endParaRPr lang="en-US" altLang="ko-KR" sz="1200" b="1" kern="1200" dirty="0">
            <a:solidFill>
              <a:srgbClr val="404040"/>
            </a:solidFill>
            <a:latin typeface="서울한강 장체 L" panose="02020503020101020101" pitchFamily="18" charset="-127"/>
            <a:ea typeface="서울한강 장체 L" panose="02020503020101020101" pitchFamily="18" charset="-127"/>
          </a:endParaRPr>
        </a:p>
        <a:p>
          <a:pPr marL="0" lvl="0" indent="0" algn="l" defTabSz="533400" rtl="0">
            <a:lnSpc>
              <a:spcPct val="90000"/>
            </a:lnSpc>
            <a:spcBef>
              <a:spcPct val="0"/>
            </a:spcBef>
            <a:spcAft>
              <a:spcPct val="35000"/>
            </a:spcAft>
            <a:buFont typeface="Wingdings" panose="05000000000000000000" pitchFamily="2" charset="2"/>
            <a:buNone/>
          </a:pPr>
          <a:r>
            <a:rPr lang="ko-KR" altLang="en-US" sz="1200" kern="1200" dirty="0">
              <a:solidFill>
                <a:srgbClr val="404040"/>
              </a:solidFill>
              <a:latin typeface="서울한강 장체 L" panose="02020503020101020101" pitchFamily="18" charset="-127"/>
              <a:ea typeface="서울한강 장체 L" panose="02020503020101020101" pitchFamily="18" charset="-127"/>
            </a:rPr>
            <a:t>▷사업 계획과 계약 체결에 집중</a:t>
          </a:r>
          <a:r>
            <a:rPr lang="en-US" altLang="ko-KR" sz="1200" kern="1200" dirty="0">
              <a:solidFill>
                <a:srgbClr val="404040"/>
              </a:solidFill>
              <a:latin typeface="서울한강 장체 L" panose="02020503020101020101" pitchFamily="18" charset="-127"/>
              <a:ea typeface="서울한강 장체 L" panose="02020503020101020101" pitchFamily="18" charset="-127"/>
            </a:rPr>
            <a:t>, </a:t>
          </a:r>
          <a:r>
            <a:rPr lang="ko-KR" altLang="en-US" sz="1200" kern="1200" dirty="0">
              <a:solidFill>
                <a:srgbClr val="404040"/>
              </a:solidFill>
              <a:latin typeface="서울한강 장체 L" panose="02020503020101020101" pitchFamily="18" charset="-127"/>
              <a:ea typeface="서울한강 장체 L" panose="02020503020101020101" pitchFamily="18" charset="-127"/>
            </a:rPr>
            <a:t>실무 경험이 없는 사업분야의 실제 경영은 임원의 평가와 보상에 영향을 미치지 않아 무관심</a:t>
          </a:r>
          <a:endParaRPr lang="en-US" altLang="ko-KR" sz="1200" kern="1200" dirty="0">
            <a:solidFill>
              <a:srgbClr val="404040"/>
            </a:solidFill>
            <a:latin typeface="서울한강 장체 L" panose="02020503020101020101" pitchFamily="18" charset="-127"/>
            <a:ea typeface="서울한강 장체 L" panose="02020503020101020101" pitchFamily="18" charset="-127"/>
          </a:endParaRPr>
        </a:p>
        <a:p>
          <a:pPr marL="0" lvl="0" indent="0" algn="l" defTabSz="533400" rtl="0">
            <a:lnSpc>
              <a:spcPct val="90000"/>
            </a:lnSpc>
            <a:spcBef>
              <a:spcPct val="0"/>
            </a:spcBef>
            <a:spcAft>
              <a:spcPct val="35000"/>
            </a:spcAft>
            <a:buFont typeface="Wingdings" panose="05000000000000000000" pitchFamily="2" charset="2"/>
            <a:buNone/>
          </a:pPr>
          <a:r>
            <a:rPr lang="ko-KR" altLang="en-US" sz="1200" kern="1200" dirty="0">
              <a:solidFill>
                <a:srgbClr val="404040"/>
              </a:solidFill>
              <a:latin typeface="서울한강 장체 L" panose="02020503020101020101" pitchFamily="18" charset="-127"/>
              <a:ea typeface="서울한강 장체 L" panose="02020503020101020101" pitchFamily="18" charset="-127"/>
            </a:rPr>
            <a:t>▷중도 실패한 프로젝트에 소요된 비용을 손실이 아닌 자산으로 유지하는 등 비용 통제의 동인 부재</a:t>
          </a:r>
          <a:endParaRPr lang="ko" sz="1200" kern="1200" dirty="0">
            <a:solidFill>
              <a:srgbClr val="404040"/>
            </a:solidFill>
            <a:latin typeface="서울한강 장체 L" panose="02020503020101020101" pitchFamily="18" charset="-127"/>
            <a:ea typeface="서울한강 장체 L" panose="02020503020101020101" pitchFamily="18" charset="-127"/>
          </a:endParaRP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1">
          <a:noAutofit/>
        </a:bodyPr>
        <a:lstStyle/>
        <a:p>
          <a:pPr marL="0" lvl="0" indent="0" algn="ctr" defTabSz="622300" rtl="0">
            <a:lnSpc>
              <a:spcPct val="90000"/>
            </a:lnSpc>
            <a:spcBef>
              <a:spcPct val="0"/>
            </a:spcBef>
            <a:spcAft>
              <a:spcPct val="35000"/>
            </a:spcAft>
            <a:buNone/>
          </a:pPr>
          <a:r>
            <a:rPr lang="en-US" altLang="ko" sz="1400" kern="1200" dirty="0">
              <a:latin typeface="서울한강 장체 L" panose="02020503020101020101" pitchFamily="18" charset="-127"/>
              <a:ea typeface="서울한강 장체 L" panose="02020503020101020101" pitchFamily="18" charset="-127"/>
            </a:rPr>
            <a:t>SEC(</a:t>
          </a:r>
          <a:r>
            <a:rPr lang="ko-KR" altLang="en-US" sz="1400" kern="1200" dirty="0">
              <a:latin typeface="서울한강 장체 L" panose="02020503020101020101" pitchFamily="18" charset="-127"/>
              <a:ea typeface="서울한강 장체 L" panose="02020503020101020101" pitchFamily="18" charset="-127"/>
            </a:rPr>
            <a:t>미 증권거래위원회</a:t>
          </a:r>
          <a:r>
            <a:rPr lang="en-US" altLang="ko-KR" sz="1400" kern="1200" dirty="0">
              <a:latin typeface="서울한강 장체 L" panose="02020503020101020101" pitchFamily="18" charset="-127"/>
              <a:ea typeface="서울한강 장체 L" panose="02020503020101020101" pitchFamily="18" charset="-127"/>
            </a:rPr>
            <a:t>) </a:t>
          </a:r>
          <a:r>
            <a:rPr lang="ko-KR" altLang="en-US" sz="1400" kern="1200" dirty="0">
              <a:latin typeface="서울한강 장체 L" panose="02020503020101020101" pitchFamily="18" charset="-127"/>
              <a:ea typeface="서울한강 장체 L" panose="02020503020101020101" pitchFamily="18" charset="-127"/>
            </a:rPr>
            <a:t>허용</a:t>
          </a:r>
          <a:endParaRPr lang="ko" sz="1400" kern="1200" dirty="0">
            <a:latin typeface="서울한강 장체 L" panose="02020503020101020101" pitchFamily="18" charset="-127"/>
            <a:ea typeface="서울한강 장체 L" panose="02020503020101020101" pitchFamily="18" charset="-127"/>
          </a:endParaRP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rtlCol="0" anchor="t" anchorCtr="1">
          <a:noAutofit/>
        </a:bodyPr>
        <a:lstStyle/>
        <a:p>
          <a:pPr marL="0" lvl="0" indent="0" algn="l" defTabSz="533400" rtl="0">
            <a:lnSpc>
              <a:spcPct val="90000"/>
            </a:lnSpc>
            <a:spcBef>
              <a:spcPct val="0"/>
            </a:spcBef>
            <a:spcAft>
              <a:spcPct val="35000"/>
            </a:spcAft>
            <a:buFont typeface="Arial" panose="020B0604020202020204" pitchFamily="34" charset="0"/>
            <a:buNone/>
          </a:pPr>
          <a:r>
            <a:rPr lang="ko-KR" altLang="en-US" sz="1200" kern="1200" dirty="0">
              <a:latin typeface="서울한강 장체 L" panose="02020503020101020101" pitchFamily="18" charset="-127"/>
              <a:ea typeface="서울한강 장체 L" panose="02020503020101020101" pitchFamily="18" charset="-127"/>
            </a:rPr>
            <a:t>시가평가회계</a:t>
          </a:r>
          <a:endParaRPr lang="en-US" altLang="ko-KR" sz="1200" kern="1200" dirty="0">
            <a:latin typeface="서울한강 장체 L" panose="02020503020101020101" pitchFamily="18" charset="-127"/>
            <a:ea typeface="서울한강 장체 L" panose="02020503020101020101" pitchFamily="18" charset="-127"/>
          </a:endParaRPr>
        </a:p>
        <a:p>
          <a:pPr marL="0" lvl="0" indent="0" algn="l" defTabSz="533400" rtl="0">
            <a:lnSpc>
              <a:spcPct val="90000"/>
            </a:lnSpc>
            <a:spcBef>
              <a:spcPct val="0"/>
            </a:spcBef>
            <a:spcAft>
              <a:spcPct val="35000"/>
            </a:spcAft>
            <a:buFont typeface="Arial" panose="020B0604020202020204" pitchFamily="34" charset="0"/>
            <a:buNone/>
          </a:pPr>
          <a:r>
            <a:rPr lang="ko-KR" altLang="en-US" sz="1200" kern="1200" dirty="0">
              <a:latin typeface="서울한강 장체 L" panose="02020503020101020101" pitchFamily="18" charset="-127"/>
              <a:ea typeface="서울한강 장체 L" panose="02020503020101020101" pitchFamily="18" charset="-127"/>
            </a:rPr>
            <a:t>자산의 가격을 역사적 원가가 아닌 </a:t>
          </a:r>
          <a:r>
            <a:rPr lang="ko-KR" altLang="en-US" sz="1200" b="1" kern="1200" dirty="0">
              <a:solidFill>
                <a:srgbClr val="FF0000"/>
              </a:solidFill>
              <a:latin typeface="서울한강 장체 L" panose="02020503020101020101" pitchFamily="18" charset="-127"/>
              <a:ea typeface="서울한강 장체 L" panose="02020503020101020101" pitchFamily="18" charset="-127"/>
            </a:rPr>
            <a:t>시가로 평가</a:t>
          </a:r>
          <a:r>
            <a:rPr lang="ko-KR" altLang="en-US" sz="1200" kern="1200" dirty="0">
              <a:latin typeface="서울한강 장체 L" panose="02020503020101020101" pitchFamily="18" charset="-127"/>
              <a:ea typeface="서울한강 장체 L" panose="02020503020101020101" pitchFamily="18" charset="-127"/>
            </a:rPr>
            <a:t>해 장부에 기록</a:t>
          </a:r>
          <a:r>
            <a:rPr lang="en-US" altLang="ko-KR" sz="1200" kern="1200" dirty="0">
              <a:latin typeface="서울한강 장체 L" panose="02020503020101020101" pitchFamily="18" charset="-127"/>
              <a:ea typeface="서울한강 장체 L" panose="02020503020101020101" pitchFamily="18" charset="-127"/>
            </a:rPr>
            <a:t>,</a:t>
          </a:r>
        </a:p>
        <a:p>
          <a:pPr marL="0" lvl="0" indent="0" algn="l" defTabSz="533400" rtl="0">
            <a:lnSpc>
              <a:spcPct val="90000"/>
            </a:lnSpc>
            <a:spcBef>
              <a:spcPct val="0"/>
            </a:spcBef>
            <a:spcAft>
              <a:spcPct val="35000"/>
            </a:spcAft>
            <a:buFont typeface="Arial" panose="020B0604020202020204" pitchFamily="34" charset="0"/>
            <a:buNone/>
          </a:pPr>
          <a:r>
            <a:rPr lang="ko-KR" altLang="en-US" sz="1200" kern="1200" dirty="0">
              <a:latin typeface="서울한강 장체 L" panose="02020503020101020101" pitchFamily="18" charset="-127"/>
              <a:ea typeface="서울한강 장체 L" panose="02020503020101020101" pitchFamily="18" charset="-127"/>
            </a:rPr>
            <a:t>자산의 가치를 실현되지 않은 미래의 가치로 평가</a:t>
          </a:r>
          <a:endParaRPr lang="en-US" altLang="ko-KR" sz="1200" kern="1200" dirty="0">
            <a:latin typeface="서울한강 장체 L" panose="02020503020101020101" pitchFamily="18" charset="-127"/>
            <a:ea typeface="서울한강 장체 L" panose="02020503020101020101" pitchFamily="18" charset="-127"/>
          </a:endParaRPr>
        </a:p>
        <a:p>
          <a:pPr marL="0" lvl="0" indent="0" algn="l" defTabSz="533400" rtl="0">
            <a:lnSpc>
              <a:spcPct val="90000"/>
            </a:lnSpc>
            <a:spcBef>
              <a:spcPct val="0"/>
            </a:spcBef>
            <a:spcAft>
              <a:spcPct val="35000"/>
            </a:spcAft>
            <a:buFont typeface="Arial" panose="020B0604020202020204" pitchFamily="34" charset="0"/>
            <a:buNone/>
          </a:pPr>
          <a:endParaRPr lang="en-US" altLang="ko-KR" sz="1200" kern="1200" dirty="0">
            <a:latin typeface="서울한강 장체 L" panose="02020503020101020101" pitchFamily="18" charset="-127"/>
            <a:ea typeface="서울한강 장체 L" panose="02020503020101020101" pitchFamily="18" charset="-127"/>
          </a:endParaRP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1">
          <a:noAutofit/>
        </a:bodyPr>
        <a:lstStyle/>
        <a:p>
          <a:pPr marL="0" lvl="0" indent="0" algn="ctr" defTabSz="622300" rtl="0">
            <a:lnSpc>
              <a:spcPct val="90000"/>
            </a:lnSpc>
            <a:spcBef>
              <a:spcPct val="0"/>
            </a:spcBef>
            <a:spcAft>
              <a:spcPct val="35000"/>
            </a:spcAft>
            <a:buNone/>
          </a:pPr>
          <a:r>
            <a:rPr lang="ko-KR" altLang="en-US" sz="1400" kern="1200" dirty="0">
              <a:latin typeface="서울한강 장체 L" panose="02020503020101020101" pitchFamily="18" charset="-127"/>
              <a:ea typeface="서울한강 장체 L" panose="02020503020101020101" pitchFamily="18" charset="-127"/>
            </a:rPr>
            <a:t>재무보고</a:t>
          </a:r>
          <a:r>
            <a:rPr lang="en-US" altLang="ko-KR" sz="1400" kern="1200" dirty="0">
              <a:latin typeface="서울한강 장체 L" panose="02020503020101020101" pitchFamily="18" charset="-127"/>
              <a:ea typeface="서울한강 장체 L" panose="02020503020101020101" pitchFamily="18" charset="-127"/>
            </a:rPr>
            <a:t>(</a:t>
          </a:r>
          <a:r>
            <a:rPr lang="ko-KR" altLang="en-US" sz="1400" kern="1200" dirty="0">
              <a:latin typeface="서울한강 장체 L" panose="02020503020101020101" pitchFamily="18" charset="-127"/>
              <a:ea typeface="서울한강 장체 L" panose="02020503020101020101" pitchFamily="18" charset="-127"/>
            </a:rPr>
            <a:t>자산</a:t>
          </a:r>
          <a:r>
            <a:rPr lang="en-US" altLang="ko-KR" sz="1400" kern="1200" dirty="0">
              <a:latin typeface="서울한강 장체 L" panose="02020503020101020101" pitchFamily="18" charset="-127"/>
              <a:ea typeface="서울한강 장체 L" panose="02020503020101020101" pitchFamily="18" charset="-127"/>
            </a:rPr>
            <a:t>, </a:t>
          </a:r>
          <a:r>
            <a:rPr lang="ko-KR" altLang="en-US" sz="1400" kern="1200" dirty="0">
              <a:latin typeface="서울한강 장체 L" panose="02020503020101020101" pitchFamily="18" charset="-127"/>
              <a:ea typeface="서울한강 장체 L" panose="02020503020101020101" pitchFamily="18" charset="-127"/>
            </a:rPr>
            <a:t>순이익 과대평가</a:t>
          </a:r>
          <a:r>
            <a:rPr lang="en-US" altLang="ko-KR" sz="1400" kern="1200" dirty="0">
              <a:latin typeface="서울한강 장체 L" panose="02020503020101020101" pitchFamily="18" charset="-127"/>
              <a:ea typeface="서울한강 장체 L" panose="02020503020101020101" pitchFamily="18" charset="-127"/>
            </a:rPr>
            <a:t>)</a:t>
          </a:r>
          <a:endParaRPr lang="ko" sz="1400" kern="1200" dirty="0">
            <a:latin typeface="서울한강 장체 L" panose="02020503020101020101" pitchFamily="18" charset="-127"/>
            <a:ea typeface="서울한강 장체 L" panose="02020503020101020101" pitchFamily="18" charset="-127"/>
          </a:endParaRP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l" defTabSz="533400" rtl="0">
            <a:lnSpc>
              <a:spcPct val="90000"/>
            </a:lnSpc>
            <a:spcBef>
              <a:spcPct val="0"/>
            </a:spcBef>
            <a:spcAft>
              <a:spcPct val="35000"/>
            </a:spcAft>
            <a:buNone/>
          </a:pPr>
          <a:r>
            <a:rPr lang="ko-KR" altLang="en-US" sz="1200" kern="1200" dirty="0">
              <a:solidFill>
                <a:srgbClr val="404040"/>
              </a:solidFill>
              <a:latin typeface="서울한강 장체 L" panose="02020503020101020101" pitchFamily="18" charset="-127"/>
              <a:ea typeface="서울한강 장체 L" panose="02020503020101020101" pitchFamily="18" charset="-127"/>
            </a:rPr>
            <a:t>▶시가평가회계로 재무상태표</a:t>
          </a:r>
          <a:r>
            <a:rPr lang="en-US" altLang="ko-KR" sz="1200" kern="1200" dirty="0">
              <a:solidFill>
                <a:srgbClr val="404040"/>
              </a:solidFill>
              <a:latin typeface="서울한강 장체 L" panose="02020503020101020101" pitchFamily="18" charset="-127"/>
              <a:ea typeface="서울한강 장체 L" panose="02020503020101020101" pitchFamily="18" charset="-127"/>
            </a:rPr>
            <a:t>(</a:t>
          </a:r>
          <a:r>
            <a:rPr lang="ko-KR" altLang="en-US" sz="1200" kern="1200" dirty="0">
              <a:solidFill>
                <a:srgbClr val="404040"/>
              </a:solidFill>
              <a:latin typeface="서울한강 장체 L" panose="02020503020101020101" pitchFamily="18" charset="-127"/>
              <a:ea typeface="서울한강 장체 L" panose="02020503020101020101" pitchFamily="18" charset="-127"/>
            </a:rPr>
            <a:t>자산</a:t>
          </a:r>
          <a:r>
            <a:rPr lang="en-US" altLang="ko-KR" sz="1200" kern="1200" dirty="0">
              <a:solidFill>
                <a:srgbClr val="404040"/>
              </a:solidFill>
              <a:latin typeface="서울한강 장체 L" panose="02020503020101020101" pitchFamily="18" charset="-127"/>
              <a:ea typeface="서울한강 장체 L" panose="02020503020101020101" pitchFamily="18" charset="-127"/>
            </a:rPr>
            <a:t>)</a:t>
          </a:r>
          <a:r>
            <a:rPr lang="ko-KR" altLang="en-US" sz="1200" kern="1200" dirty="0">
              <a:solidFill>
                <a:srgbClr val="404040"/>
              </a:solidFill>
              <a:latin typeface="서울한강 장체 L" panose="02020503020101020101" pitchFamily="18" charset="-127"/>
              <a:ea typeface="서울한강 장체 L" panose="02020503020101020101" pitchFamily="18" charset="-127"/>
            </a:rPr>
            <a:t>와 손익계산서</a:t>
          </a:r>
          <a:r>
            <a:rPr lang="en-US" altLang="ko-KR" sz="1200" kern="1200" dirty="0">
              <a:solidFill>
                <a:srgbClr val="404040"/>
              </a:solidFill>
              <a:latin typeface="서울한강 장체 L" panose="02020503020101020101" pitchFamily="18" charset="-127"/>
              <a:ea typeface="서울한강 장체 L" panose="02020503020101020101" pitchFamily="18" charset="-127"/>
            </a:rPr>
            <a:t>(</a:t>
          </a:r>
          <a:r>
            <a:rPr lang="ko-KR" altLang="en-US" sz="1200" kern="1200" dirty="0">
              <a:solidFill>
                <a:srgbClr val="404040"/>
              </a:solidFill>
              <a:latin typeface="서울한강 장체 L" panose="02020503020101020101" pitchFamily="18" charset="-127"/>
              <a:ea typeface="서울한강 장체 L" panose="02020503020101020101" pitchFamily="18" charset="-127"/>
            </a:rPr>
            <a:t>순이익</a:t>
          </a:r>
          <a:r>
            <a:rPr lang="en-US" altLang="ko-KR" sz="1200" kern="1200" dirty="0">
              <a:solidFill>
                <a:srgbClr val="404040"/>
              </a:solidFill>
              <a:latin typeface="서울한강 장체 L" panose="02020503020101020101" pitchFamily="18" charset="-127"/>
              <a:ea typeface="서울한강 장체 L" panose="02020503020101020101" pitchFamily="18" charset="-127"/>
            </a:rPr>
            <a:t>)</a:t>
          </a:r>
          <a:r>
            <a:rPr lang="ko-KR" altLang="en-US" sz="1200" kern="1200" dirty="0">
              <a:solidFill>
                <a:srgbClr val="404040"/>
              </a:solidFill>
              <a:latin typeface="서울한강 장체 L" panose="02020503020101020101" pitchFamily="18" charset="-127"/>
              <a:ea typeface="서울한강 장체 L" panose="02020503020101020101" pitchFamily="18" charset="-127"/>
            </a:rPr>
            <a:t>보고</a:t>
          </a:r>
          <a:endParaRPr lang="en-US" altLang="ko-KR" sz="1200" kern="1200" dirty="0">
            <a:solidFill>
              <a:srgbClr val="404040"/>
            </a:solidFill>
            <a:latin typeface="서울한강 장체 L" panose="02020503020101020101" pitchFamily="18" charset="-127"/>
            <a:ea typeface="서울한강 장체 L" panose="02020503020101020101" pitchFamily="18" charset="-127"/>
          </a:endParaRPr>
        </a:p>
        <a:p>
          <a:pPr marL="0" lvl="0" indent="0" algn="l" defTabSz="533400" rtl="0">
            <a:lnSpc>
              <a:spcPct val="90000"/>
            </a:lnSpc>
            <a:spcBef>
              <a:spcPct val="0"/>
            </a:spcBef>
            <a:spcAft>
              <a:spcPct val="35000"/>
            </a:spcAft>
            <a:buNone/>
          </a:pPr>
          <a:r>
            <a:rPr lang="en-US" altLang="ko" sz="1200" kern="1200" dirty="0">
              <a:solidFill>
                <a:srgbClr val="404040"/>
              </a:solidFill>
              <a:latin typeface="서울한강 장체 L" panose="02020503020101020101" pitchFamily="18" charset="-127"/>
              <a:ea typeface="서울한강 장체 L" panose="02020503020101020101" pitchFamily="18" charset="-127"/>
            </a:rPr>
            <a:t>   </a:t>
          </a:r>
          <a:r>
            <a:rPr lang="ko-KR" altLang="en-US" sz="1200" b="1" kern="1200" dirty="0">
              <a:solidFill>
                <a:srgbClr val="404040"/>
              </a:solidFill>
              <a:latin typeface="서울한강 장체 L" panose="02020503020101020101" pitchFamily="18" charset="-127"/>
              <a:ea typeface="서울한강 장체 L" panose="02020503020101020101" pitchFamily="18" charset="-127"/>
            </a:rPr>
            <a:t>부풀린 가공이익 기반으로 내부 보너스를 지급해</a:t>
          </a:r>
          <a:r>
            <a:rPr lang="en-US" altLang="ko-KR" sz="1200" kern="1200" dirty="0">
              <a:solidFill>
                <a:srgbClr val="404040"/>
              </a:solidFill>
              <a:latin typeface="서울한강 장체 L" panose="02020503020101020101" pitchFamily="18" charset="-127"/>
              <a:ea typeface="서울한강 장체 L" panose="02020503020101020101" pitchFamily="18" charset="-127"/>
            </a:rPr>
            <a:t>,</a:t>
          </a:r>
        </a:p>
        <a:p>
          <a:pPr marL="0" lvl="0" indent="0" algn="l" defTabSz="533400" rtl="0">
            <a:lnSpc>
              <a:spcPct val="90000"/>
            </a:lnSpc>
            <a:spcBef>
              <a:spcPct val="0"/>
            </a:spcBef>
            <a:spcAft>
              <a:spcPct val="35000"/>
            </a:spcAft>
            <a:buNone/>
          </a:pPr>
          <a:r>
            <a:rPr lang="en-US" altLang="ko" sz="1200" kern="1200" dirty="0">
              <a:solidFill>
                <a:srgbClr val="404040"/>
              </a:solidFill>
              <a:latin typeface="서울한강 장체 L" panose="02020503020101020101" pitchFamily="18" charset="-127"/>
              <a:ea typeface="서울한강 장체 L" panose="02020503020101020101" pitchFamily="18" charset="-127"/>
            </a:rPr>
            <a:t>   </a:t>
          </a:r>
          <a:r>
            <a:rPr lang="ko-KR" altLang="en-US" sz="1200" kern="1200" dirty="0">
              <a:solidFill>
                <a:srgbClr val="404040"/>
              </a:solidFill>
              <a:latin typeface="서울한강 장체 L" panose="02020503020101020101" pitchFamily="18" charset="-127"/>
              <a:ea typeface="서울한강 장체 L" panose="02020503020101020101" pitchFamily="18" charset="-127"/>
            </a:rPr>
            <a:t>적정한 가치 평가 여부에 대한 관리 감독 동인 부재</a:t>
          </a:r>
          <a:endParaRPr lang="en-US" altLang="ko-KR" sz="1200" kern="1200" dirty="0">
            <a:solidFill>
              <a:srgbClr val="404040"/>
            </a:solidFill>
            <a:latin typeface="서울한강 장체 L" panose="02020503020101020101" pitchFamily="18" charset="-127"/>
            <a:ea typeface="서울한강 장체 L" panose="02020503020101020101" pitchFamily="18" charset="-127"/>
          </a:endParaRPr>
        </a:p>
        <a:p>
          <a:pPr marL="0" lvl="0" indent="0" algn="l" defTabSz="533400" rtl="0">
            <a:lnSpc>
              <a:spcPct val="90000"/>
            </a:lnSpc>
            <a:spcBef>
              <a:spcPct val="0"/>
            </a:spcBef>
            <a:spcAft>
              <a:spcPct val="35000"/>
            </a:spcAft>
            <a:buNone/>
          </a:pPr>
          <a:r>
            <a:rPr lang="en-US" altLang="ko" sz="1200" kern="1200" dirty="0">
              <a:solidFill>
                <a:srgbClr val="404040"/>
              </a:solidFill>
              <a:latin typeface="서울한강 장체 L" panose="02020503020101020101" pitchFamily="18" charset="-127"/>
              <a:ea typeface="서울한강 장체 L" panose="02020503020101020101" pitchFamily="18" charset="-127"/>
            </a:rPr>
            <a:t>* 2000</a:t>
          </a:r>
          <a:r>
            <a:rPr lang="ko-KR" altLang="en-US" sz="1200" kern="1200" dirty="0">
              <a:solidFill>
                <a:srgbClr val="404040"/>
              </a:solidFill>
              <a:latin typeface="서울한강 장체 L" panose="02020503020101020101" pitchFamily="18" charset="-127"/>
              <a:ea typeface="서울한강 장체 L" panose="02020503020101020101" pitchFamily="18" charset="-127"/>
            </a:rPr>
            <a:t>년 말 엔론의 자산은</a:t>
          </a:r>
          <a:r>
            <a:rPr lang="en-US" altLang="ko-KR" sz="1200" kern="1200" dirty="0">
              <a:solidFill>
                <a:srgbClr val="404040"/>
              </a:solidFill>
              <a:latin typeface="서울한강 장체 L" panose="02020503020101020101" pitchFamily="18" charset="-127"/>
              <a:ea typeface="서울한강 장체 L" panose="02020503020101020101" pitchFamily="18" charset="-127"/>
            </a:rPr>
            <a:t> </a:t>
          </a:r>
          <a:r>
            <a:rPr lang="ko-KR" altLang="en-US" sz="1200" kern="1200" dirty="0">
              <a:solidFill>
                <a:srgbClr val="404040"/>
              </a:solidFill>
              <a:latin typeface="서울한강 장체 L" panose="02020503020101020101" pitchFamily="18" charset="-127"/>
              <a:ea typeface="서울한강 장체 L" panose="02020503020101020101" pitchFamily="18" charset="-127"/>
            </a:rPr>
            <a:t>실제 가치 대비 </a:t>
          </a:r>
          <a:r>
            <a:rPr lang="en-US" altLang="ko-KR" sz="1200" kern="1200" dirty="0">
              <a:solidFill>
                <a:srgbClr val="404040"/>
              </a:solidFill>
              <a:latin typeface="서울한강 장체 L" panose="02020503020101020101" pitchFamily="18" charset="-127"/>
              <a:ea typeface="서울한강 장체 L" panose="02020503020101020101" pitchFamily="18" charset="-127"/>
            </a:rPr>
            <a:t>30~40%</a:t>
          </a:r>
          <a:r>
            <a:rPr lang="ko-KR" altLang="en-US" sz="1200" kern="1200" dirty="0">
              <a:solidFill>
                <a:srgbClr val="404040"/>
              </a:solidFill>
              <a:latin typeface="서울한강 장체 L" panose="02020503020101020101" pitchFamily="18" charset="-127"/>
              <a:ea typeface="서울한강 장체 L" panose="02020503020101020101" pitchFamily="18" charset="-127"/>
            </a:rPr>
            <a:t>과대 평가</a:t>
          </a:r>
          <a:endParaRPr lang="en-US" altLang="ko" sz="1200" kern="1200" dirty="0">
            <a:solidFill>
              <a:srgbClr val="404040"/>
            </a:solidFill>
            <a:latin typeface="서울한강 장체 L" panose="02020503020101020101" pitchFamily="18" charset="-127"/>
            <a:ea typeface="서울한강 장체 L" panose="02020503020101020101" pitchFamily="18" charset="-127"/>
          </a:endParaRP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3FBC770-403E-475E-A2E3-1C80C0FB0423}" type="datetime1">
              <a:rPr lang="ko-KR" altLang="en-US" smtClean="0"/>
              <a:t>2022-03-22</a:t>
            </a:fld>
            <a:endParaRPr 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0DBFD7B-1402-401C-B286-54B893D03A4C}" type="datetime1">
              <a:rPr lang="ko-KR" altLang="en-US" smtClean="0"/>
              <a:t>2022-03-22</a:t>
            </a:fld>
            <a:endParaRPr 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ko"/>
              <a:t>마스터 텍스트 스타일을 편집하려면 클릭하세요.</a:t>
            </a:r>
            <a:endParaRPr lang="en-US"/>
          </a:p>
          <a:p>
            <a:pPr lvl="1" rtl="0"/>
            <a:r>
              <a:rPr lang="ko"/>
              <a:t>둘째 수준</a:t>
            </a:r>
          </a:p>
          <a:p>
            <a:pPr lvl="2" rtl="0"/>
            <a:r>
              <a:rPr lang="ko"/>
              <a:t>셋째 수준</a:t>
            </a:r>
          </a:p>
          <a:p>
            <a:pPr lvl="3" rtl="0"/>
            <a:r>
              <a:rPr lang="ko"/>
              <a:t>넷째 수준</a:t>
            </a:r>
          </a:p>
          <a:p>
            <a:pPr lvl="4" rtl="0"/>
            <a:r>
              <a:rPr lang="ko"/>
              <a:t>다섯째 수준</a:t>
            </a:r>
            <a:endParaRPr 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7" name="직사각형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제목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latin typeface="Malgun Gothic" panose="020B0503020000020004" pitchFamily="50" charset="-127"/>
                <a:ea typeface="Malgun Gothic" panose="020B0503020000020004" pitchFamily="50" charset="-127"/>
              </a:defRPr>
            </a:lvl1pPr>
          </a:lstStyle>
          <a:p>
            <a:pPr rtl="0"/>
            <a:r>
              <a:rPr lang="ko-KR" altLang="en-US"/>
              <a:t>마스터 제목 스타일 편집</a:t>
            </a:r>
            <a:endParaRPr lang="en-US" dirty="0"/>
          </a:p>
        </p:txBody>
      </p:sp>
      <p:sp>
        <p:nvSpPr>
          <p:cNvPr id="3" name="부제목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latin typeface="Malgun Gothic" panose="020B0503020000020004" pitchFamily="50" charset="-127"/>
                <a:ea typeface="Malgun Gothic" panose="020B0503020000020004" pitchFamily="50" charset="-12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ko-KR" altLang="en-US"/>
              <a:t>클릭하여 마스터 부제목 스타일 편집</a:t>
            </a:r>
            <a:endParaRPr lang="en-US" dirty="0"/>
          </a:p>
        </p:txBody>
      </p:sp>
      <p:sp>
        <p:nvSpPr>
          <p:cNvPr id="8" name="날짜 개체 틀 7">
            <a:extLst>
              <a:ext uri="{FF2B5EF4-FFF2-40B4-BE49-F238E27FC236}">
                <a16:creationId xmlns:a16="http://schemas.microsoft.com/office/drawing/2014/main" id="{7FA0ACE7-29A8-47D3-A7D9-257B711D8023}"/>
              </a:ext>
            </a:extLst>
          </p:cNvPr>
          <p:cNvSpPr>
            <a:spLocks noGrp="1"/>
          </p:cNvSpPr>
          <p:nvPr>
            <p:ph type="dt" sz="half" idx="10"/>
          </p:nvPr>
        </p:nvSpPr>
        <p:spPr>
          <a:xfrm>
            <a:off x="7605951" y="6423914"/>
            <a:ext cx="2844799" cy="365125"/>
          </a:xfrm>
          <a:prstGeom prst="rect">
            <a:avLst/>
          </a:prstGeom>
        </p:spPr>
        <p:txBody>
          <a:bodyPr rtlCol="0"/>
          <a:lstStyle>
            <a:lvl1pPr>
              <a:defRPr>
                <a:latin typeface="Malgun Gothic" panose="020B0503020000020004" pitchFamily="50" charset="-127"/>
                <a:ea typeface="Malgun Gothic" panose="020B0503020000020004" pitchFamily="50" charset="-127"/>
              </a:defRPr>
            </a:lvl1pPr>
          </a:lstStyle>
          <a:p>
            <a:fld id="{B16F60C3-5F0E-4C74-8A10-3C6342DF72CE}" type="datetime1">
              <a:rPr lang="ko-KR" altLang="en-US" smtClean="0"/>
              <a:t>2022-03-22</a:t>
            </a:fld>
            <a:endParaRPr lang="en-US" dirty="0"/>
          </a:p>
        </p:txBody>
      </p:sp>
      <p:sp>
        <p:nvSpPr>
          <p:cNvPr id="9" name="바닥글 개체 틀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10" name="슬라이드 번호 개체 틀 9">
            <a:extLst>
              <a:ext uri="{FF2B5EF4-FFF2-40B4-BE49-F238E27FC236}">
                <a16:creationId xmlns:a16="http://schemas.microsoft.com/office/drawing/2014/main" id="{5898A89F-CA25-400F-B05A-AECBF2517E4F}"/>
              </a:ext>
            </a:extLst>
          </p:cNvPr>
          <p:cNvSpPr>
            <a:spLocks noGrp="1"/>
          </p:cNvSpPr>
          <p:nvPr>
            <p:ph type="sldNum" sz="quarter" idx="12"/>
          </p:nvPr>
        </p:nvSpPr>
        <p:spPr>
          <a:xfrm>
            <a:off x="10558300" y="6423914"/>
            <a:ext cx="1052510" cy="365125"/>
          </a:xfrm>
          <a:prstGeom prst="rect">
            <a:avLst/>
          </a:prstGeom>
        </p:spPr>
        <p:txBody>
          <a:bodyPr rtlCol="0"/>
          <a:lstStyle>
            <a:lvl1pPr>
              <a:defRPr>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latin typeface="Malgun Gothic" panose="020B0503020000020004" pitchFamily="50" charset="-127"/>
                <a:ea typeface="Malgun Gothic" panose="020B0503020000020004" pitchFamily="50" charset="-127"/>
              </a:defRPr>
            </a:lvl1pPr>
          </a:lstStyle>
          <a:p>
            <a:pPr rtl="0"/>
            <a:r>
              <a:rPr lang="ko-KR" altLang="en-US"/>
              <a:t>마스터 제목 스타일 편집</a:t>
            </a:r>
            <a:endParaRPr lang="en-US" dirty="0"/>
          </a:p>
        </p:txBody>
      </p:sp>
      <p:sp>
        <p:nvSpPr>
          <p:cNvPr id="3" name="그림 개체 틀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atin typeface="Malgun Gothic" panose="020B0503020000020004" pitchFamily="50" charset="-127"/>
                <a:ea typeface="Malgun Gothic" panose="020B0503020000020004" pitchFamily="50" charset="-127"/>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ko-KR" altLang="en-US"/>
              <a:t>그림을 추가하려면 아이콘을 클릭하십시오</a:t>
            </a:r>
            <a:endParaRPr lang="en-US" dirty="0"/>
          </a:p>
        </p:txBody>
      </p:sp>
      <p:sp>
        <p:nvSpPr>
          <p:cNvPr id="4" name="텍스트 개체 틀 3"/>
          <p:cNvSpPr>
            <a:spLocks noGrp="1"/>
          </p:cNvSpPr>
          <p:nvPr>
            <p:ph type="body" sz="half" idx="2"/>
          </p:nvPr>
        </p:nvSpPr>
        <p:spPr>
          <a:xfrm>
            <a:off x="581192" y="5260127"/>
            <a:ext cx="11029617" cy="998148"/>
          </a:xfrm>
        </p:spPr>
        <p:txBody>
          <a:bodyPr rtlCol="0" anchor="t">
            <a:normAutofit/>
          </a:bodyPr>
          <a:lstStyle>
            <a:lvl1pPr marL="0" indent="0">
              <a:buNone/>
              <a:defRPr sz="1600">
                <a:latin typeface="Malgun Gothic" panose="020B0503020000020004" pitchFamily="50" charset="-127"/>
                <a:ea typeface="Malgun Gothic" panose="020B0503020000020004" pitchFamily="50"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5" name="날짜 개체 틀 4"/>
          <p:cNvSpPr>
            <a:spLocks noGrp="1"/>
          </p:cNvSpPr>
          <p:nvPr>
            <p:ph type="dt" sz="half" idx="10"/>
          </p:nvPr>
        </p:nvSpPr>
        <p:spPr>
          <a:xfrm>
            <a:off x="7605951" y="6423914"/>
            <a:ext cx="2844799" cy="365125"/>
          </a:xfrm>
          <a:prstGeom prst="rect">
            <a:avLst/>
          </a:prstGeom>
        </p:spPr>
        <p:txBody>
          <a:bodyPr rtlCol="0"/>
          <a:lstStyle>
            <a:lvl1pPr>
              <a:defRPr>
                <a:latin typeface="Malgun Gothic" panose="020B0503020000020004" pitchFamily="50" charset="-127"/>
                <a:ea typeface="Malgun Gothic" panose="020B0503020000020004" pitchFamily="50" charset="-127"/>
              </a:defRPr>
            </a:lvl1pPr>
          </a:lstStyle>
          <a:p>
            <a:fld id="{C73D0BD8-2627-4610-A2CF-D0CA0958F2F4}" type="datetime1">
              <a:rPr lang="ko-KR" altLang="en-US" smtClean="0"/>
              <a:t>2022-03-22</a:t>
            </a:fld>
            <a:endParaRPr lang="en-US" dirty="0"/>
          </a:p>
        </p:txBody>
      </p:sp>
      <p:sp>
        <p:nvSpPr>
          <p:cNvPr id="6" name="바닥글 개체 틀 5"/>
          <p:cNvSpPr>
            <a:spLocks noGrp="1"/>
          </p:cNvSpPr>
          <p:nvPr>
            <p:ph type="ftr" sz="quarter" idx="11"/>
          </p:nvPr>
        </p:nvSpPr>
        <p:spPr>
          <a:xfrm>
            <a:off x="581192" y="6423914"/>
            <a:ext cx="6917210" cy="365125"/>
          </a:xfrm>
          <a:prstGeom prst="rect">
            <a:avLst/>
          </a:prstGeom>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7" name="슬라이드 번호 개체 틀 6"/>
          <p:cNvSpPr>
            <a:spLocks noGrp="1"/>
          </p:cNvSpPr>
          <p:nvPr>
            <p:ph type="sldNum" sz="quarter" idx="12"/>
          </p:nvPr>
        </p:nvSpPr>
        <p:spPr>
          <a:xfrm>
            <a:off x="10558300" y="6423914"/>
            <a:ext cx="1052510" cy="365125"/>
          </a:xfrm>
          <a:prstGeom prst="rect">
            <a:avLst/>
          </a:prstGeom>
        </p:spPr>
        <p:txBody>
          <a:bodyPr rtlCol="0"/>
          <a:lstStyle>
            <a:lvl1pPr>
              <a:defRPr>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9" name="제목 1"/>
          <p:cNvSpPr>
            <a:spLocks noGrp="1"/>
          </p:cNvSpPr>
          <p:nvPr>
            <p:ph type="title"/>
          </p:nvPr>
        </p:nvSpPr>
        <p:spPr>
          <a:xfrm>
            <a:off x="581192" y="702156"/>
            <a:ext cx="11029616" cy="1013800"/>
          </a:xfrm>
        </p:spPr>
        <p:txBody>
          <a:bodyPr rtlCol="0"/>
          <a:lstStyle>
            <a:lvl1pPr>
              <a:defRPr>
                <a:latin typeface="Malgun Gothic" panose="020B0503020000020004" pitchFamily="50" charset="-127"/>
                <a:ea typeface="Malgun Gothic" panose="020B0503020000020004" pitchFamily="50" charset="-127"/>
              </a:defRPr>
            </a:lvl1pPr>
          </a:lstStyle>
          <a:p>
            <a:pPr rtl="0"/>
            <a:r>
              <a:rPr lang="ko-KR" altLang="en-US"/>
              <a:t>마스터 제목 스타일 편집</a:t>
            </a:r>
            <a:endParaRPr lang="en-US" dirty="0"/>
          </a:p>
        </p:txBody>
      </p:sp>
      <p:sp>
        <p:nvSpPr>
          <p:cNvPr id="3" name="세로 텍스트 개체 틀 2"/>
          <p:cNvSpPr>
            <a:spLocks noGrp="1"/>
          </p:cNvSpPr>
          <p:nvPr>
            <p:ph type="body" orient="vert" idx="1"/>
          </p:nvPr>
        </p:nvSpPr>
        <p:spPr/>
        <p:txBody>
          <a:bodyPr vert="eaVert" rtlCol="0" anchor="t"/>
          <a:lstStyle>
            <a:lvl1pPr algn="l">
              <a:defRPr>
                <a:latin typeface="Malgun Gothic" panose="020B0503020000020004" pitchFamily="50" charset="-127"/>
                <a:ea typeface="Malgun Gothic" panose="020B0503020000020004" pitchFamily="50" charset="-127"/>
              </a:defRPr>
            </a:lvl1pPr>
            <a:lvl2pPr algn="l">
              <a:defRPr>
                <a:latin typeface="Malgun Gothic" panose="020B0503020000020004" pitchFamily="50" charset="-127"/>
                <a:ea typeface="Malgun Gothic" panose="020B0503020000020004" pitchFamily="50" charset="-127"/>
              </a:defRPr>
            </a:lvl2pPr>
            <a:lvl3pPr algn="l">
              <a:defRPr>
                <a:latin typeface="Malgun Gothic" panose="020B0503020000020004" pitchFamily="50" charset="-127"/>
                <a:ea typeface="Malgun Gothic" panose="020B0503020000020004" pitchFamily="50" charset="-127"/>
              </a:defRPr>
            </a:lvl3pPr>
            <a:lvl4pPr algn="l">
              <a:defRPr>
                <a:latin typeface="Malgun Gothic" panose="020B0503020000020004" pitchFamily="50" charset="-127"/>
                <a:ea typeface="Malgun Gothic" panose="020B0503020000020004" pitchFamily="50" charset="-127"/>
              </a:defRPr>
            </a:lvl4pPr>
            <a:lvl5pPr algn="l">
              <a:defRPr>
                <a:latin typeface="Malgun Gothic" panose="020B0503020000020004" pitchFamily="50" charset="-127"/>
                <a:ea typeface="Malgun Gothic" panose="020B0503020000020004" pitchFamily="50"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날짜 개체 틀 3"/>
          <p:cNvSpPr>
            <a:spLocks noGrp="1"/>
          </p:cNvSpPr>
          <p:nvPr>
            <p:ph type="dt" sz="half" idx="10"/>
          </p:nvPr>
        </p:nvSpPr>
        <p:spPr>
          <a:xfrm>
            <a:off x="7605951" y="6423914"/>
            <a:ext cx="2844799" cy="365125"/>
          </a:xfrm>
          <a:prstGeom prst="rect">
            <a:avLst/>
          </a:prstGeom>
        </p:spPr>
        <p:txBody>
          <a:bodyPr rtlCol="0"/>
          <a:lstStyle>
            <a:lvl1pPr>
              <a:defRPr>
                <a:latin typeface="Malgun Gothic" panose="020B0503020000020004" pitchFamily="50" charset="-127"/>
                <a:ea typeface="Malgun Gothic" panose="020B0503020000020004" pitchFamily="50" charset="-127"/>
              </a:defRPr>
            </a:lvl1pPr>
          </a:lstStyle>
          <a:p>
            <a:fld id="{52D5A49B-9191-4DEB-A0F8-7CA9C61B9C19}" type="datetime1">
              <a:rPr lang="ko-KR" altLang="en-US" smtClean="0"/>
              <a:t>2022-03-22</a:t>
            </a:fld>
            <a:endParaRPr lang="en-US" dirty="0"/>
          </a:p>
        </p:txBody>
      </p:sp>
      <p:sp>
        <p:nvSpPr>
          <p:cNvPr id="5" name="바닥글 개체 틀 4"/>
          <p:cNvSpPr>
            <a:spLocks noGrp="1"/>
          </p:cNvSpPr>
          <p:nvPr>
            <p:ph type="ftr" sz="quarter" idx="11"/>
          </p:nvPr>
        </p:nvSpPr>
        <p:spPr>
          <a:xfrm>
            <a:off x="581192" y="6423914"/>
            <a:ext cx="6917210" cy="365125"/>
          </a:xfrm>
          <a:prstGeom prst="rect">
            <a:avLst/>
          </a:prstGeom>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6" name="슬라이드 번호 개체 틀 5"/>
          <p:cNvSpPr>
            <a:spLocks noGrp="1"/>
          </p:cNvSpPr>
          <p:nvPr>
            <p:ph type="sldNum" sz="quarter" idx="12"/>
          </p:nvPr>
        </p:nvSpPr>
        <p:spPr>
          <a:xfrm>
            <a:off x="10558300" y="6423914"/>
            <a:ext cx="1052510" cy="365125"/>
          </a:xfrm>
          <a:prstGeom prst="rect">
            <a:avLst/>
          </a:prstGeom>
        </p:spPr>
        <p:txBody>
          <a:bodyPr rtlCol="0"/>
          <a:lstStyle>
            <a:lvl1pPr>
              <a:defRPr>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7" name="직사각형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세로 제목 1"/>
          <p:cNvSpPr>
            <a:spLocks noGrp="1"/>
          </p:cNvSpPr>
          <p:nvPr>
            <p:ph type="title" orient="vert"/>
          </p:nvPr>
        </p:nvSpPr>
        <p:spPr>
          <a:xfrm>
            <a:off x="8204200" y="863600"/>
            <a:ext cx="3124200" cy="4807326"/>
          </a:xfrm>
        </p:spPr>
        <p:txBody>
          <a:bodyPr vert="eaVert" rtlCol="0" anchor="ctr"/>
          <a:lstStyle>
            <a:lvl1pPr>
              <a:defRPr>
                <a:solidFill>
                  <a:srgbClr val="FFFFFF"/>
                </a:solidFill>
                <a:latin typeface="Malgun Gothic" panose="020B0503020000020004" pitchFamily="50" charset="-127"/>
                <a:ea typeface="Malgun Gothic" panose="020B0503020000020004" pitchFamily="50" charset="-127"/>
              </a:defRPr>
            </a:lvl1pPr>
          </a:lstStyle>
          <a:p>
            <a:pPr rtl="0"/>
            <a:r>
              <a:rPr lang="ko-KR" altLang="en-US"/>
              <a:t>마스터 제목 스타일 편집</a:t>
            </a:r>
            <a:endParaRPr lang="en-US" dirty="0"/>
          </a:p>
        </p:txBody>
      </p:sp>
      <p:sp>
        <p:nvSpPr>
          <p:cNvPr id="3" name="세로 텍스트 개체 틀 2"/>
          <p:cNvSpPr>
            <a:spLocks noGrp="1"/>
          </p:cNvSpPr>
          <p:nvPr>
            <p:ph type="body" orient="vert" idx="1"/>
          </p:nvPr>
        </p:nvSpPr>
        <p:spPr>
          <a:xfrm>
            <a:off x="774923" y="863600"/>
            <a:ext cx="7161625" cy="4807326"/>
          </a:xfrm>
        </p:spPr>
        <p:txBody>
          <a:bodyPr vert="eaVert" rtlCol="0" anchor="t"/>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8" name="직사각형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직사각형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직사각형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날짜 개체 틀 10">
            <a:extLst>
              <a:ext uri="{FF2B5EF4-FFF2-40B4-BE49-F238E27FC236}">
                <a16:creationId xmlns:a16="http://schemas.microsoft.com/office/drawing/2014/main" id="{5C74A470-3BD3-4F33-80E5-67E6E87FCBE7}"/>
              </a:ext>
            </a:extLst>
          </p:cNvPr>
          <p:cNvSpPr>
            <a:spLocks noGrp="1"/>
          </p:cNvSpPr>
          <p:nvPr>
            <p:ph type="dt" sz="half" idx="10"/>
          </p:nvPr>
        </p:nvSpPr>
        <p:spPr>
          <a:xfrm>
            <a:off x="7605951" y="6423914"/>
            <a:ext cx="2844799" cy="365125"/>
          </a:xfrm>
          <a:prstGeom prst="rect">
            <a:avLst/>
          </a:prstGeom>
        </p:spPr>
        <p:txBody>
          <a:bodyPr rtlCol="0"/>
          <a:lstStyle>
            <a:lvl1pPr>
              <a:defRPr>
                <a:latin typeface="Malgun Gothic" panose="020B0503020000020004" pitchFamily="50" charset="-127"/>
                <a:ea typeface="Malgun Gothic" panose="020B0503020000020004" pitchFamily="50" charset="-127"/>
              </a:defRPr>
            </a:lvl1pPr>
          </a:lstStyle>
          <a:p>
            <a:fld id="{0083EC3D-47E3-4D28-BD42-E64EB1B25696}" type="datetime1">
              <a:rPr lang="ko-KR" altLang="en-US" smtClean="0"/>
              <a:t>2022-03-22</a:t>
            </a:fld>
            <a:endParaRPr lang="en-US" dirty="0"/>
          </a:p>
        </p:txBody>
      </p:sp>
      <p:sp>
        <p:nvSpPr>
          <p:cNvPr id="12" name="바닥글 개체 틀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13" name="슬라이드 번호 개체 틀 12">
            <a:extLst>
              <a:ext uri="{FF2B5EF4-FFF2-40B4-BE49-F238E27FC236}">
                <a16:creationId xmlns:a16="http://schemas.microsoft.com/office/drawing/2014/main" id="{76FF9E58-C0B2-436B-A21C-DB45A00D6515}"/>
              </a:ext>
            </a:extLst>
          </p:cNvPr>
          <p:cNvSpPr>
            <a:spLocks noGrp="1"/>
          </p:cNvSpPr>
          <p:nvPr>
            <p:ph type="sldNum" sz="quarter" idx="12"/>
          </p:nvPr>
        </p:nvSpPr>
        <p:spPr>
          <a:xfrm>
            <a:off x="10558300" y="6423914"/>
            <a:ext cx="1052510" cy="365125"/>
          </a:xfrm>
          <a:prstGeom prst="rect">
            <a:avLst/>
          </a:prstGeom>
        </p:spPr>
        <p:txBody>
          <a:bodyPr rtlCol="0"/>
          <a:lstStyle>
            <a:lvl1pPr>
              <a:defRPr>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581192" y="702156"/>
            <a:ext cx="11029616" cy="1188720"/>
          </a:xfrm>
        </p:spPr>
        <p:txBody>
          <a:bodyPr rtlCol="0"/>
          <a:lstStyle>
            <a:lvl1pPr>
              <a:defRPr>
                <a:latin typeface="Malgun Gothic" panose="020B0503020000020004" pitchFamily="50" charset="-127"/>
                <a:ea typeface="Malgun Gothic" panose="020B0503020000020004" pitchFamily="50" charset="-127"/>
              </a:defRPr>
            </a:lvl1pPr>
          </a:lstStyle>
          <a:p>
            <a:pPr rtl="0"/>
            <a:r>
              <a:rPr lang="ko-KR" altLang="en-US"/>
              <a:t>마스터 제목 스타일 편집</a:t>
            </a:r>
            <a:endParaRPr lang="en-US" dirty="0"/>
          </a:p>
        </p:txBody>
      </p:sp>
      <p:sp>
        <p:nvSpPr>
          <p:cNvPr id="3" name="내용 개체 틀 2"/>
          <p:cNvSpPr>
            <a:spLocks noGrp="1"/>
          </p:cNvSpPr>
          <p:nvPr>
            <p:ph idx="1"/>
          </p:nvPr>
        </p:nvSpPr>
        <p:spPr>
          <a:xfrm>
            <a:off x="581192" y="2340864"/>
            <a:ext cx="11029615" cy="3634486"/>
          </a:xfrm>
        </p:spPr>
        <p:txBody>
          <a:bodyPr rtlCol="0"/>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6BF762F-E4D0-45C4-BCE1-7DB5D3E22068}"/>
              </a:ext>
            </a:extLst>
          </p:cNvPr>
          <p:cNvSpPr>
            <a:spLocks noGrp="1"/>
          </p:cNvSpPr>
          <p:nvPr>
            <p:ph type="title"/>
          </p:nvPr>
        </p:nvSpPr>
        <p:spPr/>
        <p:txBody>
          <a:bodyPr/>
          <a:lstStyle/>
          <a:p>
            <a:r>
              <a:rPr lang="ko-KR" altLang="en-US"/>
              <a:t>마스터 제목 스타일 편집</a:t>
            </a:r>
          </a:p>
        </p:txBody>
      </p:sp>
    </p:spTree>
    <p:extLst>
      <p:ext uri="{BB962C8B-B14F-4D97-AF65-F5344CB8AC3E}">
        <p14:creationId xmlns:p14="http://schemas.microsoft.com/office/powerpoint/2010/main" val="2935909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8" name="직사각형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제목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latin typeface="Malgun Gothic" panose="020B0503020000020004" pitchFamily="50" charset="-127"/>
                <a:ea typeface="Malgun Gothic" panose="020B0503020000020004" pitchFamily="50" charset="-127"/>
              </a:defRPr>
            </a:lvl1pPr>
          </a:lstStyle>
          <a:p>
            <a:pPr rtl="0"/>
            <a:r>
              <a:rPr lang="ko-KR" altLang="en-US"/>
              <a:t>마스터 제목 스타일 편집</a:t>
            </a:r>
            <a:endParaRPr lang="en-US" dirty="0"/>
          </a:p>
        </p:txBody>
      </p:sp>
      <p:sp>
        <p:nvSpPr>
          <p:cNvPr id="3" name="텍스트 개체 틀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latin typeface="Malgun Gothic" panose="020B0503020000020004" pitchFamily="50" charset="-127"/>
                <a:ea typeface="Malgun Gothic" panose="020B0503020000020004" pitchFamily="50" charset="-127"/>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ko-KR" altLang="en-US"/>
              <a:t>마스터 텍스트 스타일을 편집하려면 클릭</a:t>
            </a:r>
          </a:p>
        </p:txBody>
      </p:sp>
      <p:sp>
        <p:nvSpPr>
          <p:cNvPr id="7" name="날짜 개체 틀 6">
            <a:extLst>
              <a:ext uri="{FF2B5EF4-FFF2-40B4-BE49-F238E27FC236}">
                <a16:creationId xmlns:a16="http://schemas.microsoft.com/office/drawing/2014/main" id="{61582016-5696-4A93-887F-BBB3B9002FE5}"/>
              </a:ext>
            </a:extLst>
          </p:cNvPr>
          <p:cNvSpPr>
            <a:spLocks noGrp="1"/>
          </p:cNvSpPr>
          <p:nvPr>
            <p:ph type="dt" sz="half" idx="10"/>
          </p:nvPr>
        </p:nvSpPr>
        <p:spPr>
          <a:xfrm>
            <a:off x="7605951" y="6423914"/>
            <a:ext cx="2844799" cy="365125"/>
          </a:xfrm>
          <a:prstGeom prst="rect">
            <a:avLst/>
          </a:prstGeom>
        </p:spPr>
        <p:txBody>
          <a:bodyPr rtlCol="0"/>
          <a:lstStyle>
            <a:lvl1pPr>
              <a:defRPr>
                <a:latin typeface="Malgun Gothic" panose="020B0503020000020004" pitchFamily="50" charset="-127"/>
                <a:ea typeface="Malgun Gothic" panose="020B0503020000020004" pitchFamily="50" charset="-127"/>
              </a:defRPr>
            </a:lvl1pPr>
          </a:lstStyle>
          <a:p>
            <a:fld id="{06F418F7-86C1-49FF-AD10-315C89EABDB6}" type="datetime1">
              <a:rPr lang="ko-KR" altLang="en-US" smtClean="0"/>
              <a:t>2022-03-22</a:t>
            </a:fld>
            <a:endParaRPr lang="en-US" dirty="0"/>
          </a:p>
        </p:txBody>
      </p:sp>
      <p:sp>
        <p:nvSpPr>
          <p:cNvPr id="9" name="바닥글 개체 틀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10" name="슬라이드 번호 개체 틀 9">
            <a:extLst>
              <a:ext uri="{FF2B5EF4-FFF2-40B4-BE49-F238E27FC236}">
                <a16:creationId xmlns:a16="http://schemas.microsoft.com/office/drawing/2014/main" id="{E39A109E-5018-4794-92B3-FD5E5BCD95E8}"/>
              </a:ext>
            </a:extLst>
          </p:cNvPr>
          <p:cNvSpPr>
            <a:spLocks noGrp="1"/>
          </p:cNvSpPr>
          <p:nvPr>
            <p:ph type="sldNum" sz="quarter" idx="12"/>
          </p:nvPr>
        </p:nvSpPr>
        <p:spPr>
          <a:xfrm>
            <a:off x="10558300" y="6423914"/>
            <a:ext cx="1052510" cy="365125"/>
          </a:xfrm>
          <a:prstGeom prst="rect">
            <a:avLst/>
          </a:prstGeom>
        </p:spPr>
        <p:txBody>
          <a:bodyPr rtlCol="0"/>
          <a:lstStyle>
            <a:lvl1pPr>
              <a:defRPr>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두 개의 내용">
    <p:spTree>
      <p:nvGrpSpPr>
        <p:cNvPr id="1" name=""/>
        <p:cNvGrpSpPr/>
        <p:nvPr/>
      </p:nvGrpSpPr>
      <p:grpSpPr>
        <a:xfrm>
          <a:off x="0" y="0"/>
          <a:ext cx="0" cy="0"/>
          <a:chOff x="0" y="0"/>
          <a:chExt cx="0" cy="0"/>
        </a:xfrm>
      </p:grpSpPr>
      <p:sp>
        <p:nvSpPr>
          <p:cNvPr id="2" name="제목 1"/>
          <p:cNvSpPr>
            <a:spLocks noGrp="1"/>
          </p:cNvSpPr>
          <p:nvPr>
            <p:ph type="title"/>
          </p:nvPr>
        </p:nvSpPr>
        <p:spPr>
          <a:xfrm>
            <a:off x="581193" y="729658"/>
            <a:ext cx="11029616" cy="988332"/>
          </a:xfrm>
        </p:spPr>
        <p:txBody>
          <a:bodyPr rtlCol="0"/>
          <a:lstStyle>
            <a:lvl1pPr>
              <a:defRPr>
                <a:latin typeface="Malgun Gothic" panose="020B0503020000020004" pitchFamily="50" charset="-127"/>
                <a:ea typeface="Malgun Gothic" panose="020B0503020000020004" pitchFamily="50" charset="-127"/>
              </a:defRPr>
            </a:lvl1pPr>
          </a:lstStyle>
          <a:p>
            <a:pPr rtl="0"/>
            <a:r>
              <a:rPr lang="ko-KR" altLang="en-US"/>
              <a:t>마스터 제목 스타일 편집</a:t>
            </a:r>
            <a:endParaRPr lang="en-US" dirty="0"/>
          </a:p>
        </p:txBody>
      </p:sp>
      <p:sp>
        <p:nvSpPr>
          <p:cNvPr id="3" name="내용 개체 틀 2"/>
          <p:cNvSpPr>
            <a:spLocks noGrp="1"/>
          </p:cNvSpPr>
          <p:nvPr>
            <p:ph sz="half" idx="1"/>
          </p:nvPr>
        </p:nvSpPr>
        <p:spPr>
          <a:xfrm>
            <a:off x="581193" y="2228003"/>
            <a:ext cx="5194767" cy="3633047"/>
          </a:xfrm>
        </p:spPr>
        <p:txBody>
          <a:bodyPr rtlCol="0">
            <a:normAutofit/>
          </a:bodyPr>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내용 개체 틀 3"/>
          <p:cNvSpPr>
            <a:spLocks noGrp="1"/>
          </p:cNvSpPr>
          <p:nvPr>
            <p:ph sz="half" idx="2"/>
          </p:nvPr>
        </p:nvSpPr>
        <p:spPr>
          <a:xfrm>
            <a:off x="6416039" y="2228003"/>
            <a:ext cx="5194769" cy="3633047"/>
          </a:xfrm>
        </p:spPr>
        <p:txBody>
          <a:bodyPr rtlCol="0">
            <a:normAutofit/>
          </a:bodyPr>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5" name="날짜 개체 틀 4"/>
          <p:cNvSpPr>
            <a:spLocks noGrp="1"/>
          </p:cNvSpPr>
          <p:nvPr>
            <p:ph type="dt" sz="half" idx="10"/>
          </p:nvPr>
        </p:nvSpPr>
        <p:spPr>
          <a:xfrm>
            <a:off x="7605951" y="6423914"/>
            <a:ext cx="2844799" cy="365125"/>
          </a:xfrm>
          <a:prstGeom prst="rect">
            <a:avLst/>
          </a:prstGeom>
        </p:spPr>
        <p:txBody>
          <a:bodyPr rtlCol="0"/>
          <a:lstStyle>
            <a:lvl1pPr>
              <a:defRPr>
                <a:latin typeface="Malgun Gothic" panose="020B0503020000020004" pitchFamily="50" charset="-127"/>
                <a:ea typeface="Malgun Gothic" panose="020B0503020000020004" pitchFamily="50" charset="-127"/>
              </a:defRPr>
            </a:lvl1pPr>
          </a:lstStyle>
          <a:p>
            <a:fld id="{FE75DD57-A933-4CF7-BD22-DDB2380C1618}" type="datetime1">
              <a:rPr lang="ko-KR" altLang="en-US" smtClean="0"/>
              <a:t>2022-03-22</a:t>
            </a:fld>
            <a:endParaRPr lang="en-US" dirty="0"/>
          </a:p>
        </p:txBody>
      </p:sp>
      <p:sp>
        <p:nvSpPr>
          <p:cNvPr id="6" name="바닥글 개체 틀 5"/>
          <p:cNvSpPr>
            <a:spLocks noGrp="1"/>
          </p:cNvSpPr>
          <p:nvPr>
            <p:ph type="ftr" sz="quarter" idx="11"/>
          </p:nvPr>
        </p:nvSpPr>
        <p:spPr>
          <a:xfrm>
            <a:off x="581192" y="6423914"/>
            <a:ext cx="6917210" cy="365125"/>
          </a:xfrm>
          <a:prstGeom prst="rect">
            <a:avLst/>
          </a:prstGeom>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7" name="슬라이드 번호 개체 틀 6"/>
          <p:cNvSpPr>
            <a:spLocks noGrp="1"/>
          </p:cNvSpPr>
          <p:nvPr>
            <p:ph type="sldNum" sz="quarter" idx="12"/>
          </p:nvPr>
        </p:nvSpPr>
        <p:spPr>
          <a:xfrm>
            <a:off x="10558300" y="6423914"/>
            <a:ext cx="1052510" cy="365125"/>
          </a:xfrm>
          <a:prstGeom prst="rect">
            <a:avLst/>
          </a:prstGeom>
        </p:spPr>
        <p:txBody>
          <a:bodyPr rtlCol="0"/>
          <a:lstStyle>
            <a:lvl1pPr>
              <a:defRPr>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비교">
    <p:spTree>
      <p:nvGrpSpPr>
        <p:cNvPr id="1" name=""/>
        <p:cNvGrpSpPr/>
        <p:nvPr/>
      </p:nvGrpSpPr>
      <p:grpSpPr>
        <a:xfrm>
          <a:off x="0" y="0"/>
          <a:ext cx="0" cy="0"/>
          <a:chOff x="0" y="0"/>
          <a:chExt cx="0" cy="0"/>
        </a:xfrm>
      </p:grpSpPr>
      <p:sp>
        <p:nvSpPr>
          <p:cNvPr id="12" name="제목 1"/>
          <p:cNvSpPr>
            <a:spLocks noGrp="1"/>
          </p:cNvSpPr>
          <p:nvPr>
            <p:ph type="title"/>
          </p:nvPr>
        </p:nvSpPr>
        <p:spPr>
          <a:xfrm>
            <a:off x="581193" y="729658"/>
            <a:ext cx="11029616" cy="988332"/>
          </a:xfrm>
        </p:spPr>
        <p:txBody>
          <a:bodyPr rtlCol="0"/>
          <a:lstStyle>
            <a:lvl1pPr>
              <a:defRPr>
                <a:latin typeface="Malgun Gothic" panose="020B0503020000020004" pitchFamily="50" charset="-127"/>
                <a:ea typeface="Malgun Gothic" panose="020B0503020000020004" pitchFamily="50" charset="-127"/>
              </a:defRPr>
            </a:lvl1pPr>
          </a:lstStyle>
          <a:p>
            <a:pPr rtl="0"/>
            <a:r>
              <a:rPr lang="ko-KR" altLang="en-US"/>
              <a:t>마스터 제목 스타일 편집</a:t>
            </a:r>
            <a:endParaRPr lang="en-US" dirty="0"/>
          </a:p>
        </p:txBody>
      </p:sp>
      <p:sp>
        <p:nvSpPr>
          <p:cNvPr id="3" name="텍스트 개체 틀 2"/>
          <p:cNvSpPr>
            <a:spLocks noGrp="1"/>
          </p:cNvSpPr>
          <p:nvPr>
            <p:ph type="body" idx="1"/>
          </p:nvPr>
        </p:nvSpPr>
        <p:spPr>
          <a:xfrm>
            <a:off x="581191" y="2250891"/>
            <a:ext cx="5194769" cy="557784"/>
          </a:xfrm>
        </p:spPr>
        <p:txBody>
          <a:bodyPr rtlCol="0" anchor="ctr">
            <a:noAutofit/>
          </a:bodyPr>
          <a:lstStyle>
            <a:lvl1pPr marL="0" indent="0">
              <a:buNone/>
              <a:defRPr sz="1800" b="0">
                <a:solidFill>
                  <a:schemeClr val="tx1">
                    <a:lumMod val="75000"/>
                    <a:lumOff val="25000"/>
                  </a:schemeClr>
                </a:solidFill>
                <a:latin typeface="Malgun Gothic" panose="020B0503020000020004" pitchFamily="50" charset="-127"/>
                <a:ea typeface="Malgun Gothic"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4" name="내용 개체 틀 3"/>
          <p:cNvSpPr>
            <a:spLocks noGrp="1"/>
          </p:cNvSpPr>
          <p:nvPr>
            <p:ph sz="half" idx="2"/>
          </p:nvPr>
        </p:nvSpPr>
        <p:spPr>
          <a:xfrm>
            <a:off x="581194" y="2926052"/>
            <a:ext cx="5194766" cy="2934999"/>
          </a:xfrm>
        </p:spPr>
        <p:txBody>
          <a:bodyPr rtlCol="0" anchor="t">
            <a:normAutofit/>
          </a:bodyPr>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5" name="텍스트 개체 틀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1800" b="0">
                <a:solidFill>
                  <a:schemeClr val="tx1">
                    <a:lumMod val="75000"/>
                    <a:lumOff val="25000"/>
                  </a:schemeClr>
                </a:solidFill>
                <a:latin typeface="Malgun Gothic" panose="020B0503020000020004" pitchFamily="50" charset="-127"/>
                <a:ea typeface="Malgun Gothic"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ko-KR" altLang="en-US"/>
              <a:t>마스터 텍스트 스타일을 편집하려면 클릭</a:t>
            </a:r>
          </a:p>
        </p:txBody>
      </p:sp>
      <p:sp>
        <p:nvSpPr>
          <p:cNvPr id="6" name="내용 개체 틀 5"/>
          <p:cNvSpPr>
            <a:spLocks noGrp="1"/>
          </p:cNvSpPr>
          <p:nvPr>
            <p:ph sz="quarter" idx="4"/>
          </p:nvPr>
        </p:nvSpPr>
        <p:spPr>
          <a:xfrm>
            <a:off x="6416037" y="2926052"/>
            <a:ext cx="5194771" cy="2934999"/>
          </a:xfrm>
        </p:spPr>
        <p:txBody>
          <a:bodyPr rtlCol="0" anchor="t">
            <a:normAutofit/>
          </a:bodyPr>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7" name="날짜 개체 틀 6"/>
          <p:cNvSpPr>
            <a:spLocks noGrp="1"/>
          </p:cNvSpPr>
          <p:nvPr>
            <p:ph type="dt" sz="half" idx="10"/>
          </p:nvPr>
        </p:nvSpPr>
        <p:spPr>
          <a:xfrm>
            <a:off x="7605951" y="6423914"/>
            <a:ext cx="2844799" cy="365125"/>
          </a:xfrm>
          <a:prstGeom prst="rect">
            <a:avLst/>
          </a:prstGeom>
        </p:spPr>
        <p:txBody>
          <a:bodyPr rtlCol="0"/>
          <a:lstStyle>
            <a:lvl1pPr>
              <a:defRPr>
                <a:latin typeface="Malgun Gothic" panose="020B0503020000020004" pitchFamily="50" charset="-127"/>
                <a:ea typeface="Malgun Gothic" panose="020B0503020000020004" pitchFamily="50" charset="-127"/>
              </a:defRPr>
            </a:lvl1pPr>
          </a:lstStyle>
          <a:p>
            <a:fld id="{83833429-AC63-412A-AA05-50A0CAB567A8}" type="datetime1">
              <a:rPr lang="ko-KR" altLang="en-US" smtClean="0"/>
              <a:t>2022-03-22</a:t>
            </a:fld>
            <a:endParaRPr lang="en-US" dirty="0"/>
          </a:p>
        </p:txBody>
      </p:sp>
      <p:sp>
        <p:nvSpPr>
          <p:cNvPr id="8" name="바닥글 개체 틀 7"/>
          <p:cNvSpPr>
            <a:spLocks noGrp="1"/>
          </p:cNvSpPr>
          <p:nvPr>
            <p:ph type="ftr" sz="quarter" idx="11"/>
          </p:nvPr>
        </p:nvSpPr>
        <p:spPr>
          <a:xfrm>
            <a:off x="581192" y="6423914"/>
            <a:ext cx="6917210" cy="365125"/>
          </a:xfrm>
          <a:prstGeom prst="rect">
            <a:avLst/>
          </a:prstGeom>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9" name="슬라이드 번호 개체 틀 8"/>
          <p:cNvSpPr>
            <a:spLocks noGrp="1"/>
          </p:cNvSpPr>
          <p:nvPr>
            <p:ph type="sldNum" sz="quarter" idx="12"/>
          </p:nvPr>
        </p:nvSpPr>
        <p:spPr>
          <a:xfrm>
            <a:off x="10558300" y="6423914"/>
            <a:ext cx="1052510" cy="365125"/>
          </a:xfrm>
          <a:prstGeom prst="rect">
            <a:avLst/>
          </a:prstGeom>
        </p:spPr>
        <p:txBody>
          <a:bodyPr rtlCol="0"/>
          <a:lstStyle>
            <a:lvl1pPr>
              <a:defRPr>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8" name="제목 1"/>
          <p:cNvSpPr>
            <a:spLocks noGrp="1"/>
          </p:cNvSpPr>
          <p:nvPr>
            <p:ph type="title"/>
          </p:nvPr>
        </p:nvSpPr>
        <p:spPr>
          <a:xfrm>
            <a:off x="575894" y="729658"/>
            <a:ext cx="11029616" cy="988332"/>
          </a:xfrm>
        </p:spPr>
        <p:txBody>
          <a:bodyPr rtlCol="0"/>
          <a:lstStyle>
            <a:lvl1pPr>
              <a:defRPr>
                <a:latin typeface="Malgun Gothic" panose="020B0503020000020004" pitchFamily="50" charset="-127"/>
                <a:ea typeface="Malgun Gothic" panose="020B0503020000020004" pitchFamily="50" charset="-127"/>
              </a:defRPr>
            </a:lvl1pPr>
          </a:lstStyle>
          <a:p>
            <a:pPr rtl="0"/>
            <a:r>
              <a:rPr lang="ko-KR" altLang="en-US"/>
              <a:t>마스터 제목 스타일 편집</a:t>
            </a:r>
            <a:endParaRPr lang="en-US" dirty="0"/>
          </a:p>
        </p:txBody>
      </p:sp>
      <p:sp>
        <p:nvSpPr>
          <p:cNvPr id="3" name="날짜 개체 틀 2"/>
          <p:cNvSpPr>
            <a:spLocks noGrp="1"/>
          </p:cNvSpPr>
          <p:nvPr>
            <p:ph type="dt" sz="half" idx="10"/>
          </p:nvPr>
        </p:nvSpPr>
        <p:spPr>
          <a:xfrm>
            <a:off x="7605951" y="6423914"/>
            <a:ext cx="2844799" cy="365125"/>
          </a:xfrm>
          <a:prstGeom prst="rect">
            <a:avLst/>
          </a:prstGeom>
        </p:spPr>
        <p:txBody>
          <a:bodyPr rtlCol="0"/>
          <a:lstStyle>
            <a:lvl1pPr>
              <a:defRPr>
                <a:latin typeface="Malgun Gothic" panose="020B0503020000020004" pitchFamily="50" charset="-127"/>
                <a:ea typeface="Malgun Gothic" panose="020B0503020000020004" pitchFamily="50" charset="-127"/>
              </a:defRPr>
            </a:lvl1pPr>
          </a:lstStyle>
          <a:p>
            <a:fld id="{2AFB61CE-22F1-4937-8687-025B237EBB03}" type="datetime1">
              <a:rPr lang="ko-KR" altLang="en-US" smtClean="0"/>
              <a:t>2022-03-22</a:t>
            </a:fld>
            <a:endParaRPr lang="en-US" dirty="0"/>
          </a:p>
        </p:txBody>
      </p:sp>
      <p:sp>
        <p:nvSpPr>
          <p:cNvPr id="4" name="바닥글 개체 틀 3"/>
          <p:cNvSpPr>
            <a:spLocks noGrp="1"/>
          </p:cNvSpPr>
          <p:nvPr>
            <p:ph type="ftr" sz="quarter" idx="11"/>
          </p:nvPr>
        </p:nvSpPr>
        <p:spPr>
          <a:xfrm>
            <a:off x="581192" y="6423914"/>
            <a:ext cx="6917210" cy="365125"/>
          </a:xfrm>
          <a:prstGeom prst="rect">
            <a:avLst/>
          </a:prstGeom>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5" name="슬라이드 번호 개체 틀 4"/>
          <p:cNvSpPr>
            <a:spLocks noGrp="1"/>
          </p:cNvSpPr>
          <p:nvPr>
            <p:ph type="sldNum" sz="quarter" idx="12"/>
          </p:nvPr>
        </p:nvSpPr>
        <p:spPr>
          <a:xfrm>
            <a:off x="10558300" y="6423914"/>
            <a:ext cx="1052510" cy="365125"/>
          </a:xfrm>
          <a:prstGeom prst="rect">
            <a:avLst/>
          </a:prstGeom>
        </p:spPr>
        <p:txBody>
          <a:bodyPr rtlCol="0"/>
          <a:lstStyle>
            <a:lvl1pPr>
              <a:defRPr>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비어 있음">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7605951" y="6423914"/>
            <a:ext cx="2844799" cy="365125"/>
          </a:xfrm>
          <a:prstGeom prst="rect">
            <a:avLst/>
          </a:prstGeom>
        </p:spPr>
        <p:txBody>
          <a:bodyPr rtlCol="0"/>
          <a:lstStyle>
            <a:lvl1pPr>
              <a:defRPr>
                <a:latin typeface="Malgun Gothic" panose="020B0503020000020004" pitchFamily="50" charset="-127"/>
                <a:ea typeface="Malgun Gothic" panose="020B0503020000020004" pitchFamily="50" charset="-127"/>
              </a:defRPr>
            </a:lvl1pPr>
          </a:lstStyle>
          <a:p>
            <a:fld id="{734FC7D7-0958-47C3-9C09-A6A48B7FD496}" type="datetime1">
              <a:rPr lang="ko-KR" altLang="en-US" smtClean="0"/>
              <a:t>2022-03-22</a:t>
            </a:fld>
            <a:endParaRPr lang="en-US" dirty="0"/>
          </a:p>
        </p:txBody>
      </p:sp>
      <p:sp>
        <p:nvSpPr>
          <p:cNvPr id="3" name="바닥글 개체 틀 2"/>
          <p:cNvSpPr>
            <a:spLocks noGrp="1"/>
          </p:cNvSpPr>
          <p:nvPr>
            <p:ph type="ftr" sz="quarter" idx="11"/>
          </p:nvPr>
        </p:nvSpPr>
        <p:spPr>
          <a:xfrm>
            <a:off x="581192" y="6423914"/>
            <a:ext cx="6917210" cy="365125"/>
          </a:xfrm>
          <a:prstGeom prst="rect">
            <a:avLst/>
          </a:prstGeom>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4" name="슬라이드 번호 개체 틀 3"/>
          <p:cNvSpPr>
            <a:spLocks noGrp="1"/>
          </p:cNvSpPr>
          <p:nvPr>
            <p:ph type="sldNum" sz="quarter" idx="12"/>
          </p:nvPr>
        </p:nvSpPr>
        <p:spPr>
          <a:xfrm>
            <a:off x="10558300" y="6423914"/>
            <a:ext cx="1052510" cy="365125"/>
          </a:xfrm>
          <a:prstGeom prst="rect">
            <a:avLst/>
          </a:prstGeom>
        </p:spPr>
        <p:txBody>
          <a:bodyPr rtlCol="0"/>
          <a:lstStyle>
            <a:lvl1pPr>
              <a:defRPr>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9" name="직사각형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제목 1"/>
          <p:cNvSpPr>
            <a:spLocks noGrp="1"/>
          </p:cNvSpPr>
          <p:nvPr>
            <p:ph type="title"/>
          </p:nvPr>
        </p:nvSpPr>
        <p:spPr>
          <a:xfrm>
            <a:off x="767857" y="933450"/>
            <a:ext cx="3031852" cy="1722419"/>
          </a:xfrm>
        </p:spPr>
        <p:txBody>
          <a:bodyPr rtlCol="0" anchor="b">
            <a:normAutofit/>
          </a:bodyPr>
          <a:lstStyle>
            <a:lvl1pPr algn="l">
              <a:defRPr sz="2400" b="0">
                <a:solidFill>
                  <a:srgbClr val="FFFFFF"/>
                </a:solidFill>
                <a:latin typeface="Malgun Gothic" panose="020B0503020000020004" pitchFamily="50" charset="-127"/>
                <a:ea typeface="Malgun Gothic" panose="020B0503020000020004" pitchFamily="50" charset="-127"/>
              </a:defRPr>
            </a:lvl1pPr>
          </a:lstStyle>
          <a:p>
            <a:pPr rtl="0"/>
            <a:r>
              <a:rPr lang="ko-KR" altLang="en-US"/>
              <a:t>마스터 제목 스타일 편집</a:t>
            </a:r>
            <a:endParaRPr lang="en-US" dirty="0"/>
          </a:p>
        </p:txBody>
      </p:sp>
      <p:sp>
        <p:nvSpPr>
          <p:cNvPr id="3" name="내용 개체 틀 2"/>
          <p:cNvSpPr>
            <a:spLocks noGrp="1"/>
          </p:cNvSpPr>
          <p:nvPr>
            <p:ph idx="1"/>
          </p:nvPr>
        </p:nvSpPr>
        <p:spPr>
          <a:xfrm>
            <a:off x="4900928" y="1179829"/>
            <a:ext cx="6650991" cy="4658216"/>
          </a:xfrm>
        </p:spPr>
        <p:txBody>
          <a:bodyPr rtlCol="0" anchor="ctr">
            <a:normAutofit/>
          </a:bodyPr>
          <a:lstStyle>
            <a:lvl1pPr>
              <a:defRPr sz="2000">
                <a:solidFill>
                  <a:schemeClr val="tx2"/>
                </a:solidFill>
                <a:latin typeface="Malgun Gothic" panose="020B0503020000020004" pitchFamily="50" charset="-127"/>
                <a:ea typeface="Malgun Gothic" panose="020B0503020000020004" pitchFamily="50" charset="-127"/>
              </a:defRPr>
            </a:lvl1pPr>
            <a:lvl2pPr>
              <a:defRPr sz="1800">
                <a:solidFill>
                  <a:schemeClr val="tx2"/>
                </a:solidFill>
                <a:latin typeface="Malgun Gothic" panose="020B0503020000020004" pitchFamily="50" charset="-127"/>
                <a:ea typeface="Malgun Gothic" panose="020B0503020000020004" pitchFamily="50" charset="-127"/>
              </a:defRPr>
            </a:lvl2pPr>
            <a:lvl3pPr>
              <a:defRPr sz="1600">
                <a:solidFill>
                  <a:schemeClr val="tx2"/>
                </a:solidFill>
                <a:latin typeface="Malgun Gothic" panose="020B0503020000020004" pitchFamily="50" charset="-127"/>
                <a:ea typeface="Malgun Gothic" panose="020B0503020000020004" pitchFamily="50" charset="-127"/>
              </a:defRPr>
            </a:lvl3pPr>
            <a:lvl4pPr>
              <a:defRPr sz="1400">
                <a:solidFill>
                  <a:schemeClr val="tx2"/>
                </a:solidFill>
                <a:latin typeface="Malgun Gothic" panose="020B0503020000020004" pitchFamily="50" charset="-127"/>
                <a:ea typeface="Malgun Gothic" panose="020B0503020000020004" pitchFamily="50" charset="-127"/>
              </a:defRPr>
            </a:lvl4pPr>
            <a:lvl5pPr>
              <a:defRPr sz="1400">
                <a:solidFill>
                  <a:schemeClr val="tx2"/>
                </a:solidFill>
                <a:latin typeface="Malgun Gothic" panose="020B0503020000020004" pitchFamily="50" charset="-127"/>
                <a:ea typeface="Malgun Gothic" panose="020B0503020000020004" pitchFamily="50" charset="-127"/>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텍스트 개체 틀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latin typeface="Malgun Gothic" panose="020B0503020000020004" pitchFamily="50" charset="-127"/>
                <a:ea typeface="Malgun Gothic" panose="020B0503020000020004" pitchFamily="50" charset="-127"/>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8" name="날짜 개체 틀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a:prstGeom prst="rect">
            <a:avLst/>
          </a:prstGeom>
        </p:spPr>
        <p:txBody>
          <a:bodyPr rtlCol="0"/>
          <a:lstStyle>
            <a:lvl1pPr>
              <a:defRPr>
                <a:latin typeface="Malgun Gothic" panose="020B0503020000020004" pitchFamily="50" charset="-127"/>
                <a:ea typeface="Malgun Gothic" panose="020B0503020000020004" pitchFamily="50" charset="-127"/>
              </a:defRPr>
            </a:lvl1pPr>
          </a:lstStyle>
          <a:p>
            <a:fld id="{DBE2D092-1E7F-4E5E-8EFE-840944FCD807}" type="datetime1">
              <a:rPr lang="ko-KR" altLang="en-US" smtClean="0"/>
              <a:t>2022-03-22</a:t>
            </a:fld>
            <a:endParaRPr lang="en-US" dirty="0"/>
          </a:p>
        </p:txBody>
      </p:sp>
      <p:sp>
        <p:nvSpPr>
          <p:cNvPr id="10" name="바닥글 개체 틀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11" name="슬라이드 번호 개체 틀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a:prstGeom prst="rect">
            <a:avLst/>
          </a:prstGeom>
        </p:spPr>
        <p:txBody>
          <a:bodyPr rtlCol="0"/>
          <a:lstStyle>
            <a:lvl1pPr>
              <a:defRPr>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ko"/>
              <a:t>마스터 제목 스타일 편집</a:t>
            </a:r>
            <a:endParaRPr lang="en-US" dirty="0"/>
          </a:p>
        </p:txBody>
      </p:sp>
      <p:sp>
        <p:nvSpPr>
          <p:cNvPr id="3" name="텍스트 개체 틀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ko"/>
              <a:t>마스터 텍스트 스타일을 편집하려면 클릭하세요.</a:t>
            </a:r>
          </a:p>
          <a:p>
            <a:pPr lvl="1" rtl="0"/>
            <a:r>
              <a:rPr lang="ko"/>
              <a:t>둘째 수준</a:t>
            </a:r>
          </a:p>
          <a:p>
            <a:pPr lvl="2" rtl="0"/>
            <a:r>
              <a:rPr lang="ko"/>
              <a:t>셋째 수준</a:t>
            </a:r>
          </a:p>
          <a:p>
            <a:pPr lvl="3" rtl="0"/>
            <a:r>
              <a:rPr lang="ko"/>
              <a:t>넷째 수준</a:t>
            </a:r>
          </a:p>
          <a:p>
            <a:pPr lvl="4" rtl="0"/>
            <a:r>
              <a:rPr lang="ko"/>
              <a:t>다섯째 수준</a:t>
            </a:r>
            <a:endParaRPr lang="en-US" dirty="0"/>
          </a:p>
        </p:txBody>
      </p:sp>
      <p:sp>
        <p:nvSpPr>
          <p:cNvPr id="9" name="직사각형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직사각형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직사각형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63" r:id="rId3"/>
    <p:sldLayoutId id="2147483758" r:id="rId4"/>
    <p:sldLayoutId id="2147483759" r:id="rId5"/>
    <p:sldLayoutId id="2147483711" r:id="rId6"/>
    <p:sldLayoutId id="2147483760" r:id="rId7"/>
    <p:sldLayoutId id="2147483762" r:id="rId8"/>
    <p:sldLayoutId id="2147483706" r:id="rId9"/>
    <p:sldLayoutId id="2147483709" r:id="rId10"/>
    <p:sldLayoutId id="2147483707" r:id="rId11"/>
    <p:sldLayoutId id="2147483708" r:id="rId12"/>
  </p:sldLayoutIdLst>
  <p:hf sldNum="0" hdr="0" ftr="0"/>
  <p:txStyles>
    <p:titleStyle>
      <a:lvl1pPr algn="l" defTabSz="457200" rtl="0" eaLnBrk="1" latinLnBrk="1" hangingPunct="1">
        <a:lnSpc>
          <a:spcPct val="100000"/>
        </a:lnSpc>
        <a:spcBef>
          <a:spcPct val="0"/>
        </a:spcBef>
        <a:buNone/>
        <a:defRPr sz="2800" b="0" kern="1200" cap="all">
          <a:solidFill>
            <a:schemeClr val="tx1">
              <a:lumMod val="75000"/>
              <a:lumOff val="25000"/>
            </a:schemeClr>
          </a:solidFill>
          <a:latin typeface="Malgun Gothic" panose="020B0503020000020004" pitchFamily="50" charset="-127"/>
          <a:ea typeface="Malgun Gothic" panose="020B0503020000020004" pitchFamily="50" charset="-127"/>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06000" indent="-306000" algn="l" defTabSz="457200" rtl="0" eaLnBrk="1" latinLnBrk="1"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algun Gothic" panose="020B0503020000020004" pitchFamily="50" charset="-127"/>
          <a:ea typeface="Malgun Gothic" panose="020B0503020000020004" pitchFamily="50" charset="-127"/>
          <a:cs typeface="+mn-cs"/>
        </a:defRPr>
      </a:lvl1pPr>
      <a:lvl2pPr marL="630000" indent="-306000" algn="l" defTabSz="457200" rtl="0" eaLnBrk="1" latinLnBrk="1"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algun Gothic" panose="020B0503020000020004" pitchFamily="50" charset="-127"/>
          <a:ea typeface="Malgun Gothic" panose="020B0503020000020004" pitchFamily="50" charset="-127"/>
          <a:cs typeface="+mn-cs"/>
        </a:defRPr>
      </a:lvl2pPr>
      <a:lvl3pPr marL="900000" indent="-270000" algn="l" defTabSz="457200" rtl="0" eaLnBrk="1" latinLnBrk="1"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algun Gothic" panose="020B0503020000020004" pitchFamily="50" charset="-127"/>
          <a:ea typeface="Malgun Gothic" panose="020B0503020000020004" pitchFamily="50" charset="-127"/>
          <a:cs typeface="+mn-cs"/>
        </a:defRPr>
      </a:lvl3pPr>
      <a:lvl4pPr marL="1242000" indent="-234000" algn="l" defTabSz="457200" rtl="0" eaLnBrk="1" latinLnBrk="1"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algun Gothic" panose="020B0503020000020004" pitchFamily="50" charset="-127"/>
          <a:ea typeface="Malgun Gothic" panose="020B0503020000020004" pitchFamily="50" charset="-127"/>
          <a:cs typeface="+mn-cs"/>
        </a:defRPr>
      </a:lvl4pPr>
      <a:lvl5pPr marL="1602000" indent="-234000" algn="l" defTabSz="457200" rtl="0" eaLnBrk="1" latinLnBrk="1"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algun Gothic" panose="020B0503020000020004" pitchFamily="50" charset="-127"/>
          <a:ea typeface="Malgun Gothic" panose="020B0503020000020004" pitchFamily="50" charset="-127"/>
          <a:cs typeface="+mn-cs"/>
        </a:defRPr>
      </a:lvl5pPr>
      <a:lvl6pPr marL="19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8" name="Picture 4" descr="KAIST College of Business Graduate School of Management MBA Programs">
            <a:extLst>
              <a:ext uri="{FF2B5EF4-FFF2-40B4-BE49-F238E27FC236}">
                <a16:creationId xmlns:a16="http://schemas.microsoft.com/office/drawing/2014/main" id="{AD49C28E-75D0-4F35-A5C6-1C08A4886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4370" y="6217125"/>
            <a:ext cx="998248" cy="4272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5DBFA11-679C-46D7-9732-DC9C70AD568C}"/>
              </a:ext>
            </a:extLst>
          </p:cNvPr>
          <p:cNvSpPr txBox="1"/>
          <p:nvPr/>
        </p:nvSpPr>
        <p:spPr>
          <a:xfrm>
            <a:off x="3752418" y="2308014"/>
            <a:ext cx="4544290" cy="584775"/>
          </a:xfrm>
          <a:prstGeom prst="rect">
            <a:avLst/>
          </a:prstGeom>
          <a:noFill/>
        </p:spPr>
        <p:txBody>
          <a:bodyPr wrap="square" rtlCol="0">
            <a:spAutoFit/>
          </a:bodyPr>
          <a:lstStyle/>
          <a:p>
            <a:r>
              <a:rPr lang="ko-KR" altLang="en-US" sz="3200">
                <a:latin typeface="서울남산 장체 M" panose="02020503020101020101" pitchFamily="18" charset="-127"/>
                <a:ea typeface="서울남산 장체 M" panose="02020503020101020101" pitchFamily="18" charset="-127"/>
              </a:rPr>
              <a:t>엔론의 </a:t>
            </a:r>
            <a:r>
              <a:rPr lang="ko-KR" altLang="en-US" sz="3200" dirty="0">
                <a:latin typeface="서울남산 장체 M" panose="02020503020101020101" pitchFamily="18" charset="-127"/>
                <a:ea typeface="서울남산 장체 M" panose="02020503020101020101" pitchFamily="18" charset="-127"/>
              </a:rPr>
              <a:t>몰락과 세계 금융위기</a:t>
            </a:r>
          </a:p>
        </p:txBody>
      </p:sp>
      <p:sp>
        <p:nvSpPr>
          <p:cNvPr id="9" name="TextBox 8">
            <a:extLst>
              <a:ext uri="{FF2B5EF4-FFF2-40B4-BE49-F238E27FC236}">
                <a16:creationId xmlns:a16="http://schemas.microsoft.com/office/drawing/2014/main" id="{7AA49BB2-85CB-4F28-8E08-CA3FB772C38A}"/>
              </a:ext>
            </a:extLst>
          </p:cNvPr>
          <p:cNvSpPr txBox="1"/>
          <p:nvPr/>
        </p:nvSpPr>
        <p:spPr>
          <a:xfrm>
            <a:off x="5006108" y="3791313"/>
            <a:ext cx="2733964" cy="369332"/>
          </a:xfrm>
          <a:prstGeom prst="rect">
            <a:avLst/>
          </a:prstGeom>
          <a:noFill/>
        </p:spPr>
        <p:txBody>
          <a:bodyPr wrap="square" rtlCol="0">
            <a:spAutoFit/>
          </a:bodyPr>
          <a:lstStyle/>
          <a:p>
            <a:r>
              <a:rPr lang="ko-KR" altLang="en-US" dirty="0">
                <a:latin typeface="서울한강 장체 BL" panose="02020503020101020101" pitchFamily="18" charset="-127"/>
                <a:ea typeface="서울한강 장체 BL" panose="02020503020101020101" pitchFamily="18" charset="-127"/>
              </a:rPr>
              <a:t>재무회계 </a:t>
            </a:r>
            <a:r>
              <a:rPr lang="en-US" altLang="ko-KR" dirty="0">
                <a:latin typeface="서울한강 장체 BL" panose="02020503020101020101" pitchFamily="18" charset="-127"/>
                <a:ea typeface="서울한강 장체 BL" panose="02020503020101020101" pitchFamily="18" charset="-127"/>
              </a:rPr>
              <a:t>DFMBA 12</a:t>
            </a:r>
            <a:r>
              <a:rPr lang="ko-KR" altLang="en-US" dirty="0">
                <a:latin typeface="서울한강 장체 BL" panose="02020503020101020101" pitchFamily="18" charset="-127"/>
                <a:ea typeface="서울한강 장체 BL" panose="02020503020101020101" pitchFamily="18" charset="-127"/>
              </a:rPr>
              <a:t>조</a:t>
            </a:r>
          </a:p>
        </p:txBody>
      </p:sp>
      <p:sp>
        <p:nvSpPr>
          <p:cNvPr id="10" name="TextBox 9">
            <a:extLst>
              <a:ext uri="{FF2B5EF4-FFF2-40B4-BE49-F238E27FC236}">
                <a16:creationId xmlns:a16="http://schemas.microsoft.com/office/drawing/2014/main" id="{49E252E6-5BB4-4A1A-B2A3-A74D400D47CD}"/>
              </a:ext>
            </a:extLst>
          </p:cNvPr>
          <p:cNvSpPr txBox="1"/>
          <p:nvPr/>
        </p:nvSpPr>
        <p:spPr>
          <a:xfrm>
            <a:off x="4260417" y="4405136"/>
            <a:ext cx="3528291" cy="369332"/>
          </a:xfrm>
          <a:prstGeom prst="rect">
            <a:avLst/>
          </a:prstGeom>
          <a:noFill/>
        </p:spPr>
        <p:txBody>
          <a:bodyPr wrap="square" rtlCol="0">
            <a:spAutoFit/>
          </a:bodyPr>
          <a:lstStyle/>
          <a:p>
            <a:r>
              <a:rPr lang="ko-KR" altLang="en-US" dirty="0">
                <a:latin typeface="서울남산 장체 M" panose="02020503020101020101" pitchFamily="18" charset="-127"/>
                <a:ea typeface="서울남산 장체 M" panose="02020503020101020101" pitchFamily="18" charset="-127"/>
              </a:rPr>
              <a:t>장준호</a:t>
            </a:r>
            <a:r>
              <a:rPr lang="en-US" altLang="ko-KR" dirty="0">
                <a:latin typeface="서울남산 장체 M" panose="02020503020101020101" pitchFamily="18" charset="-127"/>
                <a:ea typeface="서울남산 장체 M" panose="02020503020101020101" pitchFamily="18" charset="-127"/>
              </a:rPr>
              <a:t>, </a:t>
            </a:r>
            <a:r>
              <a:rPr lang="ko-KR" altLang="en-US" dirty="0">
                <a:latin typeface="서울남산 장체 M" panose="02020503020101020101" pitchFamily="18" charset="-127"/>
                <a:ea typeface="서울남산 장체 M" panose="02020503020101020101" pitchFamily="18" charset="-127"/>
              </a:rPr>
              <a:t>정규호</a:t>
            </a:r>
            <a:r>
              <a:rPr lang="en-US" altLang="ko-KR" dirty="0">
                <a:latin typeface="서울남산 장체 M" panose="02020503020101020101" pitchFamily="18" charset="-127"/>
                <a:ea typeface="서울남산 장체 M" panose="02020503020101020101" pitchFamily="18" charset="-127"/>
              </a:rPr>
              <a:t>, </a:t>
            </a:r>
            <a:r>
              <a:rPr lang="ko-KR" altLang="en-US" dirty="0">
                <a:latin typeface="서울남산 장체 M" panose="02020503020101020101" pitchFamily="18" charset="-127"/>
                <a:ea typeface="서울남산 장체 M" panose="02020503020101020101" pitchFamily="18" charset="-127"/>
              </a:rPr>
              <a:t>정성욱</a:t>
            </a:r>
            <a:r>
              <a:rPr lang="en-US" altLang="ko-KR" dirty="0">
                <a:latin typeface="서울남산 장체 M" panose="02020503020101020101" pitchFamily="18" charset="-127"/>
                <a:ea typeface="서울남산 장체 M" panose="02020503020101020101" pitchFamily="18" charset="-127"/>
              </a:rPr>
              <a:t>, </a:t>
            </a:r>
            <a:r>
              <a:rPr lang="ko-KR" altLang="en-US" dirty="0" err="1">
                <a:latin typeface="서울남산 장체 M" panose="02020503020101020101" pitchFamily="18" charset="-127"/>
                <a:ea typeface="서울남산 장체 M" panose="02020503020101020101" pitchFamily="18" charset="-127"/>
              </a:rPr>
              <a:t>정의건</a:t>
            </a:r>
            <a:r>
              <a:rPr lang="en-US" altLang="ko-KR" dirty="0">
                <a:latin typeface="서울남산 장체 M" panose="02020503020101020101" pitchFamily="18" charset="-127"/>
                <a:ea typeface="서울남산 장체 M" panose="02020503020101020101" pitchFamily="18" charset="-127"/>
              </a:rPr>
              <a:t>, </a:t>
            </a:r>
            <a:r>
              <a:rPr lang="ko-KR" altLang="en-US" dirty="0">
                <a:latin typeface="서울남산 장체 M" panose="02020503020101020101" pitchFamily="18" charset="-127"/>
                <a:ea typeface="서울남산 장체 M" panose="02020503020101020101" pitchFamily="18" charset="-127"/>
              </a:rPr>
              <a:t>정효진</a:t>
            </a:r>
          </a:p>
        </p:txBody>
      </p:sp>
      <p:sp>
        <p:nvSpPr>
          <p:cNvPr id="7" name="직사각형 6">
            <a:extLst>
              <a:ext uri="{FF2B5EF4-FFF2-40B4-BE49-F238E27FC236}">
                <a16:creationId xmlns:a16="http://schemas.microsoft.com/office/drawing/2014/main" id="{B50B2796-DA70-4CFD-8F07-B9C4F1F19E69}"/>
              </a:ext>
            </a:extLst>
          </p:cNvPr>
          <p:cNvSpPr/>
          <p:nvPr/>
        </p:nvSpPr>
        <p:spPr>
          <a:xfrm>
            <a:off x="2528599" y="1878596"/>
            <a:ext cx="6991928" cy="3140363"/>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TextBox 11">
            <a:extLst>
              <a:ext uri="{FF2B5EF4-FFF2-40B4-BE49-F238E27FC236}">
                <a16:creationId xmlns:a16="http://schemas.microsoft.com/office/drawing/2014/main" id="{8748918D-1072-40B2-8345-F8F755D26396}"/>
              </a:ext>
            </a:extLst>
          </p:cNvPr>
          <p:cNvSpPr txBox="1"/>
          <p:nvPr/>
        </p:nvSpPr>
        <p:spPr>
          <a:xfrm>
            <a:off x="5652654" y="3264111"/>
            <a:ext cx="1256147" cy="369332"/>
          </a:xfrm>
          <a:prstGeom prst="rect">
            <a:avLst/>
          </a:prstGeom>
          <a:noFill/>
        </p:spPr>
        <p:txBody>
          <a:bodyPr wrap="square" rtlCol="0">
            <a:spAutoFit/>
          </a:bodyPr>
          <a:lstStyle/>
          <a:p>
            <a:r>
              <a:rPr lang="en-US" altLang="ko-KR" dirty="0">
                <a:latin typeface="서울한강 장체 BL" panose="02020503020101020101" pitchFamily="18" charset="-127"/>
                <a:ea typeface="서울한강 장체 BL" panose="02020503020101020101" pitchFamily="18" charset="-127"/>
              </a:rPr>
              <a:t>Part.</a:t>
            </a:r>
            <a:r>
              <a:rPr lang="ko-KR" altLang="en-US" dirty="0">
                <a:latin typeface="서울한강 장체 BL" panose="02020503020101020101" pitchFamily="18" charset="-127"/>
                <a:ea typeface="서울한강 장체 BL" panose="02020503020101020101" pitchFamily="18" charset="-127"/>
              </a:rPr>
              <a:t> </a:t>
            </a:r>
            <a:r>
              <a:rPr lang="en-US" altLang="ko-KR" dirty="0">
                <a:latin typeface="서울한강 장체 BL" panose="02020503020101020101" pitchFamily="18" charset="-127"/>
                <a:ea typeface="서울한강 장체 BL" panose="02020503020101020101" pitchFamily="18" charset="-127"/>
              </a:rPr>
              <a:t>2</a:t>
            </a:r>
            <a:endParaRPr lang="ko-KR" altLang="en-US" dirty="0">
              <a:latin typeface="서울한강 장체 BL" panose="02020503020101020101" pitchFamily="18" charset="-127"/>
              <a:ea typeface="서울한강 장체 BL" panose="02020503020101020101" pitchFamily="18" charset="-127"/>
            </a:endParaRPr>
          </a:p>
        </p:txBody>
      </p:sp>
    </p:spTree>
    <p:extLst>
      <p:ext uri="{BB962C8B-B14F-4D97-AF65-F5344CB8AC3E}">
        <p14:creationId xmlns:p14="http://schemas.microsoft.com/office/powerpoint/2010/main" val="625333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사각형: 둥근 모서리 17">
            <a:extLst>
              <a:ext uri="{FF2B5EF4-FFF2-40B4-BE49-F238E27FC236}">
                <a16:creationId xmlns:a16="http://schemas.microsoft.com/office/drawing/2014/main" id="{D91AADA1-B474-4CD6-AECC-A557EB9F4C91}"/>
              </a:ext>
            </a:extLst>
          </p:cNvPr>
          <p:cNvSpPr/>
          <p:nvPr/>
        </p:nvSpPr>
        <p:spPr>
          <a:xfrm>
            <a:off x="1649992" y="1933104"/>
            <a:ext cx="4531001" cy="939234"/>
          </a:xfrm>
          <a:prstGeom prst="roundRect">
            <a:avLst>
              <a:gd name="adj" fmla="val 2244"/>
            </a:avLst>
          </a:prstGeom>
          <a:noFill/>
          <a:ln w="3175">
            <a:solidFill>
              <a:srgbClr val="189CCF"/>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33400">
              <a:lnSpc>
                <a:spcPct val="90000"/>
              </a:lnSpc>
              <a:spcBef>
                <a:spcPct val="0"/>
              </a:spcBef>
              <a:spcAft>
                <a:spcPct val="35000"/>
              </a:spcAft>
            </a:pPr>
            <a:r>
              <a:rPr lang="ko-KR" altLang="en-US" sz="1400" kern="1200" dirty="0">
                <a:solidFill>
                  <a:srgbClr val="404040"/>
                </a:solidFill>
                <a:latin typeface="서울한강 장체 L" panose="02020503020101020101" pitchFamily="18" charset="-127"/>
                <a:ea typeface="서울한강 장체 L" panose="02020503020101020101" pitchFamily="18" charset="-127"/>
              </a:rPr>
              <a:t>거래중인 파생상품의 가치를 자체적으로 개발한 모형을 사용해 가격을 추정하여 이익을 과대 평가</a:t>
            </a:r>
            <a:endParaRPr lang="en-US" altLang="ko-KR" sz="1400" kern="1200" dirty="0">
              <a:solidFill>
                <a:srgbClr val="404040"/>
              </a:solidFill>
              <a:latin typeface="서울한강 장체 L" panose="02020503020101020101" pitchFamily="18" charset="-127"/>
              <a:ea typeface="서울한강 장체 L" panose="02020503020101020101" pitchFamily="18" charset="-127"/>
            </a:endParaRPr>
          </a:p>
        </p:txBody>
      </p:sp>
      <p:grpSp>
        <p:nvGrpSpPr>
          <p:cNvPr id="23" name="그룹 22">
            <a:extLst>
              <a:ext uri="{FF2B5EF4-FFF2-40B4-BE49-F238E27FC236}">
                <a16:creationId xmlns:a16="http://schemas.microsoft.com/office/drawing/2014/main" id="{A7D80ED3-79B5-42D1-B9C9-BB953306757A}"/>
              </a:ext>
            </a:extLst>
          </p:cNvPr>
          <p:cNvGrpSpPr/>
          <p:nvPr/>
        </p:nvGrpSpPr>
        <p:grpSpPr>
          <a:xfrm>
            <a:off x="1649991" y="1427664"/>
            <a:ext cx="4531001" cy="363378"/>
            <a:chOff x="7017590" y="1635204"/>
            <a:chExt cx="3005230" cy="363378"/>
          </a:xfrm>
        </p:grpSpPr>
        <p:sp>
          <p:nvSpPr>
            <p:cNvPr id="24" name="사각형: 둥근 위쪽 모서리 23">
              <a:extLst>
                <a:ext uri="{FF2B5EF4-FFF2-40B4-BE49-F238E27FC236}">
                  <a16:creationId xmlns:a16="http://schemas.microsoft.com/office/drawing/2014/main" id="{5C48448D-94E3-46CD-9C68-A7BF94772E32}"/>
                </a:ext>
              </a:extLst>
            </p:cNvPr>
            <p:cNvSpPr/>
            <p:nvPr/>
          </p:nvSpPr>
          <p:spPr>
            <a:xfrm rot="5400000">
              <a:off x="8338516" y="314278"/>
              <a:ext cx="363378" cy="3005230"/>
            </a:xfrm>
            <a:prstGeom prst="round2SameRect">
              <a:avLst/>
            </a:prstGeom>
          </p:spPr>
          <p:style>
            <a:lnRef idx="2">
              <a:schemeClr val="accent1">
                <a:shade val="80000"/>
                <a:hueOff val="446191"/>
                <a:satOff val="-9058"/>
                <a:lumOff val="30677"/>
                <a:alphaOff val="0"/>
              </a:schemeClr>
            </a:lnRef>
            <a:fillRef idx="1">
              <a:schemeClr val="accent1">
                <a:shade val="80000"/>
                <a:hueOff val="446191"/>
                <a:satOff val="-9058"/>
                <a:lumOff val="30677"/>
                <a:alphaOff val="0"/>
              </a:schemeClr>
            </a:fillRef>
            <a:effectRef idx="0">
              <a:schemeClr val="accent1">
                <a:shade val="80000"/>
                <a:hueOff val="446191"/>
                <a:satOff val="-9058"/>
                <a:lumOff val="30677"/>
                <a:alphaOff val="0"/>
              </a:schemeClr>
            </a:effectRef>
            <a:fontRef idx="minor">
              <a:schemeClr val="lt1"/>
            </a:fontRef>
          </p:style>
        </p:sp>
        <p:sp>
          <p:nvSpPr>
            <p:cNvPr id="25" name="사각형: 둥근 위쪽 모서리 4">
              <a:extLst>
                <a:ext uri="{FF2B5EF4-FFF2-40B4-BE49-F238E27FC236}">
                  <a16:creationId xmlns:a16="http://schemas.microsoft.com/office/drawing/2014/main" id="{24044ABF-7984-481E-BB69-4C2F51CD3F22}"/>
                </a:ext>
              </a:extLst>
            </p:cNvPr>
            <p:cNvSpPr txBox="1"/>
            <p:nvPr/>
          </p:nvSpPr>
          <p:spPr>
            <a:xfrm>
              <a:off x="7017591" y="1652943"/>
              <a:ext cx="2987491" cy="3279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rtlCol="0" anchor="ctr" anchorCtr="1">
              <a:noAutofit/>
            </a:bodyPr>
            <a:lstStyle/>
            <a:p>
              <a:pPr marL="0" lvl="0" indent="0" algn="ctr" defTabSz="622300" rtl="0">
                <a:lnSpc>
                  <a:spcPct val="90000"/>
                </a:lnSpc>
                <a:spcBef>
                  <a:spcPct val="0"/>
                </a:spcBef>
                <a:spcAft>
                  <a:spcPct val="35000"/>
                </a:spcAft>
                <a:buNone/>
              </a:pPr>
              <a:r>
                <a:rPr lang="ko-KR" altLang="en-US" sz="1400" kern="1200" dirty="0">
                  <a:latin typeface="Malgun Gothic" panose="020B0503020000020004" pitchFamily="50" charset="-127"/>
                  <a:ea typeface="Malgun Gothic" panose="020B0503020000020004" pitchFamily="50" charset="-127"/>
                </a:rPr>
                <a:t>재무보고</a:t>
              </a:r>
              <a:r>
                <a:rPr lang="en-US" altLang="ko-KR" sz="1400" kern="1200" dirty="0">
                  <a:latin typeface="Malgun Gothic" panose="020B0503020000020004" pitchFamily="50" charset="-127"/>
                  <a:ea typeface="Malgun Gothic" panose="020B0503020000020004" pitchFamily="50" charset="-127"/>
                </a:rPr>
                <a:t>(</a:t>
              </a:r>
              <a:r>
                <a:rPr lang="ko-KR" altLang="en-US" sz="1400" kern="1200" dirty="0">
                  <a:latin typeface="Malgun Gothic" panose="020B0503020000020004" pitchFamily="50" charset="-127"/>
                  <a:ea typeface="Malgun Gothic" panose="020B0503020000020004" pitchFamily="50" charset="-127"/>
                </a:rPr>
                <a:t>자산</a:t>
              </a:r>
              <a:r>
                <a:rPr lang="en-US" altLang="ko-KR" sz="1400" kern="1200" dirty="0">
                  <a:latin typeface="Malgun Gothic" panose="020B0503020000020004" pitchFamily="50" charset="-127"/>
                  <a:ea typeface="Malgun Gothic" panose="020B0503020000020004" pitchFamily="50" charset="-127"/>
                </a:rPr>
                <a:t>, </a:t>
              </a:r>
              <a:r>
                <a:rPr lang="ko-KR" altLang="en-US" sz="1400" kern="1200" dirty="0">
                  <a:latin typeface="Malgun Gothic" panose="020B0503020000020004" pitchFamily="50" charset="-127"/>
                  <a:ea typeface="Malgun Gothic" panose="020B0503020000020004" pitchFamily="50" charset="-127"/>
                </a:rPr>
                <a:t>순이익 과대평가</a:t>
              </a:r>
              <a:r>
                <a:rPr lang="en-US" altLang="ko-KR" sz="1400" kern="1200" dirty="0">
                  <a:latin typeface="Malgun Gothic" panose="020B0503020000020004" pitchFamily="50" charset="-127"/>
                  <a:ea typeface="Malgun Gothic" panose="020B0503020000020004" pitchFamily="50" charset="-127"/>
                </a:rPr>
                <a:t>)</a:t>
              </a:r>
              <a:endParaRPr lang="ko" sz="1400" kern="1200" dirty="0">
                <a:latin typeface="Malgun Gothic" panose="020B0503020000020004" pitchFamily="50" charset="-127"/>
                <a:ea typeface="Malgun Gothic" panose="020B0503020000020004" pitchFamily="50" charset="-127"/>
              </a:endParaRPr>
            </a:p>
          </p:txBody>
        </p:sp>
      </p:grpSp>
      <p:grpSp>
        <p:nvGrpSpPr>
          <p:cNvPr id="26" name="그룹 25">
            <a:extLst>
              <a:ext uri="{FF2B5EF4-FFF2-40B4-BE49-F238E27FC236}">
                <a16:creationId xmlns:a16="http://schemas.microsoft.com/office/drawing/2014/main" id="{CE756400-68DA-4F11-B1ED-0757DF930C72}"/>
              </a:ext>
            </a:extLst>
          </p:cNvPr>
          <p:cNvGrpSpPr/>
          <p:nvPr/>
        </p:nvGrpSpPr>
        <p:grpSpPr>
          <a:xfrm flipH="1">
            <a:off x="6407525" y="1427664"/>
            <a:ext cx="4531003" cy="363378"/>
            <a:chOff x="1007129" y="1635204"/>
            <a:chExt cx="3005231" cy="363378"/>
          </a:xfrm>
        </p:grpSpPr>
        <p:sp>
          <p:nvSpPr>
            <p:cNvPr id="27" name="사각형: 둥근 위쪽 모서리 26">
              <a:extLst>
                <a:ext uri="{FF2B5EF4-FFF2-40B4-BE49-F238E27FC236}">
                  <a16:creationId xmlns:a16="http://schemas.microsoft.com/office/drawing/2014/main" id="{8BA82A18-C2EA-47E5-9CB4-FBAE9D602260}"/>
                </a:ext>
              </a:extLst>
            </p:cNvPr>
            <p:cNvSpPr/>
            <p:nvPr/>
          </p:nvSpPr>
          <p:spPr>
            <a:xfrm rot="16200000">
              <a:off x="2328055" y="314278"/>
              <a:ext cx="363378" cy="3005230"/>
            </a:xfrm>
            <a:prstGeom prst="round2SameRect">
              <a:avLst/>
            </a:prstGeom>
          </p:spPr>
          <p:style>
            <a:lnRef idx="2">
              <a:schemeClr val="accent1">
                <a:shade val="80000"/>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28" name="사각형: 둥근 위쪽 모서리 4">
              <a:extLst>
                <a:ext uri="{FF2B5EF4-FFF2-40B4-BE49-F238E27FC236}">
                  <a16:creationId xmlns:a16="http://schemas.microsoft.com/office/drawing/2014/main" id="{3554CE9E-B1C1-452F-88EF-1697A8ACE638}"/>
                </a:ext>
              </a:extLst>
            </p:cNvPr>
            <p:cNvSpPr txBox="1"/>
            <p:nvPr/>
          </p:nvSpPr>
          <p:spPr>
            <a:xfrm rot="21600000">
              <a:off x="1024869" y="1652943"/>
              <a:ext cx="2987491" cy="327900"/>
            </a:xfrm>
            <a:prstGeom prst="round2Same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rtlCol="0" anchor="ctr" anchorCtr="1">
              <a:noAutofit/>
            </a:bodyPr>
            <a:lstStyle/>
            <a:p>
              <a:pPr marL="0" lvl="0" indent="0" algn="ctr" defTabSz="622300" rtl="0">
                <a:lnSpc>
                  <a:spcPct val="90000"/>
                </a:lnSpc>
                <a:spcBef>
                  <a:spcPct val="0"/>
                </a:spcBef>
                <a:spcAft>
                  <a:spcPct val="35000"/>
                </a:spcAft>
                <a:buNone/>
              </a:pPr>
              <a:r>
                <a:rPr lang="ko-KR" altLang="en-US" sz="1400" kern="1200" dirty="0">
                  <a:latin typeface="Malgun Gothic" panose="020B0503020000020004" pitchFamily="50" charset="-127"/>
                  <a:ea typeface="Malgun Gothic" panose="020B0503020000020004" pitchFamily="50" charset="-127"/>
                </a:rPr>
                <a:t>내부 성과평가 및 보상</a:t>
              </a:r>
              <a:endParaRPr lang="ko" sz="1400" kern="1200" dirty="0">
                <a:latin typeface="Malgun Gothic" panose="020B0503020000020004" pitchFamily="50" charset="-127"/>
                <a:ea typeface="Malgun Gothic" panose="020B0503020000020004" pitchFamily="50" charset="-127"/>
              </a:endParaRPr>
            </a:p>
          </p:txBody>
        </p:sp>
      </p:grpSp>
      <p:sp>
        <p:nvSpPr>
          <p:cNvPr id="29" name="사각형: 둥근 모서리 28">
            <a:extLst>
              <a:ext uri="{FF2B5EF4-FFF2-40B4-BE49-F238E27FC236}">
                <a16:creationId xmlns:a16="http://schemas.microsoft.com/office/drawing/2014/main" id="{78A42DBF-B8A8-4A36-91AD-F4E33494AF23}"/>
              </a:ext>
            </a:extLst>
          </p:cNvPr>
          <p:cNvSpPr/>
          <p:nvPr/>
        </p:nvSpPr>
        <p:spPr>
          <a:xfrm>
            <a:off x="1649991" y="3027720"/>
            <a:ext cx="4531001" cy="939234"/>
          </a:xfrm>
          <a:prstGeom prst="roundRect">
            <a:avLst>
              <a:gd name="adj" fmla="val 2244"/>
            </a:avLst>
          </a:prstGeom>
          <a:noFill/>
          <a:ln w="3175">
            <a:solidFill>
              <a:srgbClr val="189CCF"/>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33400">
              <a:lnSpc>
                <a:spcPct val="90000"/>
              </a:lnSpc>
              <a:spcBef>
                <a:spcPct val="0"/>
              </a:spcBef>
              <a:spcAft>
                <a:spcPct val="35000"/>
              </a:spcAft>
            </a:pPr>
            <a:r>
              <a:rPr lang="ko-KR" altLang="en-US" sz="1400" kern="1200" dirty="0">
                <a:solidFill>
                  <a:srgbClr val="404040"/>
                </a:solidFill>
                <a:latin typeface="서울한강 장체 L" panose="02020503020101020101" pitchFamily="18" charset="-127"/>
                <a:ea typeface="서울한강 장체 L" panose="02020503020101020101" pitchFamily="18" charset="-127"/>
              </a:rPr>
              <a:t>금융위기 직전 글로벌</a:t>
            </a:r>
            <a:r>
              <a:rPr lang="en-US" altLang="ko-KR" sz="1400" dirty="0">
                <a:solidFill>
                  <a:srgbClr val="404040"/>
                </a:solidFill>
                <a:latin typeface="서울한강 장체 L" panose="02020503020101020101" pitchFamily="18" charset="-127"/>
                <a:ea typeface="서울한강 장체 L" panose="02020503020101020101" pitchFamily="18" charset="-127"/>
              </a:rPr>
              <a:t>IB</a:t>
            </a:r>
            <a:r>
              <a:rPr lang="ko-KR" altLang="en-US" sz="1400" dirty="0">
                <a:solidFill>
                  <a:srgbClr val="404040"/>
                </a:solidFill>
                <a:latin typeface="서울한강 장체 L" panose="02020503020101020101" pitchFamily="18" charset="-127"/>
                <a:ea typeface="서울한강 장체 L" panose="02020503020101020101" pitchFamily="18" charset="-127"/>
              </a:rPr>
              <a:t>들은</a:t>
            </a:r>
            <a:r>
              <a:rPr lang="ko-KR" altLang="en-US" sz="1400" kern="1200" dirty="0">
                <a:solidFill>
                  <a:srgbClr val="404040"/>
                </a:solidFill>
                <a:latin typeface="서울한강 장체 L" panose="02020503020101020101" pitchFamily="18" charset="-127"/>
                <a:ea typeface="서울한강 장체 L" panose="02020503020101020101" pitchFamily="18" charset="-127"/>
              </a:rPr>
              <a:t> </a:t>
            </a:r>
            <a:r>
              <a:rPr lang="ko-KR" altLang="en-US" sz="1400" kern="1200" dirty="0" err="1">
                <a:solidFill>
                  <a:srgbClr val="404040"/>
                </a:solidFill>
                <a:latin typeface="서울한강 장체 L" panose="02020503020101020101" pitchFamily="18" charset="-127"/>
                <a:ea typeface="서울한강 장체 L" panose="02020503020101020101" pitchFamily="18" charset="-127"/>
              </a:rPr>
              <a:t>주택담보부증권</a:t>
            </a:r>
            <a:r>
              <a:rPr lang="ko-KR" altLang="en-US" sz="1400" kern="1200" dirty="0">
                <a:solidFill>
                  <a:srgbClr val="404040"/>
                </a:solidFill>
                <a:latin typeface="서울한강 장체 L" panose="02020503020101020101" pitchFamily="18" charset="-127"/>
                <a:ea typeface="서울한강 장체 L" panose="02020503020101020101" pitchFamily="18" charset="-127"/>
              </a:rPr>
              <a:t> </a:t>
            </a:r>
            <a:r>
              <a:rPr lang="en-US" altLang="ko-KR" sz="1400" kern="1200" dirty="0">
                <a:solidFill>
                  <a:srgbClr val="404040"/>
                </a:solidFill>
                <a:latin typeface="서울한강 장체 L" panose="02020503020101020101" pitchFamily="18" charset="-127"/>
                <a:ea typeface="서울한강 장체 L" panose="02020503020101020101" pitchFamily="18" charset="-127"/>
              </a:rPr>
              <a:t>(MBS)</a:t>
            </a:r>
            <a:r>
              <a:rPr lang="ko-KR" altLang="en-US" sz="1400" kern="1200" dirty="0">
                <a:solidFill>
                  <a:srgbClr val="404040"/>
                </a:solidFill>
                <a:latin typeface="서울한강 장체 L" panose="02020503020101020101" pitchFamily="18" charset="-127"/>
                <a:ea typeface="서울한강 장체 L" panose="02020503020101020101" pitchFamily="18" charset="-127"/>
              </a:rPr>
              <a:t>나 부채담보부증권</a:t>
            </a:r>
            <a:r>
              <a:rPr lang="en-US" altLang="ko-KR" sz="1400" kern="1200" dirty="0">
                <a:solidFill>
                  <a:srgbClr val="404040"/>
                </a:solidFill>
                <a:latin typeface="서울한강 장체 L" panose="02020503020101020101" pitchFamily="18" charset="-127"/>
                <a:ea typeface="서울한강 장체 L" panose="02020503020101020101" pitchFamily="18" charset="-127"/>
              </a:rPr>
              <a:t>(CDO)</a:t>
            </a:r>
            <a:r>
              <a:rPr lang="ko-KR" altLang="en-US" sz="1400" dirty="0">
                <a:solidFill>
                  <a:srgbClr val="404040"/>
                </a:solidFill>
                <a:latin typeface="서울한강 장체 L" panose="02020503020101020101" pitchFamily="18" charset="-127"/>
                <a:ea typeface="서울한강 장체 L" panose="02020503020101020101" pitchFamily="18" charset="-127"/>
              </a:rPr>
              <a:t> 등의 거래를 통해 부동산 관련 파생상품의 가치를 부풀려 이익을 과대 평가</a:t>
            </a:r>
            <a:endParaRPr lang="en-US" altLang="ko-KR" sz="1400" kern="1200" dirty="0">
              <a:solidFill>
                <a:srgbClr val="404040"/>
              </a:solidFill>
              <a:latin typeface="서울한강 장체 L" panose="02020503020101020101" pitchFamily="18" charset="-127"/>
              <a:ea typeface="서울한강 장체 L" panose="02020503020101020101" pitchFamily="18" charset="-127"/>
            </a:endParaRPr>
          </a:p>
        </p:txBody>
      </p:sp>
      <p:sp>
        <p:nvSpPr>
          <p:cNvPr id="30" name="사각형: 둥근 모서리 29">
            <a:extLst>
              <a:ext uri="{FF2B5EF4-FFF2-40B4-BE49-F238E27FC236}">
                <a16:creationId xmlns:a16="http://schemas.microsoft.com/office/drawing/2014/main" id="{CE54DF5A-5252-4B8D-9C36-270C18D67A51}"/>
              </a:ext>
            </a:extLst>
          </p:cNvPr>
          <p:cNvSpPr/>
          <p:nvPr/>
        </p:nvSpPr>
        <p:spPr>
          <a:xfrm>
            <a:off x="6407527" y="3027720"/>
            <a:ext cx="4531001" cy="939234"/>
          </a:xfrm>
          <a:prstGeom prst="roundRect">
            <a:avLst>
              <a:gd name="adj" fmla="val 2244"/>
            </a:avLst>
          </a:prstGeom>
          <a:noFill/>
          <a:ln w="3175">
            <a:solidFill>
              <a:srgbClr val="189CCF"/>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33400">
              <a:lnSpc>
                <a:spcPct val="90000"/>
              </a:lnSpc>
              <a:spcBef>
                <a:spcPct val="0"/>
              </a:spcBef>
              <a:spcAft>
                <a:spcPct val="35000"/>
              </a:spcAft>
            </a:pPr>
            <a:r>
              <a:rPr lang="ko-KR" altLang="en-US" sz="1400" kern="1200" dirty="0" err="1">
                <a:solidFill>
                  <a:srgbClr val="404040"/>
                </a:solidFill>
                <a:latin typeface="서울한강 장체 L" panose="02020503020101020101" pitchFamily="18" charset="-127"/>
                <a:ea typeface="서울한강 장체 L" panose="02020503020101020101" pitchFamily="18" charset="-127"/>
              </a:rPr>
              <a:t>리먼브라더스의</a:t>
            </a:r>
            <a:r>
              <a:rPr lang="ko-KR" altLang="en-US" sz="1400" kern="1200" dirty="0">
                <a:solidFill>
                  <a:srgbClr val="404040"/>
                </a:solidFill>
                <a:latin typeface="서울한강 장체 L" panose="02020503020101020101" pitchFamily="18" charset="-127"/>
                <a:ea typeface="서울한강 장체 L" panose="02020503020101020101" pitchFamily="18" charset="-127"/>
              </a:rPr>
              <a:t> 경우 파산 직전 </a:t>
            </a:r>
            <a:r>
              <a:rPr lang="en-US" altLang="ko-KR" sz="1400" kern="1200" dirty="0">
                <a:solidFill>
                  <a:srgbClr val="404040"/>
                </a:solidFill>
                <a:latin typeface="서울한강 장체 L" panose="02020503020101020101" pitchFamily="18" charset="-127"/>
                <a:ea typeface="서울한강 장체 L" panose="02020503020101020101" pitchFamily="18" charset="-127"/>
              </a:rPr>
              <a:t>2</a:t>
            </a:r>
            <a:r>
              <a:rPr lang="ko-KR" altLang="en-US" sz="1400" kern="1200" dirty="0">
                <a:solidFill>
                  <a:srgbClr val="404040"/>
                </a:solidFill>
                <a:latin typeface="서울한강 장체 L" panose="02020503020101020101" pitchFamily="18" charset="-127"/>
                <a:ea typeface="서울한강 장체 L" panose="02020503020101020101" pitchFamily="18" charset="-127"/>
              </a:rPr>
              <a:t>명의 이사에게 약 </a:t>
            </a:r>
            <a:r>
              <a:rPr lang="en-US" altLang="ko-KR" sz="1400" kern="1200" dirty="0">
                <a:solidFill>
                  <a:srgbClr val="404040"/>
                </a:solidFill>
                <a:latin typeface="서울한강 장체 L" panose="02020503020101020101" pitchFamily="18" charset="-127"/>
                <a:ea typeface="서울한강 장체 L" panose="02020503020101020101" pitchFamily="18" charset="-127"/>
              </a:rPr>
              <a:t>2,000</a:t>
            </a:r>
            <a:r>
              <a:rPr lang="ko-KR" altLang="en-US" sz="1400" kern="1200" dirty="0">
                <a:solidFill>
                  <a:srgbClr val="404040"/>
                </a:solidFill>
                <a:latin typeface="서울한강 장체 L" panose="02020503020101020101" pitchFamily="18" charset="-127"/>
                <a:ea typeface="서울한강 장체 L" panose="02020503020101020101" pitchFamily="18" charset="-127"/>
              </a:rPr>
              <a:t>만달러</a:t>
            </a:r>
            <a:r>
              <a:rPr lang="en-US" altLang="ko-KR" sz="1400" dirty="0">
                <a:solidFill>
                  <a:srgbClr val="404040"/>
                </a:solidFill>
                <a:latin typeface="서울한강 장체 L" panose="02020503020101020101" pitchFamily="18" charset="-127"/>
                <a:ea typeface="서울한강 장체 L" panose="02020503020101020101" pitchFamily="18" charset="-127"/>
              </a:rPr>
              <a:t> </a:t>
            </a:r>
            <a:r>
              <a:rPr lang="ko-KR" altLang="en-US" sz="1400" dirty="0">
                <a:solidFill>
                  <a:srgbClr val="404040"/>
                </a:solidFill>
                <a:latin typeface="서울한강 장체 L" panose="02020503020101020101" pitchFamily="18" charset="-127"/>
                <a:ea typeface="서울한강 장체 L" panose="02020503020101020101" pitchFamily="18" charset="-127"/>
              </a:rPr>
              <a:t>성과급 지급</a:t>
            </a:r>
            <a:r>
              <a:rPr lang="en-US" altLang="ko-KR" sz="1400" dirty="0">
                <a:solidFill>
                  <a:srgbClr val="404040"/>
                </a:solidFill>
                <a:latin typeface="서울한강 장체 L" panose="02020503020101020101" pitchFamily="18" charset="-127"/>
                <a:ea typeface="서울한강 장체 L" panose="02020503020101020101" pitchFamily="18" charset="-127"/>
              </a:rPr>
              <a:t>. </a:t>
            </a:r>
            <a:r>
              <a:rPr lang="ko-KR" altLang="en-US" sz="1400" dirty="0">
                <a:solidFill>
                  <a:srgbClr val="404040"/>
                </a:solidFill>
                <a:latin typeface="서울한강 장체 L" panose="02020503020101020101" pitchFamily="18" charset="-127"/>
                <a:ea typeface="서울한강 장체 L" panose="02020503020101020101" pitchFamily="18" charset="-127"/>
              </a:rPr>
              <a:t>리먼의 </a:t>
            </a:r>
            <a:r>
              <a:rPr lang="en-US" altLang="ko-KR" sz="1400" dirty="0">
                <a:solidFill>
                  <a:srgbClr val="404040"/>
                </a:solidFill>
                <a:latin typeface="서울한강 장체 L" panose="02020503020101020101" pitchFamily="18" charset="-127"/>
                <a:ea typeface="서울한강 장체 L" panose="02020503020101020101" pitchFamily="18" charset="-127"/>
              </a:rPr>
              <a:t>CEO </a:t>
            </a:r>
            <a:r>
              <a:rPr lang="ko-KR" altLang="en-US" sz="1400" dirty="0" err="1">
                <a:solidFill>
                  <a:srgbClr val="404040"/>
                </a:solidFill>
                <a:latin typeface="서울한강 장체 L" panose="02020503020101020101" pitchFamily="18" charset="-127"/>
                <a:ea typeface="서울한강 장체 L" panose="02020503020101020101" pitchFamily="18" charset="-127"/>
              </a:rPr>
              <a:t>리처드풀드는</a:t>
            </a:r>
            <a:r>
              <a:rPr lang="ko-KR" altLang="en-US" sz="1400" dirty="0">
                <a:solidFill>
                  <a:srgbClr val="404040"/>
                </a:solidFill>
                <a:latin typeface="서울한강 장체 L" panose="02020503020101020101" pitchFamily="18" charset="-127"/>
                <a:ea typeface="서울한강 장체 L" panose="02020503020101020101" pitchFamily="18" charset="-127"/>
              </a:rPr>
              <a:t> 파산 전 </a:t>
            </a:r>
            <a:r>
              <a:rPr lang="en-US" altLang="ko-KR" sz="1400" dirty="0">
                <a:solidFill>
                  <a:srgbClr val="404040"/>
                </a:solidFill>
                <a:latin typeface="서울한강 장체 L" panose="02020503020101020101" pitchFamily="18" charset="-127"/>
                <a:ea typeface="서울한강 장체 L" panose="02020503020101020101" pitchFamily="18" charset="-127"/>
              </a:rPr>
              <a:t>4</a:t>
            </a:r>
            <a:r>
              <a:rPr lang="ko-KR" altLang="en-US" sz="1400" dirty="0" err="1">
                <a:solidFill>
                  <a:srgbClr val="404040"/>
                </a:solidFill>
                <a:latin typeface="서울한강 장체 L" panose="02020503020101020101" pitchFamily="18" charset="-127"/>
                <a:ea typeface="서울한강 장체 L" panose="02020503020101020101" pitchFamily="18" charset="-127"/>
              </a:rPr>
              <a:t>년동안</a:t>
            </a:r>
            <a:r>
              <a:rPr lang="ko-KR" altLang="en-US" sz="1400" dirty="0">
                <a:solidFill>
                  <a:srgbClr val="404040"/>
                </a:solidFill>
                <a:latin typeface="서울한강 장체 L" panose="02020503020101020101" pitchFamily="18" charset="-127"/>
                <a:ea typeface="서울한강 장체 L" panose="02020503020101020101" pitchFamily="18" charset="-127"/>
              </a:rPr>
              <a:t> 총 </a:t>
            </a:r>
            <a:r>
              <a:rPr lang="en-US" altLang="ko-KR" sz="1400" dirty="0">
                <a:solidFill>
                  <a:srgbClr val="404040"/>
                </a:solidFill>
                <a:latin typeface="서울한강 장체 L" panose="02020503020101020101" pitchFamily="18" charset="-127"/>
                <a:ea typeface="서울한강 장체 L" panose="02020503020101020101" pitchFamily="18" charset="-127"/>
              </a:rPr>
              <a:t>4</a:t>
            </a:r>
            <a:r>
              <a:rPr lang="ko-KR" altLang="en-US" sz="1400" dirty="0">
                <a:solidFill>
                  <a:srgbClr val="404040"/>
                </a:solidFill>
                <a:latin typeface="서울한강 장체 L" panose="02020503020101020101" pitchFamily="18" charset="-127"/>
                <a:ea typeface="서울한강 장체 L" panose="02020503020101020101" pitchFamily="18" charset="-127"/>
              </a:rPr>
              <a:t>억</a:t>
            </a:r>
            <a:r>
              <a:rPr lang="en-US" altLang="ko-KR" sz="1400" dirty="0">
                <a:solidFill>
                  <a:srgbClr val="404040"/>
                </a:solidFill>
                <a:latin typeface="서울한강 장체 L" panose="02020503020101020101" pitchFamily="18" charset="-127"/>
                <a:ea typeface="서울한강 장체 L" panose="02020503020101020101" pitchFamily="18" charset="-127"/>
              </a:rPr>
              <a:t>8,000</a:t>
            </a:r>
            <a:r>
              <a:rPr lang="ko-KR" altLang="en-US" sz="1400" dirty="0">
                <a:solidFill>
                  <a:srgbClr val="404040"/>
                </a:solidFill>
                <a:latin typeface="서울한강 장체 L" panose="02020503020101020101" pitchFamily="18" charset="-127"/>
                <a:ea typeface="서울한강 장체 L" panose="02020503020101020101" pitchFamily="18" charset="-127"/>
              </a:rPr>
              <a:t>만달러의 보수를 받음</a:t>
            </a:r>
            <a:endParaRPr lang="en-US" altLang="ko-KR" sz="1400" kern="1200" dirty="0">
              <a:solidFill>
                <a:srgbClr val="404040"/>
              </a:solidFill>
              <a:latin typeface="서울한강 장체 L" panose="02020503020101020101" pitchFamily="18" charset="-127"/>
              <a:ea typeface="서울한강 장체 L" panose="02020503020101020101" pitchFamily="18" charset="-127"/>
            </a:endParaRPr>
          </a:p>
        </p:txBody>
      </p:sp>
      <p:sp>
        <p:nvSpPr>
          <p:cNvPr id="31" name="사각형: 둥근 모서리 30">
            <a:extLst>
              <a:ext uri="{FF2B5EF4-FFF2-40B4-BE49-F238E27FC236}">
                <a16:creationId xmlns:a16="http://schemas.microsoft.com/office/drawing/2014/main" id="{1F503967-A333-46B0-B774-5DCA234D61AA}"/>
              </a:ext>
            </a:extLst>
          </p:cNvPr>
          <p:cNvSpPr/>
          <p:nvPr/>
        </p:nvSpPr>
        <p:spPr>
          <a:xfrm>
            <a:off x="6407527" y="1933104"/>
            <a:ext cx="4531001" cy="939234"/>
          </a:xfrm>
          <a:prstGeom prst="roundRect">
            <a:avLst>
              <a:gd name="adj" fmla="val 2244"/>
            </a:avLst>
          </a:prstGeom>
          <a:noFill/>
          <a:ln w="3175">
            <a:solidFill>
              <a:srgbClr val="189CCF"/>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33400">
              <a:lnSpc>
                <a:spcPct val="90000"/>
              </a:lnSpc>
              <a:spcBef>
                <a:spcPct val="0"/>
              </a:spcBef>
              <a:spcAft>
                <a:spcPct val="35000"/>
              </a:spcAft>
            </a:pPr>
            <a:r>
              <a:rPr lang="ko-KR" altLang="en-US" sz="1400" dirty="0">
                <a:solidFill>
                  <a:srgbClr val="404040"/>
                </a:solidFill>
                <a:latin typeface="서울한강 장체 L" panose="02020503020101020101" pitchFamily="18" charset="-127"/>
                <a:ea typeface="서울한강 장체 L" panose="02020503020101020101" pitchFamily="18" charset="-127"/>
              </a:rPr>
              <a:t>파산 직전 </a:t>
            </a:r>
            <a:r>
              <a:rPr lang="en-US" altLang="ko-KR" sz="1400" dirty="0">
                <a:solidFill>
                  <a:srgbClr val="404040"/>
                </a:solidFill>
                <a:latin typeface="서울한강 장체 L" panose="02020503020101020101" pitchFamily="18" charset="-127"/>
                <a:ea typeface="서울한강 장체 L" panose="02020503020101020101" pitchFamily="18" charset="-127"/>
              </a:rPr>
              <a:t>500</a:t>
            </a:r>
            <a:r>
              <a:rPr lang="ko-KR" altLang="en-US" sz="1400" dirty="0">
                <a:solidFill>
                  <a:srgbClr val="404040"/>
                </a:solidFill>
                <a:latin typeface="서울한강 장체 L" panose="02020503020101020101" pitchFamily="18" charset="-127"/>
                <a:ea typeface="서울한강 장체 L" panose="02020503020101020101" pitchFamily="18" charset="-127"/>
              </a:rPr>
              <a:t>명의 간부들에게 총 </a:t>
            </a:r>
            <a:r>
              <a:rPr lang="en-US" altLang="ko-KR" sz="1400" dirty="0">
                <a:solidFill>
                  <a:srgbClr val="404040"/>
                </a:solidFill>
                <a:latin typeface="서울한강 장체 L" panose="02020503020101020101" pitchFamily="18" charset="-127"/>
                <a:ea typeface="서울한강 장체 L" panose="02020503020101020101" pitchFamily="18" charset="-127"/>
              </a:rPr>
              <a:t>5,500</a:t>
            </a:r>
            <a:r>
              <a:rPr lang="ko-KR" altLang="en-US" sz="1400" dirty="0">
                <a:solidFill>
                  <a:srgbClr val="404040"/>
                </a:solidFill>
                <a:latin typeface="서울한강 장체 L" panose="02020503020101020101" pitchFamily="18" charset="-127"/>
                <a:ea typeface="서울한강 장체 L" panose="02020503020101020101" pitchFamily="18" charset="-127"/>
              </a:rPr>
              <a:t>만달러의 성과급 지급</a:t>
            </a:r>
            <a:r>
              <a:rPr lang="en-US" altLang="ko-KR" sz="1400" dirty="0">
                <a:solidFill>
                  <a:srgbClr val="404040"/>
                </a:solidFill>
                <a:latin typeface="서울한강 장체 L" panose="02020503020101020101" pitchFamily="18" charset="-127"/>
                <a:ea typeface="서울한강 장체 L" panose="02020503020101020101" pitchFamily="18" charset="-127"/>
              </a:rPr>
              <a:t>(</a:t>
            </a:r>
            <a:r>
              <a:rPr lang="ko-KR" altLang="en-US" sz="1400" dirty="0">
                <a:solidFill>
                  <a:srgbClr val="404040"/>
                </a:solidFill>
                <a:latin typeface="서울한강 장체 L" panose="02020503020101020101" pitchFamily="18" charset="-127"/>
                <a:ea typeface="서울한강 장체 L" panose="02020503020101020101" pitchFamily="18" charset="-127"/>
              </a:rPr>
              <a:t>인당 최대 </a:t>
            </a:r>
            <a:r>
              <a:rPr lang="en-US" altLang="ko-KR" sz="1400" dirty="0">
                <a:solidFill>
                  <a:srgbClr val="404040"/>
                </a:solidFill>
                <a:latin typeface="서울한강 장체 L" panose="02020503020101020101" pitchFamily="18" charset="-127"/>
                <a:ea typeface="서울한강 장체 L" panose="02020503020101020101" pitchFamily="18" charset="-127"/>
              </a:rPr>
              <a:t>500</a:t>
            </a:r>
            <a:r>
              <a:rPr lang="ko-KR" altLang="en-US" sz="1400" dirty="0">
                <a:solidFill>
                  <a:srgbClr val="404040"/>
                </a:solidFill>
                <a:latin typeface="서울한강 장체 L" panose="02020503020101020101" pitchFamily="18" charset="-127"/>
                <a:ea typeface="서울한강 장체 L" panose="02020503020101020101" pitchFamily="18" charset="-127"/>
              </a:rPr>
              <a:t>만달러</a:t>
            </a:r>
            <a:r>
              <a:rPr lang="en-US" altLang="ko-KR" sz="1400" dirty="0">
                <a:solidFill>
                  <a:srgbClr val="404040"/>
                </a:solidFill>
                <a:latin typeface="서울한강 장체 L" panose="02020503020101020101" pitchFamily="18" charset="-127"/>
                <a:ea typeface="서울한강 장체 L" panose="02020503020101020101" pitchFamily="18" charset="-127"/>
              </a:rPr>
              <a:t>)</a:t>
            </a:r>
          </a:p>
        </p:txBody>
      </p:sp>
      <p:sp>
        <p:nvSpPr>
          <p:cNvPr id="6" name="TextBox 5">
            <a:extLst>
              <a:ext uri="{FF2B5EF4-FFF2-40B4-BE49-F238E27FC236}">
                <a16:creationId xmlns:a16="http://schemas.microsoft.com/office/drawing/2014/main" id="{F065ED8E-CC3D-4C99-B08A-E9349A38939A}"/>
              </a:ext>
            </a:extLst>
          </p:cNvPr>
          <p:cNvSpPr txBox="1"/>
          <p:nvPr/>
        </p:nvSpPr>
        <p:spPr>
          <a:xfrm>
            <a:off x="428729" y="2172410"/>
            <a:ext cx="1107996" cy="369332"/>
          </a:xfrm>
          <a:prstGeom prst="rect">
            <a:avLst/>
          </a:prstGeom>
          <a:noFill/>
        </p:spPr>
        <p:txBody>
          <a:bodyPr wrap="none" rtlCol="0">
            <a:spAutoFit/>
          </a:bodyPr>
          <a:lstStyle>
            <a:defPPr rtl="0">
              <a:defRPr lang="ko-kr"/>
            </a:defPPr>
            <a:lvl1pPr>
              <a:defRPr>
                <a:latin typeface="HY견고딕" panose="02030600000101010101" pitchFamily="18" charset="-127"/>
                <a:ea typeface="HY견고딕" panose="02030600000101010101" pitchFamily="18" charset="-127"/>
              </a:defRPr>
            </a:lvl1pPr>
          </a:lstStyle>
          <a:p>
            <a:r>
              <a:rPr lang="ko-KR" altLang="en-US" dirty="0" err="1">
                <a:solidFill>
                  <a:schemeClr val="tx2"/>
                </a:solidFill>
              </a:rPr>
              <a:t>엔론사태</a:t>
            </a:r>
            <a:endParaRPr lang="ko-KR" altLang="en-US" dirty="0">
              <a:solidFill>
                <a:schemeClr val="tx2"/>
              </a:solidFill>
            </a:endParaRPr>
          </a:p>
        </p:txBody>
      </p:sp>
      <p:sp>
        <p:nvSpPr>
          <p:cNvPr id="32" name="TextBox 31">
            <a:extLst>
              <a:ext uri="{FF2B5EF4-FFF2-40B4-BE49-F238E27FC236}">
                <a16:creationId xmlns:a16="http://schemas.microsoft.com/office/drawing/2014/main" id="{89990589-35C6-429F-89D0-95EA1159CD38}"/>
              </a:ext>
            </a:extLst>
          </p:cNvPr>
          <p:cNvSpPr txBox="1"/>
          <p:nvPr/>
        </p:nvSpPr>
        <p:spPr>
          <a:xfrm>
            <a:off x="428728" y="3312671"/>
            <a:ext cx="1107996" cy="369332"/>
          </a:xfrm>
          <a:prstGeom prst="rect">
            <a:avLst/>
          </a:prstGeom>
          <a:noFill/>
        </p:spPr>
        <p:txBody>
          <a:bodyPr wrap="none" rtlCol="0">
            <a:spAutoFit/>
          </a:bodyPr>
          <a:lstStyle>
            <a:defPPr rtl="0">
              <a:defRPr lang="ko-kr"/>
            </a:defPPr>
            <a:lvl1pPr>
              <a:defRPr>
                <a:latin typeface="HY견고딕" panose="02030600000101010101" pitchFamily="18" charset="-127"/>
                <a:ea typeface="HY견고딕" panose="02030600000101010101" pitchFamily="18" charset="-127"/>
              </a:defRPr>
            </a:lvl1pPr>
          </a:lstStyle>
          <a:p>
            <a:r>
              <a:rPr lang="ko-KR" altLang="en-US" dirty="0">
                <a:solidFill>
                  <a:schemeClr val="tx2"/>
                </a:solidFill>
              </a:rPr>
              <a:t>금융위기</a:t>
            </a:r>
          </a:p>
        </p:txBody>
      </p:sp>
      <p:cxnSp>
        <p:nvCxnSpPr>
          <p:cNvPr id="33" name="직선 화살표 연결선 32">
            <a:extLst>
              <a:ext uri="{FF2B5EF4-FFF2-40B4-BE49-F238E27FC236}">
                <a16:creationId xmlns:a16="http://schemas.microsoft.com/office/drawing/2014/main" id="{5907992E-3B8D-4B21-87F7-CAC98F6E8109}"/>
              </a:ext>
            </a:extLst>
          </p:cNvPr>
          <p:cNvCxnSpPr>
            <a:cxnSpLocks/>
            <a:stCxn id="18" idx="3"/>
            <a:endCxn id="31" idx="1"/>
          </p:cNvCxnSpPr>
          <p:nvPr/>
        </p:nvCxnSpPr>
        <p:spPr>
          <a:xfrm>
            <a:off x="6180993" y="2402721"/>
            <a:ext cx="226534" cy="0"/>
          </a:xfrm>
          <a:prstGeom prst="straightConnector1">
            <a:avLst/>
          </a:prstGeom>
          <a:ln>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EB8E7DC8-C524-48EA-958D-C186DE1651AA}"/>
              </a:ext>
            </a:extLst>
          </p:cNvPr>
          <p:cNvCxnSpPr>
            <a:cxnSpLocks/>
            <a:stCxn id="29" idx="3"/>
            <a:endCxn id="30" idx="1"/>
          </p:cNvCxnSpPr>
          <p:nvPr/>
        </p:nvCxnSpPr>
        <p:spPr>
          <a:xfrm>
            <a:off x="6180992" y="3497337"/>
            <a:ext cx="226535" cy="0"/>
          </a:xfrm>
          <a:prstGeom prst="straightConnector1">
            <a:avLst/>
          </a:prstGeom>
          <a:ln>
            <a:prstDash val="sysDot"/>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BC0F639-D7E0-4EF4-B886-3578C578CA5A}"/>
              </a:ext>
            </a:extLst>
          </p:cNvPr>
          <p:cNvSpPr txBox="1"/>
          <p:nvPr/>
        </p:nvSpPr>
        <p:spPr>
          <a:xfrm>
            <a:off x="1649991" y="4738994"/>
            <a:ext cx="9261790" cy="1681229"/>
          </a:xfrm>
          <a:prstGeom prst="rect">
            <a:avLst/>
          </a:prstGeom>
          <a:noFill/>
          <a:ln>
            <a:solidFill>
              <a:schemeClr val="accent1"/>
            </a:solidFill>
            <a:prstDash val="sysDot"/>
          </a:ln>
        </p:spPr>
        <p:txBody>
          <a:bodyPr wrap="square" rtlCol="0">
            <a:spAutoFit/>
          </a:bodyPr>
          <a:lstStyle/>
          <a:p>
            <a:pPr fontAlgn="t">
              <a:lnSpc>
                <a:spcPct val="90000"/>
              </a:lnSpc>
              <a:spcBef>
                <a:spcPct val="0"/>
              </a:spcBef>
              <a:spcAft>
                <a:spcPct val="35000"/>
              </a:spcAft>
            </a:pPr>
            <a:r>
              <a:rPr lang="ko-KR" altLang="en-US" sz="1400" b="1" dirty="0">
                <a:solidFill>
                  <a:srgbClr val="404040"/>
                </a:solidFill>
                <a:latin typeface="서울한강 장체 L" panose="02020503020101020101" pitchFamily="18" charset="-127"/>
                <a:ea typeface="서울한강 장체 L" panose="02020503020101020101" pitchFamily="18" charset="-127"/>
              </a:rPr>
              <a:t>미국의 제도 변화</a:t>
            </a:r>
            <a:endParaRPr lang="en-US" altLang="ko-KR" sz="1400" b="1" dirty="0">
              <a:solidFill>
                <a:srgbClr val="404040"/>
              </a:solidFill>
              <a:latin typeface="서울한강 장체 L" panose="02020503020101020101" pitchFamily="18" charset="-127"/>
              <a:ea typeface="서울한강 장체 L" panose="02020503020101020101" pitchFamily="18" charset="-127"/>
            </a:endParaRPr>
          </a:p>
          <a:p>
            <a:pPr fontAlgn="t">
              <a:lnSpc>
                <a:spcPct val="90000"/>
              </a:lnSpc>
              <a:spcBef>
                <a:spcPct val="0"/>
              </a:spcBef>
              <a:spcAft>
                <a:spcPct val="35000"/>
              </a:spcAft>
            </a:pPr>
            <a:r>
              <a:rPr lang="ko-KR" altLang="en-US" sz="1400" dirty="0">
                <a:solidFill>
                  <a:srgbClr val="404040"/>
                </a:solidFill>
                <a:latin typeface="서울한강 장체 L" panose="02020503020101020101" pitchFamily="18" charset="-127"/>
                <a:ea typeface="서울한강 장체 L" panose="02020503020101020101" pitchFamily="18" charset="-127"/>
              </a:rPr>
              <a:t>금융안전위원회</a:t>
            </a:r>
            <a:r>
              <a:rPr lang="en-US" altLang="ko-KR" sz="1400" dirty="0">
                <a:solidFill>
                  <a:srgbClr val="404040"/>
                </a:solidFill>
                <a:latin typeface="서울한강 장체 L" panose="02020503020101020101" pitchFamily="18" charset="-127"/>
                <a:ea typeface="서울한강 장체 L" panose="02020503020101020101" pitchFamily="18" charset="-127"/>
              </a:rPr>
              <a:t>(Financial Stability Board, </a:t>
            </a:r>
            <a:r>
              <a:rPr lang="ko-KR" altLang="en-US" sz="1400" dirty="0">
                <a:solidFill>
                  <a:srgbClr val="404040"/>
                </a:solidFill>
                <a:latin typeface="서울한강 장체 L" panose="02020503020101020101" pitchFamily="18" charset="-127"/>
                <a:ea typeface="서울한강 장체 L" panose="02020503020101020101" pitchFamily="18" charset="-127"/>
              </a:rPr>
              <a:t>약칭 </a:t>
            </a:r>
            <a:r>
              <a:rPr lang="en-US" altLang="ko-KR" sz="1400" dirty="0">
                <a:solidFill>
                  <a:srgbClr val="404040"/>
                </a:solidFill>
                <a:latin typeface="서울한강 장체 L" panose="02020503020101020101" pitchFamily="18" charset="-127"/>
                <a:ea typeface="서울한강 장체 L" panose="02020503020101020101" pitchFamily="18" charset="-127"/>
              </a:rPr>
              <a:t>FSB)</a:t>
            </a:r>
            <a:r>
              <a:rPr lang="ko-KR" altLang="en-US" sz="1400" dirty="0">
                <a:solidFill>
                  <a:srgbClr val="404040"/>
                </a:solidFill>
                <a:latin typeface="서울한강 장체 L" panose="02020503020101020101" pitchFamily="18" charset="-127"/>
                <a:ea typeface="서울한강 장체 L" panose="02020503020101020101" pitchFamily="18" charset="-127"/>
              </a:rPr>
              <a:t>는 세계적 금융위기 재발 방지를 위한 각종 규제정책을 펼치면서 「</a:t>
            </a:r>
            <a:r>
              <a:rPr lang="ko-KR" altLang="en-US" sz="1400" b="1" dirty="0">
                <a:solidFill>
                  <a:srgbClr val="404040"/>
                </a:solidFill>
                <a:latin typeface="서울한강 장체 L" panose="02020503020101020101" pitchFamily="18" charset="-127"/>
                <a:ea typeface="서울한강 장체 L" panose="02020503020101020101" pitchFamily="18" charset="-127"/>
              </a:rPr>
              <a:t>건전한 보상원칙</a:t>
            </a:r>
            <a:r>
              <a:rPr lang="en-US" altLang="ko-KR" sz="1400" dirty="0">
                <a:solidFill>
                  <a:srgbClr val="404040"/>
                </a:solidFill>
                <a:latin typeface="서울한강 장체 L" panose="02020503020101020101" pitchFamily="18" charset="-127"/>
                <a:ea typeface="서울한강 장체 L" panose="02020503020101020101" pitchFamily="18" charset="-127"/>
              </a:rPr>
              <a:t>(Principles for Sound Compensation Practices, ‘09.4</a:t>
            </a:r>
            <a:r>
              <a:rPr lang="ko-KR" altLang="en-US" sz="1400" dirty="0">
                <a:solidFill>
                  <a:srgbClr val="404040"/>
                </a:solidFill>
                <a:latin typeface="서울한강 장체 L" panose="02020503020101020101" pitchFamily="18" charset="-127"/>
                <a:ea typeface="서울한강 장체 L" panose="02020503020101020101" pitchFamily="18" charset="-127"/>
              </a:rPr>
              <a:t>월</a:t>
            </a:r>
            <a:r>
              <a:rPr lang="en-US" altLang="ko-KR" sz="1400" dirty="0">
                <a:solidFill>
                  <a:srgbClr val="404040"/>
                </a:solidFill>
                <a:latin typeface="서울한강 장체 L" panose="02020503020101020101" pitchFamily="18" charset="-127"/>
                <a:ea typeface="서울한강 장체 L" panose="02020503020101020101" pitchFamily="18" charset="-127"/>
              </a:rPr>
              <a:t>)</a:t>
            </a:r>
            <a:r>
              <a:rPr lang="ko-KR" altLang="en-US" sz="1400" dirty="0">
                <a:solidFill>
                  <a:srgbClr val="404040"/>
                </a:solidFill>
                <a:latin typeface="서울한강 장체 L" panose="02020503020101020101" pitchFamily="18" charset="-127"/>
                <a:ea typeface="서울한강 장체 L" panose="02020503020101020101" pitchFamily="18" charset="-127"/>
              </a:rPr>
              <a:t>」 </a:t>
            </a:r>
            <a:r>
              <a:rPr lang="ko-KR" altLang="en-US" sz="1400" dirty="0" err="1">
                <a:solidFill>
                  <a:srgbClr val="404040"/>
                </a:solidFill>
                <a:latin typeface="서울한강 장체 L" panose="02020503020101020101" pitchFamily="18" charset="-127"/>
                <a:ea typeface="서울한강 장체 L" panose="02020503020101020101" pitchFamily="18" charset="-127"/>
              </a:rPr>
              <a:t>및「</a:t>
            </a:r>
            <a:r>
              <a:rPr lang="ko-KR" altLang="en-US" sz="1400" b="1" dirty="0" err="1">
                <a:solidFill>
                  <a:srgbClr val="404040"/>
                </a:solidFill>
                <a:latin typeface="서울한강 장체 L" panose="02020503020101020101" pitchFamily="18" charset="-127"/>
                <a:ea typeface="서울한강 장체 L" panose="02020503020101020101" pitchFamily="18" charset="-127"/>
              </a:rPr>
              <a:t>보상원칙</a:t>
            </a:r>
            <a:r>
              <a:rPr lang="ko-KR" altLang="en-US" sz="1400" b="1" dirty="0">
                <a:solidFill>
                  <a:srgbClr val="404040"/>
                </a:solidFill>
                <a:latin typeface="서울한강 장체 L" panose="02020503020101020101" pitchFamily="18" charset="-127"/>
                <a:ea typeface="서울한강 장체 L" panose="02020503020101020101" pitchFamily="18" charset="-127"/>
              </a:rPr>
              <a:t> 이행기준 </a:t>
            </a:r>
            <a:r>
              <a:rPr lang="en-US" altLang="ko-KR" sz="1400" dirty="0">
                <a:solidFill>
                  <a:srgbClr val="404040"/>
                </a:solidFill>
                <a:latin typeface="서울한강 장체 L" panose="02020503020101020101" pitchFamily="18" charset="-127"/>
                <a:ea typeface="서울한강 장체 L" panose="02020503020101020101" pitchFamily="18" charset="-127"/>
              </a:rPr>
              <a:t>(Implementation Standards, ‘09.9</a:t>
            </a:r>
            <a:r>
              <a:rPr lang="ko-KR" altLang="en-US" sz="1400" dirty="0">
                <a:solidFill>
                  <a:srgbClr val="404040"/>
                </a:solidFill>
                <a:latin typeface="서울한강 장체 L" panose="02020503020101020101" pitchFamily="18" charset="-127"/>
                <a:ea typeface="서울한강 장체 L" panose="02020503020101020101" pitchFamily="18" charset="-127"/>
              </a:rPr>
              <a:t>월</a:t>
            </a:r>
            <a:r>
              <a:rPr lang="en-US" altLang="ko-KR" sz="1400" dirty="0">
                <a:solidFill>
                  <a:srgbClr val="404040"/>
                </a:solidFill>
                <a:latin typeface="서울한강 장체 L" panose="02020503020101020101" pitchFamily="18" charset="-127"/>
                <a:ea typeface="서울한강 장체 L" panose="02020503020101020101" pitchFamily="18" charset="-127"/>
              </a:rPr>
              <a:t>)</a:t>
            </a:r>
            <a:r>
              <a:rPr lang="ko-KR" altLang="en-US" sz="1400" dirty="0">
                <a:solidFill>
                  <a:srgbClr val="404040"/>
                </a:solidFill>
                <a:latin typeface="서울한강 장체 L" panose="02020503020101020101" pitchFamily="18" charset="-127"/>
                <a:ea typeface="서울한강 장체 L" panose="02020503020101020101" pitchFamily="18" charset="-127"/>
              </a:rPr>
              <a:t>을 제정하여 성과급의 </a:t>
            </a:r>
            <a:r>
              <a:rPr lang="ko-KR" altLang="en-US" sz="1400" dirty="0" err="1">
                <a:solidFill>
                  <a:srgbClr val="404040"/>
                </a:solidFill>
                <a:latin typeface="서울한강 장체 L" panose="02020503020101020101" pitchFamily="18" charset="-127"/>
                <a:ea typeface="서울한강 장체 L" panose="02020503020101020101" pitchFamily="18" charset="-127"/>
              </a:rPr>
              <a:t>이연지급을</a:t>
            </a:r>
            <a:r>
              <a:rPr lang="ko-KR" altLang="en-US" sz="1400" dirty="0">
                <a:solidFill>
                  <a:srgbClr val="404040"/>
                </a:solidFill>
                <a:latin typeface="서울한강 장체 L" panose="02020503020101020101" pitchFamily="18" charset="-127"/>
                <a:ea typeface="서울한강 장체 L" panose="02020503020101020101" pitchFamily="18" charset="-127"/>
              </a:rPr>
              <a:t> 통해 성과와 기업경영의 리스크를 연계하도 규정</a:t>
            </a:r>
            <a:endParaRPr lang="en-US" altLang="ko-KR" sz="1400" dirty="0">
              <a:solidFill>
                <a:srgbClr val="404040"/>
              </a:solidFill>
              <a:latin typeface="서울한강 장체 L" panose="02020503020101020101" pitchFamily="18" charset="-127"/>
              <a:ea typeface="서울한강 장체 L" panose="02020503020101020101" pitchFamily="18" charset="-127"/>
            </a:endParaRPr>
          </a:p>
          <a:p>
            <a:pPr fontAlgn="t">
              <a:lnSpc>
                <a:spcPct val="90000"/>
              </a:lnSpc>
              <a:spcBef>
                <a:spcPct val="0"/>
              </a:spcBef>
              <a:spcAft>
                <a:spcPct val="35000"/>
              </a:spcAft>
            </a:pPr>
            <a:r>
              <a:rPr lang="ko-KR" altLang="en-US" sz="1400" b="1" dirty="0">
                <a:solidFill>
                  <a:srgbClr val="404040"/>
                </a:solidFill>
                <a:latin typeface="서울한강 장체 L" panose="02020503020101020101" pitchFamily="18" charset="-127"/>
                <a:ea typeface="서울한강 장체 L" panose="02020503020101020101" pitchFamily="18" charset="-127"/>
              </a:rPr>
              <a:t>한국의 제도 변화</a:t>
            </a:r>
            <a:endParaRPr lang="en-US" altLang="ko-KR" sz="1400" b="1" dirty="0">
              <a:solidFill>
                <a:srgbClr val="404040"/>
              </a:solidFill>
              <a:latin typeface="서울한강 장체 L" panose="02020503020101020101" pitchFamily="18" charset="-127"/>
              <a:ea typeface="서울한강 장체 L" panose="02020503020101020101" pitchFamily="18" charset="-127"/>
            </a:endParaRPr>
          </a:p>
          <a:p>
            <a:pPr fontAlgn="t">
              <a:lnSpc>
                <a:spcPct val="90000"/>
              </a:lnSpc>
              <a:spcBef>
                <a:spcPct val="0"/>
              </a:spcBef>
              <a:spcAft>
                <a:spcPct val="35000"/>
              </a:spcAft>
            </a:pPr>
            <a:r>
              <a:rPr lang="ko-KR" altLang="en-US" sz="1400" dirty="0">
                <a:solidFill>
                  <a:srgbClr val="404040"/>
                </a:solidFill>
                <a:latin typeface="서울한강 장체 L" panose="02020503020101020101" pitchFamily="18" charset="-127"/>
                <a:ea typeface="서울한강 장체 L" panose="02020503020101020101" pitchFamily="18" charset="-127"/>
              </a:rPr>
              <a:t>금융감독원은 </a:t>
            </a:r>
            <a:r>
              <a:rPr lang="en-US" altLang="ko-KR" sz="1400" dirty="0">
                <a:solidFill>
                  <a:srgbClr val="404040"/>
                </a:solidFill>
                <a:latin typeface="서울한강 장체 L" panose="02020503020101020101" pitchFamily="18" charset="-127"/>
                <a:ea typeface="서울한강 장체 L" panose="02020503020101020101" pitchFamily="18" charset="-127"/>
              </a:rPr>
              <a:t>2010. 1. 6. FSB </a:t>
            </a:r>
            <a:r>
              <a:rPr lang="ko-KR" altLang="en-US" sz="1400" dirty="0">
                <a:solidFill>
                  <a:srgbClr val="404040"/>
                </a:solidFill>
                <a:latin typeface="서울한강 장체 L" panose="02020503020101020101" pitchFamily="18" charset="-127"/>
                <a:ea typeface="서울한강 장체 L" panose="02020503020101020101" pitchFamily="18" charset="-127"/>
              </a:rPr>
              <a:t>보상원칙을 국내에서도 이행하기 위하여 각 </a:t>
            </a:r>
            <a:r>
              <a:rPr lang="ko-KR" altLang="en-US" sz="1400" dirty="0" err="1">
                <a:solidFill>
                  <a:srgbClr val="404040"/>
                </a:solidFill>
                <a:latin typeface="서울한강 장체 L" panose="02020503020101020101" pitchFamily="18" charset="-127"/>
                <a:ea typeface="서울한강 장체 L" panose="02020503020101020101" pitchFamily="18" charset="-127"/>
              </a:rPr>
              <a:t>금융업권별로</a:t>
            </a:r>
            <a:r>
              <a:rPr lang="ko-KR" altLang="en-US" sz="1400" dirty="0">
                <a:solidFill>
                  <a:srgbClr val="404040"/>
                </a:solidFill>
                <a:latin typeface="서울한강 장체 L" panose="02020503020101020101" pitchFamily="18" charset="-127"/>
                <a:ea typeface="서울한강 장체 L" panose="02020503020101020101" pitchFamily="18" charset="-127"/>
              </a:rPr>
              <a:t> 모범규준을 마련하게 되었고</a:t>
            </a:r>
            <a:r>
              <a:rPr lang="en-US" altLang="ko-KR" sz="1400" dirty="0">
                <a:solidFill>
                  <a:srgbClr val="404040"/>
                </a:solidFill>
                <a:latin typeface="서울한강 장체 L" panose="02020503020101020101" pitchFamily="18" charset="-127"/>
                <a:ea typeface="서울한강 장체 L" panose="02020503020101020101" pitchFamily="18" charset="-127"/>
              </a:rPr>
              <a:t>, </a:t>
            </a:r>
            <a:r>
              <a:rPr lang="ko-KR" altLang="en-US" sz="1400" b="1" dirty="0">
                <a:solidFill>
                  <a:srgbClr val="404040"/>
                </a:solidFill>
                <a:latin typeface="서울한강 장체 L" panose="02020503020101020101" pitchFamily="18" charset="-127"/>
                <a:ea typeface="서울한강 장체 L" panose="02020503020101020101" pitchFamily="18" charset="-127"/>
              </a:rPr>
              <a:t>금융회사의 지배구조에 관한 법률 </a:t>
            </a:r>
            <a:r>
              <a:rPr lang="ko-KR" altLang="en-US" sz="1400" dirty="0">
                <a:solidFill>
                  <a:srgbClr val="404040"/>
                </a:solidFill>
                <a:latin typeface="서울한강 장체 L" panose="02020503020101020101" pitchFamily="18" charset="-127"/>
                <a:ea typeface="서울한강 장체 L" panose="02020503020101020101" pitchFamily="18" charset="-127"/>
              </a:rPr>
              <a:t>규정으로 법제화하여 금융투자업계 내에서 성과급 </a:t>
            </a:r>
            <a:r>
              <a:rPr lang="ko-KR" altLang="en-US" sz="1400" dirty="0" err="1">
                <a:solidFill>
                  <a:srgbClr val="404040"/>
                </a:solidFill>
                <a:latin typeface="서울한강 장체 L" panose="02020503020101020101" pitchFamily="18" charset="-127"/>
                <a:ea typeface="서울한강 장체 L" panose="02020503020101020101" pitchFamily="18" charset="-127"/>
              </a:rPr>
              <a:t>이연제도가</a:t>
            </a:r>
            <a:r>
              <a:rPr lang="ko-KR" altLang="en-US" sz="1400" dirty="0">
                <a:solidFill>
                  <a:srgbClr val="404040"/>
                </a:solidFill>
                <a:latin typeface="서울한강 장체 L" panose="02020503020101020101" pitchFamily="18" charset="-127"/>
                <a:ea typeface="서울한강 장체 L" panose="02020503020101020101" pitchFamily="18" charset="-127"/>
              </a:rPr>
              <a:t> 본격 도입</a:t>
            </a:r>
            <a:endParaRPr lang="en-US" altLang="ko-KR" sz="1400" dirty="0">
              <a:solidFill>
                <a:srgbClr val="404040"/>
              </a:solidFill>
              <a:latin typeface="서울한강 장체 L" panose="02020503020101020101" pitchFamily="18" charset="-127"/>
              <a:ea typeface="서울한강 장체 L" panose="02020503020101020101" pitchFamily="18" charset="-127"/>
            </a:endParaRPr>
          </a:p>
        </p:txBody>
      </p:sp>
      <p:sp>
        <p:nvSpPr>
          <p:cNvPr id="35" name="TextBox 34">
            <a:extLst>
              <a:ext uri="{FF2B5EF4-FFF2-40B4-BE49-F238E27FC236}">
                <a16:creationId xmlns:a16="http://schemas.microsoft.com/office/drawing/2014/main" id="{A07F0488-0195-4C22-914A-4D0D6375FEA2}"/>
              </a:ext>
            </a:extLst>
          </p:cNvPr>
          <p:cNvSpPr txBox="1"/>
          <p:nvPr/>
        </p:nvSpPr>
        <p:spPr>
          <a:xfrm>
            <a:off x="428729" y="4236435"/>
            <a:ext cx="11182079" cy="369332"/>
          </a:xfrm>
          <a:prstGeom prst="rect">
            <a:avLst/>
          </a:prstGeom>
          <a:noFill/>
        </p:spPr>
        <p:txBody>
          <a:bodyPr wrap="square" rtlCol="0">
            <a:spAutoFit/>
          </a:bodyPr>
          <a:lstStyle>
            <a:defPPr rtl="0">
              <a:defRPr lang="ko-kr"/>
            </a:defPPr>
            <a:lvl1pPr>
              <a:defRPr>
                <a:latin typeface="HY견고딕" panose="02030600000101010101" pitchFamily="18" charset="-127"/>
                <a:ea typeface="HY견고딕" panose="02030600000101010101" pitchFamily="18" charset="-127"/>
              </a:defRPr>
            </a:lvl1pPr>
          </a:lstStyle>
          <a:p>
            <a:r>
              <a:rPr lang="ko-KR" altLang="en-US" b="1" dirty="0">
                <a:latin typeface="서울한강 장체 L" panose="02020503020101020101" pitchFamily="18" charset="-127"/>
                <a:ea typeface="서울한강 장체 L" panose="02020503020101020101" pitchFamily="18" charset="-127"/>
              </a:rPr>
              <a:t>보상 및 성과급 제도 변화 </a:t>
            </a:r>
            <a:r>
              <a:rPr lang="en-US" altLang="ko-KR" b="1" dirty="0">
                <a:latin typeface="서울한강 장체 L" panose="02020503020101020101" pitchFamily="18" charset="-127"/>
                <a:ea typeface="서울한강 장체 L" panose="02020503020101020101" pitchFamily="18" charset="-127"/>
                <a:sym typeface="Wingdings" panose="05000000000000000000" pitchFamily="2" charset="2"/>
              </a:rPr>
              <a:t> </a:t>
            </a:r>
            <a:r>
              <a:rPr lang="ko-KR" altLang="en-US" b="1" dirty="0">
                <a:solidFill>
                  <a:schemeClr val="tx2"/>
                </a:solidFill>
                <a:latin typeface="서울한강 장체 L" panose="02020503020101020101" pitchFamily="18" charset="-127"/>
                <a:ea typeface="서울한강 장체 L" panose="02020503020101020101" pitchFamily="18" charset="-127"/>
              </a:rPr>
              <a:t>성과급의 </a:t>
            </a:r>
            <a:r>
              <a:rPr lang="ko-KR" altLang="en-US" b="1" dirty="0" err="1">
                <a:solidFill>
                  <a:schemeClr val="tx2"/>
                </a:solidFill>
                <a:latin typeface="서울한강 장체 L" panose="02020503020101020101" pitchFamily="18" charset="-127"/>
                <a:ea typeface="서울한강 장체 L" panose="02020503020101020101" pitchFamily="18" charset="-127"/>
              </a:rPr>
              <a:t>이연지급을</a:t>
            </a:r>
            <a:r>
              <a:rPr lang="ko-KR" altLang="en-US" b="1" dirty="0">
                <a:solidFill>
                  <a:schemeClr val="tx2"/>
                </a:solidFill>
                <a:latin typeface="서울한강 장체 L" panose="02020503020101020101" pitchFamily="18" charset="-127"/>
                <a:ea typeface="서울한강 장체 L" panose="02020503020101020101" pitchFamily="18" charset="-127"/>
              </a:rPr>
              <a:t> 통해 성과와 기업경영의 리스크를 연계하도 규정</a:t>
            </a:r>
            <a:endParaRPr lang="ko-KR" altLang="en-US" dirty="0">
              <a:solidFill>
                <a:schemeClr val="tx2"/>
              </a:solidFill>
              <a:latin typeface="서울한강 장체 L" panose="02020503020101020101" pitchFamily="18" charset="-127"/>
              <a:ea typeface="서울한강 장체 L" panose="02020503020101020101" pitchFamily="18" charset="-127"/>
            </a:endParaRPr>
          </a:p>
        </p:txBody>
      </p:sp>
      <p:sp>
        <p:nvSpPr>
          <p:cNvPr id="19" name="제목 1">
            <a:extLst>
              <a:ext uri="{FF2B5EF4-FFF2-40B4-BE49-F238E27FC236}">
                <a16:creationId xmlns:a16="http://schemas.microsoft.com/office/drawing/2014/main" id="{ED0717BA-02BE-43B2-A29A-6488989BCC6E}"/>
              </a:ext>
            </a:extLst>
          </p:cNvPr>
          <p:cNvSpPr txBox="1">
            <a:spLocks/>
          </p:cNvSpPr>
          <p:nvPr/>
        </p:nvSpPr>
        <p:spPr>
          <a:xfrm>
            <a:off x="581192" y="572356"/>
            <a:ext cx="11029616" cy="730985"/>
          </a:xfrm>
          <a:prstGeom prst="rect">
            <a:avLst/>
          </a:prstGeom>
        </p:spPr>
        <p:txBody>
          <a:bodyPr vert="horz" lIns="91440" tIns="45720" rIns="91440" bIns="45720" rtlCol="0" anchor="b">
            <a:normAutofit/>
          </a:bodyPr>
          <a:lstStyle>
            <a:lvl1pPr algn="l" defTabSz="457200" rtl="0" eaLnBrk="1" latinLnBrk="1" hangingPunct="1">
              <a:lnSpc>
                <a:spcPct val="100000"/>
              </a:lnSpc>
              <a:spcBef>
                <a:spcPct val="0"/>
              </a:spcBef>
              <a:buNone/>
              <a:defRPr sz="2800" b="0" kern="1200" cap="all">
                <a:solidFill>
                  <a:schemeClr val="tx1">
                    <a:lumMod val="75000"/>
                    <a:lumOff val="25000"/>
                  </a:schemeClr>
                </a:solidFill>
                <a:latin typeface="Malgun Gothic" panose="020B0503020000020004" pitchFamily="50" charset="-127"/>
                <a:ea typeface="Malgun Gothic" panose="020B0503020000020004" pitchFamily="50" charset="-127"/>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r>
              <a:rPr lang="ko-KR" altLang="en-US" b="1" spc="-150" dirty="0" err="1"/>
              <a:t>엔론사태와</a:t>
            </a:r>
            <a:r>
              <a:rPr lang="ko-KR" altLang="en-US" b="1" spc="-150" dirty="0"/>
              <a:t> 금융위기의 유사성 </a:t>
            </a:r>
            <a:r>
              <a:rPr lang="en-US" altLang="ko-KR" b="1" spc="-150" dirty="0"/>
              <a:t>/ </a:t>
            </a:r>
            <a:r>
              <a:rPr lang="ko-KR" altLang="en-US" b="1" spc="-150" dirty="0"/>
              <a:t>보상 및 성과급 제도 변화</a:t>
            </a:r>
            <a:endParaRPr lang="ko" b="1" spc="-150" dirty="0"/>
          </a:p>
        </p:txBody>
      </p:sp>
    </p:spTree>
    <p:extLst>
      <p:ext uri="{BB962C8B-B14F-4D97-AF65-F5344CB8AC3E}">
        <p14:creationId xmlns:p14="http://schemas.microsoft.com/office/powerpoint/2010/main" val="1687122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사각형: 둥근 모서리 18">
            <a:extLst>
              <a:ext uri="{FF2B5EF4-FFF2-40B4-BE49-F238E27FC236}">
                <a16:creationId xmlns:a16="http://schemas.microsoft.com/office/drawing/2014/main" id="{822955CA-1678-4780-ACE2-0B8D898280E8}"/>
              </a:ext>
            </a:extLst>
          </p:cNvPr>
          <p:cNvSpPr/>
          <p:nvPr/>
        </p:nvSpPr>
        <p:spPr>
          <a:xfrm>
            <a:off x="973099" y="2507609"/>
            <a:ext cx="4531001" cy="1235293"/>
          </a:xfrm>
          <a:prstGeom prst="roundRect">
            <a:avLst>
              <a:gd name="adj" fmla="val 2244"/>
            </a:avLst>
          </a:prstGeom>
          <a:noFill/>
          <a:ln w="3175">
            <a:solidFill>
              <a:srgbClr val="189CCF"/>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33400">
              <a:lnSpc>
                <a:spcPct val="90000"/>
              </a:lnSpc>
              <a:spcBef>
                <a:spcPct val="0"/>
              </a:spcBef>
              <a:spcAft>
                <a:spcPct val="35000"/>
              </a:spcAft>
            </a:pPr>
            <a:r>
              <a:rPr lang="en-US" altLang="ko-KR" sz="1200" dirty="0">
                <a:solidFill>
                  <a:schemeClr val="tx1"/>
                </a:solidFill>
                <a:latin typeface="서울한강 장체 L" panose="02020503020101020101" pitchFamily="18" charset="-127"/>
                <a:ea typeface="서울한강 장체 L" panose="02020503020101020101" pitchFamily="18" charset="-127"/>
              </a:rPr>
              <a:t>- </a:t>
            </a:r>
            <a:r>
              <a:rPr lang="ko-KR" altLang="en-US" sz="1200" kern="1200" dirty="0">
                <a:solidFill>
                  <a:schemeClr val="tx1"/>
                </a:solidFill>
                <a:latin typeface="서울한강 장체 L" panose="02020503020101020101" pitchFamily="18" charset="-127"/>
                <a:ea typeface="서울한강 장체 L" panose="02020503020101020101" pitchFamily="18" charset="-127"/>
              </a:rPr>
              <a:t>자산에 대해 적절한 가치를 반영하여 회계 정보 이용자들에게 </a:t>
            </a:r>
            <a:r>
              <a:rPr lang="ko-KR" altLang="en-US" sz="1200" kern="1200" dirty="0">
                <a:solidFill>
                  <a:schemeClr val="accent2">
                    <a:lumMod val="75000"/>
                  </a:schemeClr>
                </a:solidFill>
                <a:latin typeface="서울한강 장체 L" panose="02020503020101020101" pitchFamily="18" charset="-127"/>
                <a:ea typeface="서울한강 장체 L" panose="02020503020101020101" pitchFamily="18" charset="-127"/>
              </a:rPr>
              <a:t>의사결정에 필요한 유용한 정보</a:t>
            </a:r>
            <a:r>
              <a:rPr lang="ko-KR" altLang="en-US" sz="1200" kern="1200" dirty="0">
                <a:solidFill>
                  <a:schemeClr val="tx1"/>
                </a:solidFill>
                <a:latin typeface="서울한강 장체 L" panose="02020503020101020101" pitchFamily="18" charset="-127"/>
                <a:ea typeface="서울한강 장체 L" panose="02020503020101020101" pitchFamily="18" charset="-127"/>
              </a:rPr>
              <a:t>를 제공</a:t>
            </a:r>
            <a:endParaRPr lang="en-US" altLang="ko-KR" sz="1200" kern="1200" dirty="0">
              <a:solidFill>
                <a:schemeClr val="tx1"/>
              </a:solidFill>
              <a:latin typeface="서울한강 장체 L" panose="02020503020101020101" pitchFamily="18" charset="-127"/>
              <a:ea typeface="서울한강 장체 L" panose="02020503020101020101" pitchFamily="18" charset="-127"/>
            </a:endParaRPr>
          </a:p>
          <a:p>
            <a:pPr defTabSz="533400">
              <a:lnSpc>
                <a:spcPct val="90000"/>
              </a:lnSpc>
              <a:spcBef>
                <a:spcPct val="0"/>
              </a:spcBef>
              <a:spcAft>
                <a:spcPct val="35000"/>
              </a:spcAft>
            </a:pPr>
            <a:r>
              <a:rPr lang="en-US" altLang="ko-KR" sz="1200" kern="1200" dirty="0">
                <a:solidFill>
                  <a:schemeClr val="tx1"/>
                </a:solidFill>
                <a:latin typeface="서울한강 장체 L" panose="02020503020101020101" pitchFamily="18" charset="-127"/>
                <a:ea typeface="서울한강 장체 L" panose="02020503020101020101" pitchFamily="18" charset="-127"/>
              </a:rPr>
              <a:t>- </a:t>
            </a:r>
            <a:r>
              <a:rPr lang="ko-KR" altLang="en-US" sz="1200" kern="1200" dirty="0" err="1">
                <a:solidFill>
                  <a:schemeClr val="tx1"/>
                </a:solidFill>
                <a:latin typeface="서울한강 장체 L" panose="02020503020101020101" pitchFamily="18" charset="-127"/>
                <a:ea typeface="서울한강 장체 L" panose="02020503020101020101" pitchFamily="18" charset="-127"/>
              </a:rPr>
              <a:t>미실현</a:t>
            </a:r>
            <a:r>
              <a:rPr lang="ko-KR" altLang="en-US" sz="1200" kern="1200" dirty="0">
                <a:solidFill>
                  <a:schemeClr val="tx1"/>
                </a:solidFill>
                <a:latin typeface="서울한강 장체 L" panose="02020503020101020101" pitchFamily="18" charset="-127"/>
                <a:ea typeface="서울한강 장체 L" panose="02020503020101020101" pitchFamily="18" charset="-127"/>
              </a:rPr>
              <a:t> 이익이 발생한 </a:t>
            </a:r>
            <a:r>
              <a:rPr lang="ko-KR" altLang="en-US" sz="1200" dirty="0">
                <a:solidFill>
                  <a:schemeClr val="tx1"/>
                </a:solidFill>
                <a:latin typeface="서울한강 장체 L" panose="02020503020101020101" pitchFamily="18" charset="-127"/>
                <a:ea typeface="서울한강 장체 L" panose="02020503020101020101" pitchFamily="18" charset="-127"/>
              </a:rPr>
              <a:t>금융상품은 매각하고</a:t>
            </a:r>
            <a:r>
              <a:rPr lang="en-US" altLang="ko-KR" sz="1200" dirty="0">
                <a:solidFill>
                  <a:schemeClr val="tx1"/>
                </a:solidFill>
                <a:latin typeface="서울한강 장체 L" panose="02020503020101020101" pitchFamily="18" charset="-127"/>
                <a:ea typeface="서울한강 장체 L" panose="02020503020101020101" pitchFamily="18" charset="-127"/>
              </a:rPr>
              <a:t>, </a:t>
            </a:r>
            <a:r>
              <a:rPr lang="ko-KR" altLang="en-US" sz="1200" dirty="0">
                <a:solidFill>
                  <a:schemeClr val="tx1"/>
                </a:solidFill>
                <a:latin typeface="서울한강 장체 L" panose="02020503020101020101" pitchFamily="18" charset="-127"/>
                <a:ea typeface="서울한강 장체 L" panose="02020503020101020101" pitchFamily="18" charset="-127"/>
              </a:rPr>
              <a:t>미실현보유손실이 발생한 금융상품을 보유하여 당기순이익을 높이는 </a:t>
            </a:r>
            <a:r>
              <a:rPr lang="ko-KR" altLang="en-US" sz="1200" dirty="0">
                <a:solidFill>
                  <a:schemeClr val="accent2">
                    <a:lumMod val="75000"/>
                  </a:schemeClr>
                </a:solidFill>
                <a:latin typeface="서울한강 장체 L" panose="02020503020101020101" pitchFamily="18" charset="-127"/>
                <a:ea typeface="서울한강 장체 L" panose="02020503020101020101" pitchFamily="18" charset="-127"/>
              </a:rPr>
              <a:t>이익거래</a:t>
            </a:r>
            <a:r>
              <a:rPr lang="en-US" altLang="ko-KR" sz="1200" dirty="0">
                <a:solidFill>
                  <a:schemeClr val="accent2">
                    <a:lumMod val="75000"/>
                  </a:schemeClr>
                </a:solidFill>
                <a:latin typeface="서울한강 장체 L" panose="02020503020101020101" pitchFamily="18" charset="-127"/>
                <a:ea typeface="서울한강 장체 L" panose="02020503020101020101" pitchFamily="18" charset="-127"/>
              </a:rPr>
              <a:t>(</a:t>
            </a:r>
            <a:r>
              <a:rPr lang="ko-KR" altLang="en-US" sz="1200" dirty="0">
                <a:solidFill>
                  <a:schemeClr val="accent2">
                    <a:lumMod val="75000"/>
                  </a:schemeClr>
                </a:solidFill>
                <a:latin typeface="서울한강 장체 L" panose="02020503020101020101" pitchFamily="18" charset="-127"/>
                <a:ea typeface="서울한강 장체 L" panose="02020503020101020101" pitchFamily="18" charset="-127"/>
              </a:rPr>
              <a:t>또는 </a:t>
            </a:r>
            <a:r>
              <a:rPr lang="ko-KR" altLang="en-US" sz="1200" dirty="0" err="1">
                <a:solidFill>
                  <a:schemeClr val="accent2">
                    <a:lumMod val="75000"/>
                  </a:schemeClr>
                </a:solidFill>
                <a:latin typeface="서울한강 장체 L" panose="02020503020101020101" pitchFamily="18" charset="-127"/>
                <a:ea typeface="서울한강 장체 L" panose="02020503020101020101" pitchFamily="18" charset="-127"/>
              </a:rPr>
              <a:t>체리피킹</a:t>
            </a:r>
            <a:r>
              <a:rPr lang="en-US" altLang="ko-KR" sz="1200" dirty="0">
                <a:solidFill>
                  <a:schemeClr val="accent2">
                    <a:lumMod val="75000"/>
                  </a:schemeClr>
                </a:solidFill>
                <a:latin typeface="서울한강 장체 L" panose="02020503020101020101" pitchFamily="18" charset="-127"/>
                <a:ea typeface="서울한강 장체 L" panose="02020503020101020101" pitchFamily="18" charset="-127"/>
              </a:rPr>
              <a:t>)</a:t>
            </a:r>
            <a:r>
              <a:rPr lang="ko-KR" altLang="en-US" sz="1200" dirty="0">
                <a:solidFill>
                  <a:schemeClr val="accent2">
                    <a:lumMod val="75000"/>
                  </a:schemeClr>
                </a:solidFill>
                <a:latin typeface="서울한강 장체 L" panose="02020503020101020101" pitchFamily="18" charset="-127"/>
                <a:ea typeface="서울한강 장체 L" panose="02020503020101020101" pitchFamily="18" charset="-127"/>
              </a:rPr>
              <a:t>를 방지</a:t>
            </a:r>
            <a:endParaRPr lang="en-US" altLang="ko-KR" sz="1200" kern="1200" dirty="0">
              <a:solidFill>
                <a:schemeClr val="accent2">
                  <a:lumMod val="75000"/>
                </a:schemeClr>
              </a:solidFill>
              <a:latin typeface="서울한강 장체 L" panose="02020503020101020101" pitchFamily="18" charset="-127"/>
              <a:ea typeface="서울한강 장체 L" panose="02020503020101020101" pitchFamily="18" charset="-127"/>
            </a:endParaRPr>
          </a:p>
        </p:txBody>
      </p:sp>
      <p:sp>
        <p:nvSpPr>
          <p:cNvPr id="20" name="사각형: 둥근 모서리 19">
            <a:extLst>
              <a:ext uri="{FF2B5EF4-FFF2-40B4-BE49-F238E27FC236}">
                <a16:creationId xmlns:a16="http://schemas.microsoft.com/office/drawing/2014/main" id="{B7B2FFE2-3862-4227-A18D-A91228232B52}"/>
              </a:ext>
            </a:extLst>
          </p:cNvPr>
          <p:cNvSpPr/>
          <p:nvPr/>
        </p:nvSpPr>
        <p:spPr>
          <a:xfrm>
            <a:off x="5948860" y="2507609"/>
            <a:ext cx="4531001" cy="1235293"/>
          </a:xfrm>
          <a:prstGeom prst="roundRect">
            <a:avLst>
              <a:gd name="adj" fmla="val 2244"/>
            </a:avLst>
          </a:prstGeom>
          <a:noFill/>
          <a:ln w="3175">
            <a:solidFill>
              <a:srgbClr val="189CCF"/>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33400">
              <a:lnSpc>
                <a:spcPct val="90000"/>
              </a:lnSpc>
              <a:spcBef>
                <a:spcPct val="0"/>
              </a:spcBef>
              <a:spcAft>
                <a:spcPct val="35000"/>
              </a:spcAft>
            </a:pPr>
            <a:r>
              <a:rPr lang="en-US" altLang="ko-KR" sz="1200" dirty="0">
                <a:solidFill>
                  <a:schemeClr val="tx1"/>
                </a:solidFill>
                <a:latin typeface="서울한강 장체 L" panose="02020503020101020101" pitchFamily="18" charset="-127"/>
                <a:ea typeface="서울한강 장체 L" panose="02020503020101020101" pitchFamily="18" charset="-127"/>
              </a:rPr>
              <a:t>-</a:t>
            </a:r>
            <a:r>
              <a:rPr lang="ko-KR" altLang="en-US" sz="1200" kern="1200" dirty="0">
                <a:solidFill>
                  <a:schemeClr val="tx1"/>
                </a:solidFill>
                <a:latin typeface="서울한강 장체 L" panose="02020503020101020101" pitchFamily="18" charset="-127"/>
                <a:ea typeface="서울한강 장체 L" panose="02020503020101020101" pitchFamily="18" charset="-127"/>
              </a:rPr>
              <a:t> 현재가치를 추정하기 위해 미래의 현금흐름 및 할인율 등 </a:t>
            </a:r>
            <a:r>
              <a:rPr lang="ko-KR" altLang="en-US" sz="1200" kern="1200" dirty="0">
                <a:solidFill>
                  <a:schemeClr val="accent2">
                    <a:lumMod val="75000"/>
                  </a:schemeClr>
                </a:solidFill>
                <a:latin typeface="서울한강 장체 L" panose="02020503020101020101" pitchFamily="18" charset="-127"/>
                <a:ea typeface="서울한강 장체 L" panose="02020503020101020101" pitchFamily="18" charset="-127"/>
              </a:rPr>
              <a:t>많은 가정이 필요 </a:t>
            </a:r>
            <a:r>
              <a:rPr lang="en-US" altLang="ko-KR" sz="1200" kern="1200" dirty="0">
                <a:solidFill>
                  <a:schemeClr val="tx1"/>
                </a:solidFill>
                <a:latin typeface="서울한강 장체 L" panose="02020503020101020101" pitchFamily="18" charset="-127"/>
                <a:ea typeface="서울한강 장체 L" panose="02020503020101020101" pitchFamily="18" charset="-127"/>
              </a:rPr>
              <a:t>(</a:t>
            </a:r>
            <a:r>
              <a:rPr lang="ko-KR" altLang="en-US" sz="1200" dirty="0">
                <a:solidFill>
                  <a:schemeClr val="tx1"/>
                </a:solidFill>
                <a:latin typeface="서울한강 장체 L" panose="02020503020101020101" pitchFamily="18" charset="-127"/>
                <a:ea typeface="서울한강 장체 L" panose="02020503020101020101" pitchFamily="18" charset="-127"/>
                <a:sym typeface="Wingdings" panose="05000000000000000000" pitchFamily="2" charset="2"/>
              </a:rPr>
              <a:t>과대평가 및 과소평가</a:t>
            </a:r>
            <a:r>
              <a:rPr lang="en-US" altLang="ko-KR" sz="1200" dirty="0">
                <a:solidFill>
                  <a:schemeClr val="tx1"/>
                </a:solidFill>
                <a:latin typeface="서울한강 장체 L" panose="02020503020101020101" pitchFamily="18" charset="-127"/>
                <a:ea typeface="서울한강 장체 L" panose="02020503020101020101" pitchFamily="18" charset="-127"/>
                <a:sym typeface="Wingdings" panose="05000000000000000000" pitchFamily="2" charset="2"/>
              </a:rPr>
              <a:t> </a:t>
            </a:r>
            <a:r>
              <a:rPr lang="ko-KR" altLang="en-US" sz="1200" dirty="0">
                <a:solidFill>
                  <a:schemeClr val="tx1"/>
                </a:solidFill>
                <a:latin typeface="서울한강 장체 L" panose="02020503020101020101" pitchFamily="18" charset="-127"/>
                <a:ea typeface="서울한강 장체 L" panose="02020503020101020101" pitchFamily="18" charset="-127"/>
                <a:sym typeface="Wingdings" panose="05000000000000000000" pitchFamily="2" charset="2"/>
              </a:rPr>
              <a:t>가능성</a:t>
            </a:r>
            <a:r>
              <a:rPr lang="en-US" altLang="ko-KR" sz="1200" dirty="0">
                <a:solidFill>
                  <a:schemeClr val="tx1"/>
                </a:solidFill>
                <a:latin typeface="서울한강 장체 L" panose="02020503020101020101" pitchFamily="18" charset="-127"/>
                <a:ea typeface="서울한강 장체 L" panose="02020503020101020101" pitchFamily="18" charset="-127"/>
                <a:sym typeface="Wingdings" panose="05000000000000000000" pitchFamily="2" charset="2"/>
              </a:rPr>
              <a:t>)</a:t>
            </a:r>
          </a:p>
          <a:p>
            <a:pPr defTabSz="533400">
              <a:lnSpc>
                <a:spcPct val="90000"/>
              </a:lnSpc>
              <a:spcBef>
                <a:spcPct val="0"/>
              </a:spcBef>
              <a:spcAft>
                <a:spcPct val="35000"/>
              </a:spcAft>
            </a:pPr>
            <a:r>
              <a:rPr lang="en-US" altLang="ko-KR" sz="1200" dirty="0">
                <a:solidFill>
                  <a:schemeClr val="tx1"/>
                </a:solidFill>
                <a:latin typeface="서울한강 장체 L" panose="02020503020101020101" pitchFamily="18" charset="-127"/>
                <a:ea typeface="서울한강 장체 L" panose="02020503020101020101" pitchFamily="18" charset="-127"/>
              </a:rPr>
              <a:t>-</a:t>
            </a:r>
            <a:r>
              <a:rPr lang="ko-KR" altLang="en-US" sz="1200" dirty="0">
                <a:solidFill>
                  <a:schemeClr val="tx1"/>
                </a:solidFill>
                <a:latin typeface="서울한강 장체 L" panose="02020503020101020101" pitchFamily="18" charset="-127"/>
                <a:ea typeface="서울한강 장체 L" panose="02020503020101020101" pitchFamily="18" charset="-127"/>
              </a:rPr>
              <a:t> </a:t>
            </a:r>
            <a:r>
              <a:rPr lang="ko-KR" altLang="en-US" sz="1200" kern="1200" dirty="0">
                <a:solidFill>
                  <a:schemeClr val="tx1"/>
                </a:solidFill>
                <a:latin typeface="서울한강 장체 L" panose="02020503020101020101" pitchFamily="18" charset="-127"/>
                <a:ea typeface="서울한강 장체 L" panose="02020503020101020101" pitchFamily="18" charset="-127"/>
              </a:rPr>
              <a:t>경기과열</a:t>
            </a:r>
            <a:r>
              <a:rPr lang="ko-KR" altLang="en-US" sz="1200" dirty="0">
                <a:solidFill>
                  <a:schemeClr val="tx1"/>
                </a:solidFill>
                <a:latin typeface="서울한강 장체 L" panose="02020503020101020101" pitchFamily="18" charset="-127"/>
                <a:ea typeface="서울한강 장체 L" panose="02020503020101020101" pitchFamily="18" charset="-127"/>
              </a:rPr>
              <a:t>로 버블이 생길 경우나 </a:t>
            </a:r>
            <a:r>
              <a:rPr lang="ko-KR" altLang="en-US" sz="1200" kern="1200" dirty="0">
                <a:solidFill>
                  <a:schemeClr val="tx1"/>
                </a:solidFill>
                <a:latin typeface="서울한강 장체 L" panose="02020503020101020101" pitchFamily="18" charset="-127"/>
                <a:ea typeface="서울한강 장체 L" panose="02020503020101020101" pitchFamily="18" charset="-127"/>
              </a:rPr>
              <a:t>경기침체로 과도하게 시장 가격이 하락할 경우 시가평가가 </a:t>
            </a:r>
            <a:r>
              <a:rPr lang="ko-KR" altLang="en-US" sz="1200" kern="1200" dirty="0">
                <a:solidFill>
                  <a:schemeClr val="accent2">
                    <a:lumMod val="75000"/>
                  </a:schemeClr>
                </a:solidFill>
                <a:latin typeface="서울한강 장체 L" panose="02020503020101020101" pitchFamily="18" charset="-127"/>
                <a:ea typeface="서울한강 장체 L" panose="02020503020101020101" pitchFamily="18" charset="-127"/>
              </a:rPr>
              <a:t>재무위험을 초래할 가능성</a:t>
            </a:r>
            <a:r>
              <a:rPr lang="ko-KR" altLang="en-US" sz="1200" kern="1200" dirty="0">
                <a:solidFill>
                  <a:schemeClr val="tx1"/>
                </a:solidFill>
                <a:latin typeface="서울한강 장체 L" panose="02020503020101020101" pitchFamily="18" charset="-127"/>
                <a:ea typeface="서울한강 장체 L" panose="02020503020101020101" pitchFamily="18" charset="-127"/>
              </a:rPr>
              <a:t>이 있음 </a:t>
            </a:r>
            <a:r>
              <a:rPr lang="en-US" altLang="ko-KR" sz="1200" kern="1200" dirty="0">
                <a:solidFill>
                  <a:schemeClr val="tx1"/>
                </a:solidFill>
                <a:latin typeface="서울한강 장체 L" panose="02020503020101020101" pitchFamily="18" charset="-127"/>
                <a:ea typeface="서울한강 장체 L" panose="02020503020101020101" pitchFamily="18" charset="-127"/>
              </a:rPr>
              <a:t>(</a:t>
            </a:r>
            <a:r>
              <a:rPr lang="ko-KR" altLang="en-US" sz="1200" kern="1200" dirty="0" err="1">
                <a:solidFill>
                  <a:schemeClr val="tx1"/>
                </a:solidFill>
                <a:latin typeface="서울한강 장체 L" panose="02020503020101020101" pitchFamily="18" charset="-127"/>
                <a:ea typeface="서울한강 장체 L" panose="02020503020101020101" pitchFamily="18" charset="-127"/>
              </a:rPr>
              <a:t>앤론</a:t>
            </a:r>
            <a:r>
              <a:rPr lang="en-US" altLang="ko-KR" sz="1200" dirty="0">
                <a:solidFill>
                  <a:schemeClr val="tx1"/>
                </a:solidFill>
                <a:latin typeface="서울한강 장체 L" panose="02020503020101020101" pitchFamily="18" charset="-127"/>
                <a:ea typeface="서울한강 장체 L" panose="02020503020101020101" pitchFamily="18" charset="-127"/>
              </a:rPr>
              <a:t> </a:t>
            </a:r>
            <a:r>
              <a:rPr lang="ko-KR" altLang="en-US" sz="1200" dirty="0">
                <a:solidFill>
                  <a:schemeClr val="tx1"/>
                </a:solidFill>
                <a:latin typeface="서울한강 장체 L" panose="02020503020101020101" pitchFamily="18" charset="-127"/>
                <a:ea typeface="서울한강 장체 L" panose="02020503020101020101" pitchFamily="18" charset="-127"/>
              </a:rPr>
              <a:t>및 </a:t>
            </a:r>
            <a:r>
              <a:rPr lang="ko-KR" altLang="en-US" sz="1200" kern="1200" dirty="0">
                <a:solidFill>
                  <a:schemeClr val="tx1"/>
                </a:solidFill>
                <a:latin typeface="서울한강 장체 L" panose="02020503020101020101" pitchFamily="18" charset="-127"/>
                <a:ea typeface="서울한강 장체 L" panose="02020503020101020101" pitchFamily="18" charset="-127"/>
              </a:rPr>
              <a:t>금융위기 케이스</a:t>
            </a:r>
            <a:r>
              <a:rPr lang="en-US" altLang="ko-KR" sz="1200" kern="1200" dirty="0">
                <a:solidFill>
                  <a:schemeClr val="tx1"/>
                </a:solidFill>
                <a:latin typeface="서울한강 장체 L" panose="02020503020101020101" pitchFamily="18" charset="-127"/>
                <a:ea typeface="서울한강 장체 L" panose="02020503020101020101" pitchFamily="18" charset="-127"/>
              </a:rPr>
              <a:t>)</a:t>
            </a:r>
          </a:p>
        </p:txBody>
      </p:sp>
      <p:grpSp>
        <p:nvGrpSpPr>
          <p:cNvPr id="21" name="그룹 20">
            <a:extLst>
              <a:ext uri="{FF2B5EF4-FFF2-40B4-BE49-F238E27FC236}">
                <a16:creationId xmlns:a16="http://schemas.microsoft.com/office/drawing/2014/main" id="{4FC357D0-747E-4EAE-AB2E-B5EAE2793ED1}"/>
              </a:ext>
            </a:extLst>
          </p:cNvPr>
          <p:cNvGrpSpPr/>
          <p:nvPr/>
        </p:nvGrpSpPr>
        <p:grpSpPr>
          <a:xfrm>
            <a:off x="973099" y="1969026"/>
            <a:ext cx="4531001" cy="363378"/>
            <a:chOff x="7017590" y="1635204"/>
            <a:chExt cx="3005230" cy="363378"/>
          </a:xfrm>
        </p:grpSpPr>
        <p:sp>
          <p:nvSpPr>
            <p:cNvPr id="34" name="사각형: 둥근 위쪽 모서리 33">
              <a:extLst>
                <a:ext uri="{FF2B5EF4-FFF2-40B4-BE49-F238E27FC236}">
                  <a16:creationId xmlns:a16="http://schemas.microsoft.com/office/drawing/2014/main" id="{4249B420-F231-4F90-96EA-817DFCEA2BC2}"/>
                </a:ext>
              </a:extLst>
            </p:cNvPr>
            <p:cNvSpPr/>
            <p:nvPr/>
          </p:nvSpPr>
          <p:spPr>
            <a:xfrm rot="5400000">
              <a:off x="8338516" y="314278"/>
              <a:ext cx="363378" cy="3005230"/>
            </a:xfrm>
            <a:prstGeom prst="rect">
              <a:avLst/>
            </a:prstGeom>
          </p:spPr>
          <p:style>
            <a:lnRef idx="2">
              <a:schemeClr val="accent1">
                <a:shade val="80000"/>
                <a:hueOff val="446191"/>
                <a:satOff val="-9058"/>
                <a:lumOff val="30677"/>
                <a:alphaOff val="0"/>
              </a:schemeClr>
            </a:lnRef>
            <a:fillRef idx="1">
              <a:schemeClr val="accent1">
                <a:shade val="80000"/>
                <a:hueOff val="446191"/>
                <a:satOff val="-9058"/>
                <a:lumOff val="30677"/>
                <a:alphaOff val="0"/>
              </a:schemeClr>
            </a:fillRef>
            <a:effectRef idx="0">
              <a:schemeClr val="accent1">
                <a:shade val="80000"/>
                <a:hueOff val="446191"/>
                <a:satOff val="-9058"/>
                <a:lumOff val="30677"/>
                <a:alphaOff val="0"/>
              </a:schemeClr>
            </a:effectRef>
            <a:fontRef idx="minor">
              <a:schemeClr val="lt1"/>
            </a:fontRef>
          </p:style>
        </p:sp>
        <p:sp>
          <p:nvSpPr>
            <p:cNvPr id="35" name="사각형: 둥근 위쪽 모서리 4">
              <a:extLst>
                <a:ext uri="{FF2B5EF4-FFF2-40B4-BE49-F238E27FC236}">
                  <a16:creationId xmlns:a16="http://schemas.microsoft.com/office/drawing/2014/main" id="{D23080C7-A00C-4740-A047-969CE9AF4D6B}"/>
                </a:ext>
              </a:extLst>
            </p:cNvPr>
            <p:cNvSpPr txBox="1"/>
            <p:nvPr/>
          </p:nvSpPr>
          <p:spPr>
            <a:xfrm>
              <a:off x="7017591" y="1652943"/>
              <a:ext cx="2987491" cy="3279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rtlCol="0" anchor="ctr" anchorCtr="1">
              <a:noAutofit/>
            </a:bodyPr>
            <a:lstStyle/>
            <a:p>
              <a:pPr marL="0" lvl="0" indent="0" algn="ctr" defTabSz="622300" rtl="0">
                <a:lnSpc>
                  <a:spcPct val="90000"/>
                </a:lnSpc>
                <a:spcBef>
                  <a:spcPct val="0"/>
                </a:spcBef>
                <a:spcAft>
                  <a:spcPct val="35000"/>
                </a:spcAft>
                <a:buNone/>
              </a:pPr>
              <a:r>
                <a:rPr lang="ko-KR" altLang="en-US" sz="1400" kern="1200" dirty="0">
                  <a:latin typeface="Malgun Gothic" panose="020B0503020000020004" pitchFamily="50" charset="-127"/>
                  <a:ea typeface="Malgun Gothic" panose="020B0503020000020004" pitchFamily="50" charset="-127"/>
                </a:rPr>
                <a:t>시가평가 회계의 유용성</a:t>
              </a:r>
              <a:endParaRPr lang="ko" sz="1400" kern="1200" dirty="0">
                <a:latin typeface="Malgun Gothic" panose="020B0503020000020004" pitchFamily="50" charset="-127"/>
                <a:ea typeface="Malgun Gothic" panose="020B0503020000020004" pitchFamily="50" charset="-127"/>
              </a:endParaRPr>
            </a:p>
          </p:txBody>
        </p:sp>
      </p:grpSp>
      <p:grpSp>
        <p:nvGrpSpPr>
          <p:cNvPr id="36" name="그룹 35">
            <a:extLst>
              <a:ext uri="{FF2B5EF4-FFF2-40B4-BE49-F238E27FC236}">
                <a16:creationId xmlns:a16="http://schemas.microsoft.com/office/drawing/2014/main" id="{6975432F-18F9-47EA-8B96-B47BB3B2F0EF}"/>
              </a:ext>
            </a:extLst>
          </p:cNvPr>
          <p:cNvGrpSpPr/>
          <p:nvPr/>
        </p:nvGrpSpPr>
        <p:grpSpPr>
          <a:xfrm flipH="1">
            <a:off x="5948860" y="1955019"/>
            <a:ext cx="4531003" cy="363378"/>
            <a:chOff x="1007129" y="1635204"/>
            <a:chExt cx="3005231" cy="363378"/>
          </a:xfrm>
        </p:grpSpPr>
        <p:sp>
          <p:nvSpPr>
            <p:cNvPr id="37" name="사각형: 둥근 위쪽 모서리 36">
              <a:extLst>
                <a:ext uri="{FF2B5EF4-FFF2-40B4-BE49-F238E27FC236}">
                  <a16:creationId xmlns:a16="http://schemas.microsoft.com/office/drawing/2014/main" id="{C540816B-67E6-4968-8204-3D8492D8D047}"/>
                </a:ext>
              </a:extLst>
            </p:cNvPr>
            <p:cNvSpPr/>
            <p:nvPr/>
          </p:nvSpPr>
          <p:spPr>
            <a:xfrm rot="16200000">
              <a:off x="2328055" y="314278"/>
              <a:ext cx="363378" cy="3005230"/>
            </a:xfrm>
            <a:prstGeom prst="rect">
              <a:avLst/>
            </a:prstGeom>
          </p:spPr>
          <p:style>
            <a:lnRef idx="2">
              <a:schemeClr val="accent1">
                <a:shade val="80000"/>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8" name="사각형: 둥근 위쪽 모서리 4">
              <a:extLst>
                <a:ext uri="{FF2B5EF4-FFF2-40B4-BE49-F238E27FC236}">
                  <a16:creationId xmlns:a16="http://schemas.microsoft.com/office/drawing/2014/main" id="{CC939DF9-EB10-4F3A-B980-434D4562EF08}"/>
                </a:ext>
              </a:extLst>
            </p:cNvPr>
            <p:cNvSpPr txBox="1"/>
            <p:nvPr/>
          </p:nvSpPr>
          <p:spPr>
            <a:xfrm rot="21600000">
              <a:off x="1024869" y="1652943"/>
              <a:ext cx="2987491" cy="3279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rtlCol="0" anchor="ctr" anchorCtr="1">
              <a:noAutofit/>
            </a:bodyPr>
            <a:lstStyle/>
            <a:p>
              <a:pPr marL="0" lvl="0" indent="0" algn="ctr" defTabSz="622300" rtl="0">
                <a:lnSpc>
                  <a:spcPct val="90000"/>
                </a:lnSpc>
                <a:spcBef>
                  <a:spcPct val="0"/>
                </a:spcBef>
                <a:spcAft>
                  <a:spcPct val="35000"/>
                </a:spcAft>
                <a:buNone/>
              </a:pPr>
              <a:r>
                <a:rPr lang="ko-KR" altLang="en-US" sz="1400" kern="1200" dirty="0">
                  <a:latin typeface="Malgun Gothic" panose="020B0503020000020004" pitchFamily="50" charset="-127"/>
                  <a:ea typeface="Malgun Gothic" panose="020B0503020000020004" pitchFamily="50" charset="-127"/>
                </a:rPr>
                <a:t>시가평가 회계에서 발생할 수 있는 이슈</a:t>
              </a:r>
              <a:endParaRPr lang="ko" sz="1400" kern="1200" dirty="0">
                <a:latin typeface="Malgun Gothic" panose="020B0503020000020004" pitchFamily="50" charset="-127"/>
                <a:ea typeface="Malgun Gothic" panose="020B0503020000020004" pitchFamily="50" charset="-127"/>
              </a:endParaRPr>
            </a:p>
          </p:txBody>
        </p:sp>
      </p:grpSp>
      <p:sp>
        <p:nvSpPr>
          <p:cNvPr id="39" name="TextBox 38">
            <a:extLst>
              <a:ext uri="{FF2B5EF4-FFF2-40B4-BE49-F238E27FC236}">
                <a16:creationId xmlns:a16="http://schemas.microsoft.com/office/drawing/2014/main" id="{C2E98DE1-0F1C-492C-897D-8CBCA8962F88}"/>
              </a:ext>
            </a:extLst>
          </p:cNvPr>
          <p:cNvSpPr txBox="1"/>
          <p:nvPr/>
        </p:nvSpPr>
        <p:spPr>
          <a:xfrm>
            <a:off x="581192" y="1423898"/>
            <a:ext cx="6443944" cy="369332"/>
          </a:xfrm>
          <a:prstGeom prst="rect">
            <a:avLst/>
          </a:prstGeom>
          <a:noFill/>
        </p:spPr>
        <p:txBody>
          <a:bodyPr wrap="none" rtlCol="0">
            <a:spAutoFit/>
          </a:bodyPr>
          <a:lstStyle/>
          <a:p>
            <a:r>
              <a:rPr lang="ko-KR" altLang="en-US" b="1" dirty="0">
                <a:latin typeface="맑은 고딕" panose="020B0503020000020004" pitchFamily="50" charset="-127"/>
                <a:ea typeface="맑은 고딕" panose="020B0503020000020004" pitchFamily="50" charset="-127"/>
              </a:rPr>
              <a:t>시가평가</a:t>
            </a:r>
            <a:r>
              <a:rPr lang="en-US" altLang="ko-KR" b="1" dirty="0">
                <a:latin typeface="맑은 고딕" panose="020B0503020000020004" pitchFamily="50" charset="-127"/>
                <a:ea typeface="맑은 고딕" panose="020B0503020000020004" pitchFamily="50" charset="-127"/>
              </a:rPr>
              <a:t>(Mark to Market)/ </a:t>
            </a:r>
            <a:r>
              <a:rPr lang="ko-KR" altLang="en-US" b="1" dirty="0">
                <a:latin typeface="맑은 고딕" panose="020B0503020000020004" pitchFamily="50" charset="-127"/>
                <a:ea typeface="맑은 고딕" panose="020B0503020000020004" pitchFamily="50" charset="-127"/>
              </a:rPr>
              <a:t>공정가치</a:t>
            </a:r>
            <a:r>
              <a:rPr lang="en-US" altLang="ko-KR" b="1" dirty="0">
                <a:latin typeface="맑은 고딕" panose="020B0503020000020004" pitchFamily="50" charset="-127"/>
                <a:ea typeface="맑은 고딕" panose="020B0503020000020004" pitchFamily="50" charset="-127"/>
              </a:rPr>
              <a:t>(Fair Value)</a:t>
            </a:r>
            <a:r>
              <a:rPr lang="ko-KR" altLang="en-US" b="1" dirty="0">
                <a:latin typeface="맑은 고딕" panose="020B0503020000020004" pitchFamily="50" charset="-127"/>
                <a:ea typeface="맑은 고딕" panose="020B0503020000020004" pitchFamily="50" charset="-127"/>
              </a:rPr>
              <a:t> 회계 이슈</a:t>
            </a:r>
          </a:p>
        </p:txBody>
      </p:sp>
      <p:sp>
        <p:nvSpPr>
          <p:cNvPr id="40" name="TextBox 39">
            <a:extLst>
              <a:ext uri="{FF2B5EF4-FFF2-40B4-BE49-F238E27FC236}">
                <a16:creationId xmlns:a16="http://schemas.microsoft.com/office/drawing/2014/main" id="{C4D5719B-43B2-41C3-BB60-0E1482308FFC}"/>
              </a:ext>
            </a:extLst>
          </p:cNvPr>
          <p:cNvSpPr txBox="1"/>
          <p:nvPr/>
        </p:nvSpPr>
        <p:spPr>
          <a:xfrm>
            <a:off x="581192" y="4080851"/>
            <a:ext cx="7577156" cy="369332"/>
          </a:xfrm>
          <a:prstGeom prst="rect">
            <a:avLst/>
          </a:prstGeom>
          <a:noFill/>
        </p:spPr>
        <p:txBody>
          <a:bodyPr wrap="square" rtlCol="0">
            <a:spAutoFit/>
          </a:bodyPr>
          <a:lstStyle/>
          <a:p>
            <a:r>
              <a:rPr lang="ko-KR" altLang="en-US" b="1" dirty="0">
                <a:latin typeface="맑은 고딕" panose="020B0503020000020004" pitchFamily="50" charset="-127"/>
                <a:ea typeface="맑은 고딕" panose="020B0503020000020004" pitchFamily="50" charset="-127"/>
              </a:rPr>
              <a:t>시가평가 회계 스캔들 사례  </a:t>
            </a:r>
            <a:r>
              <a:rPr lang="en-US" altLang="ko-KR" b="1" dirty="0">
                <a:latin typeface="맑은 고딕" panose="020B0503020000020004" pitchFamily="50" charset="-127"/>
                <a:ea typeface="맑은 고딕" panose="020B0503020000020004" pitchFamily="50" charset="-127"/>
              </a:rPr>
              <a:t> </a:t>
            </a:r>
            <a:r>
              <a:rPr lang="ko-KR" altLang="en-US" b="1" dirty="0">
                <a:solidFill>
                  <a:schemeClr val="tx2"/>
                </a:solidFill>
                <a:latin typeface="HY그래픽M" panose="02030600000101010101" pitchFamily="18" charset="-127"/>
                <a:ea typeface="HY그래픽M" panose="02030600000101010101" pitchFamily="18" charset="-127"/>
              </a:rPr>
              <a:t>미국의 </a:t>
            </a:r>
            <a:r>
              <a:rPr lang="en-US" altLang="ko-KR" b="1" dirty="0">
                <a:solidFill>
                  <a:schemeClr val="tx2"/>
                </a:solidFill>
                <a:latin typeface="HY그래픽M" panose="02030600000101010101" pitchFamily="18" charset="-127"/>
                <a:ea typeface="HY그래픽M" panose="02030600000101010101" pitchFamily="18" charset="-127"/>
              </a:rPr>
              <a:t>‘</a:t>
            </a:r>
            <a:r>
              <a:rPr lang="ko-KR" altLang="en-US" b="1" dirty="0">
                <a:solidFill>
                  <a:schemeClr val="tx2"/>
                </a:solidFill>
                <a:latin typeface="HY그래픽M" panose="02030600000101010101" pitchFamily="18" charset="-127"/>
                <a:ea typeface="HY그래픽M" panose="02030600000101010101" pitchFamily="18" charset="-127"/>
              </a:rPr>
              <a:t>밀러 에너지</a:t>
            </a:r>
            <a:r>
              <a:rPr lang="en-US" altLang="ko-KR" b="1" dirty="0">
                <a:solidFill>
                  <a:schemeClr val="tx2"/>
                </a:solidFill>
                <a:latin typeface="HY그래픽M" panose="02030600000101010101" pitchFamily="18" charset="-127"/>
                <a:ea typeface="HY그래픽M" panose="02030600000101010101" pitchFamily="18" charset="-127"/>
              </a:rPr>
              <a:t>’</a:t>
            </a:r>
            <a:r>
              <a:rPr lang="ko-KR" altLang="en-US" b="1" dirty="0">
                <a:solidFill>
                  <a:schemeClr val="tx2"/>
                </a:solidFill>
                <a:latin typeface="HY그래픽M" panose="02030600000101010101" pitchFamily="18" charset="-127"/>
                <a:ea typeface="HY그래픽M" panose="02030600000101010101" pitchFamily="18" charset="-127"/>
              </a:rPr>
              <a:t>사태</a:t>
            </a:r>
          </a:p>
        </p:txBody>
      </p:sp>
      <p:sp>
        <p:nvSpPr>
          <p:cNvPr id="41" name="사각형: 둥근 모서리 40">
            <a:extLst>
              <a:ext uri="{FF2B5EF4-FFF2-40B4-BE49-F238E27FC236}">
                <a16:creationId xmlns:a16="http://schemas.microsoft.com/office/drawing/2014/main" id="{AD3BA61F-DEBC-41B0-92AB-4BF1C4C6D503}"/>
              </a:ext>
            </a:extLst>
          </p:cNvPr>
          <p:cNvSpPr/>
          <p:nvPr/>
        </p:nvSpPr>
        <p:spPr>
          <a:xfrm>
            <a:off x="973099" y="4620025"/>
            <a:ext cx="9506762" cy="1721363"/>
          </a:xfrm>
          <a:prstGeom prst="roundRect">
            <a:avLst>
              <a:gd name="adj" fmla="val 2244"/>
            </a:avLst>
          </a:prstGeom>
          <a:noFill/>
          <a:ln w="3175">
            <a:solidFill>
              <a:srgbClr val="189CCF"/>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t"/>
            <a:r>
              <a:rPr lang="ko-KR" altLang="en-US" sz="1400" i="0" dirty="0">
                <a:solidFill>
                  <a:srgbClr val="000000"/>
                </a:solidFill>
                <a:effectLst/>
                <a:latin typeface="서울한강 장체 L" panose="02020503020101020101" pitchFamily="18" charset="-127"/>
                <a:ea typeface="서울한강 장체 L" panose="02020503020101020101" pitchFamily="18" charset="-127"/>
              </a:rPr>
              <a:t>미국 원유기업인 밀러 에너지는 </a:t>
            </a:r>
            <a:r>
              <a:rPr lang="en-US" altLang="ko-KR" sz="1400" i="0" dirty="0">
                <a:solidFill>
                  <a:srgbClr val="000000"/>
                </a:solidFill>
                <a:effectLst/>
                <a:latin typeface="서울한강 장체 L" panose="02020503020101020101" pitchFamily="18" charset="-127"/>
                <a:ea typeface="서울한강 장체 L" panose="02020503020101020101" pitchFamily="18" charset="-127"/>
              </a:rPr>
              <a:t>2009</a:t>
            </a:r>
            <a:r>
              <a:rPr lang="ko-KR" altLang="en-US" sz="1400" i="0" dirty="0">
                <a:solidFill>
                  <a:srgbClr val="000000"/>
                </a:solidFill>
                <a:effectLst/>
                <a:latin typeface="서울한강 장체 L" panose="02020503020101020101" pitchFamily="18" charset="-127"/>
                <a:ea typeface="서울한강 장체 L" panose="02020503020101020101" pitchFamily="18" charset="-127"/>
              </a:rPr>
              <a:t>년 알래스카의 </a:t>
            </a:r>
            <a:r>
              <a:rPr lang="ko-KR" altLang="en-US" sz="1400" i="0" dirty="0" err="1">
                <a:solidFill>
                  <a:srgbClr val="000000"/>
                </a:solidFill>
                <a:effectLst/>
                <a:latin typeface="서울한강 장체 L" panose="02020503020101020101" pitchFamily="18" charset="-127"/>
                <a:ea typeface="서울한강 장체 L" panose="02020503020101020101" pitchFamily="18" charset="-127"/>
              </a:rPr>
              <a:t>원유ㆍ가스자산을</a:t>
            </a:r>
            <a:r>
              <a:rPr lang="ko-KR" altLang="en-US" sz="1400" i="0" dirty="0">
                <a:solidFill>
                  <a:srgbClr val="000000"/>
                </a:solidFill>
                <a:effectLst/>
                <a:latin typeface="서울한강 장체 L" panose="02020503020101020101" pitchFamily="18" charset="-127"/>
                <a:ea typeface="서울한강 장체 L" panose="02020503020101020101" pitchFamily="18" charset="-127"/>
              </a:rPr>
              <a:t> 구입하며 </a:t>
            </a:r>
            <a:r>
              <a:rPr lang="en-US" altLang="ko-KR" sz="1400" i="0" dirty="0">
                <a:solidFill>
                  <a:srgbClr val="000000"/>
                </a:solidFill>
                <a:effectLst/>
                <a:latin typeface="서울한강 장체 L" panose="02020503020101020101" pitchFamily="18" charset="-127"/>
                <a:ea typeface="서울한강 장체 L" panose="02020503020101020101" pitchFamily="18" charset="-127"/>
              </a:rPr>
              <a:t>450</a:t>
            </a:r>
            <a:r>
              <a:rPr lang="ko-KR" altLang="en-US" sz="1400" i="0" dirty="0">
                <a:solidFill>
                  <a:srgbClr val="000000"/>
                </a:solidFill>
                <a:effectLst/>
                <a:latin typeface="서울한강 장체 L" panose="02020503020101020101" pitchFamily="18" charset="-127"/>
                <a:ea typeface="서울한강 장체 L" panose="02020503020101020101" pitchFamily="18" charset="-127"/>
              </a:rPr>
              <a:t>만 달러 가치로 추정했다</a:t>
            </a:r>
            <a:r>
              <a:rPr lang="en-US" altLang="ko-KR" sz="1400" i="0" dirty="0">
                <a:solidFill>
                  <a:srgbClr val="000000"/>
                </a:solidFill>
                <a:effectLst/>
                <a:latin typeface="서울한강 장체 L" panose="02020503020101020101" pitchFamily="18" charset="-127"/>
                <a:ea typeface="서울한강 장체 L" panose="02020503020101020101" pitchFamily="18" charset="-127"/>
              </a:rPr>
              <a:t>. </a:t>
            </a:r>
            <a:r>
              <a:rPr lang="ko-KR" altLang="en-US" sz="1400" i="0" dirty="0">
                <a:solidFill>
                  <a:srgbClr val="000000"/>
                </a:solidFill>
                <a:effectLst/>
                <a:latin typeface="서울한강 장체 L" panose="02020503020101020101" pitchFamily="18" charset="-127"/>
                <a:ea typeface="서울한강 장체 L" panose="02020503020101020101" pitchFamily="18" charset="-127"/>
              </a:rPr>
              <a:t>그러다 </a:t>
            </a:r>
            <a:r>
              <a:rPr lang="en-US" altLang="ko-KR" sz="1400" i="0" dirty="0">
                <a:solidFill>
                  <a:srgbClr val="000000"/>
                </a:solidFill>
                <a:effectLst/>
                <a:latin typeface="서울한강 장체 L" panose="02020503020101020101" pitchFamily="18" charset="-127"/>
                <a:ea typeface="서울한강 장체 L" panose="02020503020101020101" pitchFamily="18" charset="-127"/>
              </a:rPr>
              <a:t>1</a:t>
            </a:r>
            <a:r>
              <a:rPr lang="ko-KR" altLang="en-US" sz="1400" i="0" dirty="0">
                <a:solidFill>
                  <a:srgbClr val="000000"/>
                </a:solidFill>
                <a:effectLst/>
                <a:latin typeface="서울한강 장체 L" panose="02020503020101020101" pitchFamily="18" charset="-127"/>
                <a:ea typeface="서울한강 장체 L" panose="02020503020101020101" pitchFamily="18" charset="-127"/>
              </a:rPr>
              <a:t>년 뒤 이를 </a:t>
            </a:r>
            <a:r>
              <a:rPr lang="en-US" altLang="ko-KR" sz="1400" i="0" dirty="0">
                <a:solidFill>
                  <a:srgbClr val="000000"/>
                </a:solidFill>
                <a:effectLst/>
                <a:latin typeface="서울한강 장체 L" panose="02020503020101020101" pitchFamily="18" charset="-127"/>
                <a:ea typeface="서울한강 장체 L" panose="02020503020101020101" pitchFamily="18" charset="-127"/>
              </a:rPr>
              <a:t>10</a:t>
            </a:r>
            <a:r>
              <a:rPr lang="ko-KR" altLang="en-US" sz="1400" i="0" dirty="0">
                <a:solidFill>
                  <a:srgbClr val="000000"/>
                </a:solidFill>
                <a:effectLst/>
                <a:latin typeface="서울한강 장체 L" panose="02020503020101020101" pitchFamily="18" charset="-127"/>
                <a:ea typeface="서울한강 장체 L" panose="02020503020101020101" pitchFamily="18" charset="-127"/>
              </a:rPr>
              <a:t>배가 넘는 </a:t>
            </a:r>
            <a:r>
              <a:rPr lang="en-US" altLang="ko-KR" sz="1400" i="0" dirty="0">
                <a:solidFill>
                  <a:srgbClr val="000000"/>
                </a:solidFill>
                <a:effectLst/>
                <a:latin typeface="서울한강 장체 L" panose="02020503020101020101" pitchFamily="18" charset="-127"/>
                <a:ea typeface="서울한강 장체 L" panose="02020503020101020101" pitchFamily="18" charset="-127"/>
              </a:rPr>
              <a:t>4</a:t>
            </a:r>
            <a:r>
              <a:rPr lang="ko-KR" altLang="en-US" sz="1400" i="0" dirty="0">
                <a:solidFill>
                  <a:srgbClr val="000000"/>
                </a:solidFill>
                <a:effectLst/>
                <a:latin typeface="서울한강 장체 L" panose="02020503020101020101" pitchFamily="18" charset="-127"/>
                <a:ea typeface="서울한강 장체 L" panose="02020503020101020101" pitchFamily="18" charset="-127"/>
              </a:rPr>
              <a:t>억</a:t>
            </a:r>
            <a:r>
              <a:rPr lang="en-US" altLang="ko-KR" sz="1400" i="0" dirty="0">
                <a:solidFill>
                  <a:srgbClr val="000000"/>
                </a:solidFill>
                <a:effectLst/>
                <a:latin typeface="서울한강 장체 L" panose="02020503020101020101" pitchFamily="18" charset="-127"/>
                <a:ea typeface="서울한강 장체 L" panose="02020503020101020101" pitchFamily="18" charset="-127"/>
              </a:rPr>
              <a:t>8000</a:t>
            </a:r>
            <a:r>
              <a:rPr lang="ko-KR" altLang="en-US" sz="1400" i="0" dirty="0">
                <a:solidFill>
                  <a:srgbClr val="000000"/>
                </a:solidFill>
                <a:effectLst/>
                <a:latin typeface="서울한강 장체 L" panose="02020503020101020101" pitchFamily="18" charset="-127"/>
                <a:ea typeface="서울한강 장체 L" panose="02020503020101020101" pitchFamily="18" charset="-127"/>
              </a:rPr>
              <a:t>만달러 가치로 재무제표에 기입했다</a:t>
            </a:r>
            <a:r>
              <a:rPr lang="en-US" altLang="ko-KR" sz="1400" i="0" dirty="0">
                <a:solidFill>
                  <a:srgbClr val="000000"/>
                </a:solidFill>
                <a:effectLst/>
                <a:latin typeface="서울한강 장체 L" panose="02020503020101020101" pitchFamily="18" charset="-127"/>
                <a:ea typeface="서울한강 장체 L" panose="02020503020101020101" pitchFamily="18" charset="-127"/>
              </a:rPr>
              <a:t>. </a:t>
            </a:r>
            <a:r>
              <a:rPr lang="ko-KR" altLang="en-US" sz="1400" i="0" dirty="0">
                <a:solidFill>
                  <a:srgbClr val="000000"/>
                </a:solidFill>
                <a:effectLst/>
                <a:latin typeface="서울한강 장체 L" panose="02020503020101020101" pitchFamily="18" charset="-127"/>
                <a:ea typeface="서울한강 장체 L" panose="02020503020101020101" pitchFamily="18" charset="-127"/>
              </a:rPr>
              <a:t>근거는 </a:t>
            </a:r>
            <a:r>
              <a:rPr lang="en-US" altLang="ko-KR" sz="1400" i="0" dirty="0">
                <a:solidFill>
                  <a:srgbClr val="000000"/>
                </a:solidFill>
                <a:effectLst/>
                <a:latin typeface="서울한강 장체 L" panose="02020503020101020101" pitchFamily="18" charset="-127"/>
                <a:ea typeface="서울한강 장체 L" panose="02020503020101020101" pitchFamily="18" charset="-127"/>
              </a:rPr>
              <a:t>'</a:t>
            </a:r>
            <a:r>
              <a:rPr lang="ko-KR" altLang="en-US" sz="1400" i="0" dirty="0">
                <a:solidFill>
                  <a:srgbClr val="000000"/>
                </a:solidFill>
                <a:effectLst/>
                <a:latin typeface="서울한강 장체 L" panose="02020503020101020101" pitchFamily="18" charset="-127"/>
                <a:ea typeface="서울한강 장체 L" panose="02020503020101020101" pitchFamily="18" charset="-127"/>
              </a:rPr>
              <a:t>현금흐름할인</a:t>
            </a:r>
            <a:r>
              <a:rPr lang="en-US" altLang="ko-KR" sz="1400" i="0" dirty="0">
                <a:solidFill>
                  <a:srgbClr val="000000"/>
                </a:solidFill>
                <a:effectLst/>
                <a:latin typeface="서울한강 장체 L" panose="02020503020101020101" pitchFamily="18" charset="-127"/>
                <a:ea typeface="서울한강 장체 L" panose="02020503020101020101" pitchFamily="18" charset="-127"/>
              </a:rPr>
              <a:t>'(DCF)</a:t>
            </a:r>
            <a:r>
              <a:rPr lang="ko-KR" altLang="en-US" sz="1400" i="0" dirty="0">
                <a:solidFill>
                  <a:srgbClr val="000000"/>
                </a:solidFill>
                <a:effectLst/>
                <a:latin typeface="서울한강 장체 L" panose="02020503020101020101" pitchFamily="18" charset="-127"/>
                <a:ea typeface="서울한강 장체 L" panose="02020503020101020101" pitchFamily="18" charset="-127"/>
              </a:rPr>
              <a:t>를 통한 공정가치 평가였다</a:t>
            </a:r>
            <a:r>
              <a:rPr lang="en-US" altLang="ko-KR" sz="1400" i="0" dirty="0">
                <a:solidFill>
                  <a:srgbClr val="000000"/>
                </a:solidFill>
                <a:effectLst/>
                <a:latin typeface="서울한강 장체 L" panose="02020503020101020101" pitchFamily="18" charset="-127"/>
                <a:ea typeface="서울한강 장체 L" panose="02020503020101020101" pitchFamily="18" charset="-127"/>
              </a:rPr>
              <a:t>. </a:t>
            </a:r>
            <a:r>
              <a:rPr lang="ko-KR" altLang="en-US" sz="1400" i="0" dirty="0">
                <a:solidFill>
                  <a:srgbClr val="000000"/>
                </a:solidFill>
                <a:effectLst/>
                <a:latin typeface="서울한강 장체 L" panose="02020503020101020101" pitchFamily="18" charset="-127"/>
                <a:ea typeface="서울한강 장체 L" panose="02020503020101020101" pitchFamily="18" charset="-127"/>
              </a:rPr>
              <a:t>당시 글로벌 회계법인인 </a:t>
            </a:r>
            <a:r>
              <a:rPr lang="en-US" altLang="ko-KR" sz="1400" i="0" dirty="0">
                <a:solidFill>
                  <a:srgbClr val="000000"/>
                </a:solidFill>
                <a:effectLst/>
                <a:latin typeface="서울한강 장체 L" panose="02020503020101020101" pitchFamily="18" charset="-127"/>
                <a:ea typeface="서울한강 장체 L" panose="02020503020101020101" pitchFamily="18" charset="-127"/>
              </a:rPr>
              <a:t>KPMG</a:t>
            </a:r>
            <a:r>
              <a:rPr lang="ko-KR" altLang="en-US" sz="1400" i="0" dirty="0">
                <a:solidFill>
                  <a:srgbClr val="000000"/>
                </a:solidFill>
                <a:effectLst/>
                <a:latin typeface="서울한강 장체 L" panose="02020503020101020101" pitchFamily="18" charset="-127"/>
                <a:ea typeface="서울한강 장체 L" panose="02020503020101020101" pitchFamily="18" charset="-127"/>
              </a:rPr>
              <a:t>가 감사를 했고 문제없다고 판단했다</a:t>
            </a:r>
            <a:r>
              <a:rPr lang="en-US" altLang="ko-KR" sz="1400" i="0" dirty="0">
                <a:solidFill>
                  <a:srgbClr val="000000"/>
                </a:solidFill>
                <a:effectLst/>
                <a:latin typeface="서울한강 장체 L" panose="02020503020101020101" pitchFamily="18" charset="-127"/>
                <a:ea typeface="서울한강 장체 L" panose="02020503020101020101" pitchFamily="18" charset="-127"/>
              </a:rPr>
              <a:t>.</a:t>
            </a:r>
          </a:p>
          <a:p>
            <a:pPr algn="l" fontAlgn="t"/>
            <a:endParaRPr lang="en-US" altLang="ko-KR" sz="1400" i="0" dirty="0">
              <a:solidFill>
                <a:srgbClr val="000000"/>
              </a:solidFill>
              <a:effectLst/>
              <a:latin typeface="서울한강 장체 L" panose="02020503020101020101" pitchFamily="18" charset="-127"/>
              <a:ea typeface="서울한강 장체 L" panose="02020503020101020101" pitchFamily="18" charset="-127"/>
            </a:endParaRPr>
          </a:p>
          <a:p>
            <a:pPr algn="l" fontAlgn="t"/>
            <a:r>
              <a:rPr lang="ko-KR" altLang="en-US" sz="1400" i="0" dirty="0">
                <a:solidFill>
                  <a:srgbClr val="000000"/>
                </a:solidFill>
                <a:effectLst/>
                <a:latin typeface="서울한강 장체 L" panose="02020503020101020101" pitchFamily="18" charset="-127"/>
                <a:ea typeface="서울한강 장체 L" panose="02020503020101020101" pitchFamily="18" charset="-127"/>
              </a:rPr>
              <a:t>그러나 미국 증권거래위원회</a:t>
            </a:r>
            <a:r>
              <a:rPr lang="en-US" altLang="ko-KR" sz="1400" i="0" dirty="0">
                <a:solidFill>
                  <a:srgbClr val="000000"/>
                </a:solidFill>
                <a:effectLst/>
                <a:latin typeface="서울한강 장체 L" panose="02020503020101020101" pitchFamily="18" charset="-127"/>
                <a:ea typeface="서울한강 장체 L" panose="02020503020101020101" pitchFamily="18" charset="-127"/>
              </a:rPr>
              <a:t>(SEC)</a:t>
            </a:r>
            <a:r>
              <a:rPr lang="ko-KR" altLang="en-US" sz="1400" i="0" dirty="0">
                <a:solidFill>
                  <a:srgbClr val="000000"/>
                </a:solidFill>
                <a:effectLst/>
                <a:latin typeface="서울한강 장체 L" panose="02020503020101020101" pitchFamily="18" charset="-127"/>
                <a:ea typeface="서울한강 장체 L" panose="02020503020101020101" pitchFamily="18" charset="-127"/>
              </a:rPr>
              <a:t>가 나중에 이를 분식회계라고 판단했다</a:t>
            </a:r>
            <a:r>
              <a:rPr lang="en-US" altLang="ko-KR" sz="1400" i="0" dirty="0">
                <a:solidFill>
                  <a:srgbClr val="000000"/>
                </a:solidFill>
                <a:effectLst/>
                <a:latin typeface="서울한강 장체 L" panose="02020503020101020101" pitchFamily="18" charset="-127"/>
                <a:ea typeface="서울한강 장체 L" panose="02020503020101020101" pitchFamily="18" charset="-127"/>
              </a:rPr>
              <a:t>. </a:t>
            </a:r>
            <a:r>
              <a:rPr lang="ko-KR" altLang="en-US" sz="1400" i="0" dirty="0">
                <a:solidFill>
                  <a:srgbClr val="000000"/>
                </a:solidFill>
                <a:effectLst/>
                <a:latin typeface="서울한강 장체 L" panose="02020503020101020101" pitchFamily="18" charset="-127"/>
                <a:ea typeface="서울한강 장체 L" panose="02020503020101020101" pitchFamily="18" charset="-127"/>
              </a:rPr>
              <a:t>이 사태로 </a:t>
            </a:r>
            <a:r>
              <a:rPr lang="en-US" altLang="ko-KR" sz="1400" i="0" dirty="0">
                <a:solidFill>
                  <a:srgbClr val="000000"/>
                </a:solidFill>
                <a:effectLst/>
                <a:latin typeface="서울한강 장체 L" panose="02020503020101020101" pitchFamily="18" charset="-127"/>
                <a:ea typeface="서울한강 장체 L" panose="02020503020101020101" pitchFamily="18" charset="-127"/>
              </a:rPr>
              <a:t>KPMG</a:t>
            </a:r>
            <a:r>
              <a:rPr lang="ko-KR" altLang="en-US" sz="1400" i="0" dirty="0">
                <a:solidFill>
                  <a:srgbClr val="000000"/>
                </a:solidFill>
                <a:effectLst/>
                <a:latin typeface="서울한강 장체 L" panose="02020503020101020101" pitchFamily="18" charset="-127"/>
                <a:ea typeface="서울한강 장체 L" panose="02020503020101020101" pitchFamily="18" charset="-127"/>
              </a:rPr>
              <a:t>는 밀러 에너지로부터 받은 감사비용 </a:t>
            </a:r>
            <a:r>
              <a:rPr lang="en-US" altLang="ko-KR" sz="1400" i="0" dirty="0">
                <a:solidFill>
                  <a:srgbClr val="000000"/>
                </a:solidFill>
                <a:effectLst/>
                <a:latin typeface="서울한강 장체 L" panose="02020503020101020101" pitchFamily="18" charset="-127"/>
                <a:ea typeface="서울한강 장체 L" panose="02020503020101020101" pitchFamily="18" charset="-127"/>
              </a:rPr>
              <a:t>470</a:t>
            </a:r>
            <a:r>
              <a:rPr lang="ko-KR" altLang="en-US" sz="1400" i="0" dirty="0">
                <a:solidFill>
                  <a:srgbClr val="000000"/>
                </a:solidFill>
                <a:effectLst/>
                <a:latin typeface="서울한강 장체 L" panose="02020503020101020101" pitchFamily="18" charset="-127"/>
                <a:ea typeface="서울한강 장체 L" panose="02020503020101020101" pitchFamily="18" charset="-127"/>
              </a:rPr>
              <a:t>만달러를 반납했다</a:t>
            </a:r>
            <a:r>
              <a:rPr lang="en-US" altLang="ko-KR" sz="1400" i="0" dirty="0">
                <a:solidFill>
                  <a:srgbClr val="000000"/>
                </a:solidFill>
                <a:effectLst/>
                <a:latin typeface="서울한강 장체 L" panose="02020503020101020101" pitchFamily="18" charset="-127"/>
                <a:ea typeface="서울한강 장체 L" panose="02020503020101020101" pitchFamily="18" charset="-127"/>
              </a:rPr>
              <a:t>. </a:t>
            </a:r>
            <a:r>
              <a:rPr lang="ko-KR" altLang="en-US" sz="1400" i="0" dirty="0">
                <a:solidFill>
                  <a:srgbClr val="000000"/>
                </a:solidFill>
                <a:effectLst/>
                <a:latin typeface="서울한강 장체 L" panose="02020503020101020101" pitchFamily="18" charset="-127"/>
                <a:ea typeface="서울한강 장체 L" panose="02020503020101020101" pitchFamily="18" charset="-127"/>
              </a:rPr>
              <a:t>이자</a:t>
            </a:r>
            <a:r>
              <a:rPr lang="en-US" altLang="ko-KR" sz="1400" i="0" dirty="0">
                <a:solidFill>
                  <a:srgbClr val="000000"/>
                </a:solidFill>
                <a:effectLst/>
                <a:latin typeface="서울한강 장체 L" panose="02020503020101020101" pitchFamily="18" charset="-127"/>
                <a:ea typeface="서울한강 장체 L" panose="02020503020101020101" pitchFamily="18" charset="-127"/>
              </a:rPr>
              <a:t>(55</a:t>
            </a:r>
            <a:r>
              <a:rPr lang="ko-KR" altLang="en-US" sz="1400" i="0" dirty="0">
                <a:solidFill>
                  <a:srgbClr val="000000"/>
                </a:solidFill>
                <a:effectLst/>
                <a:latin typeface="서울한강 장체 L" panose="02020503020101020101" pitchFamily="18" charset="-127"/>
                <a:ea typeface="서울한강 장체 L" panose="02020503020101020101" pitchFamily="18" charset="-127"/>
              </a:rPr>
              <a:t>만</a:t>
            </a:r>
            <a:r>
              <a:rPr lang="en-US" altLang="ko-KR" sz="1400" i="0" dirty="0">
                <a:solidFill>
                  <a:srgbClr val="000000"/>
                </a:solidFill>
                <a:effectLst/>
                <a:latin typeface="서울한강 장체 L" panose="02020503020101020101" pitchFamily="18" charset="-127"/>
                <a:ea typeface="서울한강 장체 L" panose="02020503020101020101" pitchFamily="18" charset="-127"/>
              </a:rPr>
              <a:t>8000 </a:t>
            </a:r>
            <a:r>
              <a:rPr lang="ko-KR" altLang="en-US" sz="1400" i="0" dirty="0">
                <a:solidFill>
                  <a:srgbClr val="000000"/>
                </a:solidFill>
                <a:effectLst/>
                <a:latin typeface="서울한강 장체 L" panose="02020503020101020101" pitchFamily="18" charset="-127"/>
                <a:ea typeface="서울한강 장체 L" panose="02020503020101020101" pitchFamily="18" charset="-127"/>
              </a:rPr>
              <a:t>달러</a:t>
            </a:r>
            <a:r>
              <a:rPr lang="en-US" altLang="ko-KR" sz="1400" i="0" dirty="0">
                <a:solidFill>
                  <a:srgbClr val="000000"/>
                </a:solidFill>
                <a:effectLst/>
                <a:latin typeface="서울한강 장체 L" panose="02020503020101020101" pitchFamily="18" charset="-127"/>
                <a:ea typeface="서울한강 장체 L" panose="02020503020101020101" pitchFamily="18" charset="-127"/>
              </a:rPr>
              <a:t>)</a:t>
            </a:r>
            <a:r>
              <a:rPr lang="ko-KR" altLang="en-US" sz="1400" i="0" dirty="0" err="1">
                <a:solidFill>
                  <a:srgbClr val="000000"/>
                </a:solidFill>
                <a:effectLst/>
                <a:latin typeface="서울한강 장체 L" panose="02020503020101020101" pitchFamily="18" charset="-127"/>
                <a:ea typeface="서울한강 장체 L" panose="02020503020101020101" pitchFamily="18" charset="-127"/>
              </a:rPr>
              <a:t>ㆍ벌금</a:t>
            </a:r>
            <a:r>
              <a:rPr lang="en-US" altLang="ko-KR" sz="1400" i="0" dirty="0">
                <a:solidFill>
                  <a:srgbClr val="000000"/>
                </a:solidFill>
                <a:effectLst/>
                <a:latin typeface="서울한강 장체 L" panose="02020503020101020101" pitchFamily="18" charset="-127"/>
                <a:ea typeface="서울한강 장체 L" panose="02020503020101020101" pitchFamily="18" charset="-127"/>
              </a:rPr>
              <a:t>(100</a:t>
            </a:r>
            <a:r>
              <a:rPr lang="ko-KR" altLang="en-US" sz="1400" i="0" dirty="0">
                <a:solidFill>
                  <a:srgbClr val="000000"/>
                </a:solidFill>
                <a:effectLst/>
                <a:latin typeface="서울한강 장체 L" panose="02020503020101020101" pitchFamily="18" charset="-127"/>
                <a:ea typeface="서울한강 장체 L" panose="02020503020101020101" pitchFamily="18" charset="-127"/>
              </a:rPr>
              <a:t>만 달러</a:t>
            </a:r>
            <a:r>
              <a:rPr lang="en-US" altLang="ko-KR" sz="1400" i="0" dirty="0">
                <a:solidFill>
                  <a:srgbClr val="000000"/>
                </a:solidFill>
                <a:effectLst/>
                <a:latin typeface="서울한강 장체 L" panose="02020503020101020101" pitchFamily="18" charset="-127"/>
                <a:ea typeface="서울한강 장체 L" panose="02020503020101020101" pitchFamily="18" charset="-127"/>
              </a:rPr>
              <a:t>)</a:t>
            </a:r>
            <a:r>
              <a:rPr lang="ko-KR" altLang="en-US" sz="1400" i="0" dirty="0">
                <a:solidFill>
                  <a:srgbClr val="000000"/>
                </a:solidFill>
                <a:effectLst/>
                <a:latin typeface="서울한강 장체 L" panose="02020503020101020101" pitchFamily="18" charset="-127"/>
                <a:ea typeface="서울한강 장체 L" panose="02020503020101020101" pitchFamily="18" charset="-127"/>
              </a:rPr>
              <a:t>에 회계법인 담당자 벌금까지 추가됐다</a:t>
            </a:r>
            <a:r>
              <a:rPr lang="en-US" altLang="ko-KR" sz="1400" i="0" dirty="0">
                <a:solidFill>
                  <a:srgbClr val="000000"/>
                </a:solidFill>
                <a:effectLst/>
                <a:latin typeface="서울한강 장체 L" panose="02020503020101020101" pitchFamily="18" charset="-127"/>
                <a:ea typeface="서울한강 장체 L" panose="02020503020101020101" pitchFamily="18" charset="-127"/>
              </a:rPr>
              <a:t>. 2</a:t>
            </a:r>
            <a:r>
              <a:rPr lang="ko-KR" altLang="en-US" sz="1400" i="0" dirty="0">
                <a:solidFill>
                  <a:srgbClr val="000000"/>
                </a:solidFill>
                <a:effectLst/>
                <a:latin typeface="서울한강 장체 L" panose="02020503020101020101" pitchFamily="18" charset="-127"/>
                <a:ea typeface="서울한강 장체 L" panose="02020503020101020101" pitchFamily="18" charset="-127"/>
              </a:rPr>
              <a:t>년간 상장기업에 대한 감사작업도 금지됐다</a:t>
            </a:r>
            <a:r>
              <a:rPr lang="en-US" altLang="ko-KR" sz="1400" i="0" dirty="0">
                <a:solidFill>
                  <a:srgbClr val="000000"/>
                </a:solidFill>
                <a:effectLst/>
                <a:latin typeface="서울한강 장체 L" panose="02020503020101020101" pitchFamily="18" charset="-127"/>
                <a:ea typeface="서울한강 장체 L" panose="02020503020101020101" pitchFamily="18" charset="-127"/>
              </a:rPr>
              <a:t>.</a:t>
            </a:r>
          </a:p>
        </p:txBody>
      </p:sp>
      <p:sp>
        <p:nvSpPr>
          <p:cNvPr id="14" name="제목 1">
            <a:extLst>
              <a:ext uri="{FF2B5EF4-FFF2-40B4-BE49-F238E27FC236}">
                <a16:creationId xmlns:a16="http://schemas.microsoft.com/office/drawing/2014/main" id="{53526489-D1F0-4F3F-A9C3-7472CEEB5BDB}"/>
              </a:ext>
            </a:extLst>
          </p:cNvPr>
          <p:cNvSpPr txBox="1">
            <a:spLocks/>
          </p:cNvSpPr>
          <p:nvPr/>
        </p:nvSpPr>
        <p:spPr>
          <a:xfrm>
            <a:off x="581192" y="572356"/>
            <a:ext cx="11029616" cy="730985"/>
          </a:xfrm>
          <a:prstGeom prst="rect">
            <a:avLst/>
          </a:prstGeom>
        </p:spPr>
        <p:txBody>
          <a:bodyPr vert="horz" lIns="91440" tIns="45720" rIns="91440" bIns="45720" rtlCol="0" anchor="b">
            <a:normAutofit/>
          </a:bodyPr>
          <a:lstStyle>
            <a:lvl1pPr algn="l" defTabSz="457200" rtl="0" eaLnBrk="1" latinLnBrk="1" hangingPunct="1">
              <a:lnSpc>
                <a:spcPct val="100000"/>
              </a:lnSpc>
              <a:spcBef>
                <a:spcPct val="0"/>
              </a:spcBef>
              <a:buNone/>
              <a:defRPr sz="2800" b="0" kern="1200" cap="all">
                <a:solidFill>
                  <a:schemeClr val="tx1">
                    <a:lumMod val="75000"/>
                    <a:lumOff val="25000"/>
                  </a:schemeClr>
                </a:solidFill>
                <a:latin typeface="Malgun Gothic" panose="020B0503020000020004" pitchFamily="50" charset="-127"/>
                <a:ea typeface="Malgun Gothic" panose="020B0503020000020004" pitchFamily="50" charset="-127"/>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r>
              <a:rPr lang="ko-KR" altLang="en-US" b="1" spc="-150" dirty="0"/>
              <a:t>시가평가 회계 이슈 </a:t>
            </a:r>
            <a:r>
              <a:rPr lang="en-US" altLang="ko-KR" b="1" spc="-150" dirty="0"/>
              <a:t>/ </a:t>
            </a:r>
            <a:r>
              <a:rPr lang="ko-KR" altLang="en-US" b="1" spc="-150" dirty="0"/>
              <a:t>관련 사례</a:t>
            </a:r>
            <a:endParaRPr lang="ko" b="1" spc="-150" dirty="0"/>
          </a:p>
        </p:txBody>
      </p:sp>
    </p:spTree>
    <p:extLst>
      <p:ext uri="{BB962C8B-B14F-4D97-AF65-F5344CB8AC3E}">
        <p14:creationId xmlns:p14="http://schemas.microsoft.com/office/powerpoint/2010/main" val="3242312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1">
            <a:extLst>
              <a:ext uri="{FF2B5EF4-FFF2-40B4-BE49-F238E27FC236}">
                <a16:creationId xmlns:a16="http://schemas.microsoft.com/office/drawing/2014/main" id="{2CD687A6-945F-4BB9-91A4-91ADE6818030}"/>
              </a:ext>
            </a:extLst>
          </p:cNvPr>
          <p:cNvSpPr>
            <a:spLocks noGrp="1"/>
          </p:cNvSpPr>
          <p:nvPr>
            <p:ph type="title"/>
          </p:nvPr>
        </p:nvSpPr>
        <p:spPr>
          <a:xfrm>
            <a:off x="581192" y="572356"/>
            <a:ext cx="11029616" cy="730985"/>
          </a:xfrm>
        </p:spPr>
        <p:txBody>
          <a:bodyPr rtlCol="0"/>
          <a:lstStyle/>
          <a:p>
            <a:pPr rtl="0"/>
            <a:r>
              <a:rPr lang="en-US" altLang="ko-KR" b="1" spc="-150" dirty="0"/>
              <a:t>SOX </a:t>
            </a:r>
            <a:r>
              <a:rPr lang="en-US" altLang="ko-KR" spc="-150" dirty="0"/>
              <a:t>(</a:t>
            </a:r>
            <a:r>
              <a:rPr lang="en-US" altLang="ko-KR" sz="2800" dirty="0">
                <a:latin typeface="서울남산 장체 M" panose="02020503020101020101" pitchFamily="18" charset="-127"/>
                <a:ea typeface="서울남산 장체 M" panose="02020503020101020101" pitchFamily="18" charset="-127"/>
              </a:rPr>
              <a:t>Sarbanes-Oxley Act of 2002)</a:t>
            </a:r>
            <a:endParaRPr lang="ko" b="1" spc="-150" dirty="0"/>
          </a:p>
        </p:txBody>
      </p:sp>
      <p:sp>
        <p:nvSpPr>
          <p:cNvPr id="7" name="TextBox 6">
            <a:extLst>
              <a:ext uri="{FF2B5EF4-FFF2-40B4-BE49-F238E27FC236}">
                <a16:creationId xmlns:a16="http://schemas.microsoft.com/office/drawing/2014/main" id="{082F5766-C16E-45B5-93A8-FF5B612B0926}"/>
              </a:ext>
            </a:extLst>
          </p:cNvPr>
          <p:cNvSpPr txBox="1"/>
          <p:nvPr/>
        </p:nvSpPr>
        <p:spPr>
          <a:xfrm>
            <a:off x="814701" y="2391169"/>
            <a:ext cx="4444953" cy="338554"/>
          </a:xfrm>
          <a:prstGeom prst="rect">
            <a:avLst/>
          </a:prstGeom>
          <a:noFill/>
        </p:spPr>
        <p:txBody>
          <a:bodyPr wrap="square" rtlCol="0">
            <a:spAutoFit/>
          </a:bodyPr>
          <a:lstStyle/>
          <a:p>
            <a:r>
              <a:rPr lang="ko-KR" altLang="en-US" sz="1600" dirty="0">
                <a:latin typeface="서울남산 장체 M" panose="02020503020101020101" pitchFamily="18" charset="-127"/>
                <a:ea typeface="서울남산 장체 M" panose="02020503020101020101" pitchFamily="18" charset="-127"/>
              </a:rPr>
              <a:t>컨설팅 업무를 배제하고</a:t>
            </a:r>
            <a:r>
              <a:rPr lang="en-US" altLang="ko-KR" sz="1600" dirty="0">
                <a:latin typeface="서울남산 장체 M" panose="02020503020101020101" pitchFamily="18" charset="-127"/>
                <a:ea typeface="서울남산 장체 M" panose="02020503020101020101" pitchFamily="18" charset="-127"/>
              </a:rPr>
              <a:t>, Tax Service</a:t>
            </a:r>
            <a:r>
              <a:rPr lang="ko-KR" altLang="en-US" sz="1600" dirty="0">
                <a:latin typeface="서울남산 장체 M" panose="02020503020101020101" pitchFamily="18" charset="-127"/>
                <a:ea typeface="서울남산 장체 M" panose="02020503020101020101" pitchFamily="18" charset="-127"/>
              </a:rPr>
              <a:t>만 가능하게 하였다</a:t>
            </a:r>
            <a:r>
              <a:rPr lang="en-US" altLang="ko-KR" sz="1600" dirty="0">
                <a:latin typeface="서울남산 장체 M" panose="02020503020101020101" pitchFamily="18" charset="-127"/>
                <a:ea typeface="서울남산 장체 M" panose="02020503020101020101" pitchFamily="18" charset="-127"/>
              </a:rPr>
              <a:t>.</a:t>
            </a:r>
            <a:endParaRPr lang="ko-KR" altLang="en-US" sz="1600" dirty="0">
              <a:latin typeface="서울남산 장체 M" panose="02020503020101020101" pitchFamily="18" charset="-127"/>
              <a:ea typeface="서울남산 장체 M" panose="02020503020101020101" pitchFamily="18" charset="-127"/>
            </a:endParaRPr>
          </a:p>
        </p:txBody>
      </p:sp>
      <p:sp>
        <p:nvSpPr>
          <p:cNvPr id="8" name="TextBox 7">
            <a:extLst>
              <a:ext uri="{FF2B5EF4-FFF2-40B4-BE49-F238E27FC236}">
                <a16:creationId xmlns:a16="http://schemas.microsoft.com/office/drawing/2014/main" id="{06F6F177-4159-473F-9CEE-CA0CDD8F654B}"/>
              </a:ext>
            </a:extLst>
          </p:cNvPr>
          <p:cNvSpPr txBox="1"/>
          <p:nvPr/>
        </p:nvSpPr>
        <p:spPr>
          <a:xfrm>
            <a:off x="814701" y="3055403"/>
            <a:ext cx="4444953" cy="338554"/>
          </a:xfrm>
          <a:prstGeom prst="rect">
            <a:avLst/>
          </a:prstGeom>
          <a:noFill/>
        </p:spPr>
        <p:txBody>
          <a:bodyPr wrap="square" rtlCol="0">
            <a:spAutoFit/>
          </a:bodyPr>
          <a:lstStyle/>
          <a:p>
            <a:r>
              <a:rPr lang="en-US" altLang="ko-KR" sz="1600" dirty="0">
                <a:latin typeface="서울남산 장체 M" panose="02020503020101020101" pitchFamily="18" charset="-127"/>
                <a:ea typeface="서울남산 장체 M" panose="02020503020101020101" pitchFamily="18" charset="-127"/>
              </a:rPr>
              <a:t>PCAOB – </a:t>
            </a:r>
            <a:r>
              <a:rPr lang="ko-KR" altLang="en-US" sz="1600" dirty="0">
                <a:latin typeface="서울남산 장체 M" panose="02020503020101020101" pitchFamily="18" charset="-127"/>
                <a:ea typeface="서울남산 장체 M" panose="02020503020101020101" pitchFamily="18" charset="-127"/>
              </a:rPr>
              <a:t>감사를 제대로 하는지 검사하는 정부기구 설립</a:t>
            </a:r>
          </a:p>
        </p:txBody>
      </p:sp>
      <p:sp>
        <p:nvSpPr>
          <p:cNvPr id="9" name="TextBox 8">
            <a:extLst>
              <a:ext uri="{FF2B5EF4-FFF2-40B4-BE49-F238E27FC236}">
                <a16:creationId xmlns:a16="http://schemas.microsoft.com/office/drawing/2014/main" id="{3C202C50-C319-438F-AB5A-5419F333BEF7}"/>
              </a:ext>
            </a:extLst>
          </p:cNvPr>
          <p:cNvSpPr txBox="1"/>
          <p:nvPr/>
        </p:nvSpPr>
        <p:spPr>
          <a:xfrm>
            <a:off x="814701" y="3719637"/>
            <a:ext cx="4444953" cy="338554"/>
          </a:xfrm>
          <a:prstGeom prst="rect">
            <a:avLst/>
          </a:prstGeom>
          <a:noFill/>
        </p:spPr>
        <p:txBody>
          <a:bodyPr wrap="square" rtlCol="0">
            <a:spAutoFit/>
          </a:bodyPr>
          <a:lstStyle/>
          <a:p>
            <a:r>
              <a:rPr lang="en-US" altLang="ko-KR" sz="1600" dirty="0">
                <a:latin typeface="서울남산 장체 M" panose="02020503020101020101" pitchFamily="18" charset="-127"/>
                <a:ea typeface="서울남산 장체 M" panose="02020503020101020101" pitchFamily="18" charset="-127"/>
              </a:rPr>
              <a:t>CEO</a:t>
            </a:r>
            <a:r>
              <a:rPr lang="ko-KR" altLang="en-US" sz="1600" dirty="0">
                <a:latin typeface="서울남산 장체 M" panose="02020503020101020101" pitchFamily="18" charset="-127"/>
                <a:ea typeface="서울남산 장체 M" panose="02020503020101020101" pitchFamily="18" charset="-127"/>
              </a:rPr>
              <a:t>와 </a:t>
            </a:r>
            <a:r>
              <a:rPr lang="en-US" altLang="ko-KR" sz="1600" dirty="0">
                <a:latin typeface="서울남산 장체 M" panose="02020503020101020101" pitchFamily="18" charset="-127"/>
                <a:ea typeface="서울남산 장체 M" panose="02020503020101020101" pitchFamily="18" charset="-127"/>
              </a:rPr>
              <a:t>CFO</a:t>
            </a:r>
            <a:r>
              <a:rPr lang="ko-KR" altLang="en-US" sz="1600" dirty="0">
                <a:latin typeface="서울남산 장체 M" panose="02020503020101020101" pitchFamily="18" charset="-127"/>
                <a:ea typeface="서울남산 장체 M" panose="02020503020101020101" pitchFamily="18" charset="-127"/>
              </a:rPr>
              <a:t>에게도 형사소추의 책임을 지운다</a:t>
            </a:r>
            <a:r>
              <a:rPr lang="en-US" altLang="ko-KR" sz="1600" dirty="0">
                <a:latin typeface="서울남산 장체 M" panose="02020503020101020101" pitchFamily="18" charset="-127"/>
                <a:ea typeface="서울남산 장체 M" panose="02020503020101020101" pitchFamily="18" charset="-127"/>
              </a:rPr>
              <a:t>.</a:t>
            </a:r>
            <a:endParaRPr lang="ko-KR" altLang="en-US" sz="1600" dirty="0">
              <a:latin typeface="서울남산 장체 M" panose="02020503020101020101" pitchFamily="18" charset="-127"/>
              <a:ea typeface="서울남산 장체 M" panose="02020503020101020101" pitchFamily="18" charset="-127"/>
            </a:endParaRPr>
          </a:p>
        </p:txBody>
      </p:sp>
      <p:sp>
        <p:nvSpPr>
          <p:cNvPr id="10" name="TextBox 9">
            <a:extLst>
              <a:ext uri="{FF2B5EF4-FFF2-40B4-BE49-F238E27FC236}">
                <a16:creationId xmlns:a16="http://schemas.microsoft.com/office/drawing/2014/main" id="{BC02B9F5-A572-4CA2-B4FE-359385333CF5}"/>
              </a:ext>
            </a:extLst>
          </p:cNvPr>
          <p:cNvSpPr txBox="1"/>
          <p:nvPr/>
        </p:nvSpPr>
        <p:spPr>
          <a:xfrm>
            <a:off x="814701" y="4378968"/>
            <a:ext cx="4444953" cy="338554"/>
          </a:xfrm>
          <a:prstGeom prst="rect">
            <a:avLst/>
          </a:prstGeom>
          <a:noFill/>
        </p:spPr>
        <p:txBody>
          <a:bodyPr wrap="square" rtlCol="0">
            <a:spAutoFit/>
          </a:bodyPr>
          <a:lstStyle/>
          <a:p>
            <a:r>
              <a:rPr lang="ko-KR" altLang="en-US" sz="1600" dirty="0">
                <a:latin typeface="서울남산 장체 M" panose="02020503020101020101" pitchFamily="18" charset="-127"/>
                <a:ea typeface="서울남산 장체 M" panose="02020503020101020101" pitchFamily="18" charset="-127"/>
              </a:rPr>
              <a:t>내부통제 시스템 설립</a:t>
            </a:r>
          </a:p>
        </p:txBody>
      </p:sp>
      <p:sp>
        <p:nvSpPr>
          <p:cNvPr id="11" name="TextBox 10">
            <a:extLst>
              <a:ext uri="{FF2B5EF4-FFF2-40B4-BE49-F238E27FC236}">
                <a16:creationId xmlns:a16="http://schemas.microsoft.com/office/drawing/2014/main" id="{A00FADB7-1959-4A7E-BF52-8D84CB235B0A}"/>
              </a:ext>
            </a:extLst>
          </p:cNvPr>
          <p:cNvSpPr txBox="1"/>
          <p:nvPr/>
        </p:nvSpPr>
        <p:spPr>
          <a:xfrm>
            <a:off x="814701" y="5038299"/>
            <a:ext cx="4444953" cy="338554"/>
          </a:xfrm>
          <a:prstGeom prst="rect">
            <a:avLst/>
          </a:prstGeom>
          <a:noFill/>
        </p:spPr>
        <p:txBody>
          <a:bodyPr wrap="square" rtlCol="0">
            <a:spAutoFit/>
          </a:bodyPr>
          <a:lstStyle/>
          <a:p>
            <a:r>
              <a:rPr lang="ko-KR" altLang="en-US" sz="1600" dirty="0">
                <a:latin typeface="서울남산 장체 M" panose="02020503020101020101" pitchFamily="18" charset="-127"/>
                <a:ea typeface="서울남산 장체 M" panose="02020503020101020101" pitchFamily="18" charset="-127"/>
              </a:rPr>
              <a:t>감사 위원회에 모니터링할 책임</a:t>
            </a:r>
            <a:r>
              <a:rPr lang="en-US" altLang="ko-KR" sz="1600" dirty="0">
                <a:latin typeface="서울남산 장체 M" panose="02020503020101020101" pitchFamily="18" charset="-127"/>
                <a:ea typeface="서울남산 장체 M" panose="02020503020101020101" pitchFamily="18" charset="-127"/>
              </a:rPr>
              <a:t> (</a:t>
            </a:r>
            <a:r>
              <a:rPr lang="ko-KR" altLang="en-US" sz="1600" dirty="0">
                <a:latin typeface="서울남산 장체 M" panose="02020503020101020101" pitchFamily="18" charset="-127"/>
                <a:ea typeface="서울남산 장체 M" panose="02020503020101020101" pitchFamily="18" charset="-127"/>
              </a:rPr>
              <a:t>재무전문가 </a:t>
            </a:r>
            <a:r>
              <a:rPr lang="en-US" altLang="ko-KR" sz="1600" dirty="0">
                <a:latin typeface="서울남산 장체 M" panose="02020503020101020101" pitchFamily="18" charset="-127"/>
                <a:ea typeface="서울남산 장체 M" panose="02020503020101020101" pitchFamily="18" charset="-127"/>
              </a:rPr>
              <a:t>1</a:t>
            </a:r>
            <a:r>
              <a:rPr lang="ko-KR" altLang="en-US" sz="1600" dirty="0">
                <a:latin typeface="서울남산 장체 M" panose="02020503020101020101" pitchFamily="18" charset="-127"/>
                <a:ea typeface="서울남산 장체 M" panose="02020503020101020101" pitchFamily="18" charset="-127"/>
              </a:rPr>
              <a:t>인 필수</a:t>
            </a:r>
            <a:r>
              <a:rPr lang="en-US" altLang="ko-KR" sz="1600" dirty="0">
                <a:latin typeface="서울남산 장체 M" panose="02020503020101020101" pitchFamily="18" charset="-127"/>
                <a:ea typeface="서울남산 장체 M" panose="02020503020101020101" pitchFamily="18" charset="-127"/>
              </a:rPr>
              <a:t>)</a:t>
            </a:r>
            <a:endParaRPr lang="ko-KR" altLang="en-US" sz="1600" dirty="0">
              <a:latin typeface="서울남산 장체 M" panose="02020503020101020101" pitchFamily="18" charset="-127"/>
              <a:ea typeface="서울남산 장체 M" panose="02020503020101020101" pitchFamily="18" charset="-127"/>
            </a:endParaRPr>
          </a:p>
        </p:txBody>
      </p:sp>
      <p:pic>
        <p:nvPicPr>
          <p:cNvPr id="2052" name="Picture 4" descr="대한민국의 국기 - 위키백과, 우리 모두의 백과사전">
            <a:extLst>
              <a:ext uri="{FF2B5EF4-FFF2-40B4-BE49-F238E27FC236}">
                <a16:creationId xmlns:a16="http://schemas.microsoft.com/office/drawing/2014/main" id="{84EC840F-5293-4C53-8104-6455A9C834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6878" y="1270174"/>
            <a:ext cx="692498" cy="46166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2AF77A5-5C00-481E-9BDB-DB35BF7AB9A8}"/>
              </a:ext>
            </a:extLst>
          </p:cNvPr>
          <p:cNvSpPr txBox="1"/>
          <p:nvPr/>
        </p:nvSpPr>
        <p:spPr>
          <a:xfrm>
            <a:off x="814701" y="5697630"/>
            <a:ext cx="4444953" cy="338554"/>
          </a:xfrm>
          <a:prstGeom prst="rect">
            <a:avLst/>
          </a:prstGeom>
          <a:noFill/>
        </p:spPr>
        <p:txBody>
          <a:bodyPr wrap="square" rtlCol="0">
            <a:spAutoFit/>
          </a:bodyPr>
          <a:lstStyle/>
          <a:p>
            <a:r>
              <a:rPr lang="ko-KR" altLang="en-US" sz="1600" dirty="0">
                <a:latin typeface="서울남산 장체 M" panose="02020503020101020101" pitchFamily="18" charset="-127"/>
                <a:ea typeface="서울남산 장체 M" panose="02020503020101020101" pitchFamily="18" charset="-127"/>
              </a:rPr>
              <a:t>내부고발자 보호조항</a:t>
            </a:r>
          </a:p>
        </p:txBody>
      </p:sp>
      <p:sp>
        <p:nvSpPr>
          <p:cNvPr id="12" name="사각형: 둥근 모서리 11">
            <a:extLst>
              <a:ext uri="{FF2B5EF4-FFF2-40B4-BE49-F238E27FC236}">
                <a16:creationId xmlns:a16="http://schemas.microsoft.com/office/drawing/2014/main" id="{2A7A954E-AE7F-4492-8EF0-364DB2590F6D}"/>
              </a:ext>
            </a:extLst>
          </p:cNvPr>
          <p:cNvSpPr/>
          <p:nvPr/>
        </p:nvSpPr>
        <p:spPr>
          <a:xfrm>
            <a:off x="581192" y="1739653"/>
            <a:ext cx="4724233" cy="46052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2050" name="Picture 2" descr="수출현황 – LuBo Asia">
            <a:extLst>
              <a:ext uri="{FF2B5EF4-FFF2-40B4-BE49-F238E27FC236}">
                <a16:creationId xmlns:a16="http://schemas.microsoft.com/office/drawing/2014/main" id="{DD53037E-06C3-4DA8-9A03-DB8F9240E3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99" y="1501006"/>
            <a:ext cx="743021" cy="46166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85372DC4-4E8D-419D-8466-216C3395201A}"/>
              </a:ext>
            </a:extLst>
          </p:cNvPr>
          <p:cNvSpPr txBox="1"/>
          <p:nvPr/>
        </p:nvSpPr>
        <p:spPr>
          <a:xfrm>
            <a:off x="7847162" y="2131028"/>
            <a:ext cx="1751162" cy="276999"/>
          </a:xfrm>
          <a:prstGeom prst="rect">
            <a:avLst/>
          </a:prstGeom>
          <a:noFill/>
        </p:spPr>
        <p:txBody>
          <a:bodyPr wrap="square" rtlCol="0">
            <a:spAutoFit/>
          </a:bodyPr>
          <a:lstStyle/>
          <a:p>
            <a:r>
              <a:rPr lang="en-US" altLang="ko-KR" sz="1200" dirty="0">
                <a:latin typeface="서울남산 장체 B" panose="02020503020101020101" pitchFamily="18" charset="-127"/>
                <a:ea typeface="서울남산 장체 B" panose="02020503020101020101" pitchFamily="18" charset="-127"/>
              </a:rPr>
              <a:t>2004 </a:t>
            </a:r>
            <a:r>
              <a:rPr lang="ko-KR" altLang="en-US" sz="1200" dirty="0">
                <a:latin typeface="서울남산 장체 B" panose="02020503020101020101" pitchFamily="18" charset="-127"/>
                <a:ea typeface="서울남산 장체 B" panose="02020503020101020101" pitchFamily="18" charset="-127"/>
              </a:rPr>
              <a:t>회계제도 선진화 법안</a:t>
            </a:r>
          </a:p>
        </p:txBody>
      </p:sp>
      <p:sp>
        <p:nvSpPr>
          <p:cNvPr id="19" name="TextBox 18">
            <a:extLst>
              <a:ext uri="{FF2B5EF4-FFF2-40B4-BE49-F238E27FC236}">
                <a16:creationId xmlns:a16="http://schemas.microsoft.com/office/drawing/2014/main" id="{BA5424B1-DA1D-47DB-85BC-A3A99E9BF612}"/>
              </a:ext>
            </a:extLst>
          </p:cNvPr>
          <p:cNvSpPr txBox="1"/>
          <p:nvPr/>
        </p:nvSpPr>
        <p:spPr>
          <a:xfrm>
            <a:off x="10322584" y="2131027"/>
            <a:ext cx="880241" cy="276999"/>
          </a:xfrm>
          <a:prstGeom prst="rect">
            <a:avLst/>
          </a:prstGeom>
          <a:noFill/>
        </p:spPr>
        <p:txBody>
          <a:bodyPr wrap="square" rtlCol="0">
            <a:spAutoFit/>
          </a:bodyPr>
          <a:lstStyle/>
          <a:p>
            <a:r>
              <a:rPr lang="ko-KR" altLang="en-US" sz="1200" dirty="0">
                <a:latin typeface="서울남산 장체 B" panose="02020503020101020101" pitchFamily="18" charset="-127"/>
                <a:ea typeface="서울남산 장체 B" panose="02020503020101020101" pitchFamily="18" charset="-127"/>
              </a:rPr>
              <a:t>이후 변동</a:t>
            </a:r>
          </a:p>
        </p:txBody>
      </p:sp>
      <p:sp>
        <p:nvSpPr>
          <p:cNvPr id="20" name="TextBox 19">
            <a:extLst>
              <a:ext uri="{FF2B5EF4-FFF2-40B4-BE49-F238E27FC236}">
                <a16:creationId xmlns:a16="http://schemas.microsoft.com/office/drawing/2014/main" id="{A0BC711A-CE75-4B53-85D0-C7450085269D}"/>
              </a:ext>
            </a:extLst>
          </p:cNvPr>
          <p:cNvSpPr txBox="1"/>
          <p:nvPr/>
        </p:nvSpPr>
        <p:spPr>
          <a:xfrm>
            <a:off x="6024563" y="2649352"/>
            <a:ext cx="1460741" cy="461665"/>
          </a:xfrm>
          <a:prstGeom prst="rect">
            <a:avLst/>
          </a:prstGeom>
          <a:noFill/>
        </p:spPr>
        <p:txBody>
          <a:bodyPr wrap="square" rtlCol="0">
            <a:spAutoFit/>
          </a:bodyPr>
          <a:lstStyle/>
          <a:p>
            <a:r>
              <a:rPr lang="ko-KR" altLang="en-US" sz="1200" dirty="0">
                <a:latin typeface="서울남산 장체 B" panose="02020503020101020101" pitchFamily="18" charset="-127"/>
                <a:ea typeface="서울남산 장체 B" panose="02020503020101020101" pitchFamily="18" charset="-127"/>
              </a:rPr>
              <a:t>최고 경영자 등의 역할 </a:t>
            </a:r>
            <a:endParaRPr lang="en-US" altLang="ko-KR" sz="1200" dirty="0">
              <a:latin typeface="서울남산 장체 B" panose="02020503020101020101" pitchFamily="18" charset="-127"/>
              <a:ea typeface="서울남산 장체 B" panose="02020503020101020101" pitchFamily="18" charset="-127"/>
            </a:endParaRPr>
          </a:p>
          <a:p>
            <a:r>
              <a:rPr lang="ko-KR" altLang="en-US" sz="1200" dirty="0">
                <a:latin typeface="서울남산 장체 B" panose="02020503020101020101" pitchFamily="18" charset="-127"/>
                <a:ea typeface="서울남산 장체 B" panose="02020503020101020101" pitchFamily="18" charset="-127"/>
              </a:rPr>
              <a:t>및 책임 강화</a:t>
            </a:r>
          </a:p>
        </p:txBody>
      </p:sp>
      <p:sp>
        <p:nvSpPr>
          <p:cNvPr id="21" name="TextBox 20">
            <a:extLst>
              <a:ext uri="{FF2B5EF4-FFF2-40B4-BE49-F238E27FC236}">
                <a16:creationId xmlns:a16="http://schemas.microsoft.com/office/drawing/2014/main" id="{D9C5CD62-6D4B-4D44-BDBE-956C52037341}"/>
              </a:ext>
            </a:extLst>
          </p:cNvPr>
          <p:cNvSpPr txBox="1"/>
          <p:nvPr/>
        </p:nvSpPr>
        <p:spPr>
          <a:xfrm>
            <a:off x="6010996" y="3733573"/>
            <a:ext cx="1751162" cy="276999"/>
          </a:xfrm>
          <a:prstGeom prst="rect">
            <a:avLst/>
          </a:prstGeom>
          <a:noFill/>
        </p:spPr>
        <p:txBody>
          <a:bodyPr wrap="square" rtlCol="0">
            <a:spAutoFit/>
          </a:bodyPr>
          <a:lstStyle/>
          <a:p>
            <a:r>
              <a:rPr lang="ko-KR" altLang="en-US" sz="1200" dirty="0">
                <a:latin typeface="서울남산 장체 B" panose="02020503020101020101" pitchFamily="18" charset="-127"/>
                <a:ea typeface="서울남산 장체 B" panose="02020503020101020101" pitchFamily="18" charset="-127"/>
              </a:rPr>
              <a:t>감사위원회 전문성 강화</a:t>
            </a:r>
          </a:p>
        </p:txBody>
      </p:sp>
      <p:sp>
        <p:nvSpPr>
          <p:cNvPr id="22" name="TextBox 21">
            <a:extLst>
              <a:ext uri="{FF2B5EF4-FFF2-40B4-BE49-F238E27FC236}">
                <a16:creationId xmlns:a16="http://schemas.microsoft.com/office/drawing/2014/main" id="{F54A6F3A-3492-4B96-9BEF-AE7B3F865861}"/>
              </a:ext>
            </a:extLst>
          </p:cNvPr>
          <p:cNvSpPr txBox="1"/>
          <p:nvPr/>
        </p:nvSpPr>
        <p:spPr>
          <a:xfrm>
            <a:off x="6010996" y="4326703"/>
            <a:ext cx="1751162" cy="461665"/>
          </a:xfrm>
          <a:prstGeom prst="rect">
            <a:avLst/>
          </a:prstGeom>
          <a:noFill/>
        </p:spPr>
        <p:txBody>
          <a:bodyPr wrap="square" rtlCol="0">
            <a:spAutoFit/>
          </a:bodyPr>
          <a:lstStyle/>
          <a:p>
            <a:r>
              <a:rPr lang="ko-KR" altLang="en-US" sz="1200" dirty="0">
                <a:latin typeface="서울남산 장체 B" panose="02020503020101020101" pitchFamily="18" charset="-127"/>
                <a:ea typeface="서울남산 장체 B" panose="02020503020101020101" pitchFamily="18" charset="-127"/>
              </a:rPr>
              <a:t>외부감사의 독립성 및 책임 강화</a:t>
            </a:r>
          </a:p>
        </p:txBody>
      </p:sp>
      <p:sp>
        <p:nvSpPr>
          <p:cNvPr id="23" name="TextBox 22">
            <a:extLst>
              <a:ext uri="{FF2B5EF4-FFF2-40B4-BE49-F238E27FC236}">
                <a16:creationId xmlns:a16="http://schemas.microsoft.com/office/drawing/2014/main" id="{13F66A3E-CF70-4001-8166-240D126A07F4}"/>
              </a:ext>
            </a:extLst>
          </p:cNvPr>
          <p:cNvSpPr txBox="1"/>
          <p:nvPr/>
        </p:nvSpPr>
        <p:spPr>
          <a:xfrm>
            <a:off x="6010996" y="5204526"/>
            <a:ext cx="1751162" cy="276999"/>
          </a:xfrm>
          <a:prstGeom prst="rect">
            <a:avLst/>
          </a:prstGeom>
          <a:noFill/>
        </p:spPr>
        <p:txBody>
          <a:bodyPr wrap="square" rtlCol="0">
            <a:spAutoFit/>
          </a:bodyPr>
          <a:lstStyle/>
          <a:p>
            <a:r>
              <a:rPr lang="ko-KR" altLang="en-US" sz="1200" dirty="0">
                <a:latin typeface="서울남산 장체 B" panose="02020503020101020101" pitchFamily="18" charset="-127"/>
                <a:ea typeface="서울남산 장체 B" panose="02020503020101020101" pitchFamily="18" charset="-127"/>
              </a:rPr>
              <a:t>내부회계 관리제도의 항구화</a:t>
            </a:r>
          </a:p>
        </p:txBody>
      </p:sp>
      <p:sp>
        <p:nvSpPr>
          <p:cNvPr id="24" name="TextBox 23">
            <a:extLst>
              <a:ext uri="{FF2B5EF4-FFF2-40B4-BE49-F238E27FC236}">
                <a16:creationId xmlns:a16="http://schemas.microsoft.com/office/drawing/2014/main" id="{F9DDB5E1-1EA4-41AF-8E2C-51BEF5756451}"/>
              </a:ext>
            </a:extLst>
          </p:cNvPr>
          <p:cNvSpPr txBox="1"/>
          <p:nvPr/>
        </p:nvSpPr>
        <p:spPr>
          <a:xfrm>
            <a:off x="6010996" y="5897684"/>
            <a:ext cx="1751162" cy="276999"/>
          </a:xfrm>
          <a:prstGeom prst="rect">
            <a:avLst/>
          </a:prstGeom>
          <a:noFill/>
        </p:spPr>
        <p:txBody>
          <a:bodyPr wrap="square" rtlCol="0">
            <a:spAutoFit/>
          </a:bodyPr>
          <a:lstStyle/>
          <a:p>
            <a:r>
              <a:rPr lang="ko-KR" altLang="en-US" sz="1200" dirty="0">
                <a:latin typeface="서울남산 장체 B" panose="02020503020101020101" pitchFamily="18" charset="-127"/>
                <a:ea typeface="서울남산 장체 B" panose="02020503020101020101" pitchFamily="18" charset="-127"/>
              </a:rPr>
              <a:t>내부고발자 보호제도 개선</a:t>
            </a:r>
          </a:p>
        </p:txBody>
      </p:sp>
      <p:sp>
        <p:nvSpPr>
          <p:cNvPr id="26" name="TextBox 25">
            <a:extLst>
              <a:ext uri="{FF2B5EF4-FFF2-40B4-BE49-F238E27FC236}">
                <a16:creationId xmlns:a16="http://schemas.microsoft.com/office/drawing/2014/main" id="{9D8BCF13-2EE2-41CA-8DCB-08EED171CB45}"/>
              </a:ext>
            </a:extLst>
          </p:cNvPr>
          <p:cNvSpPr txBox="1"/>
          <p:nvPr/>
        </p:nvSpPr>
        <p:spPr>
          <a:xfrm>
            <a:off x="8965002" y="6627168"/>
            <a:ext cx="3319013" cy="230832"/>
          </a:xfrm>
          <a:prstGeom prst="rect">
            <a:avLst/>
          </a:prstGeom>
          <a:noFill/>
        </p:spPr>
        <p:txBody>
          <a:bodyPr wrap="square">
            <a:spAutoFit/>
          </a:bodyPr>
          <a:lstStyle/>
          <a:p>
            <a:r>
              <a:rPr lang="ko-KR" altLang="en-US" sz="900" dirty="0" err="1">
                <a:solidFill>
                  <a:schemeClr val="bg1">
                    <a:lumMod val="50000"/>
                  </a:schemeClr>
                </a:solidFill>
                <a:latin typeface="서울남산체 M" panose="02020503020101020101" pitchFamily="18" charset="-127"/>
                <a:ea typeface="서울남산체 M" panose="02020503020101020101" pitchFamily="18" charset="-127"/>
              </a:rPr>
              <a:t>회계ㆍ세무와</a:t>
            </a:r>
            <a:r>
              <a:rPr lang="ko-KR" altLang="en-US" sz="900" dirty="0">
                <a:solidFill>
                  <a:schemeClr val="bg1">
                    <a:lumMod val="50000"/>
                  </a:schemeClr>
                </a:solidFill>
                <a:latin typeface="서울남산체 M" panose="02020503020101020101" pitchFamily="18" charset="-127"/>
                <a:ea typeface="서울남산체 M" panose="02020503020101020101" pitchFamily="18" charset="-127"/>
              </a:rPr>
              <a:t> 감사 연구 제</a:t>
            </a:r>
            <a:r>
              <a:rPr lang="en-US" altLang="ko-KR" sz="900" dirty="0">
                <a:solidFill>
                  <a:schemeClr val="bg1">
                    <a:lumMod val="50000"/>
                  </a:schemeClr>
                </a:solidFill>
                <a:latin typeface="서울남산체 M" panose="02020503020101020101" pitchFamily="18" charset="-127"/>
                <a:ea typeface="서울남산체 M" panose="02020503020101020101" pitchFamily="18" charset="-127"/>
              </a:rPr>
              <a:t>59</a:t>
            </a:r>
            <a:r>
              <a:rPr lang="ko-KR" altLang="en-US" sz="900" dirty="0">
                <a:solidFill>
                  <a:schemeClr val="bg1">
                    <a:lumMod val="50000"/>
                  </a:schemeClr>
                </a:solidFill>
                <a:latin typeface="서울남산체 M" panose="02020503020101020101" pitchFamily="18" charset="-127"/>
                <a:ea typeface="서울남산체 M" panose="02020503020101020101" pitchFamily="18" charset="-127"/>
              </a:rPr>
              <a:t>권 제</a:t>
            </a:r>
            <a:r>
              <a:rPr lang="en-US" altLang="ko-KR" sz="900" dirty="0">
                <a:solidFill>
                  <a:schemeClr val="bg1">
                    <a:lumMod val="50000"/>
                  </a:schemeClr>
                </a:solidFill>
                <a:latin typeface="서울남산체 M" panose="02020503020101020101" pitchFamily="18" charset="-127"/>
                <a:ea typeface="서울남산체 M" panose="02020503020101020101" pitchFamily="18" charset="-127"/>
              </a:rPr>
              <a:t>3</a:t>
            </a:r>
            <a:r>
              <a:rPr lang="ko-KR" altLang="en-US" sz="900" dirty="0">
                <a:solidFill>
                  <a:schemeClr val="bg1">
                    <a:lumMod val="50000"/>
                  </a:schemeClr>
                </a:solidFill>
                <a:latin typeface="서울남산체 M" panose="02020503020101020101" pitchFamily="18" charset="-127"/>
                <a:ea typeface="서울남산체 M" panose="02020503020101020101" pitchFamily="18" charset="-127"/>
              </a:rPr>
              <a:t>호</a:t>
            </a:r>
            <a:r>
              <a:rPr lang="en-US" altLang="ko-KR" sz="900" dirty="0">
                <a:solidFill>
                  <a:schemeClr val="bg1">
                    <a:lumMod val="50000"/>
                  </a:schemeClr>
                </a:solidFill>
                <a:latin typeface="서울남산체 M" panose="02020503020101020101" pitchFamily="18" charset="-127"/>
                <a:ea typeface="서울남산체 M" panose="02020503020101020101" pitchFamily="18" charset="-127"/>
              </a:rPr>
              <a:t>(</a:t>
            </a:r>
            <a:r>
              <a:rPr lang="ko-KR" altLang="en-US" sz="900" dirty="0">
                <a:solidFill>
                  <a:schemeClr val="bg1">
                    <a:lumMod val="50000"/>
                  </a:schemeClr>
                </a:solidFill>
                <a:latin typeface="서울남산체 M" panose="02020503020101020101" pitchFamily="18" charset="-127"/>
                <a:ea typeface="서울남산체 M" panose="02020503020101020101" pitchFamily="18" charset="-127"/>
              </a:rPr>
              <a:t>통권 제</a:t>
            </a:r>
            <a:r>
              <a:rPr lang="en-US" altLang="ko-KR" sz="900" dirty="0">
                <a:solidFill>
                  <a:schemeClr val="bg1">
                    <a:lumMod val="50000"/>
                  </a:schemeClr>
                </a:solidFill>
                <a:latin typeface="서울남산체 M" panose="02020503020101020101" pitchFamily="18" charset="-127"/>
                <a:ea typeface="서울남산체 M" panose="02020503020101020101" pitchFamily="18" charset="-127"/>
              </a:rPr>
              <a:t>72</a:t>
            </a:r>
            <a:r>
              <a:rPr lang="ko-KR" altLang="en-US" sz="900" dirty="0">
                <a:solidFill>
                  <a:schemeClr val="bg1">
                    <a:lumMod val="50000"/>
                  </a:schemeClr>
                </a:solidFill>
                <a:latin typeface="서울남산체 M" panose="02020503020101020101" pitchFamily="18" charset="-127"/>
                <a:ea typeface="서울남산체 M" panose="02020503020101020101" pitchFamily="18" charset="-127"/>
              </a:rPr>
              <a:t>호</a:t>
            </a:r>
            <a:r>
              <a:rPr lang="en-US" altLang="ko-KR" sz="900" dirty="0">
                <a:solidFill>
                  <a:schemeClr val="bg1">
                    <a:lumMod val="50000"/>
                  </a:schemeClr>
                </a:solidFill>
                <a:latin typeface="서울남산체 M" panose="02020503020101020101" pitchFamily="18" charset="-127"/>
                <a:ea typeface="서울남산체 M" panose="02020503020101020101" pitchFamily="18" charset="-127"/>
              </a:rPr>
              <a:t>, 2017</a:t>
            </a:r>
            <a:r>
              <a:rPr lang="ko-KR" altLang="en-US" sz="900" dirty="0">
                <a:solidFill>
                  <a:schemeClr val="bg1">
                    <a:lumMod val="50000"/>
                  </a:schemeClr>
                </a:solidFill>
                <a:latin typeface="서울남산체 M" panose="02020503020101020101" pitchFamily="18" charset="-127"/>
                <a:ea typeface="서울남산체 M" panose="02020503020101020101" pitchFamily="18" charset="-127"/>
              </a:rPr>
              <a:t>년 </a:t>
            </a:r>
            <a:r>
              <a:rPr lang="en-US" altLang="ko-KR" sz="900" dirty="0">
                <a:solidFill>
                  <a:schemeClr val="bg1">
                    <a:lumMod val="50000"/>
                  </a:schemeClr>
                </a:solidFill>
                <a:latin typeface="서울남산체 M" panose="02020503020101020101" pitchFamily="18" charset="-127"/>
                <a:ea typeface="서울남산체 M" panose="02020503020101020101" pitchFamily="18" charset="-127"/>
              </a:rPr>
              <a:t>9</a:t>
            </a:r>
            <a:r>
              <a:rPr lang="ko-KR" altLang="en-US" sz="900" dirty="0">
                <a:solidFill>
                  <a:schemeClr val="bg1">
                    <a:lumMod val="50000"/>
                  </a:schemeClr>
                </a:solidFill>
                <a:latin typeface="서울남산체 M" panose="02020503020101020101" pitchFamily="18" charset="-127"/>
                <a:ea typeface="서울남산체 M" panose="02020503020101020101" pitchFamily="18" charset="-127"/>
              </a:rPr>
              <a:t>월</a:t>
            </a:r>
            <a:r>
              <a:rPr lang="en-US" altLang="ko-KR" sz="900" dirty="0">
                <a:solidFill>
                  <a:schemeClr val="bg1">
                    <a:lumMod val="50000"/>
                  </a:schemeClr>
                </a:solidFill>
                <a:latin typeface="서울남산체 M" panose="02020503020101020101" pitchFamily="18" charset="-127"/>
                <a:ea typeface="서울남산체 M" panose="02020503020101020101" pitchFamily="18" charset="-127"/>
              </a:rPr>
              <a:t>) </a:t>
            </a:r>
            <a:endParaRPr lang="ko-KR" altLang="en-US" sz="900" dirty="0">
              <a:solidFill>
                <a:schemeClr val="bg1">
                  <a:lumMod val="50000"/>
                </a:schemeClr>
              </a:solidFill>
              <a:latin typeface="서울남산체 M" panose="02020503020101020101" pitchFamily="18" charset="-127"/>
              <a:ea typeface="서울남산체 M" panose="02020503020101020101" pitchFamily="18" charset="-127"/>
            </a:endParaRPr>
          </a:p>
        </p:txBody>
      </p:sp>
      <p:sp>
        <p:nvSpPr>
          <p:cNvPr id="27" name="TextBox 26">
            <a:extLst>
              <a:ext uri="{FF2B5EF4-FFF2-40B4-BE49-F238E27FC236}">
                <a16:creationId xmlns:a16="http://schemas.microsoft.com/office/drawing/2014/main" id="{17FB7342-A96D-4FF8-A9C6-F970198D2267}"/>
              </a:ext>
            </a:extLst>
          </p:cNvPr>
          <p:cNvSpPr txBox="1"/>
          <p:nvPr/>
        </p:nvSpPr>
        <p:spPr>
          <a:xfrm>
            <a:off x="7575815" y="2502528"/>
            <a:ext cx="2293855" cy="430887"/>
          </a:xfrm>
          <a:prstGeom prst="rect">
            <a:avLst/>
          </a:prstGeom>
          <a:noFill/>
        </p:spPr>
        <p:txBody>
          <a:bodyPr wrap="square" rtlCol="0">
            <a:spAutoFit/>
          </a:bodyPr>
          <a:lstStyle/>
          <a:p>
            <a:r>
              <a:rPr lang="ko-KR" altLang="en-US" sz="1050" dirty="0">
                <a:latin typeface="서울한강 장체 L" panose="02020503020101020101" pitchFamily="18" charset="-127"/>
                <a:ea typeface="서울한강 장체 L" panose="02020503020101020101" pitchFamily="18" charset="-127"/>
              </a:rPr>
              <a:t>대표이사 및 신고업무담당 이사의 유가증권 신고서 및 정기보고서 인증의무</a:t>
            </a:r>
          </a:p>
        </p:txBody>
      </p:sp>
      <p:sp>
        <p:nvSpPr>
          <p:cNvPr id="28" name="TextBox 27">
            <a:extLst>
              <a:ext uri="{FF2B5EF4-FFF2-40B4-BE49-F238E27FC236}">
                <a16:creationId xmlns:a16="http://schemas.microsoft.com/office/drawing/2014/main" id="{775385C3-FAE3-4C60-A07E-2E6DE91245E9}"/>
              </a:ext>
            </a:extLst>
          </p:cNvPr>
          <p:cNvSpPr txBox="1"/>
          <p:nvPr/>
        </p:nvSpPr>
        <p:spPr>
          <a:xfrm>
            <a:off x="7575814" y="2877535"/>
            <a:ext cx="2293855" cy="253916"/>
          </a:xfrm>
          <a:prstGeom prst="rect">
            <a:avLst/>
          </a:prstGeom>
          <a:noFill/>
        </p:spPr>
        <p:txBody>
          <a:bodyPr wrap="square" rtlCol="0">
            <a:spAutoFit/>
          </a:bodyPr>
          <a:lstStyle/>
          <a:p>
            <a:r>
              <a:rPr lang="ko-KR" altLang="en-US" sz="1050" dirty="0">
                <a:latin typeface="서울한강 장체 L" panose="02020503020101020101" pitchFamily="18" charset="-127"/>
                <a:ea typeface="서울한강 장체 L" panose="02020503020101020101" pitchFamily="18" charset="-127"/>
              </a:rPr>
              <a:t>주요 주주 등에 대한 금전 대여 금지</a:t>
            </a:r>
            <a:endParaRPr lang="en-US" altLang="ko-KR" sz="1050" dirty="0">
              <a:latin typeface="서울한강 장체 L" panose="02020503020101020101" pitchFamily="18" charset="-127"/>
              <a:ea typeface="서울한강 장체 L" panose="02020503020101020101" pitchFamily="18" charset="-127"/>
            </a:endParaRPr>
          </a:p>
        </p:txBody>
      </p:sp>
      <p:sp>
        <p:nvSpPr>
          <p:cNvPr id="29" name="TextBox 28">
            <a:extLst>
              <a:ext uri="{FF2B5EF4-FFF2-40B4-BE49-F238E27FC236}">
                <a16:creationId xmlns:a16="http://schemas.microsoft.com/office/drawing/2014/main" id="{B8DB6E5A-C359-4040-BD36-179486B703C5}"/>
              </a:ext>
            </a:extLst>
          </p:cNvPr>
          <p:cNvSpPr txBox="1"/>
          <p:nvPr/>
        </p:nvSpPr>
        <p:spPr>
          <a:xfrm>
            <a:off x="7575815" y="3099633"/>
            <a:ext cx="2293855" cy="577081"/>
          </a:xfrm>
          <a:prstGeom prst="rect">
            <a:avLst/>
          </a:prstGeom>
          <a:noFill/>
        </p:spPr>
        <p:txBody>
          <a:bodyPr wrap="square" rtlCol="0">
            <a:spAutoFit/>
          </a:bodyPr>
          <a:lstStyle/>
          <a:p>
            <a:r>
              <a:rPr lang="ko-KR" altLang="en-US" sz="1050" dirty="0">
                <a:latin typeface="서울한강 장체 L" panose="02020503020101020101" pitchFamily="18" charset="-127"/>
                <a:ea typeface="서울한강 장체 L" panose="02020503020101020101" pitchFamily="18" charset="-127"/>
              </a:rPr>
              <a:t>공시서류 허위 </a:t>
            </a:r>
            <a:r>
              <a:rPr lang="ko-KR" altLang="en-US" sz="1050" dirty="0" err="1">
                <a:latin typeface="서울한강 장체 L" panose="02020503020101020101" pitchFamily="18" charset="-127"/>
                <a:ea typeface="서울한강 장체 L" panose="02020503020101020101" pitchFamily="18" charset="-127"/>
              </a:rPr>
              <a:t>기재시</a:t>
            </a:r>
            <a:r>
              <a:rPr lang="en-US" altLang="ko-KR" sz="1050" dirty="0">
                <a:latin typeface="서울한강 장체 L" panose="02020503020101020101" pitchFamily="18" charset="-127"/>
                <a:ea typeface="서울한강 장체 L" panose="02020503020101020101" pitchFamily="18" charset="-127"/>
              </a:rPr>
              <a:t>, </a:t>
            </a:r>
            <a:r>
              <a:rPr lang="ko-KR" altLang="en-US" sz="1050" dirty="0">
                <a:latin typeface="서울한강 장체 L" panose="02020503020101020101" pitchFamily="18" charset="-127"/>
                <a:ea typeface="서울한강 장체 L" panose="02020503020101020101" pitchFamily="18" charset="-127"/>
              </a:rPr>
              <a:t>상법상의 업무집행지시자에 대해</a:t>
            </a:r>
            <a:r>
              <a:rPr lang="en-US" altLang="ko-KR" sz="1050" dirty="0">
                <a:latin typeface="서울한강 장체 L" panose="02020503020101020101" pitchFamily="18" charset="-127"/>
                <a:ea typeface="서울한강 장체 L" panose="02020503020101020101" pitchFamily="18" charset="-127"/>
              </a:rPr>
              <a:t>, </a:t>
            </a:r>
            <a:r>
              <a:rPr lang="ko-KR" altLang="en-US" sz="1050" dirty="0">
                <a:latin typeface="서울한강 장체 L" panose="02020503020101020101" pitchFamily="18" charset="-127"/>
                <a:ea typeface="서울한강 장체 L" panose="02020503020101020101" pitchFamily="18" charset="-127"/>
              </a:rPr>
              <a:t>손해배상의 민사책임 부과</a:t>
            </a:r>
            <a:endParaRPr lang="en-US" altLang="ko-KR" sz="1050" dirty="0">
              <a:latin typeface="서울한강 장체 L" panose="02020503020101020101" pitchFamily="18" charset="-127"/>
              <a:ea typeface="서울한강 장체 L" panose="02020503020101020101" pitchFamily="18" charset="-127"/>
            </a:endParaRPr>
          </a:p>
        </p:txBody>
      </p:sp>
      <p:sp>
        <p:nvSpPr>
          <p:cNvPr id="30" name="TextBox 29">
            <a:extLst>
              <a:ext uri="{FF2B5EF4-FFF2-40B4-BE49-F238E27FC236}">
                <a16:creationId xmlns:a16="http://schemas.microsoft.com/office/drawing/2014/main" id="{0F22C145-C77C-4A48-8E66-91AEC559CDCB}"/>
              </a:ext>
            </a:extLst>
          </p:cNvPr>
          <p:cNvSpPr txBox="1"/>
          <p:nvPr/>
        </p:nvSpPr>
        <p:spPr>
          <a:xfrm>
            <a:off x="9928446" y="2588995"/>
            <a:ext cx="1901660" cy="415498"/>
          </a:xfrm>
          <a:prstGeom prst="rect">
            <a:avLst/>
          </a:prstGeom>
          <a:noFill/>
        </p:spPr>
        <p:txBody>
          <a:bodyPr wrap="square" rtlCol="0">
            <a:spAutoFit/>
          </a:bodyPr>
          <a:lstStyle/>
          <a:p>
            <a:r>
              <a:rPr lang="ko-KR" altLang="en-US" sz="1050" dirty="0">
                <a:latin typeface="서울한강 장체 L" panose="02020503020101020101" pitchFamily="18" charset="-127"/>
                <a:ea typeface="서울한강 장체 L" panose="02020503020101020101" pitchFamily="18" charset="-127"/>
              </a:rPr>
              <a:t>자본시장법 제 </a:t>
            </a:r>
            <a:r>
              <a:rPr lang="en-US" altLang="ko-KR" sz="1050" dirty="0">
                <a:latin typeface="서울한강 장체 L" panose="02020503020101020101" pitchFamily="18" charset="-127"/>
                <a:ea typeface="서울한강 장체 L" panose="02020503020101020101" pitchFamily="18" charset="-127"/>
              </a:rPr>
              <a:t>444</a:t>
            </a:r>
            <a:r>
              <a:rPr lang="ko-KR" altLang="en-US" sz="1050" dirty="0">
                <a:latin typeface="서울한강 장체 L" panose="02020503020101020101" pitchFamily="18" charset="-127"/>
                <a:ea typeface="서울한강 장체 L" panose="02020503020101020101" pitchFamily="18" charset="-127"/>
              </a:rPr>
              <a:t>조</a:t>
            </a:r>
            <a:r>
              <a:rPr lang="en-US" altLang="ko-KR" sz="1050" dirty="0">
                <a:latin typeface="서울한강 장체 L" panose="02020503020101020101" pitchFamily="18" charset="-127"/>
                <a:ea typeface="서울한강 장체 L" panose="02020503020101020101" pitchFamily="18" charset="-127"/>
              </a:rPr>
              <a:t>,</a:t>
            </a:r>
          </a:p>
          <a:p>
            <a:r>
              <a:rPr lang="en-US" altLang="ko-KR" sz="1050" dirty="0">
                <a:latin typeface="서울한강 장체 L" panose="02020503020101020101" pitchFamily="18" charset="-127"/>
                <a:ea typeface="서울한강 장체 L" panose="02020503020101020101" pitchFamily="18" charset="-127"/>
              </a:rPr>
              <a:t>5</a:t>
            </a:r>
            <a:r>
              <a:rPr lang="ko-KR" altLang="en-US" sz="1050" dirty="0" err="1">
                <a:latin typeface="서울한강 장체 L" panose="02020503020101020101" pitchFamily="18" charset="-127"/>
                <a:ea typeface="서울한강 장체 L" panose="02020503020101020101" pitchFamily="18" charset="-127"/>
              </a:rPr>
              <a:t>년이하</a:t>
            </a:r>
            <a:r>
              <a:rPr lang="ko-KR" altLang="en-US" sz="1050" dirty="0">
                <a:latin typeface="서울한강 장체 L" panose="02020503020101020101" pitchFamily="18" charset="-127"/>
                <a:ea typeface="서울한강 장체 L" panose="02020503020101020101" pitchFamily="18" charset="-127"/>
              </a:rPr>
              <a:t> 징역 또는 </a:t>
            </a:r>
            <a:r>
              <a:rPr lang="en-US" altLang="ko-KR" sz="1050" dirty="0">
                <a:latin typeface="서울한강 장체 L" panose="02020503020101020101" pitchFamily="18" charset="-127"/>
                <a:ea typeface="서울한강 장체 L" panose="02020503020101020101" pitchFamily="18" charset="-127"/>
              </a:rPr>
              <a:t>2</a:t>
            </a:r>
            <a:r>
              <a:rPr lang="ko-KR" altLang="en-US" sz="1050" dirty="0">
                <a:latin typeface="서울한강 장체 L" panose="02020503020101020101" pitchFamily="18" charset="-127"/>
                <a:ea typeface="서울한강 장체 L" panose="02020503020101020101" pitchFamily="18" charset="-127"/>
              </a:rPr>
              <a:t>억원 이하 벌금</a:t>
            </a:r>
            <a:endParaRPr lang="en-US" altLang="ko-KR" sz="1050" dirty="0">
              <a:latin typeface="서울한강 장체 L" panose="02020503020101020101" pitchFamily="18" charset="-127"/>
              <a:ea typeface="서울한강 장체 L" panose="02020503020101020101" pitchFamily="18" charset="-127"/>
            </a:endParaRPr>
          </a:p>
        </p:txBody>
      </p:sp>
      <p:sp>
        <p:nvSpPr>
          <p:cNvPr id="31" name="TextBox 30">
            <a:extLst>
              <a:ext uri="{FF2B5EF4-FFF2-40B4-BE49-F238E27FC236}">
                <a16:creationId xmlns:a16="http://schemas.microsoft.com/office/drawing/2014/main" id="{DBDABEA3-37BA-448E-9511-F16EAC72EDB2}"/>
              </a:ext>
            </a:extLst>
          </p:cNvPr>
          <p:cNvSpPr txBox="1"/>
          <p:nvPr/>
        </p:nvSpPr>
        <p:spPr>
          <a:xfrm>
            <a:off x="9928446" y="3185462"/>
            <a:ext cx="1901660" cy="415498"/>
          </a:xfrm>
          <a:prstGeom prst="rect">
            <a:avLst/>
          </a:prstGeom>
          <a:noFill/>
        </p:spPr>
        <p:txBody>
          <a:bodyPr wrap="square" rtlCol="0">
            <a:spAutoFit/>
          </a:bodyPr>
          <a:lstStyle/>
          <a:p>
            <a:r>
              <a:rPr lang="ko-KR" altLang="en-US" sz="1050" dirty="0">
                <a:latin typeface="서울한강 장체 L" panose="02020503020101020101" pitchFamily="18" charset="-127"/>
                <a:ea typeface="서울한강 장체 L" panose="02020503020101020101" pitchFamily="18" charset="-127"/>
              </a:rPr>
              <a:t>현재 자본시장법 </a:t>
            </a:r>
            <a:r>
              <a:rPr lang="en-US" altLang="ko-KR" sz="1050" dirty="0">
                <a:latin typeface="서울한강 장체 L" panose="02020503020101020101" pitchFamily="18" charset="-127"/>
                <a:ea typeface="서울한강 장체 L" panose="02020503020101020101" pitchFamily="18" charset="-127"/>
              </a:rPr>
              <a:t>162</a:t>
            </a:r>
            <a:r>
              <a:rPr lang="ko-KR" altLang="en-US" sz="1050" dirty="0">
                <a:latin typeface="서울한강 장체 L" panose="02020503020101020101" pitchFamily="18" charset="-127"/>
                <a:ea typeface="서울한강 장체 L" panose="02020503020101020101" pitchFamily="18" charset="-127"/>
              </a:rPr>
              <a:t>조</a:t>
            </a:r>
            <a:endParaRPr lang="en-US" altLang="ko-KR" sz="1050" dirty="0">
              <a:latin typeface="서울한강 장체 L" panose="02020503020101020101" pitchFamily="18" charset="-127"/>
              <a:ea typeface="서울한강 장체 L" panose="02020503020101020101" pitchFamily="18" charset="-127"/>
            </a:endParaRPr>
          </a:p>
          <a:p>
            <a:r>
              <a:rPr lang="en-US" altLang="ko-KR" sz="1050" dirty="0">
                <a:latin typeface="서울한강 장체 L" panose="02020503020101020101" pitchFamily="18" charset="-127"/>
                <a:ea typeface="서울한강 장체 L" panose="02020503020101020101" pitchFamily="18" charset="-127"/>
              </a:rPr>
              <a:t>(</a:t>
            </a:r>
            <a:r>
              <a:rPr lang="ko-KR" altLang="en-US" sz="1050" dirty="0">
                <a:latin typeface="서울한강 장체 L" panose="02020503020101020101" pitchFamily="18" charset="-127"/>
                <a:ea typeface="서울한강 장체 L" panose="02020503020101020101" pitchFamily="18" charset="-127"/>
              </a:rPr>
              <a:t>거짓의 기재 등에 의 한 배상책임</a:t>
            </a:r>
            <a:r>
              <a:rPr lang="en-US" altLang="ko-KR" sz="1050" dirty="0">
                <a:latin typeface="서울한강 장체 L" panose="02020503020101020101" pitchFamily="18" charset="-127"/>
                <a:ea typeface="서울한강 장체 L" panose="02020503020101020101" pitchFamily="18" charset="-127"/>
              </a:rPr>
              <a:t>)</a:t>
            </a:r>
          </a:p>
        </p:txBody>
      </p:sp>
      <p:sp>
        <p:nvSpPr>
          <p:cNvPr id="32" name="TextBox 31">
            <a:extLst>
              <a:ext uri="{FF2B5EF4-FFF2-40B4-BE49-F238E27FC236}">
                <a16:creationId xmlns:a16="http://schemas.microsoft.com/office/drawing/2014/main" id="{FF479822-63F3-48AE-854F-DAD78EB2AA5B}"/>
              </a:ext>
            </a:extLst>
          </p:cNvPr>
          <p:cNvSpPr txBox="1"/>
          <p:nvPr/>
        </p:nvSpPr>
        <p:spPr>
          <a:xfrm>
            <a:off x="7575813" y="3704860"/>
            <a:ext cx="2293855" cy="415498"/>
          </a:xfrm>
          <a:prstGeom prst="rect">
            <a:avLst/>
          </a:prstGeom>
          <a:noFill/>
        </p:spPr>
        <p:txBody>
          <a:bodyPr wrap="square" rtlCol="0">
            <a:spAutoFit/>
          </a:bodyPr>
          <a:lstStyle/>
          <a:p>
            <a:r>
              <a:rPr lang="ko-KR" altLang="en-US" sz="1050" dirty="0">
                <a:latin typeface="서울한강 장체 L" panose="02020503020101020101" pitchFamily="18" charset="-127"/>
                <a:ea typeface="서울한강 장체 L" panose="02020503020101020101" pitchFamily="18" charset="-127"/>
              </a:rPr>
              <a:t>감사위원회 내의 </a:t>
            </a:r>
            <a:r>
              <a:rPr lang="en-US" altLang="ko-KR" sz="1050" dirty="0">
                <a:latin typeface="서울한강 장체 L" panose="02020503020101020101" pitchFamily="18" charset="-127"/>
                <a:ea typeface="서울한강 장체 L" panose="02020503020101020101" pitchFamily="18" charset="-127"/>
              </a:rPr>
              <a:t>1</a:t>
            </a:r>
            <a:r>
              <a:rPr lang="ko-KR" altLang="en-US" sz="1050" dirty="0">
                <a:latin typeface="서울한강 장체 L" panose="02020503020101020101" pitchFamily="18" charset="-127"/>
                <a:ea typeface="서울한강 장체 L" panose="02020503020101020101" pitchFamily="18" charset="-127"/>
              </a:rPr>
              <a:t>인 이상 회계 </a:t>
            </a:r>
            <a:endParaRPr lang="en-US" altLang="ko-KR" sz="1050" dirty="0">
              <a:latin typeface="서울한강 장체 L" panose="02020503020101020101" pitchFamily="18" charset="-127"/>
              <a:ea typeface="서울한강 장체 L" panose="02020503020101020101" pitchFamily="18" charset="-127"/>
            </a:endParaRPr>
          </a:p>
          <a:p>
            <a:r>
              <a:rPr lang="ko-KR" altLang="en-US" sz="1050" dirty="0">
                <a:latin typeface="서울한강 장체 L" panose="02020503020101020101" pitchFamily="18" charset="-127"/>
                <a:ea typeface="서울한강 장체 L" panose="02020503020101020101" pitchFamily="18" charset="-127"/>
              </a:rPr>
              <a:t>또는 재무전문가</a:t>
            </a:r>
            <a:endParaRPr lang="en-US" altLang="ko-KR" sz="1050" dirty="0">
              <a:latin typeface="서울한강 장체 L" panose="02020503020101020101" pitchFamily="18" charset="-127"/>
              <a:ea typeface="서울한강 장체 L" panose="02020503020101020101" pitchFamily="18" charset="-127"/>
            </a:endParaRPr>
          </a:p>
        </p:txBody>
      </p:sp>
      <p:sp>
        <p:nvSpPr>
          <p:cNvPr id="33" name="TextBox 32">
            <a:extLst>
              <a:ext uri="{FF2B5EF4-FFF2-40B4-BE49-F238E27FC236}">
                <a16:creationId xmlns:a16="http://schemas.microsoft.com/office/drawing/2014/main" id="{3738B658-E674-424B-A76D-0C060974C0D0}"/>
              </a:ext>
            </a:extLst>
          </p:cNvPr>
          <p:cNvSpPr txBox="1"/>
          <p:nvPr/>
        </p:nvSpPr>
        <p:spPr>
          <a:xfrm>
            <a:off x="9928446" y="3773908"/>
            <a:ext cx="2293855" cy="253916"/>
          </a:xfrm>
          <a:prstGeom prst="rect">
            <a:avLst/>
          </a:prstGeom>
          <a:noFill/>
        </p:spPr>
        <p:txBody>
          <a:bodyPr wrap="square" rtlCol="0">
            <a:spAutoFit/>
          </a:bodyPr>
          <a:lstStyle/>
          <a:p>
            <a:r>
              <a:rPr lang="ko-KR" altLang="en-US" sz="1050" dirty="0">
                <a:latin typeface="서울한강 장체 L" panose="02020503020101020101" pitchFamily="18" charset="-127"/>
                <a:ea typeface="서울한강 장체 L" panose="02020503020101020101" pitchFamily="18" charset="-127"/>
              </a:rPr>
              <a:t>현재 자본시장법 </a:t>
            </a:r>
            <a:r>
              <a:rPr lang="en-US" altLang="ko-KR" sz="1050" dirty="0">
                <a:latin typeface="서울한강 장체 L" panose="02020503020101020101" pitchFamily="18" charset="-127"/>
                <a:ea typeface="서울한강 장체 L" panose="02020503020101020101" pitchFamily="18" charset="-127"/>
              </a:rPr>
              <a:t>384</a:t>
            </a:r>
            <a:r>
              <a:rPr lang="ko-KR" altLang="en-US" sz="1050" dirty="0">
                <a:latin typeface="서울한강 장체 L" panose="02020503020101020101" pitchFamily="18" charset="-127"/>
                <a:ea typeface="서울한강 장체 L" panose="02020503020101020101" pitchFamily="18" charset="-127"/>
              </a:rPr>
              <a:t>조에서 규정</a:t>
            </a:r>
            <a:endParaRPr lang="en-US" altLang="ko-KR" sz="1050" dirty="0">
              <a:latin typeface="서울한강 장체 L" panose="02020503020101020101" pitchFamily="18" charset="-127"/>
              <a:ea typeface="서울한강 장체 L" panose="02020503020101020101" pitchFamily="18" charset="-127"/>
            </a:endParaRPr>
          </a:p>
        </p:txBody>
      </p:sp>
      <p:sp>
        <p:nvSpPr>
          <p:cNvPr id="34" name="TextBox 33">
            <a:extLst>
              <a:ext uri="{FF2B5EF4-FFF2-40B4-BE49-F238E27FC236}">
                <a16:creationId xmlns:a16="http://schemas.microsoft.com/office/drawing/2014/main" id="{25C6A86D-35F6-45B6-9785-D8974D943CF6}"/>
              </a:ext>
            </a:extLst>
          </p:cNvPr>
          <p:cNvSpPr txBox="1"/>
          <p:nvPr/>
        </p:nvSpPr>
        <p:spPr>
          <a:xfrm>
            <a:off x="7575813" y="4216917"/>
            <a:ext cx="2293855" cy="253916"/>
          </a:xfrm>
          <a:prstGeom prst="rect">
            <a:avLst/>
          </a:prstGeom>
          <a:noFill/>
        </p:spPr>
        <p:txBody>
          <a:bodyPr wrap="square" rtlCol="0">
            <a:spAutoFit/>
          </a:bodyPr>
          <a:lstStyle/>
          <a:p>
            <a:r>
              <a:rPr lang="ko-KR" altLang="en-US" sz="1050" dirty="0">
                <a:latin typeface="서울한강 장체 L" panose="02020503020101020101" pitchFamily="18" charset="-127"/>
                <a:ea typeface="서울한강 장체 L" panose="02020503020101020101" pitchFamily="18" charset="-127"/>
              </a:rPr>
              <a:t>감사인의 비감사용역 제한</a:t>
            </a:r>
            <a:endParaRPr lang="en-US" altLang="ko-KR" sz="1050" dirty="0">
              <a:latin typeface="서울한강 장체 L" panose="02020503020101020101" pitchFamily="18" charset="-127"/>
              <a:ea typeface="서울한강 장체 L" panose="02020503020101020101" pitchFamily="18" charset="-127"/>
            </a:endParaRPr>
          </a:p>
        </p:txBody>
      </p:sp>
      <p:sp>
        <p:nvSpPr>
          <p:cNvPr id="35" name="TextBox 34">
            <a:extLst>
              <a:ext uri="{FF2B5EF4-FFF2-40B4-BE49-F238E27FC236}">
                <a16:creationId xmlns:a16="http://schemas.microsoft.com/office/drawing/2014/main" id="{54E1289D-98A0-40FF-B3DE-B3F38E50FA82}"/>
              </a:ext>
            </a:extLst>
          </p:cNvPr>
          <p:cNvSpPr txBox="1"/>
          <p:nvPr/>
        </p:nvSpPr>
        <p:spPr>
          <a:xfrm>
            <a:off x="7575813" y="4448159"/>
            <a:ext cx="2293855" cy="415498"/>
          </a:xfrm>
          <a:prstGeom prst="rect">
            <a:avLst/>
          </a:prstGeom>
          <a:noFill/>
        </p:spPr>
        <p:txBody>
          <a:bodyPr wrap="square" rtlCol="0">
            <a:spAutoFit/>
          </a:bodyPr>
          <a:lstStyle/>
          <a:p>
            <a:r>
              <a:rPr lang="ko-KR" altLang="en-US" sz="1050" dirty="0">
                <a:latin typeface="서울한강 장체 L" panose="02020503020101020101" pitchFamily="18" charset="-127"/>
                <a:ea typeface="서울한강 장체 L" panose="02020503020101020101" pitchFamily="18" charset="-127"/>
              </a:rPr>
              <a:t>회계법인의 주기적 교체의무</a:t>
            </a:r>
            <a:endParaRPr lang="en-US" altLang="ko-KR" sz="1050" dirty="0">
              <a:latin typeface="서울한강 장체 L" panose="02020503020101020101" pitchFamily="18" charset="-127"/>
              <a:ea typeface="서울한강 장체 L" panose="02020503020101020101" pitchFamily="18" charset="-127"/>
            </a:endParaRPr>
          </a:p>
          <a:p>
            <a:r>
              <a:rPr lang="ko-KR" altLang="en-US" sz="1050" dirty="0">
                <a:latin typeface="서울한강 장체 L" panose="02020503020101020101" pitchFamily="18" charset="-127"/>
                <a:ea typeface="서울한강 장체 L" panose="02020503020101020101" pitchFamily="18" charset="-127"/>
              </a:rPr>
              <a:t>매 </a:t>
            </a:r>
            <a:r>
              <a:rPr lang="en-US" altLang="ko-KR" sz="1050" dirty="0">
                <a:latin typeface="서울한강 장체 L" panose="02020503020101020101" pitchFamily="18" charset="-127"/>
                <a:ea typeface="서울한강 장체 L" panose="02020503020101020101" pitchFamily="18" charset="-127"/>
              </a:rPr>
              <a:t>6</a:t>
            </a:r>
            <a:r>
              <a:rPr lang="ko-KR" altLang="en-US" sz="1050" dirty="0">
                <a:latin typeface="서울한강 장체 L" panose="02020503020101020101" pitchFamily="18" charset="-127"/>
                <a:ea typeface="서울한강 장체 L" panose="02020503020101020101" pitchFamily="18" charset="-127"/>
              </a:rPr>
              <a:t>개 </a:t>
            </a:r>
            <a:r>
              <a:rPr lang="ko-KR" altLang="en-US" sz="1050" dirty="0" err="1">
                <a:latin typeface="서울한강 장체 L" panose="02020503020101020101" pitchFamily="18" charset="-127"/>
                <a:ea typeface="서울한강 장체 L" panose="02020503020101020101" pitchFamily="18" charset="-127"/>
              </a:rPr>
              <a:t>사업년도</a:t>
            </a:r>
            <a:r>
              <a:rPr lang="ko-KR" altLang="en-US" sz="1050" dirty="0">
                <a:latin typeface="서울한강 장체 L" panose="02020503020101020101" pitchFamily="18" charset="-127"/>
                <a:ea typeface="서울한강 장체 L" panose="02020503020101020101" pitchFamily="18" charset="-127"/>
              </a:rPr>
              <a:t> 초과 불가</a:t>
            </a:r>
            <a:endParaRPr lang="en-US" altLang="ko-KR" sz="1050" dirty="0">
              <a:latin typeface="서울한강 장체 L" panose="02020503020101020101" pitchFamily="18" charset="-127"/>
              <a:ea typeface="서울한강 장체 L" panose="02020503020101020101" pitchFamily="18" charset="-127"/>
            </a:endParaRPr>
          </a:p>
        </p:txBody>
      </p:sp>
      <p:sp>
        <p:nvSpPr>
          <p:cNvPr id="36" name="TextBox 35">
            <a:extLst>
              <a:ext uri="{FF2B5EF4-FFF2-40B4-BE49-F238E27FC236}">
                <a16:creationId xmlns:a16="http://schemas.microsoft.com/office/drawing/2014/main" id="{CF3635BE-AD1C-4C3D-9442-D45F5C242415}"/>
              </a:ext>
            </a:extLst>
          </p:cNvPr>
          <p:cNvSpPr txBox="1"/>
          <p:nvPr/>
        </p:nvSpPr>
        <p:spPr>
          <a:xfrm>
            <a:off x="9928446" y="4216917"/>
            <a:ext cx="2293855" cy="253916"/>
          </a:xfrm>
          <a:prstGeom prst="rect">
            <a:avLst/>
          </a:prstGeom>
          <a:noFill/>
        </p:spPr>
        <p:txBody>
          <a:bodyPr wrap="square" rtlCol="0">
            <a:spAutoFit/>
          </a:bodyPr>
          <a:lstStyle/>
          <a:p>
            <a:r>
              <a:rPr lang="en-US" altLang="ko-KR" sz="1050" dirty="0">
                <a:latin typeface="서울한강 장체 L" panose="02020503020101020101" pitchFamily="18" charset="-127"/>
                <a:ea typeface="서울한강 장체 L" panose="02020503020101020101" pitchFamily="18" charset="-127"/>
              </a:rPr>
              <a:t>2016</a:t>
            </a:r>
            <a:r>
              <a:rPr lang="ko-KR" altLang="en-US" sz="1050" dirty="0">
                <a:latin typeface="서울한강 장체 L" panose="02020503020101020101" pitchFamily="18" charset="-127"/>
                <a:ea typeface="서울한강 장체 L" panose="02020503020101020101" pitchFamily="18" charset="-127"/>
              </a:rPr>
              <a:t>년 비감사용역제한 확대</a:t>
            </a:r>
            <a:endParaRPr lang="en-US" altLang="ko-KR" sz="1050" dirty="0">
              <a:latin typeface="서울한강 장체 L" panose="02020503020101020101" pitchFamily="18" charset="-127"/>
              <a:ea typeface="서울한강 장체 L" panose="02020503020101020101" pitchFamily="18" charset="-127"/>
            </a:endParaRPr>
          </a:p>
        </p:txBody>
      </p:sp>
      <p:sp>
        <p:nvSpPr>
          <p:cNvPr id="37" name="TextBox 36">
            <a:extLst>
              <a:ext uri="{FF2B5EF4-FFF2-40B4-BE49-F238E27FC236}">
                <a16:creationId xmlns:a16="http://schemas.microsoft.com/office/drawing/2014/main" id="{F3020D9A-4A30-4DA0-8F0D-5C7A77210B15}"/>
              </a:ext>
            </a:extLst>
          </p:cNvPr>
          <p:cNvSpPr txBox="1"/>
          <p:nvPr/>
        </p:nvSpPr>
        <p:spPr>
          <a:xfrm>
            <a:off x="9928446" y="4511625"/>
            <a:ext cx="2293855" cy="253916"/>
          </a:xfrm>
          <a:prstGeom prst="rect">
            <a:avLst/>
          </a:prstGeom>
          <a:noFill/>
        </p:spPr>
        <p:txBody>
          <a:bodyPr wrap="square" rtlCol="0">
            <a:spAutoFit/>
          </a:bodyPr>
          <a:lstStyle/>
          <a:p>
            <a:r>
              <a:rPr lang="en-US" altLang="ko-KR" sz="1050" dirty="0">
                <a:latin typeface="서울한강 장체 L" panose="02020503020101020101" pitchFamily="18" charset="-127"/>
                <a:ea typeface="서울한강 장체 L" panose="02020503020101020101" pitchFamily="18" charset="-127"/>
              </a:rPr>
              <a:t>2009</a:t>
            </a:r>
            <a:r>
              <a:rPr lang="ko-KR" altLang="en-US" sz="1050" dirty="0">
                <a:latin typeface="서울한강 장체 L" panose="02020503020101020101" pitchFamily="18" charset="-127"/>
                <a:ea typeface="서울한강 장체 L" panose="02020503020101020101" pitchFamily="18" charset="-127"/>
              </a:rPr>
              <a:t>년 교체의무 조항 폐지</a:t>
            </a:r>
            <a:endParaRPr lang="en-US" altLang="ko-KR" sz="1050" dirty="0">
              <a:latin typeface="서울한강 장체 L" panose="02020503020101020101" pitchFamily="18" charset="-127"/>
              <a:ea typeface="서울한강 장체 L" panose="02020503020101020101" pitchFamily="18" charset="-127"/>
            </a:endParaRPr>
          </a:p>
        </p:txBody>
      </p:sp>
      <p:sp>
        <p:nvSpPr>
          <p:cNvPr id="38" name="TextBox 37">
            <a:extLst>
              <a:ext uri="{FF2B5EF4-FFF2-40B4-BE49-F238E27FC236}">
                <a16:creationId xmlns:a16="http://schemas.microsoft.com/office/drawing/2014/main" id="{F150357C-1D50-48EA-BB13-1863B4084220}"/>
              </a:ext>
            </a:extLst>
          </p:cNvPr>
          <p:cNvSpPr txBox="1"/>
          <p:nvPr/>
        </p:nvSpPr>
        <p:spPr>
          <a:xfrm>
            <a:off x="7652890" y="5061791"/>
            <a:ext cx="2293855" cy="253916"/>
          </a:xfrm>
          <a:prstGeom prst="rect">
            <a:avLst/>
          </a:prstGeom>
          <a:noFill/>
        </p:spPr>
        <p:txBody>
          <a:bodyPr wrap="square" rtlCol="0">
            <a:spAutoFit/>
          </a:bodyPr>
          <a:lstStyle/>
          <a:p>
            <a:r>
              <a:rPr lang="ko-KR" altLang="en-US" sz="1050" dirty="0">
                <a:latin typeface="서울한강 장체 L" panose="02020503020101020101" pitchFamily="18" charset="-127"/>
                <a:ea typeface="서울한강 장체 L" panose="02020503020101020101" pitchFamily="18" charset="-127"/>
              </a:rPr>
              <a:t>기업의 내부회계 관리제도 운영책임</a:t>
            </a:r>
            <a:endParaRPr lang="en-US" altLang="ko-KR" sz="1050" dirty="0">
              <a:latin typeface="서울한강 장체 L" panose="02020503020101020101" pitchFamily="18" charset="-127"/>
              <a:ea typeface="서울한강 장체 L" panose="02020503020101020101" pitchFamily="18" charset="-127"/>
            </a:endParaRPr>
          </a:p>
        </p:txBody>
      </p:sp>
      <p:sp>
        <p:nvSpPr>
          <p:cNvPr id="39" name="TextBox 38">
            <a:extLst>
              <a:ext uri="{FF2B5EF4-FFF2-40B4-BE49-F238E27FC236}">
                <a16:creationId xmlns:a16="http://schemas.microsoft.com/office/drawing/2014/main" id="{FAB6E88E-0415-4C4A-B7C1-B0EF3A2305B6}"/>
              </a:ext>
            </a:extLst>
          </p:cNvPr>
          <p:cNvSpPr txBox="1"/>
          <p:nvPr/>
        </p:nvSpPr>
        <p:spPr>
          <a:xfrm>
            <a:off x="7643634" y="5287786"/>
            <a:ext cx="2293855" cy="415498"/>
          </a:xfrm>
          <a:prstGeom prst="rect">
            <a:avLst/>
          </a:prstGeom>
          <a:noFill/>
        </p:spPr>
        <p:txBody>
          <a:bodyPr wrap="square" rtlCol="0">
            <a:spAutoFit/>
          </a:bodyPr>
          <a:lstStyle/>
          <a:p>
            <a:r>
              <a:rPr lang="ko-KR" altLang="en-US" sz="1050" dirty="0">
                <a:latin typeface="서울한강 장체 L" panose="02020503020101020101" pitchFamily="18" charset="-127"/>
                <a:ea typeface="서울한강 장체 L" panose="02020503020101020101" pitchFamily="18" charset="-127"/>
              </a:rPr>
              <a:t>감사인의 내부회계관리제도 실태 검토 및 결과보고 의무</a:t>
            </a:r>
            <a:endParaRPr lang="en-US" altLang="ko-KR" sz="1050" dirty="0">
              <a:latin typeface="서울한강 장체 L" panose="02020503020101020101" pitchFamily="18" charset="-127"/>
              <a:ea typeface="서울한강 장체 L" panose="02020503020101020101" pitchFamily="18" charset="-127"/>
            </a:endParaRPr>
          </a:p>
        </p:txBody>
      </p:sp>
      <p:sp>
        <p:nvSpPr>
          <p:cNvPr id="40" name="TextBox 39">
            <a:extLst>
              <a:ext uri="{FF2B5EF4-FFF2-40B4-BE49-F238E27FC236}">
                <a16:creationId xmlns:a16="http://schemas.microsoft.com/office/drawing/2014/main" id="{CF20FB56-1503-4FF9-B7A8-832976E68E53}"/>
              </a:ext>
            </a:extLst>
          </p:cNvPr>
          <p:cNvSpPr txBox="1"/>
          <p:nvPr/>
        </p:nvSpPr>
        <p:spPr>
          <a:xfrm>
            <a:off x="9928446" y="5227609"/>
            <a:ext cx="967132" cy="253916"/>
          </a:xfrm>
          <a:prstGeom prst="rect">
            <a:avLst/>
          </a:prstGeom>
          <a:noFill/>
        </p:spPr>
        <p:txBody>
          <a:bodyPr wrap="square" rtlCol="0">
            <a:spAutoFit/>
          </a:bodyPr>
          <a:lstStyle/>
          <a:p>
            <a:r>
              <a:rPr lang="ko-KR" altLang="en-US" sz="1050" dirty="0" err="1">
                <a:latin typeface="서울한강 장체 L" panose="02020503020101020101" pitchFamily="18" charset="-127"/>
                <a:ea typeface="서울한강 장체 L" panose="02020503020101020101" pitchFamily="18" charset="-127"/>
              </a:rPr>
              <a:t>변화없음</a:t>
            </a:r>
            <a:endParaRPr lang="en-US" altLang="ko-KR" sz="1050" dirty="0">
              <a:latin typeface="서울한강 장체 L" panose="02020503020101020101" pitchFamily="18" charset="-127"/>
              <a:ea typeface="서울한강 장체 L" panose="02020503020101020101" pitchFamily="18" charset="-127"/>
            </a:endParaRPr>
          </a:p>
        </p:txBody>
      </p:sp>
      <p:sp>
        <p:nvSpPr>
          <p:cNvPr id="41" name="TextBox 40">
            <a:extLst>
              <a:ext uri="{FF2B5EF4-FFF2-40B4-BE49-F238E27FC236}">
                <a16:creationId xmlns:a16="http://schemas.microsoft.com/office/drawing/2014/main" id="{65C95D1D-7661-4F94-9391-7C3B3AEBF6B7}"/>
              </a:ext>
            </a:extLst>
          </p:cNvPr>
          <p:cNvSpPr txBox="1"/>
          <p:nvPr/>
        </p:nvSpPr>
        <p:spPr>
          <a:xfrm>
            <a:off x="7575813" y="5805090"/>
            <a:ext cx="1831596" cy="415498"/>
          </a:xfrm>
          <a:prstGeom prst="rect">
            <a:avLst/>
          </a:prstGeom>
          <a:noFill/>
        </p:spPr>
        <p:txBody>
          <a:bodyPr wrap="square" rtlCol="0">
            <a:spAutoFit/>
          </a:bodyPr>
          <a:lstStyle/>
          <a:p>
            <a:r>
              <a:rPr lang="ko-KR" altLang="en-US" sz="1050" dirty="0">
                <a:latin typeface="서울한강 장체 L" panose="02020503020101020101" pitchFamily="18" charset="-127"/>
                <a:ea typeface="서울한강 장체 L" panose="02020503020101020101" pitchFamily="18" charset="-127"/>
              </a:rPr>
              <a:t>부정행위 신고자의 신분비밀 유지 및 불이익한 대우 금지</a:t>
            </a:r>
            <a:endParaRPr lang="en-US" altLang="ko-KR" sz="1050" dirty="0">
              <a:latin typeface="서울한강 장체 L" panose="02020503020101020101" pitchFamily="18" charset="-127"/>
              <a:ea typeface="서울한강 장체 L" panose="02020503020101020101" pitchFamily="18" charset="-127"/>
            </a:endParaRPr>
          </a:p>
        </p:txBody>
      </p:sp>
      <p:sp>
        <p:nvSpPr>
          <p:cNvPr id="42" name="TextBox 41">
            <a:extLst>
              <a:ext uri="{FF2B5EF4-FFF2-40B4-BE49-F238E27FC236}">
                <a16:creationId xmlns:a16="http://schemas.microsoft.com/office/drawing/2014/main" id="{589C0C47-DF56-4654-8286-64103CEC9828}"/>
              </a:ext>
            </a:extLst>
          </p:cNvPr>
          <p:cNvSpPr txBox="1"/>
          <p:nvPr/>
        </p:nvSpPr>
        <p:spPr>
          <a:xfrm>
            <a:off x="7643634" y="6175344"/>
            <a:ext cx="2075742" cy="253916"/>
          </a:xfrm>
          <a:prstGeom prst="rect">
            <a:avLst/>
          </a:prstGeom>
          <a:noFill/>
        </p:spPr>
        <p:txBody>
          <a:bodyPr wrap="square" rtlCol="0">
            <a:spAutoFit/>
          </a:bodyPr>
          <a:lstStyle/>
          <a:p>
            <a:r>
              <a:rPr lang="en-US" altLang="ko-KR" sz="1050" dirty="0">
                <a:latin typeface="서울한강 장체 L" panose="02020503020101020101" pitchFamily="18" charset="-127"/>
                <a:ea typeface="서울한강 장체 L" panose="02020503020101020101" pitchFamily="18" charset="-127"/>
              </a:rPr>
              <a:t>3</a:t>
            </a:r>
            <a:r>
              <a:rPr lang="ko-KR" altLang="en-US" sz="1050" dirty="0" err="1">
                <a:latin typeface="서울한강 장체 L" panose="02020503020101020101" pitchFamily="18" charset="-127"/>
                <a:ea typeface="서울한강 장체 L" panose="02020503020101020101" pitchFamily="18" charset="-127"/>
              </a:rPr>
              <a:t>년이하</a:t>
            </a:r>
            <a:r>
              <a:rPr lang="ko-KR" altLang="en-US" sz="1050" dirty="0">
                <a:latin typeface="서울한강 장체 L" panose="02020503020101020101" pitchFamily="18" charset="-127"/>
                <a:ea typeface="서울한강 장체 L" panose="02020503020101020101" pitchFamily="18" charset="-127"/>
              </a:rPr>
              <a:t> 징역 혹은 </a:t>
            </a:r>
            <a:r>
              <a:rPr lang="en-US" altLang="ko-KR" sz="1050" dirty="0">
                <a:latin typeface="서울한강 장체 L" panose="02020503020101020101" pitchFamily="18" charset="-127"/>
                <a:ea typeface="서울한강 장체 L" panose="02020503020101020101" pitchFamily="18" charset="-127"/>
              </a:rPr>
              <a:t>3</a:t>
            </a:r>
            <a:r>
              <a:rPr lang="ko-KR" altLang="en-US" sz="1050" dirty="0">
                <a:latin typeface="서울한강 장체 L" panose="02020503020101020101" pitchFamily="18" charset="-127"/>
                <a:ea typeface="서울한강 장체 L" panose="02020503020101020101" pitchFamily="18" charset="-127"/>
              </a:rPr>
              <a:t>천만원 이하 벌금</a:t>
            </a:r>
            <a:endParaRPr lang="en-US" altLang="ko-KR" sz="1050" dirty="0">
              <a:latin typeface="서울한강 장체 L" panose="02020503020101020101" pitchFamily="18" charset="-127"/>
              <a:ea typeface="서울한강 장체 L" panose="02020503020101020101" pitchFamily="18" charset="-127"/>
            </a:endParaRPr>
          </a:p>
        </p:txBody>
      </p:sp>
      <p:sp>
        <p:nvSpPr>
          <p:cNvPr id="43" name="TextBox 42">
            <a:extLst>
              <a:ext uri="{FF2B5EF4-FFF2-40B4-BE49-F238E27FC236}">
                <a16:creationId xmlns:a16="http://schemas.microsoft.com/office/drawing/2014/main" id="{8D624541-5739-49F1-A921-DAB1C91E0D56}"/>
              </a:ext>
            </a:extLst>
          </p:cNvPr>
          <p:cNvSpPr txBox="1"/>
          <p:nvPr/>
        </p:nvSpPr>
        <p:spPr>
          <a:xfrm>
            <a:off x="9928446" y="5768661"/>
            <a:ext cx="2075742" cy="415498"/>
          </a:xfrm>
          <a:prstGeom prst="rect">
            <a:avLst/>
          </a:prstGeom>
          <a:noFill/>
        </p:spPr>
        <p:txBody>
          <a:bodyPr wrap="square" rtlCol="0">
            <a:spAutoFit/>
          </a:bodyPr>
          <a:lstStyle/>
          <a:p>
            <a:r>
              <a:rPr lang="en-US" altLang="ko-KR" sz="1050" dirty="0">
                <a:latin typeface="서울한강 장체 L" panose="02020503020101020101" pitchFamily="18" charset="-127"/>
                <a:ea typeface="서울한강 장체 L" panose="02020503020101020101" pitchFamily="18" charset="-127"/>
              </a:rPr>
              <a:t>2009</a:t>
            </a:r>
            <a:r>
              <a:rPr lang="ko-KR" altLang="en-US" sz="1050" dirty="0">
                <a:latin typeface="서울한강 장체 L" panose="02020503020101020101" pitchFamily="18" charset="-127"/>
                <a:ea typeface="서울한강 장체 L" panose="02020503020101020101" pitchFamily="18" charset="-127"/>
              </a:rPr>
              <a:t>년 </a:t>
            </a:r>
            <a:r>
              <a:rPr lang="en-US" altLang="ko-KR" sz="1050" dirty="0">
                <a:latin typeface="서울한강 장체 L" panose="02020503020101020101" pitchFamily="18" charset="-127"/>
                <a:ea typeface="서울한강 장체 L" panose="02020503020101020101" pitchFamily="18" charset="-127"/>
              </a:rPr>
              <a:t>2</a:t>
            </a:r>
            <a:r>
              <a:rPr lang="ko-KR" altLang="en-US" sz="1050" dirty="0">
                <a:latin typeface="서울한강 장체 L" panose="02020503020101020101" pitchFamily="18" charset="-127"/>
                <a:ea typeface="서울한강 장체 L" panose="02020503020101020101" pitchFamily="18" charset="-127"/>
              </a:rPr>
              <a:t>월 임직원 연대 손해배상책임</a:t>
            </a:r>
            <a:endParaRPr lang="en-US" altLang="ko-KR" sz="1050" dirty="0">
              <a:latin typeface="서울한강 장체 L" panose="02020503020101020101" pitchFamily="18" charset="-127"/>
              <a:ea typeface="서울한강 장체 L" panose="02020503020101020101" pitchFamily="18" charset="-127"/>
            </a:endParaRPr>
          </a:p>
          <a:p>
            <a:r>
              <a:rPr lang="ko-KR" altLang="en-US" sz="1050" dirty="0">
                <a:latin typeface="서울한강 장체 L" panose="02020503020101020101" pitchFamily="18" charset="-127"/>
                <a:ea typeface="서울한강 장체 L" panose="02020503020101020101" pitchFamily="18" charset="-127"/>
              </a:rPr>
              <a:t>및 </a:t>
            </a:r>
            <a:r>
              <a:rPr lang="ko-KR" altLang="en-US" sz="1050" dirty="0" err="1">
                <a:latin typeface="서울한강 장체 L" panose="02020503020101020101" pitchFamily="18" charset="-127"/>
                <a:ea typeface="서울한강 장체 L" panose="02020503020101020101" pitchFamily="18" charset="-127"/>
              </a:rPr>
              <a:t>증선위의</a:t>
            </a:r>
            <a:r>
              <a:rPr lang="ko-KR" altLang="en-US" sz="1050" dirty="0">
                <a:latin typeface="서울한강 장체 L" panose="02020503020101020101" pitchFamily="18" charset="-127"/>
                <a:ea typeface="서울한강 장체 L" panose="02020503020101020101" pitchFamily="18" charset="-127"/>
              </a:rPr>
              <a:t> 포상금 지급 규정 추가</a:t>
            </a:r>
            <a:endParaRPr lang="en-US" altLang="ko-KR" sz="1050" dirty="0">
              <a:latin typeface="서울한강 장체 L" panose="02020503020101020101" pitchFamily="18" charset="-127"/>
              <a:ea typeface="서울한강 장체 L" panose="02020503020101020101" pitchFamily="18" charset="-127"/>
            </a:endParaRPr>
          </a:p>
        </p:txBody>
      </p:sp>
      <p:sp>
        <p:nvSpPr>
          <p:cNvPr id="44" name="TextBox 43">
            <a:extLst>
              <a:ext uri="{FF2B5EF4-FFF2-40B4-BE49-F238E27FC236}">
                <a16:creationId xmlns:a16="http://schemas.microsoft.com/office/drawing/2014/main" id="{6DF74F3C-8ED7-4648-BF4F-770391C66019}"/>
              </a:ext>
            </a:extLst>
          </p:cNvPr>
          <p:cNvSpPr txBox="1"/>
          <p:nvPr/>
        </p:nvSpPr>
        <p:spPr>
          <a:xfrm>
            <a:off x="9928446" y="6112716"/>
            <a:ext cx="2075742" cy="415498"/>
          </a:xfrm>
          <a:prstGeom prst="rect">
            <a:avLst/>
          </a:prstGeom>
          <a:noFill/>
        </p:spPr>
        <p:txBody>
          <a:bodyPr wrap="square" rtlCol="0">
            <a:spAutoFit/>
          </a:bodyPr>
          <a:lstStyle/>
          <a:p>
            <a:r>
              <a:rPr lang="en-US" altLang="ko-KR" sz="1050" dirty="0">
                <a:latin typeface="서울한강 장체 L" panose="02020503020101020101" pitchFamily="18" charset="-127"/>
                <a:ea typeface="서울한강 장체 L" panose="02020503020101020101" pitchFamily="18" charset="-127"/>
              </a:rPr>
              <a:t>2013</a:t>
            </a:r>
            <a:r>
              <a:rPr lang="ko-KR" altLang="en-US" sz="1050" dirty="0">
                <a:latin typeface="서울한강 장체 L" panose="02020503020101020101" pitchFamily="18" charset="-127"/>
                <a:ea typeface="서울한강 장체 L" panose="02020503020101020101" pitchFamily="18" charset="-127"/>
              </a:rPr>
              <a:t>년 </a:t>
            </a:r>
            <a:r>
              <a:rPr lang="en-US" altLang="ko-KR" sz="1050" dirty="0">
                <a:latin typeface="서울한강 장체 L" panose="02020503020101020101" pitchFamily="18" charset="-127"/>
                <a:ea typeface="서울한강 장체 L" panose="02020503020101020101" pitchFamily="18" charset="-127"/>
              </a:rPr>
              <a:t>12</a:t>
            </a:r>
            <a:r>
              <a:rPr lang="ko-KR" altLang="en-US" sz="1050" dirty="0">
                <a:latin typeface="서울한강 장체 L" panose="02020503020101020101" pitchFamily="18" charset="-127"/>
                <a:ea typeface="서울한강 장체 L" panose="02020503020101020101" pitchFamily="18" charset="-127"/>
              </a:rPr>
              <a:t>월 </a:t>
            </a:r>
            <a:r>
              <a:rPr lang="en-US" altLang="ko-KR" sz="1050" dirty="0">
                <a:latin typeface="서울한강 장체 L" panose="02020503020101020101" pitchFamily="18" charset="-127"/>
                <a:ea typeface="서울한강 장체 L" panose="02020503020101020101" pitchFamily="18" charset="-127"/>
              </a:rPr>
              <a:t>5</a:t>
            </a:r>
            <a:r>
              <a:rPr lang="ko-KR" altLang="en-US" sz="1050" dirty="0">
                <a:latin typeface="서울한강 장체 L" panose="02020503020101020101" pitchFamily="18" charset="-127"/>
                <a:ea typeface="서울한강 장체 L" panose="02020503020101020101" pitchFamily="18" charset="-127"/>
              </a:rPr>
              <a:t>년 이하의 징역 혹은 </a:t>
            </a:r>
            <a:r>
              <a:rPr lang="en-US" altLang="ko-KR" sz="1050" dirty="0">
                <a:latin typeface="서울한강 장체 L" panose="02020503020101020101" pitchFamily="18" charset="-127"/>
                <a:ea typeface="서울한강 장체 L" panose="02020503020101020101" pitchFamily="18" charset="-127"/>
              </a:rPr>
              <a:t>5</a:t>
            </a:r>
            <a:r>
              <a:rPr lang="ko-KR" altLang="en-US" sz="1050" dirty="0">
                <a:latin typeface="서울한강 장체 L" panose="02020503020101020101" pitchFamily="18" charset="-127"/>
                <a:ea typeface="서울한강 장체 L" panose="02020503020101020101" pitchFamily="18" charset="-127"/>
              </a:rPr>
              <a:t>천만원 이하의 벌금</a:t>
            </a:r>
            <a:endParaRPr lang="en-US" altLang="ko-KR" sz="1050" dirty="0">
              <a:latin typeface="서울한강 장체 L" panose="02020503020101020101" pitchFamily="18" charset="-127"/>
              <a:ea typeface="서울한강 장체 L" panose="02020503020101020101" pitchFamily="18" charset="-127"/>
            </a:endParaRPr>
          </a:p>
        </p:txBody>
      </p:sp>
      <p:cxnSp>
        <p:nvCxnSpPr>
          <p:cNvPr id="25" name="직선 연결선 24">
            <a:extLst>
              <a:ext uri="{FF2B5EF4-FFF2-40B4-BE49-F238E27FC236}">
                <a16:creationId xmlns:a16="http://schemas.microsoft.com/office/drawing/2014/main" id="{EEDCB9EE-5846-4C2B-B08D-B87D2CA77196}"/>
              </a:ext>
            </a:extLst>
          </p:cNvPr>
          <p:cNvCxnSpPr>
            <a:cxnSpLocks/>
          </p:cNvCxnSpPr>
          <p:nvPr/>
        </p:nvCxnSpPr>
        <p:spPr>
          <a:xfrm>
            <a:off x="6024563" y="3676714"/>
            <a:ext cx="5586245" cy="0"/>
          </a:xfrm>
          <a:prstGeom prst="line">
            <a:avLst/>
          </a:prstGeom>
          <a:ln>
            <a:solidFill>
              <a:schemeClr val="bg1">
                <a:lumMod val="65000"/>
              </a:schemeClr>
            </a:solidFill>
            <a:prstDash val="sysDash"/>
          </a:ln>
        </p:spPr>
        <p:style>
          <a:lnRef idx="1">
            <a:schemeClr val="dk1"/>
          </a:lnRef>
          <a:fillRef idx="0">
            <a:schemeClr val="dk1"/>
          </a:fillRef>
          <a:effectRef idx="0">
            <a:schemeClr val="dk1"/>
          </a:effectRef>
          <a:fontRef idx="minor">
            <a:schemeClr val="tx1"/>
          </a:fontRef>
        </p:style>
      </p:cxnSp>
      <p:cxnSp>
        <p:nvCxnSpPr>
          <p:cNvPr id="47" name="직선 연결선 46">
            <a:extLst>
              <a:ext uri="{FF2B5EF4-FFF2-40B4-BE49-F238E27FC236}">
                <a16:creationId xmlns:a16="http://schemas.microsoft.com/office/drawing/2014/main" id="{DF841399-A05A-4DED-B413-5B380F833DF1}"/>
              </a:ext>
            </a:extLst>
          </p:cNvPr>
          <p:cNvCxnSpPr>
            <a:cxnSpLocks/>
          </p:cNvCxnSpPr>
          <p:nvPr/>
        </p:nvCxnSpPr>
        <p:spPr>
          <a:xfrm>
            <a:off x="6024563" y="4120358"/>
            <a:ext cx="5586245" cy="0"/>
          </a:xfrm>
          <a:prstGeom prst="line">
            <a:avLst/>
          </a:prstGeom>
          <a:ln>
            <a:solidFill>
              <a:schemeClr val="bg1">
                <a:lumMod val="65000"/>
              </a:schemeClr>
            </a:solidFill>
            <a:prstDash val="sysDash"/>
          </a:ln>
        </p:spPr>
        <p:style>
          <a:lnRef idx="1">
            <a:schemeClr val="dk1"/>
          </a:lnRef>
          <a:fillRef idx="0">
            <a:schemeClr val="dk1"/>
          </a:fillRef>
          <a:effectRef idx="0">
            <a:schemeClr val="dk1"/>
          </a:effectRef>
          <a:fontRef idx="minor">
            <a:schemeClr val="tx1"/>
          </a:fontRef>
        </p:style>
      </p:cxnSp>
      <p:cxnSp>
        <p:nvCxnSpPr>
          <p:cNvPr id="48" name="직선 연결선 47">
            <a:extLst>
              <a:ext uri="{FF2B5EF4-FFF2-40B4-BE49-F238E27FC236}">
                <a16:creationId xmlns:a16="http://schemas.microsoft.com/office/drawing/2014/main" id="{B2C3DD58-CD77-453B-8F14-6C44AAF2D526}"/>
              </a:ext>
            </a:extLst>
          </p:cNvPr>
          <p:cNvCxnSpPr>
            <a:cxnSpLocks/>
          </p:cNvCxnSpPr>
          <p:nvPr/>
        </p:nvCxnSpPr>
        <p:spPr>
          <a:xfrm>
            <a:off x="6024563" y="4863657"/>
            <a:ext cx="5586245" cy="0"/>
          </a:xfrm>
          <a:prstGeom prst="line">
            <a:avLst/>
          </a:prstGeom>
          <a:ln>
            <a:solidFill>
              <a:schemeClr val="bg1">
                <a:lumMod val="65000"/>
              </a:schemeClr>
            </a:solidFill>
            <a:prstDash val="sysDash"/>
          </a:ln>
        </p:spPr>
        <p:style>
          <a:lnRef idx="1">
            <a:schemeClr val="dk1"/>
          </a:lnRef>
          <a:fillRef idx="0">
            <a:schemeClr val="dk1"/>
          </a:fillRef>
          <a:effectRef idx="0">
            <a:schemeClr val="dk1"/>
          </a:effectRef>
          <a:fontRef idx="minor">
            <a:schemeClr val="tx1"/>
          </a:fontRef>
        </p:style>
      </p:cxnSp>
      <p:cxnSp>
        <p:nvCxnSpPr>
          <p:cNvPr id="49" name="직선 연결선 48">
            <a:extLst>
              <a:ext uri="{FF2B5EF4-FFF2-40B4-BE49-F238E27FC236}">
                <a16:creationId xmlns:a16="http://schemas.microsoft.com/office/drawing/2014/main" id="{916E4E2C-933B-49A7-BC73-44F5EA6DB5CA}"/>
              </a:ext>
            </a:extLst>
          </p:cNvPr>
          <p:cNvCxnSpPr>
            <a:cxnSpLocks/>
          </p:cNvCxnSpPr>
          <p:nvPr/>
        </p:nvCxnSpPr>
        <p:spPr>
          <a:xfrm>
            <a:off x="6024563" y="5697630"/>
            <a:ext cx="5586245" cy="0"/>
          </a:xfrm>
          <a:prstGeom prst="line">
            <a:avLst/>
          </a:prstGeom>
          <a:ln>
            <a:solidFill>
              <a:schemeClr val="bg1">
                <a:lumMod val="65000"/>
              </a:schemeClr>
            </a:solidFill>
            <a:prstDash val="sys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87624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00EB13-FF9B-4488-87D0-112292D444BF}"/>
              </a:ext>
            </a:extLst>
          </p:cNvPr>
          <p:cNvSpPr txBox="1"/>
          <p:nvPr/>
        </p:nvSpPr>
        <p:spPr>
          <a:xfrm>
            <a:off x="4572000" y="2613804"/>
            <a:ext cx="4252823" cy="1862048"/>
          </a:xfrm>
          <a:prstGeom prst="rect">
            <a:avLst/>
          </a:prstGeom>
          <a:noFill/>
        </p:spPr>
        <p:txBody>
          <a:bodyPr wrap="square" rtlCol="0">
            <a:spAutoFit/>
          </a:bodyPr>
          <a:lstStyle/>
          <a:p>
            <a:r>
              <a:rPr lang="en-US" altLang="ko-KR" sz="11500" dirty="0">
                <a:latin typeface="서울남산 장체 B" panose="02020503020101020101" pitchFamily="18" charset="-127"/>
                <a:ea typeface="서울남산 장체 B" panose="02020503020101020101" pitchFamily="18" charset="-127"/>
              </a:rPr>
              <a:t>Q&amp;A</a:t>
            </a:r>
            <a:endParaRPr lang="ko-KR" altLang="en-US" sz="11500" dirty="0">
              <a:latin typeface="서울남산 장체 B" panose="02020503020101020101" pitchFamily="18" charset="-127"/>
              <a:ea typeface="서울남산 장체 B" panose="02020503020101020101" pitchFamily="18" charset="-127"/>
            </a:endParaRPr>
          </a:p>
        </p:txBody>
      </p:sp>
    </p:spTree>
    <p:extLst>
      <p:ext uri="{BB962C8B-B14F-4D97-AF65-F5344CB8AC3E}">
        <p14:creationId xmlns:p14="http://schemas.microsoft.com/office/powerpoint/2010/main" val="1966114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2849D5-8025-43C9-8DEC-84EB9696A07C}"/>
              </a:ext>
            </a:extLst>
          </p:cNvPr>
          <p:cNvSpPr txBox="1"/>
          <p:nvPr/>
        </p:nvSpPr>
        <p:spPr>
          <a:xfrm>
            <a:off x="5567363" y="1224581"/>
            <a:ext cx="914400" cy="523220"/>
          </a:xfrm>
          <a:prstGeom prst="rect">
            <a:avLst/>
          </a:prstGeom>
          <a:noFill/>
        </p:spPr>
        <p:txBody>
          <a:bodyPr wrap="square" rtlCol="0">
            <a:spAutoFit/>
          </a:bodyPr>
          <a:lstStyle/>
          <a:p>
            <a:r>
              <a:rPr lang="ko-KR" altLang="en-US" sz="2800" dirty="0">
                <a:latin typeface="서울남산 장체 M" panose="02020503020101020101" pitchFamily="18" charset="-127"/>
                <a:ea typeface="서울남산 장체 M" panose="02020503020101020101" pitchFamily="18" charset="-127"/>
              </a:rPr>
              <a:t>목차</a:t>
            </a:r>
          </a:p>
        </p:txBody>
      </p:sp>
      <p:sp>
        <p:nvSpPr>
          <p:cNvPr id="8" name="TextBox 7">
            <a:extLst>
              <a:ext uri="{FF2B5EF4-FFF2-40B4-BE49-F238E27FC236}">
                <a16:creationId xmlns:a16="http://schemas.microsoft.com/office/drawing/2014/main" id="{3D1BE2A8-5527-48F3-9EF0-1A681572B2CF}"/>
              </a:ext>
            </a:extLst>
          </p:cNvPr>
          <p:cNvSpPr txBox="1"/>
          <p:nvPr/>
        </p:nvSpPr>
        <p:spPr>
          <a:xfrm>
            <a:off x="3594745" y="2071599"/>
            <a:ext cx="6325633" cy="461665"/>
          </a:xfrm>
          <a:prstGeom prst="rect">
            <a:avLst/>
          </a:prstGeom>
          <a:noFill/>
        </p:spPr>
        <p:txBody>
          <a:bodyPr wrap="square" rtlCol="0">
            <a:spAutoFit/>
          </a:bodyPr>
          <a:lstStyle/>
          <a:p>
            <a:r>
              <a:rPr lang="en-US" altLang="ko-KR" sz="2400" dirty="0">
                <a:latin typeface="서울남산 장체 M" panose="02020503020101020101" pitchFamily="18" charset="-127"/>
                <a:ea typeface="서울남산 장체 M" panose="02020503020101020101" pitchFamily="18" charset="-127"/>
              </a:rPr>
              <a:t>1. </a:t>
            </a:r>
            <a:r>
              <a:rPr lang="ko-KR" altLang="en-US" sz="2400" dirty="0">
                <a:latin typeface="서울남산 장체 M" panose="02020503020101020101" pitchFamily="18" charset="-127"/>
                <a:ea typeface="서울남산 장체 M" panose="02020503020101020101" pitchFamily="18" charset="-127"/>
              </a:rPr>
              <a:t>자산유동화</a:t>
            </a:r>
            <a:r>
              <a:rPr lang="en-US" altLang="ko-KR" sz="2400" dirty="0">
                <a:latin typeface="서울남산 장체 M" panose="02020503020101020101" pitchFamily="18" charset="-127"/>
                <a:ea typeface="서울남산 장체 M" panose="02020503020101020101" pitchFamily="18" charset="-127"/>
              </a:rPr>
              <a:t>(ABS)</a:t>
            </a:r>
            <a:r>
              <a:rPr lang="ko-KR" altLang="en-US" sz="2400" dirty="0">
                <a:latin typeface="서울남산 장체 M" panose="02020503020101020101" pitchFamily="18" charset="-127"/>
                <a:ea typeface="서울남산 장체 M" panose="02020503020101020101" pitchFamily="18" charset="-127"/>
              </a:rPr>
              <a:t>를 통한 현금조달 및 분식회계</a:t>
            </a:r>
          </a:p>
        </p:txBody>
      </p:sp>
      <p:sp>
        <p:nvSpPr>
          <p:cNvPr id="5" name="TextBox 4">
            <a:extLst>
              <a:ext uri="{FF2B5EF4-FFF2-40B4-BE49-F238E27FC236}">
                <a16:creationId xmlns:a16="http://schemas.microsoft.com/office/drawing/2014/main" id="{1DA0140D-CF46-4431-8CE9-8072D33F94A6}"/>
              </a:ext>
            </a:extLst>
          </p:cNvPr>
          <p:cNvSpPr txBox="1"/>
          <p:nvPr/>
        </p:nvSpPr>
        <p:spPr>
          <a:xfrm>
            <a:off x="3594745" y="2962054"/>
            <a:ext cx="6325633" cy="461665"/>
          </a:xfrm>
          <a:prstGeom prst="rect">
            <a:avLst/>
          </a:prstGeom>
          <a:noFill/>
        </p:spPr>
        <p:txBody>
          <a:bodyPr wrap="square" rtlCol="0">
            <a:spAutoFit/>
          </a:bodyPr>
          <a:lstStyle/>
          <a:p>
            <a:r>
              <a:rPr lang="en-US" altLang="ko-KR" sz="2400" dirty="0">
                <a:latin typeface="서울남산 장체 M" panose="02020503020101020101" pitchFamily="18" charset="-127"/>
                <a:ea typeface="서울남산 장체 M" panose="02020503020101020101" pitchFamily="18" charset="-127"/>
              </a:rPr>
              <a:t>2. Ex) – 1MDB</a:t>
            </a:r>
            <a:r>
              <a:rPr lang="ko-KR" altLang="en-US" sz="2400" dirty="0">
                <a:latin typeface="서울남산 장체 M" panose="02020503020101020101" pitchFamily="18" charset="-127"/>
                <a:ea typeface="서울남산 장체 M" panose="02020503020101020101" pitchFamily="18" charset="-127"/>
              </a:rPr>
              <a:t> 비리 사건</a:t>
            </a:r>
            <a:r>
              <a:rPr lang="en-US" altLang="ko-KR" sz="2400" dirty="0">
                <a:latin typeface="서울남산 장체 M" panose="02020503020101020101" pitchFamily="18" charset="-127"/>
                <a:ea typeface="서울남산 장체 M" panose="02020503020101020101" pitchFamily="18" charset="-127"/>
              </a:rPr>
              <a:t>, </a:t>
            </a:r>
            <a:r>
              <a:rPr lang="ko-KR" altLang="en-US" sz="2400" dirty="0" err="1">
                <a:latin typeface="서울남산 장체 M" panose="02020503020101020101" pitchFamily="18" charset="-127"/>
                <a:ea typeface="서울남산 장체 M" panose="02020503020101020101" pitchFamily="18" charset="-127"/>
              </a:rPr>
              <a:t>모뉴엘</a:t>
            </a:r>
            <a:r>
              <a:rPr lang="ko-KR" altLang="en-US" sz="2400" dirty="0">
                <a:latin typeface="서울남산 장체 M" panose="02020503020101020101" pitchFamily="18" charset="-127"/>
                <a:ea typeface="서울남산 장체 M" panose="02020503020101020101" pitchFamily="18" charset="-127"/>
              </a:rPr>
              <a:t> 사건</a:t>
            </a:r>
          </a:p>
        </p:txBody>
      </p:sp>
      <p:sp>
        <p:nvSpPr>
          <p:cNvPr id="6" name="TextBox 5">
            <a:extLst>
              <a:ext uri="{FF2B5EF4-FFF2-40B4-BE49-F238E27FC236}">
                <a16:creationId xmlns:a16="http://schemas.microsoft.com/office/drawing/2014/main" id="{9279AACF-62A3-4566-BDFA-6EC080E08211}"/>
              </a:ext>
            </a:extLst>
          </p:cNvPr>
          <p:cNvSpPr txBox="1"/>
          <p:nvPr/>
        </p:nvSpPr>
        <p:spPr>
          <a:xfrm>
            <a:off x="3594745" y="3852509"/>
            <a:ext cx="6325633" cy="461665"/>
          </a:xfrm>
          <a:prstGeom prst="rect">
            <a:avLst/>
          </a:prstGeom>
          <a:noFill/>
        </p:spPr>
        <p:txBody>
          <a:bodyPr wrap="square" rtlCol="0">
            <a:spAutoFit/>
          </a:bodyPr>
          <a:lstStyle/>
          <a:p>
            <a:r>
              <a:rPr lang="en-US" altLang="ko-KR" sz="2400" dirty="0">
                <a:latin typeface="서울남산 장체 M" panose="02020503020101020101" pitchFamily="18" charset="-127"/>
                <a:ea typeface="서울남산 장체 M" panose="02020503020101020101" pitchFamily="18" charset="-127"/>
              </a:rPr>
              <a:t>3. </a:t>
            </a:r>
            <a:r>
              <a:rPr lang="ko-KR" altLang="en-US" sz="2400" dirty="0">
                <a:latin typeface="서울남산 장체 M" panose="02020503020101020101" pitchFamily="18" charset="-127"/>
                <a:ea typeface="서울남산 장체 M" panose="02020503020101020101" pitchFamily="18" charset="-127"/>
              </a:rPr>
              <a:t>시가평가 회계 및 과도한 인센티브</a:t>
            </a:r>
          </a:p>
        </p:txBody>
      </p:sp>
      <p:sp>
        <p:nvSpPr>
          <p:cNvPr id="9" name="TextBox 8">
            <a:extLst>
              <a:ext uri="{FF2B5EF4-FFF2-40B4-BE49-F238E27FC236}">
                <a16:creationId xmlns:a16="http://schemas.microsoft.com/office/drawing/2014/main" id="{05640502-B706-43B4-81E0-580497ACB95A}"/>
              </a:ext>
            </a:extLst>
          </p:cNvPr>
          <p:cNvSpPr txBox="1"/>
          <p:nvPr/>
        </p:nvSpPr>
        <p:spPr>
          <a:xfrm>
            <a:off x="3594746" y="4742964"/>
            <a:ext cx="5980575" cy="461665"/>
          </a:xfrm>
          <a:prstGeom prst="rect">
            <a:avLst/>
          </a:prstGeom>
          <a:noFill/>
        </p:spPr>
        <p:txBody>
          <a:bodyPr wrap="square" rtlCol="0">
            <a:spAutoFit/>
          </a:bodyPr>
          <a:lstStyle/>
          <a:p>
            <a:r>
              <a:rPr lang="en-US" altLang="ko-KR" sz="2400" dirty="0">
                <a:latin typeface="서울남산 장체 M" panose="02020503020101020101" pitchFamily="18" charset="-127"/>
                <a:ea typeface="서울남산 장체 M" panose="02020503020101020101" pitchFamily="18" charset="-127"/>
              </a:rPr>
              <a:t>4. Ex) = </a:t>
            </a:r>
            <a:r>
              <a:rPr lang="ko-KR" altLang="en-US" sz="2400" dirty="0">
                <a:latin typeface="서울남산 장체 M" panose="02020503020101020101" pitchFamily="18" charset="-127"/>
                <a:ea typeface="서울남산 장체 M" panose="02020503020101020101" pitchFamily="18" charset="-127"/>
              </a:rPr>
              <a:t>금융위기</a:t>
            </a:r>
            <a:r>
              <a:rPr lang="en-US" altLang="ko-KR" sz="2400" dirty="0">
                <a:latin typeface="서울남산 장체 M" panose="02020503020101020101" pitchFamily="18" charset="-127"/>
                <a:ea typeface="서울남산 장체 M" panose="02020503020101020101" pitchFamily="18" charset="-127"/>
              </a:rPr>
              <a:t>, </a:t>
            </a:r>
            <a:r>
              <a:rPr lang="ko-KR" altLang="en-US" sz="2400" dirty="0">
                <a:latin typeface="서울남산 장체 M" panose="02020503020101020101" pitchFamily="18" charset="-127"/>
                <a:ea typeface="서울남산 장체 M" panose="02020503020101020101" pitchFamily="18" charset="-127"/>
              </a:rPr>
              <a:t>밀러 에너지 사태</a:t>
            </a:r>
          </a:p>
        </p:txBody>
      </p:sp>
      <p:sp>
        <p:nvSpPr>
          <p:cNvPr id="11" name="TextBox 10">
            <a:extLst>
              <a:ext uri="{FF2B5EF4-FFF2-40B4-BE49-F238E27FC236}">
                <a16:creationId xmlns:a16="http://schemas.microsoft.com/office/drawing/2014/main" id="{A8E73589-8EF4-4667-8B93-7EEB7EB4D543}"/>
              </a:ext>
            </a:extLst>
          </p:cNvPr>
          <p:cNvSpPr txBox="1"/>
          <p:nvPr/>
        </p:nvSpPr>
        <p:spPr>
          <a:xfrm>
            <a:off x="3594746" y="5633419"/>
            <a:ext cx="5980575" cy="461665"/>
          </a:xfrm>
          <a:prstGeom prst="rect">
            <a:avLst/>
          </a:prstGeom>
          <a:noFill/>
        </p:spPr>
        <p:txBody>
          <a:bodyPr wrap="square" rtlCol="0">
            <a:spAutoFit/>
          </a:bodyPr>
          <a:lstStyle/>
          <a:p>
            <a:r>
              <a:rPr lang="en-US" altLang="ko-KR" sz="2400" dirty="0">
                <a:latin typeface="서울남산 장체 M" panose="02020503020101020101" pitchFamily="18" charset="-127"/>
                <a:ea typeface="서울남산 장체 M" panose="02020503020101020101" pitchFamily="18" charset="-127"/>
              </a:rPr>
              <a:t>5. SOX – Sarbanes-Oxley Act of 2002</a:t>
            </a:r>
            <a:endParaRPr lang="ko-KR" altLang="en-US" sz="2400" dirty="0">
              <a:latin typeface="서울남산 장체 M" panose="02020503020101020101" pitchFamily="18" charset="-127"/>
              <a:ea typeface="서울남산 장체 M" panose="02020503020101020101" pitchFamily="18" charset="-127"/>
            </a:endParaRPr>
          </a:p>
        </p:txBody>
      </p:sp>
    </p:spTree>
    <p:extLst>
      <p:ext uri="{BB962C8B-B14F-4D97-AF65-F5344CB8AC3E}">
        <p14:creationId xmlns:p14="http://schemas.microsoft.com/office/powerpoint/2010/main" val="1225857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3035E5D-FE00-420D-A00A-B4C4939EAE58}"/>
              </a:ext>
            </a:extLst>
          </p:cNvPr>
          <p:cNvSpPr txBox="1">
            <a:spLocks/>
          </p:cNvSpPr>
          <p:nvPr/>
        </p:nvSpPr>
        <p:spPr>
          <a:xfrm>
            <a:off x="581192" y="1266766"/>
            <a:ext cx="5278957" cy="1328410"/>
          </a:xfrm>
          <a:prstGeom prst="rect">
            <a:avLst/>
          </a:prstGeom>
        </p:spPr>
        <p:txBody>
          <a:bodyPr vert="horz" lIns="91440" tIns="45720" rIns="91440" bIns="45720" rtlCol="0" anchor="ctr">
            <a:noAutofit/>
          </a:bodyPr>
          <a:lstStyle>
            <a:lvl1pPr algn="l" defTabSz="457200" rtl="0" eaLnBrk="1" latinLnBrk="1" hangingPunct="1">
              <a:lnSpc>
                <a:spcPct val="100000"/>
              </a:lnSpc>
              <a:spcBef>
                <a:spcPct val="0"/>
              </a:spcBef>
              <a:buNone/>
              <a:defRPr sz="2800" b="0" kern="1200" cap="all">
                <a:solidFill>
                  <a:schemeClr val="tx1">
                    <a:lumMod val="75000"/>
                    <a:lumOff val="25000"/>
                  </a:schemeClr>
                </a:solidFill>
                <a:latin typeface="Malgun Gothic" panose="020B0503020000020004" pitchFamily="50" charset="-127"/>
                <a:ea typeface="Malgun Gothic" panose="020B0503020000020004" pitchFamily="50" charset="-127"/>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pPr>
              <a:lnSpc>
                <a:spcPct val="130000"/>
              </a:lnSpc>
            </a:pPr>
            <a:r>
              <a:rPr lang="ko-KR" altLang="en-US" sz="1800" b="1" spc="-150" dirty="0"/>
              <a:t>자산 유동화란</a:t>
            </a:r>
            <a:r>
              <a:rPr lang="en-US" altLang="ko-KR" sz="1800" b="1" spc="-150" dirty="0"/>
              <a:t>?</a:t>
            </a:r>
          </a:p>
          <a:p>
            <a:pPr>
              <a:lnSpc>
                <a:spcPct val="130000"/>
              </a:lnSpc>
            </a:pPr>
            <a:endParaRPr lang="en-US" altLang="ko-KR" sz="600" spc="-150" dirty="0"/>
          </a:p>
          <a:p>
            <a:pPr>
              <a:lnSpc>
                <a:spcPct val="130000"/>
              </a:lnSpc>
            </a:pPr>
            <a:r>
              <a:rPr lang="ko-KR" altLang="en-US" sz="1400" spc="-150" dirty="0"/>
              <a:t>유동성이 떨어지는 자산을 증권으로 전환해 현금화 하는 자금 조달 방법</a:t>
            </a:r>
            <a:endParaRPr lang="en-US" altLang="ko-KR" sz="1400" spc="-150" dirty="0"/>
          </a:p>
          <a:p>
            <a:pPr>
              <a:lnSpc>
                <a:spcPct val="130000"/>
              </a:lnSpc>
            </a:pPr>
            <a:r>
              <a:rPr lang="ko-KR" altLang="en-US" sz="1400" spc="-150" dirty="0"/>
              <a:t>이렇게 유동화된 증권을 </a:t>
            </a:r>
            <a:r>
              <a:rPr lang="en-US" altLang="ko-KR" sz="1400" spc="-150" dirty="0"/>
              <a:t>‘</a:t>
            </a:r>
            <a:r>
              <a:rPr lang="ko-KR" altLang="en-US" sz="1400" spc="-150" dirty="0"/>
              <a:t>자산 유동화 증권</a:t>
            </a:r>
            <a:r>
              <a:rPr lang="en-US" altLang="ko-KR" sz="1400" spc="-150" dirty="0"/>
              <a:t>(ABS)’</a:t>
            </a:r>
            <a:r>
              <a:rPr lang="ko-KR" altLang="en-US" sz="1400" spc="-150" dirty="0"/>
              <a:t>라고 부름</a:t>
            </a:r>
            <a:endParaRPr lang="ko" sz="1400" spc="-150" dirty="0"/>
          </a:p>
        </p:txBody>
      </p:sp>
      <p:pic>
        <p:nvPicPr>
          <p:cNvPr id="1026" name="Picture 2" descr="엔론 - 위키백과, 우리 모두의 백과사전">
            <a:extLst>
              <a:ext uri="{FF2B5EF4-FFF2-40B4-BE49-F238E27FC236}">
                <a16:creationId xmlns:a16="http://schemas.microsoft.com/office/drawing/2014/main" id="{46090258-767D-497B-9E98-F8428F8633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7596" y="3429000"/>
            <a:ext cx="1578092" cy="1555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 은행 이모티콘 이미지 다운로드: HD, 애니메이션 이미지 및 벡터 그래픽의 큰 그림 | EmojiAll">
            <a:extLst>
              <a:ext uri="{FF2B5EF4-FFF2-40B4-BE49-F238E27FC236}">
                <a16:creationId xmlns:a16="http://schemas.microsoft.com/office/drawing/2014/main" id="{E184AA6D-388A-4BCB-930D-CC1625BE9B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2135" y="1667049"/>
            <a:ext cx="1240872" cy="12408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회사의 일러스트 | フリーイラスト素材 KuKuKeKe（ククケケ）">
            <a:extLst>
              <a:ext uri="{FF2B5EF4-FFF2-40B4-BE49-F238E27FC236}">
                <a16:creationId xmlns:a16="http://schemas.microsoft.com/office/drawing/2014/main" id="{972CE0C0-FB8F-4A44-AF50-790AA4BE0E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0393" y="3177699"/>
            <a:ext cx="1789980" cy="196461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직선 화살표 연결선 8">
            <a:extLst>
              <a:ext uri="{FF2B5EF4-FFF2-40B4-BE49-F238E27FC236}">
                <a16:creationId xmlns:a16="http://schemas.microsoft.com/office/drawing/2014/main" id="{AD6F26BA-2880-4321-95F8-B1D266EDFAF4}"/>
              </a:ext>
            </a:extLst>
          </p:cNvPr>
          <p:cNvCxnSpPr>
            <a:cxnSpLocks/>
          </p:cNvCxnSpPr>
          <p:nvPr/>
        </p:nvCxnSpPr>
        <p:spPr>
          <a:xfrm flipH="1">
            <a:off x="9036798" y="2755054"/>
            <a:ext cx="845256" cy="6739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96D86BE-796F-4090-A1D4-F7FFCF710B99}"/>
              </a:ext>
            </a:extLst>
          </p:cNvPr>
          <p:cNvSpPr txBox="1"/>
          <p:nvPr/>
        </p:nvSpPr>
        <p:spPr>
          <a:xfrm>
            <a:off x="9505321" y="3188393"/>
            <a:ext cx="698739" cy="369332"/>
          </a:xfrm>
          <a:prstGeom prst="rect">
            <a:avLst/>
          </a:prstGeom>
          <a:noFill/>
        </p:spPr>
        <p:txBody>
          <a:bodyPr wrap="square" rtlCol="0">
            <a:spAutoFit/>
          </a:bodyPr>
          <a:lstStyle/>
          <a:p>
            <a:r>
              <a:rPr lang="ko-KR" altLang="en-US" dirty="0">
                <a:latin typeface="서울남산체 M" panose="02020503020101020101" pitchFamily="18" charset="-127"/>
                <a:ea typeface="서울남산체 M" panose="02020503020101020101" pitchFamily="18" charset="-127"/>
              </a:rPr>
              <a:t>대출 </a:t>
            </a:r>
          </a:p>
        </p:txBody>
      </p:sp>
      <p:cxnSp>
        <p:nvCxnSpPr>
          <p:cNvPr id="13" name="직선 화살표 연결선 12">
            <a:extLst>
              <a:ext uri="{FF2B5EF4-FFF2-40B4-BE49-F238E27FC236}">
                <a16:creationId xmlns:a16="http://schemas.microsoft.com/office/drawing/2014/main" id="{08F19373-B1AE-4142-B04B-D382439D273B}"/>
              </a:ext>
            </a:extLst>
          </p:cNvPr>
          <p:cNvCxnSpPr>
            <a:cxnSpLocks/>
          </p:cNvCxnSpPr>
          <p:nvPr/>
        </p:nvCxnSpPr>
        <p:spPr>
          <a:xfrm>
            <a:off x="5225759" y="3334109"/>
            <a:ext cx="1407953" cy="0"/>
          </a:xfrm>
          <a:prstGeom prst="straightConnector1">
            <a:avLst/>
          </a:prstGeom>
          <a:ln w="57150">
            <a:solidFill>
              <a:srgbClr val="465359"/>
            </a:solidFill>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3C09DDCA-7E22-47F5-A73C-62C28B236D7C}"/>
              </a:ext>
            </a:extLst>
          </p:cNvPr>
          <p:cNvCxnSpPr>
            <a:cxnSpLocks/>
          </p:cNvCxnSpPr>
          <p:nvPr/>
        </p:nvCxnSpPr>
        <p:spPr>
          <a:xfrm flipH="1">
            <a:off x="5149970" y="3666227"/>
            <a:ext cx="1406105"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708474E-45DD-4097-8202-9F9E7524E691}"/>
              </a:ext>
            </a:extLst>
          </p:cNvPr>
          <p:cNvSpPr txBox="1"/>
          <p:nvPr/>
        </p:nvSpPr>
        <p:spPr>
          <a:xfrm>
            <a:off x="4877667" y="2636648"/>
            <a:ext cx="2571661" cy="646331"/>
          </a:xfrm>
          <a:prstGeom prst="rect">
            <a:avLst/>
          </a:prstGeom>
          <a:noFill/>
        </p:spPr>
        <p:txBody>
          <a:bodyPr wrap="square" rtlCol="0">
            <a:spAutoFit/>
          </a:bodyPr>
          <a:lstStyle/>
          <a:p>
            <a:r>
              <a:rPr lang="ko-KR" altLang="en-US" dirty="0">
                <a:latin typeface="서울남산체 M" panose="02020503020101020101" pitchFamily="18" charset="-127"/>
                <a:ea typeface="서울남산체 M" panose="02020503020101020101" pitchFamily="18" charset="-127"/>
              </a:rPr>
              <a:t>천연가스 장기 공급 계약</a:t>
            </a:r>
            <a:endParaRPr lang="en-US" altLang="ko-KR" dirty="0">
              <a:latin typeface="서울남산체 M" panose="02020503020101020101" pitchFamily="18" charset="-127"/>
              <a:ea typeface="서울남산체 M" panose="02020503020101020101" pitchFamily="18" charset="-127"/>
            </a:endParaRPr>
          </a:p>
          <a:p>
            <a:r>
              <a:rPr lang="en-US" altLang="ko-KR" dirty="0">
                <a:latin typeface="서울남산체 M" panose="02020503020101020101" pitchFamily="18" charset="-127"/>
                <a:ea typeface="서울남산체 M" panose="02020503020101020101" pitchFamily="18" charset="-127"/>
              </a:rPr>
              <a:t>(</a:t>
            </a:r>
            <a:r>
              <a:rPr lang="ko-KR" altLang="en-US" dirty="0">
                <a:latin typeface="서울남산체 M" panose="02020503020101020101" pitchFamily="18" charset="-127"/>
                <a:ea typeface="서울남산체 M" panose="02020503020101020101" pitchFamily="18" charset="-127"/>
              </a:rPr>
              <a:t>자산 유동화 증권</a:t>
            </a:r>
            <a:r>
              <a:rPr lang="en-US" altLang="ko-KR" dirty="0">
                <a:latin typeface="서울남산체 M" panose="02020503020101020101" pitchFamily="18" charset="-127"/>
                <a:ea typeface="서울남산체 M" panose="02020503020101020101" pitchFamily="18" charset="-127"/>
              </a:rPr>
              <a:t>)</a:t>
            </a:r>
            <a:endParaRPr lang="ko-KR" altLang="en-US" dirty="0">
              <a:latin typeface="서울남산체 M" panose="02020503020101020101" pitchFamily="18" charset="-127"/>
              <a:ea typeface="서울남산체 M" panose="02020503020101020101" pitchFamily="18" charset="-127"/>
            </a:endParaRPr>
          </a:p>
        </p:txBody>
      </p:sp>
      <p:sp>
        <p:nvSpPr>
          <p:cNvPr id="19" name="TextBox 18">
            <a:extLst>
              <a:ext uri="{FF2B5EF4-FFF2-40B4-BE49-F238E27FC236}">
                <a16:creationId xmlns:a16="http://schemas.microsoft.com/office/drawing/2014/main" id="{85FB2F95-05E6-41DA-9E32-BD34CD00563A}"/>
              </a:ext>
            </a:extLst>
          </p:cNvPr>
          <p:cNvSpPr txBox="1"/>
          <p:nvPr/>
        </p:nvSpPr>
        <p:spPr>
          <a:xfrm>
            <a:off x="5451893" y="3768487"/>
            <a:ext cx="1181819" cy="369332"/>
          </a:xfrm>
          <a:prstGeom prst="rect">
            <a:avLst/>
          </a:prstGeom>
          <a:noFill/>
          <a:ln>
            <a:noFill/>
          </a:ln>
        </p:spPr>
        <p:txBody>
          <a:bodyPr wrap="square" rtlCol="0">
            <a:spAutoFit/>
          </a:bodyPr>
          <a:lstStyle/>
          <a:p>
            <a:r>
              <a:rPr lang="ko-KR" altLang="en-US" dirty="0">
                <a:latin typeface="서울남산체 M" panose="02020503020101020101" pitchFamily="18" charset="-127"/>
                <a:ea typeface="서울남산체 M" panose="02020503020101020101" pitchFamily="18" charset="-127"/>
              </a:rPr>
              <a:t>선금 지급</a:t>
            </a:r>
          </a:p>
        </p:txBody>
      </p:sp>
      <p:cxnSp>
        <p:nvCxnSpPr>
          <p:cNvPr id="21" name="직선 화살표 연결선 20">
            <a:extLst>
              <a:ext uri="{FF2B5EF4-FFF2-40B4-BE49-F238E27FC236}">
                <a16:creationId xmlns:a16="http://schemas.microsoft.com/office/drawing/2014/main" id="{76E70E2D-8340-4C37-A5FE-62AEF821CD4D}"/>
              </a:ext>
            </a:extLst>
          </p:cNvPr>
          <p:cNvCxnSpPr>
            <a:cxnSpLocks/>
          </p:cNvCxnSpPr>
          <p:nvPr/>
        </p:nvCxnSpPr>
        <p:spPr>
          <a:xfrm flipH="1">
            <a:off x="5114476" y="4818232"/>
            <a:ext cx="1406105" cy="0"/>
          </a:xfrm>
          <a:prstGeom prst="straightConnector1">
            <a:avLst/>
          </a:prstGeom>
          <a:ln w="57150">
            <a:solidFill>
              <a:srgbClr val="465359"/>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F06346D-F1C4-4CEB-BB54-9B7F7F0CCB0E}"/>
              </a:ext>
            </a:extLst>
          </p:cNvPr>
          <p:cNvSpPr txBox="1"/>
          <p:nvPr/>
        </p:nvSpPr>
        <p:spPr>
          <a:xfrm>
            <a:off x="4881608" y="4976251"/>
            <a:ext cx="2571661" cy="369332"/>
          </a:xfrm>
          <a:prstGeom prst="rect">
            <a:avLst/>
          </a:prstGeom>
          <a:noFill/>
        </p:spPr>
        <p:txBody>
          <a:bodyPr wrap="square" rtlCol="0">
            <a:spAutoFit/>
          </a:bodyPr>
          <a:lstStyle/>
          <a:p>
            <a:r>
              <a:rPr lang="ko-KR" altLang="en-US" dirty="0">
                <a:latin typeface="서울남산체 M" panose="02020503020101020101" pitchFamily="18" charset="-127"/>
                <a:ea typeface="서울남산체 M" panose="02020503020101020101" pitchFamily="18" charset="-127"/>
              </a:rPr>
              <a:t>천연가스 공급 계약</a:t>
            </a:r>
          </a:p>
        </p:txBody>
      </p:sp>
      <p:pic>
        <p:nvPicPr>
          <p:cNvPr id="1032" name="Picture 8" descr="돈다발 일러스트 ai 무료다운로드 free bankroll vector - Urbanbrush">
            <a:extLst>
              <a:ext uri="{FF2B5EF4-FFF2-40B4-BE49-F238E27FC236}">
                <a16:creationId xmlns:a16="http://schemas.microsoft.com/office/drawing/2014/main" id="{FEBBD184-0774-4126-9908-1E88FD5FB21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57199" y="4524343"/>
            <a:ext cx="2005359" cy="2133781"/>
          </a:xfrm>
          <a:prstGeom prst="rect">
            <a:avLst/>
          </a:prstGeom>
          <a:noFill/>
          <a:extLst>
            <a:ext uri="{909E8E84-426E-40DD-AFC4-6F175D3DCCD1}">
              <a14:hiddenFill xmlns:a14="http://schemas.microsoft.com/office/drawing/2010/main">
                <a:solidFill>
                  <a:srgbClr val="FFFFFF"/>
                </a:solidFill>
              </a14:hiddenFill>
            </a:ext>
          </a:extLst>
        </p:spPr>
      </p:pic>
      <p:sp>
        <p:nvSpPr>
          <p:cNvPr id="25" name="제목 1">
            <a:extLst>
              <a:ext uri="{FF2B5EF4-FFF2-40B4-BE49-F238E27FC236}">
                <a16:creationId xmlns:a16="http://schemas.microsoft.com/office/drawing/2014/main" id="{FD453301-1828-4EC3-B989-CDB0D1391037}"/>
              </a:ext>
            </a:extLst>
          </p:cNvPr>
          <p:cNvSpPr>
            <a:spLocks noGrp="1"/>
          </p:cNvSpPr>
          <p:nvPr>
            <p:ph type="title"/>
          </p:nvPr>
        </p:nvSpPr>
        <p:spPr>
          <a:xfrm>
            <a:off x="581192" y="572356"/>
            <a:ext cx="11029616" cy="730985"/>
          </a:xfrm>
        </p:spPr>
        <p:txBody>
          <a:bodyPr rtlCol="0"/>
          <a:lstStyle/>
          <a:p>
            <a:pPr rtl="0"/>
            <a:r>
              <a:rPr lang="ko-KR" altLang="en-US" b="1" spc="-150" dirty="0"/>
              <a:t>자산유동화</a:t>
            </a:r>
            <a:r>
              <a:rPr lang="en-US" altLang="ko-KR" b="1" spc="-150" dirty="0"/>
              <a:t> Asset Backed Securities</a:t>
            </a:r>
            <a:endParaRPr lang="ko" b="1" spc="-150" dirty="0"/>
          </a:p>
        </p:txBody>
      </p:sp>
      <p:sp>
        <p:nvSpPr>
          <p:cNvPr id="14" name="화살표: 오른쪽으로 구부러짐 13">
            <a:extLst>
              <a:ext uri="{FF2B5EF4-FFF2-40B4-BE49-F238E27FC236}">
                <a16:creationId xmlns:a16="http://schemas.microsoft.com/office/drawing/2014/main" id="{5A5BB71B-5ACE-43DE-8D1F-8C9877C86A4E}"/>
              </a:ext>
            </a:extLst>
          </p:cNvPr>
          <p:cNvSpPr/>
          <p:nvPr/>
        </p:nvSpPr>
        <p:spPr>
          <a:xfrm rot="18552213">
            <a:off x="2330166" y="4437592"/>
            <a:ext cx="610155" cy="1013271"/>
          </a:xfrm>
          <a:prstGeom prst="curv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1740134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a:extLst>
              <a:ext uri="{FF2B5EF4-FFF2-40B4-BE49-F238E27FC236}">
                <a16:creationId xmlns:a16="http://schemas.microsoft.com/office/drawing/2014/main" id="{AED388BA-CC49-489B-BD20-52E46D94863C}"/>
              </a:ext>
            </a:extLst>
          </p:cNvPr>
          <p:cNvSpPr>
            <a:spLocks noGrp="1"/>
          </p:cNvSpPr>
          <p:nvPr>
            <p:ph type="title"/>
          </p:nvPr>
        </p:nvSpPr>
        <p:spPr>
          <a:xfrm>
            <a:off x="581192" y="572356"/>
            <a:ext cx="11029616" cy="730985"/>
          </a:xfrm>
        </p:spPr>
        <p:txBody>
          <a:bodyPr rtlCol="0"/>
          <a:lstStyle/>
          <a:p>
            <a:pPr rtl="0"/>
            <a:r>
              <a:rPr lang="ko-KR" altLang="en-US" b="1" spc="-150" dirty="0"/>
              <a:t>자산유동화</a:t>
            </a:r>
            <a:r>
              <a:rPr lang="en-US" altLang="ko-KR" b="1" spc="-150" dirty="0"/>
              <a:t>, </a:t>
            </a:r>
            <a:r>
              <a:rPr lang="ko-KR" altLang="en-US" b="1" spc="-150" dirty="0" err="1"/>
              <a:t>엔론이</a:t>
            </a:r>
            <a:r>
              <a:rPr lang="ko-KR" altLang="en-US" b="1" spc="-150" dirty="0"/>
              <a:t> 사랑한 자금조달</a:t>
            </a:r>
            <a:r>
              <a:rPr lang="en-US" altLang="ko-KR" b="1" cap="none" spc="-150" dirty="0"/>
              <a:t> </a:t>
            </a:r>
            <a:endParaRPr lang="ko" b="1" spc="-150" dirty="0"/>
          </a:p>
        </p:txBody>
      </p:sp>
      <p:grpSp>
        <p:nvGrpSpPr>
          <p:cNvPr id="5" name="그룹 4">
            <a:extLst>
              <a:ext uri="{FF2B5EF4-FFF2-40B4-BE49-F238E27FC236}">
                <a16:creationId xmlns:a16="http://schemas.microsoft.com/office/drawing/2014/main" id="{03D6B141-DCE5-4570-83E3-5B560D017AD9}"/>
              </a:ext>
            </a:extLst>
          </p:cNvPr>
          <p:cNvGrpSpPr/>
          <p:nvPr/>
        </p:nvGrpSpPr>
        <p:grpSpPr>
          <a:xfrm>
            <a:off x="105347" y="1816778"/>
            <a:ext cx="2064564" cy="1861200"/>
            <a:chOff x="985021" y="1841854"/>
            <a:chExt cx="2064564" cy="1861200"/>
          </a:xfrm>
        </p:grpSpPr>
        <p:sp>
          <p:nvSpPr>
            <p:cNvPr id="6" name="타원 5">
              <a:extLst>
                <a:ext uri="{FF2B5EF4-FFF2-40B4-BE49-F238E27FC236}">
                  <a16:creationId xmlns:a16="http://schemas.microsoft.com/office/drawing/2014/main" id="{BCD7F1CD-DA85-4CDB-9B31-1FA9B78C395F}"/>
                </a:ext>
              </a:extLst>
            </p:cNvPr>
            <p:cNvSpPr/>
            <p:nvPr/>
          </p:nvSpPr>
          <p:spPr>
            <a:xfrm>
              <a:off x="1086703" y="1841854"/>
              <a:ext cx="1861200" cy="1861200"/>
            </a:xfrm>
            <a:prstGeom prst="ellipse">
              <a:avLst/>
            </a:prstGeom>
            <a:solidFill>
              <a:schemeClr val="bg1"/>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p>
          </p:txBody>
        </p:sp>
        <p:sp>
          <p:nvSpPr>
            <p:cNvPr id="7" name="제목 1">
              <a:extLst>
                <a:ext uri="{FF2B5EF4-FFF2-40B4-BE49-F238E27FC236}">
                  <a16:creationId xmlns:a16="http://schemas.microsoft.com/office/drawing/2014/main" id="{2A4AC87D-7427-42E3-AB66-C42FC85C6DA2}"/>
                </a:ext>
              </a:extLst>
            </p:cNvPr>
            <p:cNvSpPr txBox="1">
              <a:spLocks/>
            </p:cNvSpPr>
            <p:nvPr/>
          </p:nvSpPr>
          <p:spPr>
            <a:xfrm>
              <a:off x="985021" y="2108249"/>
              <a:ext cx="2064564" cy="1328410"/>
            </a:xfrm>
            <a:prstGeom prst="rect">
              <a:avLst/>
            </a:prstGeom>
          </p:spPr>
          <p:txBody>
            <a:bodyPr vert="horz" lIns="91440" tIns="45720" rIns="91440" bIns="45720" rtlCol="0" anchor="ctr">
              <a:noAutofit/>
            </a:bodyPr>
            <a:lstStyle>
              <a:lvl1pPr algn="l" defTabSz="457200" rtl="0" eaLnBrk="1" latinLnBrk="1" hangingPunct="1">
                <a:lnSpc>
                  <a:spcPct val="100000"/>
                </a:lnSpc>
                <a:spcBef>
                  <a:spcPct val="0"/>
                </a:spcBef>
                <a:buNone/>
                <a:defRPr sz="2800" b="0" kern="1200" cap="all">
                  <a:solidFill>
                    <a:schemeClr val="tx1">
                      <a:lumMod val="75000"/>
                      <a:lumOff val="25000"/>
                    </a:schemeClr>
                  </a:solidFill>
                  <a:latin typeface="Malgun Gothic" panose="020B0503020000020004" pitchFamily="50" charset="-127"/>
                  <a:ea typeface="Malgun Gothic" panose="020B0503020000020004" pitchFamily="50" charset="-127"/>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pPr algn="ctr">
                <a:lnSpc>
                  <a:spcPct val="170000"/>
                </a:lnSpc>
              </a:pPr>
              <a:r>
                <a:rPr lang="ko-KR" altLang="en-US" sz="2000" b="1" spc="-150" dirty="0"/>
                <a:t>부채 증가로</a:t>
              </a:r>
              <a:endParaRPr lang="en-US" altLang="ko-KR" sz="2000" b="1" spc="-150" dirty="0"/>
            </a:p>
            <a:p>
              <a:pPr algn="ctr">
                <a:lnSpc>
                  <a:spcPct val="170000"/>
                </a:lnSpc>
              </a:pPr>
              <a:r>
                <a:rPr lang="ko-KR" altLang="en-US" sz="2000" b="1" spc="-150" dirty="0"/>
                <a:t>대출 불가</a:t>
              </a:r>
              <a:endParaRPr lang="ko" sz="2000" b="1" spc="-150" dirty="0"/>
            </a:p>
          </p:txBody>
        </p:sp>
      </p:grpSp>
      <p:grpSp>
        <p:nvGrpSpPr>
          <p:cNvPr id="8" name="그룹 7">
            <a:extLst>
              <a:ext uri="{FF2B5EF4-FFF2-40B4-BE49-F238E27FC236}">
                <a16:creationId xmlns:a16="http://schemas.microsoft.com/office/drawing/2014/main" id="{BA6B7E09-53CF-44B7-914B-81F4BD523580}"/>
              </a:ext>
            </a:extLst>
          </p:cNvPr>
          <p:cNvGrpSpPr/>
          <p:nvPr/>
        </p:nvGrpSpPr>
        <p:grpSpPr>
          <a:xfrm>
            <a:off x="2642472" y="2865307"/>
            <a:ext cx="2064564" cy="1861200"/>
            <a:chOff x="3653428" y="2130957"/>
            <a:chExt cx="2064564" cy="1861200"/>
          </a:xfrm>
        </p:grpSpPr>
        <p:sp>
          <p:nvSpPr>
            <p:cNvPr id="9" name="타원 8">
              <a:extLst>
                <a:ext uri="{FF2B5EF4-FFF2-40B4-BE49-F238E27FC236}">
                  <a16:creationId xmlns:a16="http://schemas.microsoft.com/office/drawing/2014/main" id="{FBB2C319-4EA1-40CF-ADF7-B187F03A4E08}"/>
                </a:ext>
              </a:extLst>
            </p:cNvPr>
            <p:cNvSpPr/>
            <p:nvPr/>
          </p:nvSpPr>
          <p:spPr>
            <a:xfrm>
              <a:off x="3755660" y="2130957"/>
              <a:ext cx="1861200" cy="1861200"/>
            </a:xfrm>
            <a:prstGeom prst="ellipse">
              <a:avLst/>
            </a:prstGeom>
            <a:solidFill>
              <a:schemeClr val="accent2">
                <a:lumMod val="20000"/>
                <a:lumOff val="80000"/>
              </a:schemeClr>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p>
          </p:txBody>
        </p:sp>
        <p:sp>
          <p:nvSpPr>
            <p:cNvPr id="10" name="제목 1">
              <a:extLst>
                <a:ext uri="{FF2B5EF4-FFF2-40B4-BE49-F238E27FC236}">
                  <a16:creationId xmlns:a16="http://schemas.microsoft.com/office/drawing/2014/main" id="{F70365E6-37E7-4D10-BBCD-D7E88DA23F27}"/>
                </a:ext>
              </a:extLst>
            </p:cNvPr>
            <p:cNvSpPr txBox="1">
              <a:spLocks/>
            </p:cNvSpPr>
            <p:nvPr/>
          </p:nvSpPr>
          <p:spPr>
            <a:xfrm>
              <a:off x="3653428" y="2397352"/>
              <a:ext cx="2064564" cy="1328410"/>
            </a:xfrm>
            <a:prstGeom prst="rect">
              <a:avLst/>
            </a:prstGeom>
          </p:spPr>
          <p:txBody>
            <a:bodyPr vert="horz" lIns="91440" tIns="45720" rIns="91440" bIns="45720" rtlCol="0" anchor="ctr">
              <a:noAutofit/>
            </a:bodyPr>
            <a:lstStyle>
              <a:lvl1pPr algn="l" defTabSz="457200" rtl="0" eaLnBrk="1" latinLnBrk="1" hangingPunct="1">
                <a:lnSpc>
                  <a:spcPct val="100000"/>
                </a:lnSpc>
                <a:spcBef>
                  <a:spcPct val="0"/>
                </a:spcBef>
                <a:buNone/>
                <a:defRPr sz="2800" b="0" kern="1200" cap="all">
                  <a:solidFill>
                    <a:schemeClr val="tx1">
                      <a:lumMod val="75000"/>
                      <a:lumOff val="25000"/>
                    </a:schemeClr>
                  </a:solidFill>
                  <a:latin typeface="Malgun Gothic" panose="020B0503020000020004" pitchFamily="50" charset="-127"/>
                  <a:ea typeface="Malgun Gothic" panose="020B0503020000020004" pitchFamily="50" charset="-127"/>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pPr algn="ctr">
                <a:lnSpc>
                  <a:spcPct val="170000"/>
                </a:lnSpc>
              </a:pPr>
              <a:r>
                <a:rPr lang="ko-KR" altLang="en-US" sz="2000" b="1" spc="-150" dirty="0"/>
                <a:t>자산 유동화</a:t>
              </a:r>
              <a:endParaRPr lang="ko" sz="2000" b="1" spc="-150" dirty="0"/>
            </a:p>
          </p:txBody>
        </p:sp>
      </p:grpSp>
      <p:sp>
        <p:nvSpPr>
          <p:cNvPr id="13" name="제목 1">
            <a:extLst>
              <a:ext uri="{FF2B5EF4-FFF2-40B4-BE49-F238E27FC236}">
                <a16:creationId xmlns:a16="http://schemas.microsoft.com/office/drawing/2014/main" id="{555B8A8F-6540-41FB-9D3E-8ECE152C0E19}"/>
              </a:ext>
            </a:extLst>
          </p:cNvPr>
          <p:cNvSpPr txBox="1">
            <a:spLocks/>
          </p:cNvSpPr>
          <p:nvPr/>
        </p:nvSpPr>
        <p:spPr>
          <a:xfrm>
            <a:off x="4458712" y="2500548"/>
            <a:ext cx="3975572" cy="960486"/>
          </a:xfrm>
          <a:prstGeom prst="rect">
            <a:avLst/>
          </a:prstGeom>
        </p:spPr>
        <p:txBody>
          <a:bodyPr vert="horz" lIns="91440" tIns="45720" rIns="91440" bIns="45720" rtlCol="0" anchor="ctr">
            <a:noAutofit/>
          </a:bodyPr>
          <a:lstStyle>
            <a:lvl1pPr algn="l" defTabSz="457200" rtl="0" eaLnBrk="1" latinLnBrk="1" hangingPunct="1">
              <a:lnSpc>
                <a:spcPct val="100000"/>
              </a:lnSpc>
              <a:spcBef>
                <a:spcPct val="0"/>
              </a:spcBef>
              <a:buNone/>
              <a:defRPr sz="2800" b="0" kern="1200" cap="all">
                <a:solidFill>
                  <a:schemeClr val="tx1">
                    <a:lumMod val="75000"/>
                    <a:lumOff val="25000"/>
                  </a:schemeClr>
                </a:solidFill>
                <a:latin typeface="Malgun Gothic" panose="020B0503020000020004" pitchFamily="50" charset="-127"/>
                <a:ea typeface="Malgun Gothic" panose="020B0503020000020004" pitchFamily="50" charset="-127"/>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pPr>
              <a:lnSpc>
                <a:spcPct val="130000"/>
              </a:lnSpc>
            </a:pPr>
            <a:r>
              <a:rPr lang="ko-KR" altLang="ko-KR" sz="1600" spc="-150" dirty="0" err="1"/>
              <a:t>엔론의</a:t>
            </a:r>
            <a:r>
              <a:rPr lang="ko-KR" altLang="ko-KR" sz="1600" spc="-150" dirty="0"/>
              <a:t> 주요 자산</a:t>
            </a:r>
            <a:r>
              <a:rPr lang="ko-KR" altLang="en-US" sz="1600" spc="-150" dirty="0"/>
              <a:t>인 </a:t>
            </a:r>
            <a:r>
              <a:rPr lang="en-US" altLang="ko-KR" sz="1600" spc="-150" dirty="0"/>
              <a:t>‘</a:t>
            </a:r>
            <a:r>
              <a:rPr lang="ko-KR" altLang="en-US" sz="1600" spc="-150" dirty="0"/>
              <a:t>자원</a:t>
            </a:r>
            <a:r>
              <a:rPr lang="ko-KR" altLang="ko-KR" sz="1600" spc="-150" dirty="0"/>
              <a:t> 우선</a:t>
            </a:r>
            <a:r>
              <a:rPr lang="en-US" altLang="ko-KR" sz="1600" spc="-150" dirty="0"/>
              <a:t> </a:t>
            </a:r>
            <a:r>
              <a:rPr lang="ko-KR" altLang="ko-KR" sz="1600" spc="-150" dirty="0" err="1"/>
              <a:t>공급권</a:t>
            </a:r>
            <a:r>
              <a:rPr lang="en-US" altLang="ko-KR" sz="1600" spc="-150" dirty="0"/>
              <a:t>’</a:t>
            </a:r>
            <a:r>
              <a:rPr lang="ko-KR" altLang="ko-KR" sz="1600" spc="-150" dirty="0"/>
              <a:t>을</a:t>
            </a:r>
            <a:endParaRPr lang="en-US" altLang="ko-KR" sz="1600" spc="-150" dirty="0"/>
          </a:p>
          <a:p>
            <a:pPr>
              <a:lnSpc>
                <a:spcPct val="130000"/>
              </a:lnSpc>
            </a:pPr>
            <a:r>
              <a:rPr lang="ko-KR" altLang="ko-KR" sz="1600" spc="-150" dirty="0"/>
              <a:t>담보로 </a:t>
            </a:r>
            <a:r>
              <a:rPr lang="en-US" altLang="ko-KR" sz="1600" spc="-150" dirty="0"/>
              <a:t>ABS </a:t>
            </a:r>
            <a:r>
              <a:rPr lang="ko-KR" altLang="en-US" sz="1600" spc="-150" dirty="0"/>
              <a:t>발행 </a:t>
            </a:r>
            <a:r>
              <a:rPr lang="ko-KR" altLang="ko-KR" sz="1600" spc="-150" dirty="0"/>
              <a:t>→</a:t>
            </a:r>
            <a:r>
              <a:rPr lang="en-US" altLang="ko-KR" sz="1600" spc="-150" dirty="0"/>
              <a:t> $20</a:t>
            </a:r>
            <a:r>
              <a:rPr lang="ko-KR" altLang="en-US" sz="1600" spc="-150" dirty="0"/>
              <a:t>억의 자금 융통</a:t>
            </a:r>
            <a:endParaRPr lang="ko" sz="1600" spc="-150" dirty="0"/>
          </a:p>
        </p:txBody>
      </p:sp>
      <p:sp>
        <p:nvSpPr>
          <p:cNvPr id="14" name="굽은 화살표 36">
            <a:extLst>
              <a:ext uri="{FF2B5EF4-FFF2-40B4-BE49-F238E27FC236}">
                <a16:creationId xmlns:a16="http://schemas.microsoft.com/office/drawing/2014/main" id="{40B3EFEF-FDED-4825-A5F0-7D1B6178C6B4}"/>
              </a:ext>
            </a:extLst>
          </p:cNvPr>
          <p:cNvSpPr/>
          <p:nvPr/>
        </p:nvSpPr>
        <p:spPr>
          <a:xfrm rot="5400000">
            <a:off x="2434025" y="1925810"/>
            <a:ext cx="566856" cy="1426456"/>
          </a:xfrm>
          <a:prstGeom prst="bentArrow">
            <a:avLst>
              <a:gd name="adj1" fmla="val 11476"/>
              <a:gd name="adj2" fmla="val 15064"/>
              <a:gd name="adj3" fmla="val 22981"/>
              <a:gd name="adj4" fmla="val 43750"/>
            </a:avLst>
          </a:prstGeom>
          <a:solidFill>
            <a:schemeClr val="accent2"/>
          </a:solidFill>
          <a:ln w="22225">
            <a:solidFill>
              <a:schemeClr val="accent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solidFill>
            </a:endParaRPr>
          </a:p>
        </p:txBody>
      </p:sp>
      <p:grpSp>
        <p:nvGrpSpPr>
          <p:cNvPr id="15" name="그룹 14">
            <a:extLst>
              <a:ext uri="{FF2B5EF4-FFF2-40B4-BE49-F238E27FC236}">
                <a16:creationId xmlns:a16="http://schemas.microsoft.com/office/drawing/2014/main" id="{09CFF649-E319-4011-8B67-006DDE1C46D3}"/>
              </a:ext>
            </a:extLst>
          </p:cNvPr>
          <p:cNvGrpSpPr/>
          <p:nvPr/>
        </p:nvGrpSpPr>
        <p:grpSpPr>
          <a:xfrm>
            <a:off x="5171141" y="3916800"/>
            <a:ext cx="2064564" cy="1861200"/>
            <a:chOff x="3653428" y="2130957"/>
            <a:chExt cx="2064564" cy="1861200"/>
          </a:xfrm>
        </p:grpSpPr>
        <p:sp>
          <p:nvSpPr>
            <p:cNvPr id="16" name="타원 15">
              <a:extLst>
                <a:ext uri="{FF2B5EF4-FFF2-40B4-BE49-F238E27FC236}">
                  <a16:creationId xmlns:a16="http://schemas.microsoft.com/office/drawing/2014/main" id="{DB628318-122B-48FA-9016-A5ED078F8A3B}"/>
                </a:ext>
              </a:extLst>
            </p:cNvPr>
            <p:cNvSpPr/>
            <p:nvPr/>
          </p:nvSpPr>
          <p:spPr>
            <a:xfrm>
              <a:off x="3755660" y="2130957"/>
              <a:ext cx="1861200" cy="1861200"/>
            </a:xfrm>
            <a:prstGeom prst="ellipse">
              <a:avLst/>
            </a:prstGeom>
            <a:solidFill>
              <a:schemeClr val="accent2">
                <a:lumMod val="20000"/>
                <a:lumOff val="80000"/>
              </a:schemeClr>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p>
          </p:txBody>
        </p:sp>
        <p:sp>
          <p:nvSpPr>
            <p:cNvPr id="17" name="제목 1">
              <a:extLst>
                <a:ext uri="{FF2B5EF4-FFF2-40B4-BE49-F238E27FC236}">
                  <a16:creationId xmlns:a16="http://schemas.microsoft.com/office/drawing/2014/main" id="{F2C1EA65-7FBC-4E91-933C-B5E460A5409D}"/>
                </a:ext>
              </a:extLst>
            </p:cNvPr>
            <p:cNvSpPr txBox="1">
              <a:spLocks/>
            </p:cNvSpPr>
            <p:nvPr/>
          </p:nvSpPr>
          <p:spPr>
            <a:xfrm>
              <a:off x="3653428" y="2443652"/>
              <a:ext cx="2064564" cy="1328410"/>
            </a:xfrm>
            <a:prstGeom prst="rect">
              <a:avLst/>
            </a:prstGeom>
          </p:spPr>
          <p:txBody>
            <a:bodyPr vert="horz" lIns="91440" tIns="45720" rIns="91440" bIns="45720" rtlCol="0" anchor="ctr">
              <a:noAutofit/>
            </a:bodyPr>
            <a:lstStyle>
              <a:lvl1pPr algn="l" defTabSz="457200" rtl="0" eaLnBrk="1" latinLnBrk="1" hangingPunct="1">
                <a:lnSpc>
                  <a:spcPct val="100000"/>
                </a:lnSpc>
                <a:spcBef>
                  <a:spcPct val="0"/>
                </a:spcBef>
                <a:buNone/>
                <a:defRPr sz="2800" b="0" kern="1200" cap="all">
                  <a:solidFill>
                    <a:schemeClr val="tx1">
                      <a:lumMod val="75000"/>
                      <a:lumOff val="25000"/>
                    </a:schemeClr>
                  </a:solidFill>
                  <a:latin typeface="Malgun Gothic" panose="020B0503020000020004" pitchFamily="50" charset="-127"/>
                  <a:ea typeface="Malgun Gothic" panose="020B0503020000020004" pitchFamily="50" charset="-127"/>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pPr algn="ctr">
                <a:lnSpc>
                  <a:spcPct val="170000"/>
                </a:lnSpc>
              </a:pPr>
              <a:r>
                <a:rPr lang="ko-KR" altLang="en-US" sz="2000" b="1" spc="-150" dirty="0"/>
                <a:t>페이퍼 컴퍼니</a:t>
              </a:r>
              <a:endParaRPr lang="en-US" altLang="ko-KR" sz="2000" b="1" spc="-150" dirty="0"/>
            </a:p>
            <a:p>
              <a:pPr algn="ctr">
                <a:lnSpc>
                  <a:spcPct val="170000"/>
                </a:lnSpc>
              </a:pPr>
              <a:r>
                <a:rPr lang="ko-KR" altLang="en-US" sz="2000" b="1" spc="-150" dirty="0"/>
                <a:t>설립 </a:t>
              </a:r>
              <a:endParaRPr lang="ko" sz="2000" b="1" spc="-150" dirty="0"/>
            </a:p>
          </p:txBody>
        </p:sp>
      </p:grpSp>
      <p:sp>
        <p:nvSpPr>
          <p:cNvPr id="18" name="굽은 화살표 50">
            <a:extLst>
              <a:ext uri="{FF2B5EF4-FFF2-40B4-BE49-F238E27FC236}">
                <a16:creationId xmlns:a16="http://schemas.microsoft.com/office/drawing/2014/main" id="{06A9925B-4906-4307-AA22-4C0CD0019D86}"/>
              </a:ext>
            </a:extLst>
          </p:cNvPr>
          <p:cNvSpPr/>
          <p:nvPr/>
        </p:nvSpPr>
        <p:spPr>
          <a:xfrm rot="5400000">
            <a:off x="4974269" y="2977303"/>
            <a:ext cx="566856" cy="1426456"/>
          </a:xfrm>
          <a:prstGeom prst="bentArrow">
            <a:avLst>
              <a:gd name="adj1" fmla="val 11476"/>
              <a:gd name="adj2" fmla="val 15064"/>
              <a:gd name="adj3" fmla="val 22981"/>
              <a:gd name="adj4" fmla="val 43750"/>
            </a:avLst>
          </a:prstGeom>
          <a:solidFill>
            <a:schemeClr val="accent2"/>
          </a:solidFill>
          <a:ln w="22225">
            <a:solidFill>
              <a:schemeClr val="accent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solidFill>
            </a:endParaRPr>
          </a:p>
        </p:txBody>
      </p:sp>
      <p:pic>
        <p:nvPicPr>
          <p:cNvPr id="19" name="그림 18">
            <a:extLst>
              <a:ext uri="{FF2B5EF4-FFF2-40B4-BE49-F238E27FC236}">
                <a16:creationId xmlns:a16="http://schemas.microsoft.com/office/drawing/2014/main" id="{E67F9736-2663-48AA-881C-698E374265BE}"/>
              </a:ext>
            </a:extLst>
          </p:cNvPr>
          <p:cNvPicPr>
            <a:picLocks noChangeAspect="1"/>
          </p:cNvPicPr>
          <p:nvPr/>
        </p:nvPicPr>
        <p:blipFill>
          <a:blip r:embed="rId2"/>
          <a:stretch>
            <a:fillRect/>
          </a:stretch>
        </p:blipFill>
        <p:spPr>
          <a:xfrm>
            <a:off x="2068229" y="1476756"/>
            <a:ext cx="514541" cy="757028"/>
          </a:xfrm>
          <a:prstGeom prst="rect">
            <a:avLst/>
          </a:prstGeom>
        </p:spPr>
      </p:pic>
      <p:sp>
        <p:nvSpPr>
          <p:cNvPr id="20" name="제목 1">
            <a:extLst>
              <a:ext uri="{FF2B5EF4-FFF2-40B4-BE49-F238E27FC236}">
                <a16:creationId xmlns:a16="http://schemas.microsoft.com/office/drawing/2014/main" id="{8E3F6FF6-BB2D-4A12-BC67-FCCB486CB9E8}"/>
              </a:ext>
            </a:extLst>
          </p:cNvPr>
          <p:cNvSpPr txBox="1">
            <a:spLocks/>
          </p:cNvSpPr>
          <p:nvPr/>
        </p:nvSpPr>
        <p:spPr>
          <a:xfrm>
            <a:off x="2612434" y="1408724"/>
            <a:ext cx="3360976" cy="960486"/>
          </a:xfrm>
          <a:prstGeom prst="rect">
            <a:avLst/>
          </a:prstGeom>
        </p:spPr>
        <p:txBody>
          <a:bodyPr vert="horz" lIns="91440" tIns="45720" rIns="91440" bIns="45720" rtlCol="0" anchor="ctr">
            <a:noAutofit/>
          </a:bodyPr>
          <a:lstStyle>
            <a:lvl1pPr algn="l" defTabSz="457200" rtl="0" eaLnBrk="1" latinLnBrk="1" hangingPunct="1">
              <a:lnSpc>
                <a:spcPct val="100000"/>
              </a:lnSpc>
              <a:spcBef>
                <a:spcPct val="0"/>
              </a:spcBef>
              <a:buNone/>
              <a:defRPr sz="2800" b="0" kern="1200" cap="all">
                <a:solidFill>
                  <a:schemeClr val="tx1">
                    <a:lumMod val="75000"/>
                    <a:lumOff val="25000"/>
                  </a:schemeClr>
                </a:solidFill>
                <a:latin typeface="Malgun Gothic" panose="020B0503020000020004" pitchFamily="50" charset="-127"/>
                <a:ea typeface="Malgun Gothic" panose="020B0503020000020004" pitchFamily="50" charset="-127"/>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pPr>
              <a:lnSpc>
                <a:spcPct val="130000"/>
              </a:lnSpc>
            </a:pPr>
            <a:r>
              <a:rPr lang="en-US" altLang="ko-KR" sz="1600" spc="-150" dirty="0"/>
              <a:t>A</a:t>
            </a:r>
            <a:r>
              <a:rPr lang="en-US" altLang="ko-KR" sz="1600" cap="none" spc="-150" dirty="0"/>
              <a:t>ndrew</a:t>
            </a:r>
            <a:r>
              <a:rPr lang="en-US" altLang="ko-KR" sz="1600" spc="-150" dirty="0"/>
              <a:t> </a:t>
            </a:r>
            <a:r>
              <a:rPr lang="en-US" altLang="ko-KR" sz="1600" spc="-150" dirty="0" err="1"/>
              <a:t>F</a:t>
            </a:r>
            <a:r>
              <a:rPr lang="en-US" altLang="ko-KR" sz="1600" cap="none" spc="-150" dirty="0" err="1"/>
              <a:t>astow</a:t>
            </a:r>
            <a:r>
              <a:rPr lang="en-US" altLang="ko-KR" sz="1600" cap="none" spc="-150" dirty="0"/>
              <a:t> </a:t>
            </a:r>
            <a:r>
              <a:rPr lang="en-US" altLang="ko-KR" sz="1600" spc="-150" dirty="0"/>
              <a:t>CFO </a:t>
            </a:r>
            <a:r>
              <a:rPr lang="ko-KR" altLang="en-US" sz="1600" spc="-150" dirty="0"/>
              <a:t>영입</a:t>
            </a:r>
            <a:endParaRPr lang="en-US" altLang="ko-KR" sz="1600" spc="-150" dirty="0"/>
          </a:p>
          <a:p>
            <a:pPr>
              <a:lnSpc>
                <a:spcPct val="130000"/>
              </a:lnSpc>
            </a:pPr>
            <a:r>
              <a:rPr lang="en-US" altLang="ko" sz="1600" spc="-150" dirty="0"/>
              <a:t>(</a:t>
            </a:r>
            <a:r>
              <a:rPr lang="ko-KR" altLang="en-US" sz="1600" spc="-150" dirty="0"/>
              <a:t>향후 </a:t>
            </a:r>
            <a:r>
              <a:rPr lang="en-US" altLang="ko-KR" sz="1600" spc="-150" dirty="0"/>
              <a:t>6</a:t>
            </a:r>
            <a:r>
              <a:rPr lang="ko-KR" altLang="en-US" sz="1600" spc="-150" dirty="0"/>
              <a:t>년 실형 선고</a:t>
            </a:r>
            <a:r>
              <a:rPr lang="en-US" altLang="ko-KR" sz="1600" spc="-150" dirty="0"/>
              <a:t>)</a:t>
            </a:r>
            <a:endParaRPr lang="ko" sz="1600" spc="-150" dirty="0"/>
          </a:p>
        </p:txBody>
      </p:sp>
      <p:sp>
        <p:nvSpPr>
          <p:cNvPr id="21" name="제목 1">
            <a:extLst>
              <a:ext uri="{FF2B5EF4-FFF2-40B4-BE49-F238E27FC236}">
                <a16:creationId xmlns:a16="http://schemas.microsoft.com/office/drawing/2014/main" id="{26443234-4850-4BE3-BD70-0BDDDB8A682E}"/>
              </a:ext>
            </a:extLst>
          </p:cNvPr>
          <p:cNvSpPr txBox="1">
            <a:spLocks/>
          </p:cNvSpPr>
          <p:nvPr/>
        </p:nvSpPr>
        <p:spPr>
          <a:xfrm>
            <a:off x="7011735" y="3470488"/>
            <a:ext cx="3975572" cy="960486"/>
          </a:xfrm>
          <a:prstGeom prst="rect">
            <a:avLst/>
          </a:prstGeom>
        </p:spPr>
        <p:txBody>
          <a:bodyPr vert="horz" lIns="91440" tIns="45720" rIns="91440" bIns="45720" rtlCol="0" anchor="ctr">
            <a:noAutofit/>
          </a:bodyPr>
          <a:lstStyle>
            <a:lvl1pPr algn="l" defTabSz="457200" rtl="0" eaLnBrk="1" latinLnBrk="1" hangingPunct="1">
              <a:lnSpc>
                <a:spcPct val="100000"/>
              </a:lnSpc>
              <a:spcBef>
                <a:spcPct val="0"/>
              </a:spcBef>
              <a:buNone/>
              <a:defRPr sz="2800" b="0" kern="1200" cap="all">
                <a:solidFill>
                  <a:schemeClr val="tx1">
                    <a:lumMod val="75000"/>
                    <a:lumOff val="25000"/>
                  </a:schemeClr>
                </a:solidFill>
                <a:latin typeface="Malgun Gothic" panose="020B0503020000020004" pitchFamily="50" charset="-127"/>
                <a:ea typeface="Malgun Gothic" panose="020B0503020000020004" pitchFamily="50" charset="-127"/>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pPr>
              <a:lnSpc>
                <a:spcPct val="130000"/>
              </a:lnSpc>
            </a:pPr>
            <a:r>
              <a:rPr lang="ko-KR" altLang="en-US" sz="1600" spc="-150" dirty="0"/>
              <a:t>실질적 거래 없이 페이퍼컴퍼니를 통해</a:t>
            </a:r>
            <a:endParaRPr lang="en-US" altLang="ko-KR" sz="1600" spc="-150" dirty="0"/>
          </a:p>
          <a:p>
            <a:pPr>
              <a:lnSpc>
                <a:spcPct val="130000"/>
              </a:lnSpc>
            </a:pPr>
            <a:r>
              <a:rPr lang="en-US" altLang="ko" sz="1600" spc="-150" dirty="0"/>
              <a:t>$50</a:t>
            </a:r>
            <a:r>
              <a:rPr lang="ko-KR" altLang="en-US" sz="1600" spc="-150" dirty="0"/>
              <a:t>억의 부채 은폐</a:t>
            </a:r>
            <a:endParaRPr lang="ko" sz="1600" spc="-150" dirty="0"/>
          </a:p>
        </p:txBody>
      </p:sp>
      <p:sp>
        <p:nvSpPr>
          <p:cNvPr id="22" name="제목 1">
            <a:extLst>
              <a:ext uri="{FF2B5EF4-FFF2-40B4-BE49-F238E27FC236}">
                <a16:creationId xmlns:a16="http://schemas.microsoft.com/office/drawing/2014/main" id="{F50E901A-341A-461D-A90A-58AD100A04E9}"/>
              </a:ext>
            </a:extLst>
          </p:cNvPr>
          <p:cNvSpPr txBox="1">
            <a:spLocks/>
          </p:cNvSpPr>
          <p:nvPr/>
        </p:nvSpPr>
        <p:spPr>
          <a:xfrm>
            <a:off x="365189" y="4892941"/>
            <a:ext cx="4055836" cy="1328410"/>
          </a:xfrm>
          <a:prstGeom prst="rect">
            <a:avLst/>
          </a:prstGeom>
        </p:spPr>
        <p:txBody>
          <a:bodyPr vert="horz" lIns="91440" tIns="45720" rIns="91440" bIns="45720" rtlCol="0" anchor="ctr">
            <a:noAutofit/>
          </a:bodyPr>
          <a:lstStyle>
            <a:lvl1pPr algn="l" defTabSz="457200" rtl="0" eaLnBrk="1" latinLnBrk="1" hangingPunct="1">
              <a:lnSpc>
                <a:spcPct val="100000"/>
              </a:lnSpc>
              <a:spcBef>
                <a:spcPct val="0"/>
              </a:spcBef>
              <a:buNone/>
              <a:defRPr sz="2800" b="0" kern="1200" cap="all">
                <a:solidFill>
                  <a:schemeClr val="tx1">
                    <a:lumMod val="75000"/>
                    <a:lumOff val="25000"/>
                  </a:schemeClr>
                </a:solidFill>
                <a:latin typeface="Malgun Gothic" panose="020B0503020000020004" pitchFamily="50" charset="-127"/>
                <a:ea typeface="Malgun Gothic" panose="020B0503020000020004" pitchFamily="50" charset="-127"/>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pPr>
              <a:lnSpc>
                <a:spcPct val="130000"/>
              </a:lnSpc>
            </a:pPr>
            <a:r>
              <a:rPr lang="en-US" altLang="ko-KR" sz="2400" b="1" spc="-150" dirty="0"/>
              <a:t>『 </a:t>
            </a:r>
            <a:r>
              <a:rPr lang="ko-KR" altLang="en-US" sz="2400" b="1" spc="-150" dirty="0"/>
              <a:t>악순환과 몰락 </a:t>
            </a:r>
            <a:r>
              <a:rPr lang="en-US" altLang="ko-KR" sz="2400" b="1" spc="-150" dirty="0"/>
              <a:t>』</a:t>
            </a:r>
          </a:p>
          <a:p>
            <a:pPr>
              <a:lnSpc>
                <a:spcPct val="130000"/>
              </a:lnSpc>
            </a:pPr>
            <a:endParaRPr lang="en-US" altLang="ko-KR" sz="600" spc="-150" dirty="0"/>
          </a:p>
          <a:p>
            <a:pPr>
              <a:lnSpc>
                <a:spcPct val="130000"/>
              </a:lnSpc>
            </a:pPr>
            <a:r>
              <a:rPr lang="en-US" altLang="ko-KR" sz="1800" spc="-150" dirty="0"/>
              <a:t>  </a:t>
            </a:r>
            <a:r>
              <a:rPr lang="ko-KR" altLang="ko-KR" sz="1800" spc="-150" dirty="0"/>
              <a:t>2000</a:t>
            </a:r>
            <a:r>
              <a:rPr lang="ko-KR" altLang="en-US" sz="1800" spc="-150" dirty="0"/>
              <a:t>년</a:t>
            </a:r>
            <a:r>
              <a:rPr lang="ko-KR" altLang="ko-KR" sz="1800" spc="-150" dirty="0"/>
              <a:t> 10월</a:t>
            </a:r>
            <a:r>
              <a:rPr lang="en-US" altLang="ko-KR" sz="1800" spc="-150" dirty="0"/>
              <a:t>, $6</a:t>
            </a:r>
            <a:r>
              <a:rPr lang="ko-KR" altLang="en-US" sz="1800" spc="-150" dirty="0"/>
              <a:t>억의 분기 손실 발표</a:t>
            </a:r>
            <a:endParaRPr lang="en-US" altLang="ko-KR" sz="1800" spc="-150" dirty="0"/>
          </a:p>
          <a:p>
            <a:pPr>
              <a:lnSpc>
                <a:spcPct val="130000"/>
              </a:lnSpc>
            </a:pPr>
            <a:r>
              <a:rPr lang="ko-KR" altLang="en-US" sz="1800" spc="-150" dirty="0"/>
              <a:t>  주가 폭락</a:t>
            </a:r>
            <a:r>
              <a:rPr lang="en-US" altLang="ko-KR" sz="1800" spc="-150" dirty="0"/>
              <a:t>, </a:t>
            </a:r>
            <a:r>
              <a:rPr lang="ko-KR" altLang="en-US" sz="1800" spc="-150" dirty="0"/>
              <a:t>그리고 도산</a:t>
            </a:r>
            <a:endParaRPr lang="ko-KR" altLang="ko-KR" sz="1800" spc="-150" dirty="0"/>
          </a:p>
        </p:txBody>
      </p:sp>
      <p:grpSp>
        <p:nvGrpSpPr>
          <p:cNvPr id="23" name="그룹 22">
            <a:extLst>
              <a:ext uri="{FF2B5EF4-FFF2-40B4-BE49-F238E27FC236}">
                <a16:creationId xmlns:a16="http://schemas.microsoft.com/office/drawing/2014/main" id="{03DBC538-1A21-4861-9D32-428F8D1C118E}"/>
              </a:ext>
            </a:extLst>
          </p:cNvPr>
          <p:cNvGrpSpPr/>
          <p:nvPr/>
        </p:nvGrpSpPr>
        <p:grpSpPr>
          <a:xfrm>
            <a:off x="7686870" y="4891217"/>
            <a:ext cx="2064564" cy="1861200"/>
            <a:chOff x="3653428" y="2130957"/>
            <a:chExt cx="2064564" cy="1861200"/>
          </a:xfrm>
        </p:grpSpPr>
        <p:sp>
          <p:nvSpPr>
            <p:cNvPr id="24" name="타원 23">
              <a:extLst>
                <a:ext uri="{FF2B5EF4-FFF2-40B4-BE49-F238E27FC236}">
                  <a16:creationId xmlns:a16="http://schemas.microsoft.com/office/drawing/2014/main" id="{4BB699B9-E7D0-4365-9AE6-27585640F105}"/>
                </a:ext>
              </a:extLst>
            </p:cNvPr>
            <p:cNvSpPr/>
            <p:nvPr/>
          </p:nvSpPr>
          <p:spPr>
            <a:xfrm>
              <a:off x="3755660" y="2130957"/>
              <a:ext cx="1861200" cy="1861200"/>
            </a:xfrm>
            <a:prstGeom prst="ellipse">
              <a:avLst/>
            </a:prstGeom>
            <a:solidFill>
              <a:schemeClr val="accent2">
                <a:lumMod val="20000"/>
                <a:lumOff val="80000"/>
              </a:schemeClr>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p>
          </p:txBody>
        </p:sp>
        <p:sp>
          <p:nvSpPr>
            <p:cNvPr id="25" name="제목 1">
              <a:extLst>
                <a:ext uri="{FF2B5EF4-FFF2-40B4-BE49-F238E27FC236}">
                  <a16:creationId xmlns:a16="http://schemas.microsoft.com/office/drawing/2014/main" id="{B4A69037-632D-448F-8DDD-AA6F3078F3EC}"/>
                </a:ext>
              </a:extLst>
            </p:cNvPr>
            <p:cNvSpPr txBox="1">
              <a:spLocks/>
            </p:cNvSpPr>
            <p:nvPr/>
          </p:nvSpPr>
          <p:spPr>
            <a:xfrm>
              <a:off x="3653428" y="2397352"/>
              <a:ext cx="2064564" cy="1328410"/>
            </a:xfrm>
            <a:prstGeom prst="rect">
              <a:avLst/>
            </a:prstGeom>
          </p:spPr>
          <p:txBody>
            <a:bodyPr vert="horz" lIns="91440" tIns="45720" rIns="91440" bIns="45720" rtlCol="0" anchor="ctr">
              <a:noAutofit/>
            </a:bodyPr>
            <a:lstStyle>
              <a:lvl1pPr algn="l" defTabSz="457200" rtl="0" eaLnBrk="1" latinLnBrk="1" hangingPunct="1">
                <a:lnSpc>
                  <a:spcPct val="100000"/>
                </a:lnSpc>
                <a:spcBef>
                  <a:spcPct val="0"/>
                </a:spcBef>
                <a:buNone/>
                <a:defRPr sz="2800" b="0" kern="1200" cap="all">
                  <a:solidFill>
                    <a:schemeClr val="tx1">
                      <a:lumMod val="75000"/>
                      <a:lumOff val="25000"/>
                    </a:schemeClr>
                  </a:solidFill>
                  <a:latin typeface="Malgun Gothic" panose="020B0503020000020004" pitchFamily="50" charset="-127"/>
                  <a:ea typeface="Malgun Gothic" panose="020B0503020000020004" pitchFamily="50" charset="-127"/>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pPr algn="ctr">
                <a:lnSpc>
                  <a:spcPct val="170000"/>
                </a:lnSpc>
              </a:pPr>
              <a:r>
                <a:rPr lang="ko-KR" altLang="en-US" sz="2000" b="1" spc="-150" dirty="0"/>
                <a:t>특수목적법인</a:t>
              </a:r>
              <a:endParaRPr lang="en-US" altLang="ko-KR" sz="2000" b="1" spc="-150" dirty="0"/>
            </a:p>
            <a:p>
              <a:pPr algn="ctr">
                <a:lnSpc>
                  <a:spcPct val="170000"/>
                </a:lnSpc>
              </a:pPr>
              <a:r>
                <a:rPr lang="ko-KR" altLang="en-US" sz="2000" b="1" spc="-150" dirty="0"/>
                <a:t>부실 전가</a:t>
              </a:r>
              <a:endParaRPr lang="ko" sz="2000" b="1" spc="-150" dirty="0"/>
            </a:p>
          </p:txBody>
        </p:sp>
      </p:grpSp>
      <p:sp>
        <p:nvSpPr>
          <p:cNvPr id="26" name="굽은 화살표 60">
            <a:extLst>
              <a:ext uri="{FF2B5EF4-FFF2-40B4-BE49-F238E27FC236}">
                <a16:creationId xmlns:a16="http://schemas.microsoft.com/office/drawing/2014/main" id="{AAFBFDF6-06B4-44A0-A24A-D3FD7FFDAC84}"/>
              </a:ext>
            </a:extLst>
          </p:cNvPr>
          <p:cNvSpPr/>
          <p:nvPr/>
        </p:nvSpPr>
        <p:spPr>
          <a:xfrm rot="5400000">
            <a:off x="7489998" y="3951720"/>
            <a:ext cx="566856" cy="1426456"/>
          </a:xfrm>
          <a:prstGeom prst="bentArrow">
            <a:avLst>
              <a:gd name="adj1" fmla="val 11476"/>
              <a:gd name="adj2" fmla="val 15064"/>
              <a:gd name="adj3" fmla="val 22981"/>
              <a:gd name="adj4" fmla="val 43750"/>
            </a:avLst>
          </a:prstGeom>
          <a:solidFill>
            <a:schemeClr val="accent2"/>
          </a:solidFill>
          <a:ln w="22225">
            <a:solidFill>
              <a:schemeClr val="accent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solidFill>
            </a:endParaRPr>
          </a:p>
        </p:txBody>
      </p:sp>
      <p:sp>
        <p:nvSpPr>
          <p:cNvPr id="27" name="굽은 화살표 61">
            <a:extLst>
              <a:ext uri="{FF2B5EF4-FFF2-40B4-BE49-F238E27FC236}">
                <a16:creationId xmlns:a16="http://schemas.microsoft.com/office/drawing/2014/main" id="{C86A5395-6BEC-477E-9F44-1AC2FD73AEA9}"/>
              </a:ext>
            </a:extLst>
          </p:cNvPr>
          <p:cNvSpPr/>
          <p:nvPr/>
        </p:nvSpPr>
        <p:spPr>
          <a:xfrm rot="5400000">
            <a:off x="9632384" y="5430162"/>
            <a:ext cx="1342694" cy="1426456"/>
          </a:xfrm>
          <a:prstGeom prst="bentArrow">
            <a:avLst>
              <a:gd name="adj1" fmla="val 4580"/>
              <a:gd name="adj2" fmla="val 9030"/>
              <a:gd name="adj3" fmla="val 10912"/>
              <a:gd name="adj4" fmla="val 43750"/>
            </a:avLst>
          </a:prstGeom>
          <a:solidFill>
            <a:schemeClr val="accent2"/>
          </a:solidFill>
          <a:ln w="22225">
            <a:solidFill>
              <a:schemeClr val="accent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chemeClr val="tx1"/>
              </a:solidFill>
            </a:endParaRPr>
          </a:p>
        </p:txBody>
      </p:sp>
      <p:sp>
        <p:nvSpPr>
          <p:cNvPr id="28" name="제목 1">
            <a:extLst>
              <a:ext uri="{FF2B5EF4-FFF2-40B4-BE49-F238E27FC236}">
                <a16:creationId xmlns:a16="http://schemas.microsoft.com/office/drawing/2014/main" id="{EE423C5A-0A25-42EA-A728-A01E3010E8C9}"/>
              </a:ext>
            </a:extLst>
          </p:cNvPr>
          <p:cNvSpPr txBox="1">
            <a:spLocks/>
          </p:cNvSpPr>
          <p:nvPr/>
        </p:nvSpPr>
        <p:spPr>
          <a:xfrm>
            <a:off x="9543979" y="4572751"/>
            <a:ext cx="2380673" cy="960486"/>
          </a:xfrm>
          <a:prstGeom prst="rect">
            <a:avLst/>
          </a:prstGeom>
        </p:spPr>
        <p:txBody>
          <a:bodyPr vert="horz" lIns="91440" tIns="45720" rIns="91440" bIns="45720" rtlCol="0" anchor="ctr">
            <a:noAutofit/>
          </a:bodyPr>
          <a:lstStyle>
            <a:lvl1pPr algn="l" defTabSz="457200" rtl="0" eaLnBrk="1" latinLnBrk="1" hangingPunct="1">
              <a:lnSpc>
                <a:spcPct val="100000"/>
              </a:lnSpc>
              <a:spcBef>
                <a:spcPct val="0"/>
              </a:spcBef>
              <a:buNone/>
              <a:defRPr sz="2800" b="0" kern="1200" cap="all">
                <a:solidFill>
                  <a:schemeClr val="tx1">
                    <a:lumMod val="75000"/>
                    <a:lumOff val="25000"/>
                  </a:schemeClr>
                </a:solidFill>
                <a:latin typeface="Malgun Gothic" panose="020B0503020000020004" pitchFamily="50" charset="-127"/>
                <a:ea typeface="Malgun Gothic" panose="020B0503020000020004" pitchFamily="50" charset="-127"/>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pPr>
              <a:lnSpc>
                <a:spcPct val="130000"/>
              </a:lnSpc>
            </a:pPr>
            <a:r>
              <a:rPr lang="ko-KR" altLang="en-US" sz="1600" spc="-150" dirty="0" err="1"/>
              <a:t>엔론의</a:t>
            </a:r>
            <a:r>
              <a:rPr lang="ko-KR" altLang="en-US" sz="1600" spc="-150" dirty="0"/>
              <a:t> 부실 자산 매입으로</a:t>
            </a:r>
            <a:endParaRPr lang="en-US" altLang="ko-KR" sz="1600" spc="-150" dirty="0"/>
          </a:p>
          <a:p>
            <a:pPr>
              <a:lnSpc>
                <a:spcPct val="130000"/>
              </a:lnSpc>
            </a:pPr>
            <a:r>
              <a:rPr lang="en-US" altLang="ko" sz="1600" spc="-150" dirty="0"/>
              <a:t>$10.5</a:t>
            </a:r>
            <a:r>
              <a:rPr lang="ko-KR" altLang="en-US" sz="1600" spc="-150" dirty="0"/>
              <a:t>억의 이익 과대 </a:t>
            </a:r>
            <a:r>
              <a:rPr lang="ko-KR" altLang="en-US" sz="1600" spc="-150" dirty="0" err="1"/>
              <a:t>계상</a:t>
            </a:r>
            <a:endParaRPr lang="ko" sz="1600" spc="-150" dirty="0"/>
          </a:p>
        </p:txBody>
      </p:sp>
    </p:spTree>
    <p:extLst>
      <p:ext uri="{BB962C8B-B14F-4D97-AF65-F5344CB8AC3E}">
        <p14:creationId xmlns:p14="http://schemas.microsoft.com/office/powerpoint/2010/main" val="2494993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a:extLst>
              <a:ext uri="{FF2B5EF4-FFF2-40B4-BE49-F238E27FC236}">
                <a16:creationId xmlns:a16="http://schemas.microsoft.com/office/drawing/2014/main" id="{919D167D-C757-47B9-9AA6-891D4FEF225B}"/>
              </a:ext>
            </a:extLst>
          </p:cNvPr>
          <p:cNvSpPr>
            <a:spLocks noGrp="1"/>
          </p:cNvSpPr>
          <p:nvPr>
            <p:ph type="title"/>
          </p:nvPr>
        </p:nvSpPr>
        <p:spPr>
          <a:xfrm>
            <a:off x="581192" y="572356"/>
            <a:ext cx="11029616" cy="730985"/>
          </a:xfrm>
        </p:spPr>
        <p:txBody>
          <a:bodyPr rtlCol="0"/>
          <a:lstStyle/>
          <a:p>
            <a:pPr rtl="0"/>
            <a:r>
              <a:rPr lang="ko-KR" altLang="en-US" b="1" spc="-150" dirty="0"/>
              <a:t>교훈</a:t>
            </a:r>
            <a:r>
              <a:rPr lang="en-US" altLang="ko-KR" b="1" spc="-150" dirty="0"/>
              <a:t>, </a:t>
            </a:r>
            <a:r>
              <a:rPr lang="ko-KR" altLang="en-US" b="1" spc="-150" dirty="0"/>
              <a:t>적정 자본구조의 중요성</a:t>
            </a:r>
            <a:endParaRPr lang="ko" b="1" spc="-150" dirty="0"/>
          </a:p>
        </p:txBody>
      </p:sp>
      <p:pic>
        <p:nvPicPr>
          <p:cNvPr id="5" name="그림 4">
            <a:extLst>
              <a:ext uri="{FF2B5EF4-FFF2-40B4-BE49-F238E27FC236}">
                <a16:creationId xmlns:a16="http://schemas.microsoft.com/office/drawing/2014/main" id="{629A60FF-3D99-487B-A7DC-DB4A0682201F}"/>
              </a:ext>
            </a:extLst>
          </p:cNvPr>
          <p:cNvPicPr>
            <a:picLocks noChangeAspect="1"/>
          </p:cNvPicPr>
          <p:nvPr/>
        </p:nvPicPr>
        <p:blipFill>
          <a:blip r:embed="rId2"/>
          <a:stretch>
            <a:fillRect/>
          </a:stretch>
        </p:blipFill>
        <p:spPr>
          <a:xfrm>
            <a:off x="6148938" y="1214479"/>
            <a:ext cx="4965423" cy="2636123"/>
          </a:xfrm>
          <a:prstGeom prst="rect">
            <a:avLst/>
          </a:prstGeom>
        </p:spPr>
      </p:pic>
      <p:pic>
        <p:nvPicPr>
          <p:cNvPr id="6" name="그림 5">
            <a:extLst>
              <a:ext uri="{FF2B5EF4-FFF2-40B4-BE49-F238E27FC236}">
                <a16:creationId xmlns:a16="http://schemas.microsoft.com/office/drawing/2014/main" id="{AFD131D8-0156-4520-AA61-A3D3899C1A7D}"/>
              </a:ext>
            </a:extLst>
          </p:cNvPr>
          <p:cNvPicPr>
            <a:picLocks noChangeAspect="1"/>
          </p:cNvPicPr>
          <p:nvPr/>
        </p:nvPicPr>
        <p:blipFill>
          <a:blip r:embed="rId3"/>
          <a:stretch>
            <a:fillRect/>
          </a:stretch>
        </p:blipFill>
        <p:spPr>
          <a:xfrm>
            <a:off x="581192" y="1395938"/>
            <a:ext cx="4543571" cy="5294546"/>
          </a:xfrm>
          <a:prstGeom prst="rect">
            <a:avLst/>
          </a:prstGeom>
        </p:spPr>
      </p:pic>
      <p:sp>
        <p:nvSpPr>
          <p:cNvPr id="7" name="직사각형 6">
            <a:extLst>
              <a:ext uri="{FF2B5EF4-FFF2-40B4-BE49-F238E27FC236}">
                <a16:creationId xmlns:a16="http://schemas.microsoft.com/office/drawing/2014/main" id="{1AB92F72-5D9E-4B4D-B6B9-97C0BE7228DE}"/>
              </a:ext>
            </a:extLst>
          </p:cNvPr>
          <p:cNvSpPr/>
          <p:nvPr/>
        </p:nvSpPr>
        <p:spPr>
          <a:xfrm>
            <a:off x="4065776" y="1706880"/>
            <a:ext cx="358140" cy="498360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cap="all" spc="-150" dirty="0">
              <a:solidFill>
                <a:schemeClr val="tx1">
                  <a:lumMod val="75000"/>
                  <a:lumOff val="25000"/>
                </a:schemeClr>
              </a:solidFill>
              <a:latin typeface="Malgun Gothic" panose="020B0503020000020004" pitchFamily="50" charset="-127"/>
              <a:ea typeface="Malgun Gothic" panose="020B0503020000020004" pitchFamily="50" charset="-127"/>
              <a:cs typeface="+mj-cs"/>
            </a:endParaRPr>
          </a:p>
        </p:txBody>
      </p:sp>
      <p:sp>
        <p:nvSpPr>
          <p:cNvPr id="8" name="제목 1">
            <a:extLst>
              <a:ext uri="{FF2B5EF4-FFF2-40B4-BE49-F238E27FC236}">
                <a16:creationId xmlns:a16="http://schemas.microsoft.com/office/drawing/2014/main" id="{6594F47B-C14E-4DD6-9214-004FF49824B6}"/>
              </a:ext>
            </a:extLst>
          </p:cNvPr>
          <p:cNvSpPr txBox="1">
            <a:spLocks/>
          </p:cNvSpPr>
          <p:nvPr/>
        </p:nvSpPr>
        <p:spPr>
          <a:xfrm>
            <a:off x="5604709" y="4472940"/>
            <a:ext cx="6254142" cy="2122342"/>
          </a:xfrm>
          <a:prstGeom prst="rect">
            <a:avLst/>
          </a:prstGeom>
        </p:spPr>
        <p:txBody>
          <a:bodyPr vert="horz" lIns="91440" tIns="45720" rIns="91440" bIns="45720" rtlCol="0" anchor="ctr">
            <a:noAutofit/>
          </a:bodyPr>
          <a:lstStyle>
            <a:lvl1pPr algn="l" defTabSz="457200" rtl="0" eaLnBrk="1" latinLnBrk="1" hangingPunct="1">
              <a:lnSpc>
                <a:spcPct val="100000"/>
              </a:lnSpc>
              <a:spcBef>
                <a:spcPct val="0"/>
              </a:spcBef>
              <a:buNone/>
              <a:defRPr sz="2800" b="0" kern="1200" cap="all">
                <a:solidFill>
                  <a:schemeClr val="tx1">
                    <a:lumMod val="75000"/>
                    <a:lumOff val="25000"/>
                  </a:schemeClr>
                </a:solidFill>
                <a:latin typeface="Malgun Gothic" panose="020B0503020000020004" pitchFamily="50" charset="-127"/>
                <a:ea typeface="Malgun Gothic" panose="020B0503020000020004" pitchFamily="50" charset="-127"/>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pPr>
              <a:lnSpc>
                <a:spcPct val="130000"/>
              </a:lnSpc>
            </a:pPr>
            <a:r>
              <a:rPr lang="ko-KR" altLang="en-US" sz="1800" b="1" spc="-150" dirty="0"/>
              <a:t>자산은 증가했으나</a:t>
            </a:r>
            <a:r>
              <a:rPr lang="en-US" altLang="ko-KR" sz="1800" b="1" spc="-150" dirty="0"/>
              <a:t>,</a:t>
            </a:r>
          </a:p>
          <a:p>
            <a:pPr>
              <a:lnSpc>
                <a:spcPct val="130000"/>
              </a:lnSpc>
            </a:pPr>
            <a:r>
              <a:rPr lang="ko-KR" altLang="en-US" sz="1600" spc="-150" dirty="0"/>
              <a:t>    </a:t>
            </a:r>
            <a:r>
              <a:rPr lang="en-US" altLang="ko-KR" sz="1600" spc="-150" dirty="0"/>
              <a:t>‘97</a:t>
            </a:r>
            <a:r>
              <a:rPr lang="ko-KR" altLang="en-US" sz="1600" spc="-150" dirty="0"/>
              <a:t>년 </a:t>
            </a:r>
            <a:r>
              <a:rPr lang="en-US" altLang="ko-KR" sz="1600" spc="-150" dirty="0"/>
              <a:t>$2</a:t>
            </a:r>
            <a:r>
              <a:rPr lang="en-US" altLang="ko-KR" sz="1600" spc="-150" dirty="0">
                <a:solidFill>
                  <a:srgbClr val="404040"/>
                </a:solidFill>
              </a:rPr>
              <a:t>2,552M</a:t>
            </a:r>
            <a:r>
              <a:rPr lang="en-US" altLang="ko-KR" sz="1600" spc="-150" dirty="0"/>
              <a:t> → ‘98</a:t>
            </a:r>
            <a:r>
              <a:rPr lang="ko-KR" altLang="en-US" sz="1600" spc="-150" dirty="0"/>
              <a:t>년 </a:t>
            </a:r>
            <a:r>
              <a:rPr lang="en-US" altLang="ko-KR" sz="1600" spc="-150" dirty="0"/>
              <a:t>$29,350M → ‘99</a:t>
            </a:r>
            <a:r>
              <a:rPr lang="ko-KR" altLang="en-US" sz="1600" spc="-150" dirty="0"/>
              <a:t>년 </a:t>
            </a:r>
            <a:r>
              <a:rPr lang="en-US" altLang="ko-KR" sz="1600" spc="-150" dirty="0"/>
              <a:t>$33,381M → ‘00</a:t>
            </a:r>
            <a:r>
              <a:rPr lang="ko-KR" altLang="en-US" sz="1600" spc="-150" dirty="0"/>
              <a:t>년 </a:t>
            </a:r>
            <a:r>
              <a:rPr lang="en-US" altLang="ko-KR" sz="1600" spc="-150" dirty="0"/>
              <a:t>$65,503M</a:t>
            </a:r>
            <a:endParaRPr lang="en-US" altLang="ko-KR" sz="1800" spc="-150" dirty="0"/>
          </a:p>
          <a:p>
            <a:pPr>
              <a:lnSpc>
                <a:spcPct val="130000"/>
              </a:lnSpc>
            </a:pPr>
            <a:endParaRPr lang="en-US" altLang="ko-KR" sz="400" b="1" spc="-150" dirty="0"/>
          </a:p>
          <a:p>
            <a:pPr>
              <a:lnSpc>
                <a:spcPct val="130000"/>
              </a:lnSpc>
            </a:pPr>
            <a:r>
              <a:rPr lang="ko-KR" altLang="en-US" sz="1800" b="1" spc="-150" dirty="0"/>
              <a:t>더욱 빠르게 치솟는 부채 비율</a:t>
            </a:r>
            <a:endParaRPr lang="en-US" altLang="ko-KR" sz="1800" b="1" spc="-150" dirty="0"/>
          </a:p>
          <a:p>
            <a:pPr>
              <a:lnSpc>
                <a:spcPct val="130000"/>
              </a:lnSpc>
            </a:pPr>
            <a:r>
              <a:rPr lang="ko-KR" altLang="en-US" sz="1600" spc="-150" dirty="0"/>
              <a:t>    </a:t>
            </a:r>
            <a:r>
              <a:rPr lang="en-US" altLang="ko-KR" sz="1600" spc="-150" dirty="0"/>
              <a:t>(</a:t>
            </a:r>
            <a:r>
              <a:rPr lang="ko-KR" altLang="en-US" sz="1600" spc="-150" dirty="0"/>
              <a:t>보정 전</a:t>
            </a:r>
            <a:r>
              <a:rPr lang="en-US" altLang="ko-KR" sz="1600" spc="-150" dirty="0"/>
              <a:t>)  ’97</a:t>
            </a:r>
            <a:r>
              <a:rPr lang="ko-KR" altLang="en-US" sz="1600" spc="-150" dirty="0"/>
              <a:t>년 </a:t>
            </a:r>
            <a:r>
              <a:rPr lang="en-US" altLang="ko-KR" sz="1600" spc="-150" dirty="0"/>
              <a:t>301% → ’98</a:t>
            </a:r>
            <a:r>
              <a:rPr lang="ko-KR" altLang="en-US" sz="1600" spc="-150" dirty="0"/>
              <a:t>년 </a:t>
            </a:r>
            <a:r>
              <a:rPr lang="en-US" altLang="ko-KR" sz="1600" spc="-150" dirty="0"/>
              <a:t>316% → ’99</a:t>
            </a:r>
            <a:r>
              <a:rPr lang="ko-KR" altLang="en-US" sz="1600" spc="-150" dirty="0"/>
              <a:t>년 </a:t>
            </a:r>
            <a:r>
              <a:rPr lang="en-US" altLang="ko-KR" sz="1600" spc="-150" dirty="0"/>
              <a:t>249% → ’00</a:t>
            </a:r>
            <a:r>
              <a:rPr lang="ko-KR" altLang="en-US" sz="1600" spc="-150" dirty="0"/>
              <a:t>년 </a:t>
            </a:r>
            <a:r>
              <a:rPr lang="en-US" altLang="ko-KR" sz="1600" spc="-150" dirty="0"/>
              <a:t>471%</a:t>
            </a:r>
          </a:p>
          <a:p>
            <a:pPr>
              <a:lnSpc>
                <a:spcPct val="130000"/>
              </a:lnSpc>
            </a:pPr>
            <a:r>
              <a:rPr lang="ko-KR" altLang="en-US" sz="1600" spc="-150" dirty="0"/>
              <a:t>    </a:t>
            </a:r>
            <a:r>
              <a:rPr lang="en-US" altLang="ko-KR" sz="1600" spc="-150" dirty="0"/>
              <a:t>(</a:t>
            </a:r>
            <a:r>
              <a:rPr lang="ko-KR" altLang="en-US" sz="1600" spc="-150" dirty="0"/>
              <a:t>보정 후</a:t>
            </a:r>
            <a:r>
              <a:rPr lang="en-US" altLang="ko-KR" sz="1600" spc="-150" dirty="0"/>
              <a:t>)  ’97</a:t>
            </a:r>
            <a:r>
              <a:rPr lang="ko-KR" altLang="en-US" sz="1600" spc="-150" dirty="0"/>
              <a:t>년 </a:t>
            </a:r>
            <a:r>
              <a:rPr lang="en-US" altLang="ko-KR" sz="1600" spc="-150" dirty="0"/>
              <a:t>316% → ‘98</a:t>
            </a:r>
            <a:r>
              <a:rPr lang="ko-KR" altLang="en-US" sz="1600" spc="-150" dirty="0"/>
              <a:t>년 </a:t>
            </a:r>
            <a:r>
              <a:rPr lang="en-US" altLang="ko-KR" sz="1600" spc="-150" dirty="0"/>
              <a:t>332% → ‘99</a:t>
            </a:r>
            <a:r>
              <a:rPr lang="ko-KR" altLang="en-US" sz="1600" spc="-150" dirty="0"/>
              <a:t>년 </a:t>
            </a:r>
            <a:r>
              <a:rPr lang="en-US" altLang="ko-KR" sz="1600" spc="-150" dirty="0"/>
              <a:t>267% → ‘00</a:t>
            </a:r>
            <a:r>
              <a:rPr lang="ko-KR" altLang="en-US" sz="1600" spc="-150" dirty="0"/>
              <a:t>년 </a:t>
            </a:r>
            <a:r>
              <a:rPr lang="en-US" altLang="ko-KR" sz="1600" spc="-150" dirty="0"/>
              <a:t>533%</a:t>
            </a:r>
          </a:p>
          <a:p>
            <a:pPr>
              <a:lnSpc>
                <a:spcPct val="130000"/>
              </a:lnSpc>
            </a:pPr>
            <a:endParaRPr lang="en-US" altLang="ko-KR" sz="600" b="1" spc="-150" dirty="0"/>
          </a:p>
          <a:p>
            <a:pPr>
              <a:lnSpc>
                <a:spcPct val="130000"/>
              </a:lnSpc>
            </a:pPr>
            <a:r>
              <a:rPr lang="ko-KR" altLang="en-US" sz="1800" b="1" spc="-150" dirty="0"/>
              <a:t>→ 자본</a:t>
            </a:r>
            <a:r>
              <a:rPr lang="en-US" altLang="ko-KR" sz="1800" b="1" spc="-150" dirty="0"/>
              <a:t>(</a:t>
            </a:r>
            <a:r>
              <a:rPr lang="ko-KR" altLang="en-US" sz="1800" b="1" spc="-150" dirty="0"/>
              <a:t>주식</a:t>
            </a:r>
            <a:r>
              <a:rPr lang="en-US" altLang="ko-KR" sz="1800" b="1" spc="-150" dirty="0"/>
              <a:t>)</a:t>
            </a:r>
            <a:r>
              <a:rPr lang="ko-KR" altLang="en-US" sz="1800" b="1" spc="-150" dirty="0"/>
              <a:t>과 부채의 자금 조달 </a:t>
            </a:r>
            <a:r>
              <a:rPr lang="en-US" altLang="ko-KR" sz="1800" b="1" spc="-150" dirty="0"/>
              <a:t>B</a:t>
            </a:r>
            <a:r>
              <a:rPr lang="en-US" altLang="ko-KR" sz="1800" b="1" cap="none" spc="-150" dirty="0"/>
              <a:t>alance</a:t>
            </a:r>
            <a:r>
              <a:rPr lang="en-US" altLang="ko-KR" sz="1800" b="1" spc="-150" dirty="0"/>
              <a:t> </a:t>
            </a:r>
            <a:r>
              <a:rPr lang="ko-KR" altLang="en-US" sz="1800" b="1" spc="-150" dirty="0"/>
              <a:t>필요</a:t>
            </a:r>
            <a:endParaRPr lang="en-US" altLang="ko-KR" sz="1800" b="1" spc="-150" dirty="0"/>
          </a:p>
          <a:p>
            <a:pPr>
              <a:lnSpc>
                <a:spcPct val="130000"/>
              </a:lnSpc>
            </a:pPr>
            <a:endParaRPr lang="ko-KR" altLang="ko-KR" sz="1600" spc="-150" dirty="0"/>
          </a:p>
        </p:txBody>
      </p:sp>
      <p:sp>
        <p:nvSpPr>
          <p:cNvPr id="9" name="직사각형 8">
            <a:extLst>
              <a:ext uri="{FF2B5EF4-FFF2-40B4-BE49-F238E27FC236}">
                <a16:creationId xmlns:a16="http://schemas.microsoft.com/office/drawing/2014/main" id="{1F49712A-2E4E-4555-891B-921A9392A5A8}"/>
              </a:ext>
            </a:extLst>
          </p:cNvPr>
          <p:cNvSpPr/>
          <p:nvPr/>
        </p:nvSpPr>
        <p:spPr>
          <a:xfrm>
            <a:off x="1440834" y="1706880"/>
            <a:ext cx="549762" cy="498360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cap="all" spc="-150" dirty="0">
              <a:solidFill>
                <a:schemeClr val="tx1">
                  <a:lumMod val="75000"/>
                  <a:lumOff val="25000"/>
                </a:schemeClr>
              </a:solidFill>
              <a:latin typeface="Malgun Gothic" panose="020B0503020000020004" pitchFamily="50" charset="-127"/>
              <a:ea typeface="Malgun Gothic" panose="020B0503020000020004" pitchFamily="50" charset="-127"/>
              <a:cs typeface="+mj-cs"/>
            </a:endParaRPr>
          </a:p>
        </p:txBody>
      </p:sp>
      <p:sp>
        <p:nvSpPr>
          <p:cNvPr id="10" name="직사각형 9">
            <a:extLst>
              <a:ext uri="{FF2B5EF4-FFF2-40B4-BE49-F238E27FC236}">
                <a16:creationId xmlns:a16="http://schemas.microsoft.com/office/drawing/2014/main" id="{0DD500FC-AF68-431E-8357-34481632EF3D}"/>
              </a:ext>
            </a:extLst>
          </p:cNvPr>
          <p:cNvSpPr/>
          <p:nvPr/>
        </p:nvSpPr>
        <p:spPr>
          <a:xfrm>
            <a:off x="5435600" y="4120004"/>
            <a:ext cx="6395311" cy="2514476"/>
          </a:xfrm>
          <a:prstGeom prst="rect">
            <a:avLst/>
          </a:prstGeom>
          <a:noFill/>
          <a:ln w="127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p>
        </p:txBody>
      </p:sp>
      <p:sp>
        <p:nvSpPr>
          <p:cNvPr id="11" name="직사각형 10">
            <a:extLst>
              <a:ext uri="{FF2B5EF4-FFF2-40B4-BE49-F238E27FC236}">
                <a16:creationId xmlns:a16="http://schemas.microsoft.com/office/drawing/2014/main" id="{DD3C1074-3C82-4169-9CB9-4A3EC224F1E0}"/>
              </a:ext>
            </a:extLst>
          </p:cNvPr>
          <p:cNvSpPr/>
          <p:nvPr/>
        </p:nvSpPr>
        <p:spPr>
          <a:xfrm>
            <a:off x="6126480" y="3622040"/>
            <a:ext cx="4846320" cy="18288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cap="all" spc="-150" dirty="0">
              <a:solidFill>
                <a:schemeClr val="tx1">
                  <a:lumMod val="75000"/>
                  <a:lumOff val="25000"/>
                </a:schemeClr>
              </a:solidFill>
              <a:latin typeface="Malgun Gothic" panose="020B0503020000020004" pitchFamily="50" charset="-127"/>
              <a:ea typeface="Malgun Gothic" panose="020B0503020000020004" pitchFamily="50" charset="-127"/>
              <a:cs typeface="+mj-cs"/>
            </a:endParaRPr>
          </a:p>
        </p:txBody>
      </p:sp>
    </p:spTree>
    <p:extLst>
      <p:ext uri="{BB962C8B-B14F-4D97-AF65-F5344CB8AC3E}">
        <p14:creationId xmlns:p14="http://schemas.microsoft.com/office/powerpoint/2010/main" val="1902480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389303-8072-4E53-9AD0-76033CDB2446}"/>
              </a:ext>
            </a:extLst>
          </p:cNvPr>
          <p:cNvSpPr txBox="1"/>
          <p:nvPr/>
        </p:nvSpPr>
        <p:spPr>
          <a:xfrm>
            <a:off x="571667" y="1355661"/>
            <a:ext cx="896399" cy="369332"/>
          </a:xfrm>
          <a:prstGeom prst="rect">
            <a:avLst/>
          </a:prstGeom>
          <a:noFill/>
        </p:spPr>
        <p:txBody>
          <a:bodyPr wrap="none" rtlCol="0">
            <a:spAutoFit/>
          </a:bodyPr>
          <a:lstStyle>
            <a:defPPr rtl="0">
              <a:defRPr lang="ko-KR"/>
            </a:defPPr>
            <a:lvl1pPr>
              <a:defRPr>
                <a:latin typeface="HY견고딕" panose="02030600000101010101" pitchFamily="18" charset="-127"/>
                <a:ea typeface="HY견고딕" panose="02030600000101010101" pitchFamily="18" charset="-127"/>
              </a:defRPr>
            </a:lvl1pPr>
          </a:lstStyle>
          <a:p>
            <a:r>
              <a:rPr lang="en-US" altLang="ko-KR" dirty="0">
                <a:solidFill>
                  <a:schemeClr val="tx2"/>
                </a:solidFill>
              </a:rPr>
              <a:t>1MDB</a:t>
            </a:r>
            <a:endParaRPr lang="ko-KR" altLang="en-US" dirty="0">
              <a:solidFill>
                <a:schemeClr val="tx2"/>
              </a:solidFill>
            </a:endParaRPr>
          </a:p>
        </p:txBody>
      </p:sp>
      <p:sp>
        <p:nvSpPr>
          <p:cNvPr id="6" name="TextBox 5">
            <a:extLst>
              <a:ext uri="{FF2B5EF4-FFF2-40B4-BE49-F238E27FC236}">
                <a16:creationId xmlns:a16="http://schemas.microsoft.com/office/drawing/2014/main" id="{6B595B35-A83F-4897-A825-045B22EC2918}"/>
              </a:ext>
            </a:extLst>
          </p:cNvPr>
          <p:cNvSpPr txBox="1"/>
          <p:nvPr/>
        </p:nvSpPr>
        <p:spPr>
          <a:xfrm>
            <a:off x="382783" y="5215589"/>
            <a:ext cx="7588023" cy="1551194"/>
          </a:xfrm>
          <a:prstGeom prst="rect">
            <a:avLst/>
          </a:prstGeom>
          <a:noFill/>
          <a:ln>
            <a:solidFill>
              <a:schemeClr val="accent1"/>
            </a:solidFill>
            <a:prstDash val="sysDot"/>
          </a:ln>
        </p:spPr>
        <p:txBody>
          <a:bodyPr wrap="square" rtlCol="0">
            <a:spAutoFit/>
          </a:bodyPr>
          <a:lstStyle/>
          <a:p>
            <a:pPr fontAlgn="t">
              <a:lnSpc>
                <a:spcPct val="90000"/>
              </a:lnSpc>
              <a:spcBef>
                <a:spcPct val="0"/>
              </a:spcBef>
              <a:spcAft>
                <a:spcPct val="35000"/>
              </a:spcAft>
            </a:pPr>
            <a:r>
              <a:rPr lang="ko-KR" altLang="en-US" sz="1600" b="1" dirty="0">
                <a:solidFill>
                  <a:srgbClr val="404040"/>
                </a:solidFill>
                <a:latin typeface="서울한강 장체 L" panose="02020503020101020101" pitchFamily="18" charset="-127"/>
                <a:ea typeface="서울한강 장체 L" panose="02020503020101020101" pitchFamily="18" charset="-127"/>
              </a:rPr>
              <a:t>세 단계에 걸쳐 총 </a:t>
            </a:r>
            <a:r>
              <a:rPr lang="en-US" altLang="ko-KR" sz="1600" b="1" dirty="0">
                <a:solidFill>
                  <a:srgbClr val="404040"/>
                </a:solidFill>
                <a:latin typeface="서울한강 장체 L" panose="02020503020101020101" pitchFamily="18" charset="-127"/>
                <a:ea typeface="서울한강 장체 L" panose="02020503020101020101" pitchFamily="18" charset="-127"/>
              </a:rPr>
              <a:t>35</a:t>
            </a:r>
            <a:r>
              <a:rPr lang="ko-KR" altLang="en-US" sz="1600" b="1" dirty="0">
                <a:solidFill>
                  <a:srgbClr val="404040"/>
                </a:solidFill>
                <a:latin typeface="서울한강 장체 L" panose="02020503020101020101" pitchFamily="18" charset="-127"/>
                <a:ea typeface="서울한강 장체 L" panose="02020503020101020101" pitchFamily="18" charset="-127"/>
              </a:rPr>
              <a:t>억 달러 유용</a:t>
            </a:r>
            <a:endParaRPr lang="en-US" altLang="ko-KR" sz="1600" b="1" dirty="0">
              <a:solidFill>
                <a:srgbClr val="404040"/>
              </a:solidFill>
              <a:latin typeface="서울한강 장체 L" panose="02020503020101020101" pitchFamily="18" charset="-127"/>
              <a:ea typeface="서울한강 장체 L" panose="02020503020101020101" pitchFamily="18" charset="-127"/>
            </a:endParaRPr>
          </a:p>
          <a:p>
            <a:pPr fontAlgn="t">
              <a:lnSpc>
                <a:spcPct val="90000"/>
              </a:lnSpc>
              <a:spcBef>
                <a:spcPct val="0"/>
              </a:spcBef>
              <a:spcAft>
                <a:spcPct val="35000"/>
              </a:spcAft>
            </a:pPr>
            <a:r>
              <a:rPr lang="en-US" altLang="ko-KR" sz="1600" dirty="0">
                <a:solidFill>
                  <a:srgbClr val="404040"/>
                </a:solidFill>
                <a:latin typeface="서울한강 장체 L" panose="02020503020101020101" pitchFamily="18" charset="-127"/>
                <a:ea typeface="서울한강 장체 L" panose="02020503020101020101" pitchFamily="18" charset="-127"/>
              </a:rPr>
              <a:t>1. 2009</a:t>
            </a:r>
            <a:r>
              <a:rPr lang="ko-KR" altLang="en-US" sz="1600" dirty="0">
                <a:solidFill>
                  <a:srgbClr val="404040"/>
                </a:solidFill>
                <a:latin typeface="서울한강 장체 L" panose="02020503020101020101" pitchFamily="18" charset="-127"/>
                <a:ea typeface="서울한강 장체 L" panose="02020503020101020101" pitchFamily="18" charset="-127"/>
              </a:rPr>
              <a:t>년 </a:t>
            </a:r>
            <a:r>
              <a:rPr lang="ko-KR" altLang="en-US" sz="1600" dirty="0" err="1">
                <a:solidFill>
                  <a:srgbClr val="404040"/>
                </a:solidFill>
                <a:latin typeface="서울한강 장체 L" panose="02020503020101020101" pitchFamily="18" charset="-127"/>
                <a:ea typeface="서울한강 장체 L" panose="02020503020101020101" pitchFamily="18" charset="-127"/>
              </a:rPr>
              <a:t>페트로</a:t>
            </a:r>
            <a:r>
              <a:rPr lang="ko-KR" altLang="en-US" sz="1600" dirty="0">
                <a:solidFill>
                  <a:srgbClr val="404040"/>
                </a:solidFill>
                <a:latin typeface="서울한강 장체 L" panose="02020503020101020101" pitchFamily="18" charset="-127"/>
                <a:ea typeface="서울한강 장체 L" panose="02020503020101020101" pitchFamily="18" charset="-127"/>
              </a:rPr>
              <a:t> </a:t>
            </a:r>
            <a:r>
              <a:rPr lang="ko-KR" altLang="en-US" sz="1600" dirty="0" err="1">
                <a:solidFill>
                  <a:srgbClr val="404040"/>
                </a:solidFill>
                <a:latin typeface="서울한강 장체 L" panose="02020503020101020101" pitchFamily="18" charset="-127"/>
                <a:ea typeface="서울한강 장체 L" panose="02020503020101020101" pitchFamily="18" charset="-127"/>
              </a:rPr>
              <a:t>사우디와의</a:t>
            </a:r>
            <a:r>
              <a:rPr lang="ko-KR" altLang="en-US" sz="1600" dirty="0">
                <a:solidFill>
                  <a:srgbClr val="404040"/>
                </a:solidFill>
                <a:latin typeface="서울한강 장체 L" panose="02020503020101020101" pitchFamily="18" charset="-127"/>
                <a:ea typeface="서울한강 장체 L" panose="02020503020101020101" pitchFamily="18" charset="-127"/>
              </a:rPr>
              <a:t> 합작 투자로 위장</a:t>
            </a:r>
            <a:r>
              <a:rPr lang="en-US" altLang="ko-KR" sz="1600" dirty="0">
                <a:solidFill>
                  <a:srgbClr val="404040"/>
                </a:solidFill>
                <a:latin typeface="서울한강 장체 L" panose="02020503020101020101" pitchFamily="18" charset="-127"/>
                <a:ea typeface="서울한강 장체 L" panose="02020503020101020101" pitchFamily="18" charset="-127"/>
              </a:rPr>
              <a:t>, 10</a:t>
            </a:r>
            <a:r>
              <a:rPr lang="ko-KR" altLang="en-US" sz="1600" dirty="0">
                <a:solidFill>
                  <a:srgbClr val="404040"/>
                </a:solidFill>
                <a:latin typeface="서울한강 장체 L" panose="02020503020101020101" pitchFamily="18" charset="-127"/>
                <a:ea typeface="서울한강 장체 L" panose="02020503020101020101" pitchFamily="18" charset="-127"/>
              </a:rPr>
              <a:t>억 달러 스위스 계좌 송금</a:t>
            </a:r>
            <a:endParaRPr lang="en-US" altLang="ko-KR" sz="1600" dirty="0">
              <a:solidFill>
                <a:srgbClr val="404040"/>
              </a:solidFill>
              <a:latin typeface="서울한강 장체 L" panose="02020503020101020101" pitchFamily="18" charset="-127"/>
              <a:ea typeface="서울한강 장체 L" panose="02020503020101020101" pitchFamily="18" charset="-127"/>
            </a:endParaRPr>
          </a:p>
          <a:p>
            <a:pPr fontAlgn="t">
              <a:lnSpc>
                <a:spcPct val="90000"/>
              </a:lnSpc>
              <a:spcBef>
                <a:spcPct val="0"/>
              </a:spcBef>
              <a:spcAft>
                <a:spcPct val="35000"/>
              </a:spcAft>
            </a:pPr>
            <a:r>
              <a:rPr lang="en-US" altLang="ko-KR" sz="1600" b="1" dirty="0">
                <a:solidFill>
                  <a:srgbClr val="404040"/>
                </a:solidFill>
                <a:latin typeface="서울한강 장체 L" panose="02020503020101020101" pitchFamily="18" charset="-127"/>
                <a:ea typeface="서울한강 장체 L" panose="02020503020101020101" pitchFamily="18" charset="-127"/>
              </a:rPr>
              <a:t>2012~2013</a:t>
            </a:r>
            <a:r>
              <a:rPr lang="ko-KR" altLang="en-US" sz="1600" b="1" dirty="0">
                <a:solidFill>
                  <a:srgbClr val="404040"/>
                </a:solidFill>
                <a:latin typeface="서울한강 장체 L" panose="02020503020101020101" pitchFamily="18" charset="-127"/>
                <a:ea typeface="서울한강 장체 L" panose="02020503020101020101" pitchFamily="18" charset="-127"/>
              </a:rPr>
              <a:t>년 채권발행을 통해 조달한 </a:t>
            </a:r>
            <a:r>
              <a:rPr lang="en-US" altLang="ko-KR" sz="1600" b="1" dirty="0">
                <a:solidFill>
                  <a:srgbClr val="404040"/>
                </a:solidFill>
                <a:latin typeface="서울한강 장체 L" panose="02020503020101020101" pitchFamily="18" charset="-127"/>
                <a:ea typeface="서울한강 장체 L" panose="02020503020101020101" pitchFamily="18" charset="-127"/>
              </a:rPr>
              <a:t>65</a:t>
            </a:r>
            <a:r>
              <a:rPr lang="ko-KR" altLang="en-US" sz="1600" b="1" dirty="0">
                <a:solidFill>
                  <a:srgbClr val="404040"/>
                </a:solidFill>
                <a:latin typeface="서울한강 장체 L" panose="02020503020101020101" pitchFamily="18" charset="-127"/>
                <a:ea typeface="서울한강 장체 L" panose="02020503020101020101" pitchFamily="18" charset="-127"/>
              </a:rPr>
              <a:t>억 중 </a:t>
            </a:r>
            <a:r>
              <a:rPr lang="en-US" altLang="ko-KR" sz="1600" b="1" dirty="0">
                <a:solidFill>
                  <a:srgbClr val="404040"/>
                </a:solidFill>
                <a:latin typeface="서울한강 장체 L" panose="02020503020101020101" pitchFamily="18" charset="-127"/>
                <a:ea typeface="서울한강 장체 L" panose="02020503020101020101" pitchFamily="18" charset="-127"/>
              </a:rPr>
              <a:t>25</a:t>
            </a:r>
            <a:r>
              <a:rPr lang="ko-KR" altLang="en-US" sz="1600" b="1" dirty="0">
                <a:solidFill>
                  <a:srgbClr val="404040"/>
                </a:solidFill>
                <a:latin typeface="서울한강 장체 L" panose="02020503020101020101" pitchFamily="18" charset="-127"/>
                <a:ea typeface="서울한강 장체 L" panose="02020503020101020101" pitchFamily="18" charset="-127"/>
              </a:rPr>
              <a:t>억 달러 유용</a:t>
            </a:r>
            <a:endParaRPr lang="en-US" altLang="ko-KR" sz="1600" b="1" dirty="0">
              <a:solidFill>
                <a:srgbClr val="404040"/>
              </a:solidFill>
              <a:latin typeface="서울한강 장체 L" panose="02020503020101020101" pitchFamily="18" charset="-127"/>
              <a:ea typeface="서울한강 장체 L" panose="02020503020101020101" pitchFamily="18" charset="-127"/>
            </a:endParaRPr>
          </a:p>
          <a:p>
            <a:pPr fontAlgn="t">
              <a:lnSpc>
                <a:spcPct val="90000"/>
              </a:lnSpc>
              <a:spcBef>
                <a:spcPct val="0"/>
              </a:spcBef>
              <a:spcAft>
                <a:spcPct val="35000"/>
              </a:spcAft>
            </a:pPr>
            <a:r>
              <a:rPr lang="en-US" altLang="ko-KR" sz="1600" dirty="0">
                <a:solidFill>
                  <a:srgbClr val="404040"/>
                </a:solidFill>
                <a:latin typeface="서울한강 장체 L" panose="02020503020101020101" pitchFamily="18" charset="-127"/>
                <a:ea typeface="서울한강 장체 L" panose="02020503020101020101" pitchFamily="18" charset="-127"/>
              </a:rPr>
              <a:t>2. 25</a:t>
            </a:r>
            <a:r>
              <a:rPr lang="ko-KR" altLang="en-US" sz="1600" dirty="0">
                <a:solidFill>
                  <a:srgbClr val="404040"/>
                </a:solidFill>
                <a:latin typeface="서울한강 장체 L" panose="02020503020101020101" pitchFamily="18" charset="-127"/>
                <a:ea typeface="서울한강 장체 L" panose="02020503020101020101" pitchFamily="18" charset="-127"/>
              </a:rPr>
              <a:t>억 중 </a:t>
            </a:r>
            <a:r>
              <a:rPr lang="en-US" altLang="ko-KR" sz="1600" dirty="0">
                <a:solidFill>
                  <a:srgbClr val="404040"/>
                </a:solidFill>
                <a:latin typeface="서울한강 장체 L" panose="02020503020101020101" pitchFamily="18" charset="-127"/>
                <a:ea typeface="서울한강 장체 L" panose="02020503020101020101" pitchFamily="18" charset="-127"/>
              </a:rPr>
              <a:t>13</a:t>
            </a:r>
            <a:r>
              <a:rPr lang="ko-KR" altLang="en-US" sz="1600" dirty="0">
                <a:solidFill>
                  <a:srgbClr val="404040"/>
                </a:solidFill>
                <a:latin typeface="서울한강 장체 L" panose="02020503020101020101" pitchFamily="18" charset="-127"/>
                <a:ea typeface="서울한강 장체 L" panose="02020503020101020101" pitchFamily="18" charset="-127"/>
              </a:rPr>
              <a:t>억 달러는 </a:t>
            </a:r>
            <a:r>
              <a:rPr lang="ko-KR" altLang="en-US" sz="1600" dirty="0" err="1">
                <a:solidFill>
                  <a:srgbClr val="404040"/>
                </a:solidFill>
                <a:latin typeface="서울한강 장체 L" panose="02020503020101020101" pitchFamily="18" charset="-127"/>
                <a:ea typeface="서울한강 장체 L" panose="02020503020101020101" pitchFamily="18" charset="-127"/>
              </a:rPr>
              <a:t>아바르</a:t>
            </a:r>
            <a:r>
              <a:rPr lang="ko-KR" altLang="en-US" sz="1600" dirty="0">
                <a:solidFill>
                  <a:srgbClr val="404040"/>
                </a:solidFill>
                <a:latin typeface="서울한강 장체 L" panose="02020503020101020101" pitchFamily="18" charset="-127"/>
                <a:ea typeface="서울한강 장체 L" panose="02020503020101020101" pitchFamily="18" charset="-127"/>
              </a:rPr>
              <a:t> 투자 </a:t>
            </a:r>
            <a:r>
              <a:rPr lang="en-US" altLang="ko-KR" sz="1600" dirty="0">
                <a:solidFill>
                  <a:srgbClr val="404040"/>
                </a:solidFill>
                <a:latin typeface="서울한강 장체 L" panose="02020503020101020101" pitchFamily="18" charset="-127"/>
                <a:ea typeface="서울한강 장체 L" panose="02020503020101020101" pitchFamily="18" charset="-127"/>
              </a:rPr>
              <a:t>PSJ </a:t>
            </a:r>
            <a:r>
              <a:rPr lang="ko-KR" altLang="en-US" sz="1600" dirty="0">
                <a:solidFill>
                  <a:srgbClr val="404040"/>
                </a:solidFill>
                <a:latin typeface="서울한강 장체 L" panose="02020503020101020101" pitchFamily="18" charset="-127"/>
                <a:ea typeface="서울한강 장체 L" panose="02020503020101020101" pitchFamily="18" charset="-127"/>
              </a:rPr>
              <a:t>유한회사라는 페이퍼 컴퍼니 활용</a:t>
            </a:r>
            <a:endParaRPr lang="en-US" altLang="ko-KR" sz="1600" dirty="0">
              <a:solidFill>
                <a:srgbClr val="404040"/>
              </a:solidFill>
              <a:latin typeface="서울한강 장체 L" panose="02020503020101020101" pitchFamily="18" charset="-127"/>
              <a:ea typeface="서울한강 장체 L" panose="02020503020101020101" pitchFamily="18" charset="-127"/>
            </a:endParaRPr>
          </a:p>
          <a:p>
            <a:pPr fontAlgn="t">
              <a:lnSpc>
                <a:spcPct val="90000"/>
              </a:lnSpc>
              <a:spcBef>
                <a:spcPct val="0"/>
              </a:spcBef>
              <a:spcAft>
                <a:spcPct val="35000"/>
              </a:spcAft>
            </a:pPr>
            <a:r>
              <a:rPr lang="en-US" altLang="ko-KR" sz="1600" dirty="0">
                <a:solidFill>
                  <a:srgbClr val="404040"/>
                </a:solidFill>
                <a:latin typeface="서울한강 장체 L" panose="02020503020101020101" pitchFamily="18" charset="-127"/>
                <a:ea typeface="서울한강 장체 L" panose="02020503020101020101" pitchFamily="18" charset="-127"/>
              </a:rPr>
              <a:t>3. 25</a:t>
            </a:r>
            <a:r>
              <a:rPr lang="ko-KR" altLang="en-US" sz="1600" dirty="0">
                <a:solidFill>
                  <a:srgbClr val="404040"/>
                </a:solidFill>
                <a:latin typeface="서울한강 장체 L" panose="02020503020101020101" pitchFamily="18" charset="-127"/>
                <a:ea typeface="서울한강 장체 L" panose="02020503020101020101" pitchFamily="18" charset="-127"/>
              </a:rPr>
              <a:t>억 중 </a:t>
            </a:r>
            <a:r>
              <a:rPr lang="en-US" altLang="ko-KR" sz="1600" dirty="0">
                <a:solidFill>
                  <a:srgbClr val="404040"/>
                </a:solidFill>
                <a:latin typeface="서울한강 장체 L" panose="02020503020101020101" pitchFamily="18" charset="-127"/>
                <a:ea typeface="서울한강 장체 L" panose="02020503020101020101" pitchFamily="18" charset="-127"/>
              </a:rPr>
              <a:t>12</a:t>
            </a:r>
            <a:r>
              <a:rPr lang="ko-KR" altLang="en-US" sz="1600" dirty="0">
                <a:solidFill>
                  <a:srgbClr val="404040"/>
                </a:solidFill>
                <a:latin typeface="서울한강 장체 L" panose="02020503020101020101" pitchFamily="18" charset="-127"/>
                <a:ea typeface="서울한강 장체 L" panose="02020503020101020101" pitchFamily="18" charset="-127"/>
              </a:rPr>
              <a:t>억 달러는 </a:t>
            </a:r>
            <a:r>
              <a:rPr lang="ko-KR" altLang="en-US" sz="1600" dirty="0" err="1">
                <a:solidFill>
                  <a:srgbClr val="404040"/>
                </a:solidFill>
                <a:latin typeface="서울한강 장체 L" panose="02020503020101020101" pitchFamily="18" charset="-127"/>
                <a:ea typeface="서울한강 장체 L" panose="02020503020101020101" pitchFamily="18" charset="-127"/>
              </a:rPr>
              <a:t>타노르</a:t>
            </a:r>
            <a:r>
              <a:rPr lang="ko-KR" altLang="en-US" sz="1600" dirty="0">
                <a:solidFill>
                  <a:srgbClr val="404040"/>
                </a:solidFill>
                <a:latin typeface="서울한강 장체 L" panose="02020503020101020101" pitchFamily="18" charset="-127"/>
                <a:ea typeface="서울한강 장체 L" panose="02020503020101020101" pitchFamily="18" charset="-127"/>
              </a:rPr>
              <a:t> 금융이라는 페이퍼 컴퍼니 활용</a:t>
            </a:r>
            <a:r>
              <a:rPr lang="en-US" altLang="ko-KR" sz="1600" dirty="0">
                <a:solidFill>
                  <a:srgbClr val="404040"/>
                </a:solidFill>
                <a:latin typeface="서울한강 장체 L" panose="02020503020101020101" pitchFamily="18" charset="-127"/>
                <a:ea typeface="서울한강 장체 L" panose="02020503020101020101" pitchFamily="18" charset="-127"/>
              </a:rPr>
              <a:t> </a:t>
            </a:r>
          </a:p>
        </p:txBody>
      </p:sp>
      <p:pic>
        <p:nvPicPr>
          <p:cNvPr id="7" name="Picture 2" descr="A graphic with no description">
            <a:extLst>
              <a:ext uri="{FF2B5EF4-FFF2-40B4-BE49-F238E27FC236}">
                <a16:creationId xmlns:a16="http://schemas.microsoft.com/office/drawing/2014/main" id="{92327F82-C48A-41A7-967C-E7BFDEE617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2621" y="2052106"/>
            <a:ext cx="4000333" cy="471467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4526FC9-1B50-4EE5-9EC0-5F192C040B26}"/>
              </a:ext>
            </a:extLst>
          </p:cNvPr>
          <p:cNvSpPr txBox="1"/>
          <p:nvPr/>
        </p:nvSpPr>
        <p:spPr>
          <a:xfrm>
            <a:off x="581192" y="1399955"/>
            <a:ext cx="11266082" cy="555537"/>
          </a:xfrm>
          <a:prstGeom prst="rect">
            <a:avLst/>
          </a:prstGeom>
          <a:noFill/>
          <a:ln>
            <a:solidFill>
              <a:schemeClr val="accent1"/>
            </a:solidFill>
            <a:prstDash val="sysDot"/>
          </a:ln>
        </p:spPr>
        <p:txBody>
          <a:bodyPr wrap="square" rtlCol="0">
            <a:spAutoFit/>
          </a:bodyPr>
          <a:lstStyle/>
          <a:p>
            <a:pPr fontAlgn="t">
              <a:lnSpc>
                <a:spcPct val="90000"/>
              </a:lnSpc>
              <a:spcBef>
                <a:spcPct val="0"/>
              </a:spcBef>
              <a:spcAft>
                <a:spcPct val="35000"/>
              </a:spcAft>
            </a:pPr>
            <a:r>
              <a:rPr lang="en-US" altLang="ko-KR" sz="1400" dirty="0">
                <a:solidFill>
                  <a:srgbClr val="000000"/>
                </a:solidFill>
                <a:latin typeface="서울한강 장체 L" panose="02020503020101020101" pitchFamily="18" charset="-127"/>
                <a:ea typeface="서울한강 장체 L" panose="02020503020101020101" pitchFamily="18" charset="-127"/>
              </a:rPr>
              <a:t>           </a:t>
            </a:r>
            <a:r>
              <a:rPr lang="ko-KR" altLang="en-US" sz="1400" dirty="0">
                <a:solidFill>
                  <a:srgbClr val="000000"/>
                </a:solidFill>
                <a:latin typeface="서울한강 장체 L" panose="02020503020101020101" pitchFamily="18" charset="-127"/>
                <a:ea typeface="서울한강 장체 L" panose="02020503020101020101" pitchFamily="18" charset="-127"/>
              </a:rPr>
              <a:t>    </a:t>
            </a:r>
            <a:r>
              <a:rPr lang="ko-KR" altLang="en-US" sz="1400" dirty="0" err="1">
                <a:solidFill>
                  <a:srgbClr val="000000"/>
                </a:solidFill>
                <a:latin typeface="서울한강 장체 L" panose="02020503020101020101" pitchFamily="18" charset="-127"/>
                <a:ea typeface="서울한강 장체 L" panose="02020503020101020101" pitchFamily="18" charset="-127"/>
              </a:rPr>
              <a:t>나집</a:t>
            </a:r>
            <a:r>
              <a:rPr lang="ko-KR" altLang="en-US" sz="1400" dirty="0">
                <a:solidFill>
                  <a:srgbClr val="000000"/>
                </a:solidFill>
                <a:latin typeface="서울한강 장체 L" panose="02020503020101020101" pitchFamily="18" charset="-127"/>
                <a:ea typeface="서울한강 장체 L" panose="02020503020101020101" pitchFamily="18" charset="-127"/>
              </a:rPr>
              <a:t> </a:t>
            </a:r>
            <a:r>
              <a:rPr lang="ko-KR" altLang="en-US" sz="1400" dirty="0" err="1">
                <a:solidFill>
                  <a:srgbClr val="000000"/>
                </a:solidFill>
                <a:latin typeface="서울한강 장체 L" panose="02020503020101020101" pitchFamily="18" charset="-127"/>
                <a:ea typeface="서울한강 장체 L" panose="02020503020101020101" pitchFamily="18" charset="-127"/>
              </a:rPr>
              <a:t>라작</a:t>
            </a:r>
            <a:r>
              <a:rPr lang="ko-KR" altLang="en-US" sz="1400" dirty="0">
                <a:solidFill>
                  <a:srgbClr val="000000"/>
                </a:solidFill>
                <a:latin typeface="서울한강 장체 L" panose="02020503020101020101" pitchFamily="18" charset="-127"/>
                <a:ea typeface="서울한강 장체 L" panose="02020503020101020101" pitchFamily="18" charset="-127"/>
              </a:rPr>
              <a:t> 말레이시아 총리가 경제개발 사업을 목적으로 국내외 자본 유치를 위해 </a:t>
            </a:r>
            <a:r>
              <a:rPr lang="en-US" altLang="ko-KR" sz="1400" dirty="0">
                <a:solidFill>
                  <a:srgbClr val="000000"/>
                </a:solidFill>
                <a:latin typeface="서울한강 장체 L" panose="02020503020101020101" pitchFamily="18" charset="-127"/>
                <a:ea typeface="서울한강 장체 L" panose="02020503020101020101" pitchFamily="18" charset="-127"/>
              </a:rPr>
              <a:t>2009</a:t>
            </a:r>
            <a:r>
              <a:rPr lang="ko-KR" altLang="en-US" sz="1400" dirty="0">
                <a:solidFill>
                  <a:srgbClr val="000000"/>
                </a:solidFill>
                <a:latin typeface="서울한강 장체 L" panose="02020503020101020101" pitchFamily="18" charset="-127"/>
                <a:ea typeface="서울한강 장체 L" panose="02020503020101020101" pitchFamily="18" charset="-127"/>
              </a:rPr>
              <a:t>년에 설립한 국영투자회사</a:t>
            </a:r>
            <a:endParaRPr lang="en-US" altLang="ko-KR" sz="1400" dirty="0">
              <a:solidFill>
                <a:srgbClr val="000000"/>
              </a:solidFill>
              <a:latin typeface="서울한강 장체 L" panose="02020503020101020101" pitchFamily="18" charset="-127"/>
              <a:ea typeface="서울한강 장체 L" panose="02020503020101020101" pitchFamily="18" charset="-127"/>
            </a:endParaRPr>
          </a:p>
          <a:p>
            <a:pPr fontAlgn="t">
              <a:lnSpc>
                <a:spcPct val="90000"/>
              </a:lnSpc>
              <a:spcBef>
                <a:spcPct val="0"/>
              </a:spcBef>
              <a:spcAft>
                <a:spcPct val="35000"/>
              </a:spcAft>
            </a:pPr>
            <a:r>
              <a:rPr lang="en-US" altLang="ko-KR" sz="1400" dirty="0">
                <a:solidFill>
                  <a:srgbClr val="000000"/>
                </a:solidFill>
                <a:latin typeface="서울한강 장체 L" panose="02020503020101020101" pitchFamily="18" charset="-127"/>
                <a:ea typeface="서울한강 장체 L" panose="02020503020101020101" pitchFamily="18" charset="-127"/>
              </a:rPr>
              <a:t>               </a:t>
            </a:r>
            <a:r>
              <a:rPr lang="ko-KR" altLang="en-US" sz="1400" dirty="0">
                <a:solidFill>
                  <a:srgbClr val="000000"/>
                </a:solidFill>
                <a:latin typeface="서울한강 장체 L" panose="02020503020101020101" pitchFamily="18" charset="-127"/>
                <a:ea typeface="서울한강 장체 L" panose="02020503020101020101" pitchFamily="18" charset="-127"/>
              </a:rPr>
              <a:t>유치한 자본을 총리와 측근들이 횡령</a:t>
            </a:r>
            <a:r>
              <a:rPr lang="en-US" altLang="ko-KR" sz="1400" dirty="0">
                <a:solidFill>
                  <a:srgbClr val="000000"/>
                </a:solidFill>
                <a:latin typeface="서울한강 장체 L" panose="02020503020101020101" pitchFamily="18" charset="-127"/>
                <a:ea typeface="서울한강 장체 L" panose="02020503020101020101" pitchFamily="18" charset="-127"/>
              </a:rPr>
              <a:t>. </a:t>
            </a:r>
            <a:r>
              <a:rPr lang="ko-KR" altLang="en-US" sz="1400" dirty="0">
                <a:solidFill>
                  <a:srgbClr val="000000"/>
                </a:solidFill>
                <a:latin typeface="서울한강 장체 L" panose="02020503020101020101" pitchFamily="18" charset="-127"/>
                <a:ea typeface="서울한강 장체 L" panose="02020503020101020101" pitchFamily="18" charset="-127"/>
              </a:rPr>
              <a:t>이 과정에서 </a:t>
            </a:r>
            <a:r>
              <a:rPr lang="ko-KR" altLang="en-US" sz="1400" dirty="0" err="1">
                <a:solidFill>
                  <a:srgbClr val="000000"/>
                </a:solidFill>
                <a:latin typeface="서울한강 장체 L" panose="02020503020101020101" pitchFamily="18" charset="-127"/>
                <a:ea typeface="서울한강 장체 L" panose="02020503020101020101" pitchFamily="18" charset="-127"/>
              </a:rPr>
              <a:t>골드만삭스는</a:t>
            </a:r>
            <a:r>
              <a:rPr lang="ko-KR" altLang="en-US" sz="1400" dirty="0">
                <a:solidFill>
                  <a:srgbClr val="000000"/>
                </a:solidFill>
                <a:latin typeface="서울한강 장체 L" panose="02020503020101020101" pitchFamily="18" charset="-127"/>
                <a:ea typeface="서울한강 장체 L" panose="02020503020101020101" pitchFamily="18" charset="-127"/>
              </a:rPr>
              <a:t> </a:t>
            </a:r>
            <a:r>
              <a:rPr lang="en-US" altLang="ko-KR" sz="1400" dirty="0">
                <a:solidFill>
                  <a:srgbClr val="000000"/>
                </a:solidFill>
                <a:latin typeface="서울한강 장체 L" panose="02020503020101020101" pitchFamily="18" charset="-127"/>
                <a:ea typeface="서울한강 장체 L" panose="02020503020101020101" pitchFamily="18" charset="-127"/>
              </a:rPr>
              <a:t>65</a:t>
            </a:r>
            <a:r>
              <a:rPr lang="ko-KR" altLang="en-US" sz="1400" dirty="0">
                <a:solidFill>
                  <a:srgbClr val="000000"/>
                </a:solidFill>
                <a:latin typeface="서울한강 장체 L" panose="02020503020101020101" pitchFamily="18" charset="-127"/>
                <a:ea typeface="서울한강 장체 L" panose="02020503020101020101" pitchFamily="18" charset="-127"/>
              </a:rPr>
              <a:t>억 달러의 채권발행을 통해 </a:t>
            </a:r>
            <a:r>
              <a:rPr lang="en-US" altLang="ko-KR" sz="1400" dirty="0">
                <a:solidFill>
                  <a:srgbClr val="000000"/>
                </a:solidFill>
                <a:latin typeface="서울한강 장체 L" panose="02020503020101020101" pitchFamily="18" charset="-127"/>
                <a:ea typeface="서울한강 장체 L" panose="02020503020101020101" pitchFamily="18" charset="-127"/>
              </a:rPr>
              <a:t>6</a:t>
            </a:r>
            <a:r>
              <a:rPr lang="ko-KR" altLang="en-US" sz="1400" dirty="0">
                <a:solidFill>
                  <a:srgbClr val="000000"/>
                </a:solidFill>
                <a:latin typeface="서울한강 장체 L" panose="02020503020101020101" pitchFamily="18" charset="-127"/>
                <a:ea typeface="서울한강 장체 L" panose="02020503020101020101" pitchFamily="18" charset="-127"/>
              </a:rPr>
              <a:t>억 달러의 수수료 취함</a:t>
            </a:r>
            <a:endParaRPr lang="en-US" altLang="ko-KR" sz="1400" dirty="0">
              <a:solidFill>
                <a:srgbClr val="000000"/>
              </a:solidFill>
              <a:latin typeface="서울한강 장체 L" panose="02020503020101020101" pitchFamily="18" charset="-127"/>
              <a:ea typeface="서울한강 장체 L" panose="02020503020101020101" pitchFamily="18" charset="-127"/>
            </a:endParaRPr>
          </a:p>
        </p:txBody>
      </p:sp>
      <p:pic>
        <p:nvPicPr>
          <p:cNvPr id="9" name="Picture 4" descr="http://image.munhwa.com/gen_news/201608/2016080501033503007002_b.jpg?v=20220318184421">
            <a:extLst>
              <a:ext uri="{FF2B5EF4-FFF2-40B4-BE49-F238E27FC236}">
                <a16:creationId xmlns:a16="http://schemas.microsoft.com/office/drawing/2014/main" id="{C8C6F452-F971-4CB2-82D5-847E6D12CD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222" t="30118" r="1277" b="5512"/>
          <a:stretch/>
        </p:blipFill>
        <p:spPr bwMode="auto">
          <a:xfrm>
            <a:off x="582990" y="2083285"/>
            <a:ext cx="6457950" cy="3114675"/>
          </a:xfrm>
          <a:prstGeom prst="rect">
            <a:avLst/>
          </a:prstGeom>
          <a:noFill/>
          <a:extLst>
            <a:ext uri="{909E8E84-426E-40DD-AFC4-6F175D3DCCD1}">
              <a14:hiddenFill xmlns:a14="http://schemas.microsoft.com/office/drawing/2010/main">
                <a:solidFill>
                  <a:srgbClr val="FFFFFF"/>
                </a:solidFill>
              </a14:hiddenFill>
            </a:ext>
          </a:extLst>
        </p:spPr>
      </p:pic>
      <p:sp>
        <p:nvSpPr>
          <p:cNvPr id="10" name="제목 1">
            <a:extLst>
              <a:ext uri="{FF2B5EF4-FFF2-40B4-BE49-F238E27FC236}">
                <a16:creationId xmlns:a16="http://schemas.microsoft.com/office/drawing/2014/main" id="{A7F67666-EAB3-4F4F-AD58-AD2AE56607A5}"/>
              </a:ext>
            </a:extLst>
          </p:cNvPr>
          <p:cNvSpPr txBox="1">
            <a:spLocks/>
          </p:cNvSpPr>
          <p:nvPr/>
        </p:nvSpPr>
        <p:spPr>
          <a:xfrm>
            <a:off x="581192" y="576369"/>
            <a:ext cx="11029616" cy="730985"/>
          </a:xfrm>
          <a:prstGeom prst="rect">
            <a:avLst/>
          </a:prstGeom>
        </p:spPr>
        <p:txBody>
          <a:bodyPr vert="horz" lIns="91440" tIns="45720" rIns="91440" bIns="45720" rtlCol="0" anchor="b">
            <a:normAutofit/>
          </a:bodyPr>
          <a:lstStyle>
            <a:lvl1pPr algn="l" defTabSz="457200" rtl="0" eaLnBrk="1" latinLnBrk="1" hangingPunct="1">
              <a:lnSpc>
                <a:spcPct val="100000"/>
              </a:lnSpc>
              <a:spcBef>
                <a:spcPct val="0"/>
              </a:spcBef>
              <a:buNone/>
              <a:defRPr sz="2800" b="0" kern="1200" cap="all">
                <a:solidFill>
                  <a:schemeClr val="tx1">
                    <a:lumMod val="75000"/>
                    <a:lumOff val="25000"/>
                  </a:schemeClr>
                </a:solidFill>
                <a:latin typeface="Malgun Gothic" panose="020B0503020000020004" pitchFamily="50" charset="-127"/>
                <a:ea typeface="Malgun Gothic" panose="020B0503020000020004" pitchFamily="50" charset="-127"/>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r>
              <a:rPr lang="ko-KR" altLang="en-US" b="1" spc="-150" dirty="0"/>
              <a:t>부외거래를 위한 합자회사 설립 및 자산 현금화</a:t>
            </a:r>
            <a:endParaRPr lang="ko" b="1" spc="-150" dirty="0"/>
          </a:p>
        </p:txBody>
      </p:sp>
    </p:spTree>
    <p:extLst>
      <p:ext uri="{BB962C8B-B14F-4D97-AF65-F5344CB8AC3E}">
        <p14:creationId xmlns:p14="http://schemas.microsoft.com/office/powerpoint/2010/main" val="1267751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2876842-AA5D-4671-A1D3-C64B9A397A4B}"/>
              </a:ext>
            </a:extLst>
          </p:cNvPr>
          <p:cNvSpPr txBox="1"/>
          <p:nvPr/>
        </p:nvSpPr>
        <p:spPr>
          <a:xfrm>
            <a:off x="571667" y="1327086"/>
            <a:ext cx="877163" cy="369332"/>
          </a:xfrm>
          <a:prstGeom prst="rect">
            <a:avLst/>
          </a:prstGeom>
          <a:noFill/>
        </p:spPr>
        <p:txBody>
          <a:bodyPr wrap="none" rtlCol="0">
            <a:spAutoFit/>
          </a:bodyPr>
          <a:lstStyle>
            <a:defPPr rtl="0">
              <a:defRPr lang="ko-KR"/>
            </a:defPPr>
            <a:lvl1pPr>
              <a:defRPr>
                <a:latin typeface="HY견고딕" panose="02030600000101010101" pitchFamily="18" charset="-127"/>
                <a:ea typeface="HY견고딕" panose="02030600000101010101" pitchFamily="18" charset="-127"/>
              </a:defRPr>
            </a:lvl1pPr>
          </a:lstStyle>
          <a:p>
            <a:r>
              <a:rPr lang="ko-KR" altLang="en-US" dirty="0" err="1">
                <a:solidFill>
                  <a:schemeClr val="tx2"/>
                </a:solidFill>
              </a:rPr>
              <a:t>모뉴엘</a:t>
            </a:r>
            <a:endParaRPr lang="ko-KR" altLang="en-US" dirty="0">
              <a:solidFill>
                <a:schemeClr val="tx2"/>
              </a:solidFill>
            </a:endParaRPr>
          </a:p>
        </p:txBody>
      </p:sp>
      <p:sp>
        <p:nvSpPr>
          <p:cNvPr id="7" name="TextBox 6">
            <a:extLst>
              <a:ext uri="{FF2B5EF4-FFF2-40B4-BE49-F238E27FC236}">
                <a16:creationId xmlns:a16="http://schemas.microsoft.com/office/drawing/2014/main" id="{342D8CEE-070A-4C79-8C45-B4A263EC1EF0}"/>
              </a:ext>
            </a:extLst>
          </p:cNvPr>
          <p:cNvSpPr txBox="1"/>
          <p:nvPr/>
        </p:nvSpPr>
        <p:spPr>
          <a:xfrm>
            <a:off x="509690" y="5286992"/>
            <a:ext cx="11161474" cy="1363450"/>
          </a:xfrm>
          <a:prstGeom prst="rect">
            <a:avLst/>
          </a:prstGeom>
          <a:noFill/>
          <a:ln>
            <a:solidFill>
              <a:schemeClr val="accent1"/>
            </a:solidFill>
            <a:prstDash val="sysDot"/>
          </a:ln>
        </p:spPr>
        <p:txBody>
          <a:bodyPr wrap="square" rtlCol="0">
            <a:spAutoFit/>
          </a:bodyPr>
          <a:lstStyle/>
          <a:p>
            <a:pPr fontAlgn="t">
              <a:lnSpc>
                <a:spcPct val="90000"/>
              </a:lnSpc>
              <a:spcBef>
                <a:spcPct val="0"/>
              </a:spcBef>
              <a:spcAft>
                <a:spcPct val="35000"/>
              </a:spcAft>
            </a:pPr>
            <a:r>
              <a:rPr lang="ko-KR" altLang="en-US" sz="1400" b="1" dirty="0" err="1">
                <a:solidFill>
                  <a:srgbClr val="404040"/>
                </a:solidFill>
                <a:latin typeface="서울한강 장체 L" panose="02020503020101020101" pitchFamily="18" charset="-127"/>
                <a:ea typeface="서울한강 장체 L" panose="02020503020101020101" pitchFamily="18" charset="-127"/>
              </a:rPr>
              <a:t>팩토링</a:t>
            </a:r>
            <a:r>
              <a:rPr lang="ko-KR" altLang="en-US" sz="1400" b="1" dirty="0">
                <a:solidFill>
                  <a:srgbClr val="404040"/>
                </a:solidFill>
                <a:latin typeface="서울한강 장체 L" panose="02020503020101020101" pitchFamily="18" charset="-127"/>
                <a:ea typeface="서울한강 장체 L" panose="02020503020101020101" pitchFamily="18" charset="-127"/>
              </a:rPr>
              <a:t> </a:t>
            </a:r>
            <a:endParaRPr lang="en-US" altLang="ko-KR" sz="1400" b="1" dirty="0">
              <a:solidFill>
                <a:srgbClr val="404040"/>
              </a:solidFill>
              <a:latin typeface="서울한강 장체 L" panose="02020503020101020101" pitchFamily="18" charset="-127"/>
              <a:ea typeface="서울한강 장체 L" panose="02020503020101020101" pitchFamily="18" charset="-127"/>
            </a:endParaRPr>
          </a:p>
          <a:p>
            <a:pPr fontAlgn="t">
              <a:lnSpc>
                <a:spcPct val="90000"/>
              </a:lnSpc>
              <a:spcBef>
                <a:spcPct val="0"/>
              </a:spcBef>
              <a:spcAft>
                <a:spcPct val="35000"/>
              </a:spcAft>
            </a:pPr>
            <a:r>
              <a:rPr lang="ko-KR" altLang="en-US" sz="1400" dirty="0">
                <a:solidFill>
                  <a:srgbClr val="404040"/>
                </a:solidFill>
                <a:latin typeface="서울한강 장체 L" panose="02020503020101020101" pitchFamily="18" charset="-127"/>
                <a:ea typeface="서울한강 장체 L" panose="02020503020101020101" pitchFamily="18" charset="-127"/>
              </a:rPr>
              <a:t>매출채권을 은행에 넘기고 은행이 채권추심을 대신 수행해 매출채권 대금 일부를 할인 받는 수출금융상품</a:t>
            </a:r>
            <a:endParaRPr lang="en-US" altLang="ko-KR" sz="1400" dirty="0">
              <a:solidFill>
                <a:srgbClr val="404040"/>
              </a:solidFill>
              <a:latin typeface="서울한강 장체 L" panose="02020503020101020101" pitchFamily="18" charset="-127"/>
              <a:ea typeface="서울한강 장체 L" panose="02020503020101020101" pitchFamily="18" charset="-127"/>
            </a:endParaRPr>
          </a:p>
          <a:p>
            <a:pPr fontAlgn="t">
              <a:lnSpc>
                <a:spcPct val="90000"/>
              </a:lnSpc>
              <a:spcBef>
                <a:spcPct val="0"/>
              </a:spcBef>
              <a:spcAft>
                <a:spcPct val="35000"/>
              </a:spcAft>
            </a:pPr>
            <a:r>
              <a:rPr lang="ko-KR" altLang="en-US" sz="1400" b="1" dirty="0" err="1">
                <a:solidFill>
                  <a:srgbClr val="404040"/>
                </a:solidFill>
                <a:latin typeface="서울한강 장체 L" panose="02020503020101020101" pitchFamily="18" charset="-127"/>
                <a:ea typeface="서울한강 장체 L" panose="02020503020101020101" pitchFamily="18" charset="-127"/>
              </a:rPr>
              <a:t>모뉴엘</a:t>
            </a:r>
            <a:r>
              <a:rPr lang="ko-KR" altLang="en-US" sz="1400" b="1" dirty="0">
                <a:solidFill>
                  <a:srgbClr val="404040"/>
                </a:solidFill>
                <a:latin typeface="서울한강 장체 L" panose="02020503020101020101" pitchFamily="18" charset="-127"/>
                <a:ea typeface="서울한강 장체 L" panose="02020503020101020101" pitchFamily="18" charset="-127"/>
              </a:rPr>
              <a:t> </a:t>
            </a:r>
            <a:r>
              <a:rPr lang="ko-KR" altLang="en-US" sz="1400" b="1" dirty="0" err="1">
                <a:solidFill>
                  <a:srgbClr val="404040"/>
                </a:solidFill>
                <a:latin typeface="서울한강 장체 L" panose="02020503020101020101" pitchFamily="18" charset="-127"/>
                <a:ea typeface="서울한강 장체 L" panose="02020503020101020101" pitchFamily="18" charset="-127"/>
              </a:rPr>
              <a:t>팩토링</a:t>
            </a:r>
            <a:r>
              <a:rPr lang="ko-KR" altLang="en-US" sz="1400" b="1" dirty="0">
                <a:solidFill>
                  <a:srgbClr val="404040"/>
                </a:solidFill>
                <a:latin typeface="서울한강 장체 L" panose="02020503020101020101" pitchFamily="18" charset="-127"/>
                <a:ea typeface="서울한강 장체 L" panose="02020503020101020101" pitchFamily="18" charset="-127"/>
              </a:rPr>
              <a:t> 금액의 급격한 증가</a:t>
            </a:r>
            <a:endParaRPr lang="en-US" altLang="ko-KR" sz="1400" dirty="0">
              <a:solidFill>
                <a:srgbClr val="404040"/>
              </a:solidFill>
              <a:latin typeface="서울한강 장체 L" panose="02020503020101020101" pitchFamily="18" charset="-127"/>
              <a:ea typeface="서울한강 장체 L" panose="02020503020101020101" pitchFamily="18" charset="-127"/>
            </a:endParaRPr>
          </a:p>
          <a:p>
            <a:pPr fontAlgn="t">
              <a:lnSpc>
                <a:spcPct val="90000"/>
              </a:lnSpc>
              <a:spcBef>
                <a:spcPct val="0"/>
              </a:spcBef>
              <a:spcAft>
                <a:spcPct val="35000"/>
              </a:spcAft>
            </a:pPr>
            <a:r>
              <a:rPr lang="ko-KR" altLang="en-US" sz="1400" dirty="0" err="1">
                <a:solidFill>
                  <a:srgbClr val="404040"/>
                </a:solidFill>
                <a:latin typeface="서울한강 장체 L" panose="02020503020101020101" pitchFamily="18" charset="-127"/>
                <a:ea typeface="서울한강 장체 L" panose="02020503020101020101" pitchFamily="18" charset="-127"/>
              </a:rPr>
              <a:t>팩토링은</a:t>
            </a:r>
            <a:r>
              <a:rPr lang="ko-KR" altLang="en-US" sz="1400" dirty="0">
                <a:solidFill>
                  <a:srgbClr val="404040"/>
                </a:solidFill>
                <a:latin typeface="서울한강 장체 L" panose="02020503020101020101" pitchFamily="18" charset="-127"/>
                <a:ea typeface="서울한강 장체 L" panose="02020503020101020101" pitchFamily="18" charset="-127"/>
              </a:rPr>
              <a:t> 결국 매출채권을 다 회수하지 못 하므로 회사에는 손해 </a:t>
            </a:r>
            <a:r>
              <a:rPr lang="en-US" altLang="ko-KR" sz="1400" dirty="0">
                <a:solidFill>
                  <a:srgbClr val="404040"/>
                </a:solidFill>
                <a:latin typeface="서울한강 장체 L" panose="02020503020101020101" pitchFamily="18" charset="-127"/>
                <a:ea typeface="서울한강 장체 L" panose="02020503020101020101" pitchFamily="18" charset="-127"/>
              </a:rPr>
              <a:t>-&gt; </a:t>
            </a:r>
            <a:r>
              <a:rPr lang="ko-KR" altLang="en-US" sz="1400" dirty="0" err="1">
                <a:solidFill>
                  <a:srgbClr val="404040"/>
                </a:solidFill>
                <a:latin typeface="서울한강 장체 L" panose="02020503020101020101" pitchFamily="18" charset="-127"/>
                <a:ea typeface="서울한강 장체 L" panose="02020503020101020101" pitchFamily="18" charset="-127"/>
              </a:rPr>
              <a:t>팩토링</a:t>
            </a:r>
            <a:r>
              <a:rPr lang="ko-KR" altLang="en-US" sz="1400" dirty="0">
                <a:solidFill>
                  <a:srgbClr val="404040"/>
                </a:solidFill>
                <a:latin typeface="서울한강 장체 L" panose="02020503020101020101" pitchFamily="18" charset="-127"/>
                <a:ea typeface="서울한강 장체 L" panose="02020503020101020101" pitchFamily="18" charset="-127"/>
              </a:rPr>
              <a:t> 증가는 곧 회사 유동성 문제를 드러냄</a:t>
            </a:r>
            <a:endParaRPr lang="en-US" altLang="ko-KR" sz="1400" dirty="0">
              <a:solidFill>
                <a:srgbClr val="404040"/>
              </a:solidFill>
              <a:latin typeface="서울한강 장체 L" panose="02020503020101020101" pitchFamily="18" charset="-127"/>
              <a:ea typeface="서울한강 장체 L" panose="02020503020101020101" pitchFamily="18" charset="-127"/>
            </a:endParaRPr>
          </a:p>
          <a:p>
            <a:pPr fontAlgn="t">
              <a:lnSpc>
                <a:spcPct val="90000"/>
              </a:lnSpc>
              <a:spcBef>
                <a:spcPct val="0"/>
              </a:spcBef>
              <a:spcAft>
                <a:spcPct val="35000"/>
              </a:spcAft>
            </a:pPr>
            <a:r>
              <a:rPr lang="ko-KR" altLang="en-US" sz="1400" dirty="0">
                <a:solidFill>
                  <a:srgbClr val="404040"/>
                </a:solidFill>
                <a:latin typeface="서울한강 장체 L" panose="02020503020101020101" pitchFamily="18" charset="-127"/>
                <a:ea typeface="서울한강 장체 L" panose="02020503020101020101" pitchFamily="18" charset="-127"/>
              </a:rPr>
              <a:t>시중은행들은 무역보험공사의 보증을 근거로 막대한 대출을 실행 </a:t>
            </a:r>
            <a:r>
              <a:rPr lang="en-US" altLang="ko-KR" sz="1400" dirty="0">
                <a:solidFill>
                  <a:srgbClr val="404040"/>
                </a:solidFill>
                <a:latin typeface="서울한강 장체 L" panose="02020503020101020101" pitchFamily="18" charset="-127"/>
                <a:ea typeface="서울한강 장체 L" panose="02020503020101020101" pitchFamily="18" charset="-127"/>
              </a:rPr>
              <a:t>-&gt; </a:t>
            </a:r>
            <a:r>
              <a:rPr lang="ko-KR" altLang="en-US" sz="1400" dirty="0">
                <a:solidFill>
                  <a:srgbClr val="404040"/>
                </a:solidFill>
                <a:latin typeface="서울한강 장체 L" panose="02020503020101020101" pitchFamily="18" charset="-127"/>
                <a:ea typeface="서울한강 장체 L" panose="02020503020101020101" pitchFamily="18" charset="-127"/>
              </a:rPr>
              <a:t>현금흐름과 영업이익의 괴리 확대 파악 미흡</a:t>
            </a:r>
            <a:endParaRPr lang="en-US" altLang="ko-KR" sz="1400" dirty="0">
              <a:solidFill>
                <a:srgbClr val="404040"/>
              </a:solidFill>
              <a:latin typeface="서울한강 장체 L" panose="02020503020101020101" pitchFamily="18" charset="-127"/>
              <a:ea typeface="서울한강 장체 L" panose="02020503020101020101" pitchFamily="18" charset="-127"/>
            </a:endParaRPr>
          </a:p>
        </p:txBody>
      </p:sp>
      <p:sp>
        <p:nvSpPr>
          <p:cNvPr id="8" name="TextBox 7">
            <a:extLst>
              <a:ext uri="{FF2B5EF4-FFF2-40B4-BE49-F238E27FC236}">
                <a16:creationId xmlns:a16="http://schemas.microsoft.com/office/drawing/2014/main" id="{5A4DAD40-3268-4196-BB90-9AA6C4235CCB}"/>
              </a:ext>
            </a:extLst>
          </p:cNvPr>
          <p:cNvSpPr txBox="1"/>
          <p:nvPr/>
        </p:nvSpPr>
        <p:spPr>
          <a:xfrm>
            <a:off x="581192" y="1371380"/>
            <a:ext cx="11266082" cy="560923"/>
          </a:xfrm>
          <a:prstGeom prst="rect">
            <a:avLst/>
          </a:prstGeom>
          <a:noFill/>
          <a:ln>
            <a:solidFill>
              <a:schemeClr val="accent1"/>
            </a:solidFill>
            <a:prstDash val="sysDot"/>
          </a:ln>
        </p:spPr>
        <p:txBody>
          <a:bodyPr wrap="square" rtlCol="0">
            <a:spAutoFit/>
          </a:bodyPr>
          <a:lstStyle/>
          <a:p>
            <a:pPr fontAlgn="t">
              <a:lnSpc>
                <a:spcPct val="90000"/>
              </a:lnSpc>
              <a:spcBef>
                <a:spcPct val="0"/>
              </a:spcBef>
              <a:spcAft>
                <a:spcPct val="35000"/>
              </a:spcAft>
            </a:pPr>
            <a:r>
              <a:rPr lang="en-US" altLang="ko-KR" sz="1400" dirty="0">
                <a:solidFill>
                  <a:srgbClr val="404040"/>
                </a:solidFill>
                <a:latin typeface="서울한강 장체 L" panose="02020503020101020101" pitchFamily="18" charset="-127"/>
                <a:ea typeface="서울한강 장체 L" panose="02020503020101020101" pitchFamily="18" charset="-127"/>
              </a:rPr>
              <a:t>           </a:t>
            </a:r>
            <a:r>
              <a:rPr lang="ko-KR" altLang="en-US" sz="1400" dirty="0">
                <a:solidFill>
                  <a:srgbClr val="404040"/>
                </a:solidFill>
                <a:latin typeface="서울한강 장체 L" panose="02020503020101020101" pitchFamily="18" charset="-127"/>
                <a:ea typeface="서울한강 장체 L" panose="02020503020101020101" pitchFamily="18" charset="-127"/>
              </a:rPr>
              <a:t>    해외 매출 채권을 시중 은행에 매각하여</a:t>
            </a:r>
            <a:r>
              <a:rPr lang="en-US" altLang="ko-KR" sz="1400" dirty="0">
                <a:solidFill>
                  <a:srgbClr val="404040"/>
                </a:solidFill>
                <a:latin typeface="서울한강 장체 L" panose="02020503020101020101" pitchFamily="18" charset="-127"/>
                <a:ea typeface="서울한강 장체 L" panose="02020503020101020101" pitchFamily="18" charset="-127"/>
              </a:rPr>
              <a:t>(</a:t>
            </a:r>
            <a:r>
              <a:rPr lang="ko-KR" altLang="en-US" sz="1400" dirty="0" err="1">
                <a:solidFill>
                  <a:srgbClr val="404040"/>
                </a:solidFill>
                <a:latin typeface="서울한강 장체 L" panose="02020503020101020101" pitchFamily="18" charset="-127"/>
                <a:ea typeface="서울한강 장체 L" panose="02020503020101020101" pitchFamily="18" charset="-127"/>
              </a:rPr>
              <a:t>팩토링</a:t>
            </a:r>
            <a:r>
              <a:rPr lang="en-US" altLang="ko-KR" sz="1400" dirty="0">
                <a:solidFill>
                  <a:srgbClr val="404040"/>
                </a:solidFill>
                <a:latin typeface="서울한강 장체 L" panose="02020503020101020101" pitchFamily="18" charset="-127"/>
                <a:ea typeface="서울한강 장체 L" panose="02020503020101020101" pitchFamily="18" charset="-127"/>
              </a:rPr>
              <a:t>) </a:t>
            </a:r>
            <a:r>
              <a:rPr lang="ko-KR" altLang="en-US" sz="1400" dirty="0">
                <a:solidFill>
                  <a:srgbClr val="404040"/>
                </a:solidFill>
                <a:latin typeface="서울한강 장체 L" panose="02020503020101020101" pitchFamily="18" charset="-127"/>
                <a:ea typeface="서울한강 장체 L" panose="02020503020101020101" pitchFamily="18" charset="-127"/>
              </a:rPr>
              <a:t>현금 유동성을 확보하고 이 중 </a:t>
            </a:r>
            <a:r>
              <a:rPr lang="en-US" altLang="ko-KR" sz="1400" dirty="0">
                <a:solidFill>
                  <a:srgbClr val="404040"/>
                </a:solidFill>
                <a:latin typeface="서울한강 장체 L" panose="02020503020101020101" pitchFamily="18" charset="-127"/>
                <a:ea typeface="서울한강 장체 L" panose="02020503020101020101" pitchFamily="18" charset="-127"/>
              </a:rPr>
              <a:t>446</a:t>
            </a:r>
            <a:r>
              <a:rPr lang="ko-KR" altLang="en-US" sz="1400" dirty="0" err="1">
                <a:solidFill>
                  <a:srgbClr val="404040"/>
                </a:solidFill>
                <a:latin typeface="서울한강 장체 L" panose="02020503020101020101" pitchFamily="18" charset="-127"/>
                <a:ea typeface="서울한강 장체 L" panose="02020503020101020101" pitchFamily="18" charset="-127"/>
              </a:rPr>
              <a:t>억원을</a:t>
            </a:r>
            <a:r>
              <a:rPr lang="ko-KR" altLang="en-US" sz="1400" dirty="0">
                <a:solidFill>
                  <a:srgbClr val="404040"/>
                </a:solidFill>
                <a:latin typeface="서울한강 장체 L" panose="02020503020101020101" pitchFamily="18" charset="-127"/>
                <a:ea typeface="서울한강 장체 L" panose="02020503020101020101" pitchFamily="18" charset="-127"/>
              </a:rPr>
              <a:t> 횡령</a:t>
            </a:r>
            <a:endParaRPr lang="en-US" altLang="ko-KR" sz="1400" dirty="0">
              <a:solidFill>
                <a:srgbClr val="404040"/>
              </a:solidFill>
              <a:latin typeface="서울한강 장체 L" panose="02020503020101020101" pitchFamily="18" charset="-127"/>
              <a:ea typeface="서울한강 장체 L" panose="02020503020101020101" pitchFamily="18" charset="-127"/>
            </a:endParaRPr>
          </a:p>
          <a:p>
            <a:pPr fontAlgn="t">
              <a:lnSpc>
                <a:spcPct val="90000"/>
              </a:lnSpc>
              <a:spcBef>
                <a:spcPct val="0"/>
              </a:spcBef>
              <a:spcAft>
                <a:spcPct val="35000"/>
              </a:spcAft>
            </a:pPr>
            <a:r>
              <a:rPr lang="en-US" altLang="ko-KR" sz="1400" dirty="0">
                <a:solidFill>
                  <a:srgbClr val="404040"/>
                </a:solidFill>
                <a:latin typeface="서울한강 장체 L" panose="02020503020101020101" pitchFamily="18" charset="-127"/>
                <a:ea typeface="서울한강 장체 L" panose="02020503020101020101" pitchFamily="18" charset="-127"/>
              </a:rPr>
              <a:t>               </a:t>
            </a:r>
            <a:r>
              <a:rPr lang="ko-KR" altLang="en-US" sz="1400" dirty="0">
                <a:solidFill>
                  <a:srgbClr val="404040"/>
                </a:solidFill>
                <a:latin typeface="서울한강 장체 L" panose="02020503020101020101" pitchFamily="18" charset="-127"/>
                <a:ea typeface="서울한강 장체 L" panose="02020503020101020101" pitchFamily="18" charset="-127"/>
              </a:rPr>
              <a:t>무역보험공사와 수출입은행 보증한도 증액 로비 및 </a:t>
            </a:r>
            <a:r>
              <a:rPr lang="ko-KR" altLang="en-US" sz="1400" dirty="0" err="1">
                <a:solidFill>
                  <a:srgbClr val="404040"/>
                </a:solidFill>
                <a:latin typeface="서울한강 장체 L" panose="02020503020101020101" pitchFamily="18" charset="-127"/>
                <a:ea typeface="서울한강 장체 L" panose="02020503020101020101" pitchFamily="18" charset="-127"/>
              </a:rPr>
              <a:t>히든</a:t>
            </a:r>
            <a:r>
              <a:rPr lang="ko-KR" altLang="en-US" sz="1400" dirty="0">
                <a:solidFill>
                  <a:srgbClr val="404040"/>
                </a:solidFill>
                <a:latin typeface="서울한강 장체 L" panose="02020503020101020101" pitchFamily="18" charset="-127"/>
                <a:ea typeface="서울한강 장체 L" panose="02020503020101020101" pitchFamily="18" charset="-127"/>
              </a:rPr>
              <a:t> 챔피언으로 선정되면서 은행들의 의심을 불식</a:t>
            </a:r>
            <a:endParaRPr lang="en-US" altLang="ko-KR" sz="1400" dirty="0">
              <a:solidFill>
                <a:srgbClr val="404040"/>
              </a:solidFill>
              <a:latin typeface="서울한강 장체 L" panose="02020503020101020101" pitchFamily="18" charset="-127"/>
              <a:ea typeface="서울한강 장체 L" panose="02020503020101020101" pitchFamily="18" charset="-127"/>
            </a:endParaRPr>
          </a:p>
        </p:txBody>
      </p:sp>
      <p:pic>
        <p:nvPicPr>
          <p:cNvPr id="9" name="그림 8">
            <a:extLst>
              <a:ext uri="{FF2B5EF4-FFF2-40B4-BE49-F238E27FC236}">
                <a16:creationId xmlns:a16="http://schemas.microsoft.com/office/drawing/2014/main" id="{61EB1E51-245A-4987-BD12-2250FBFB22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667" y="2092187"/>
            <a:ext cx="5518760" cy="3016449"/>
          </a:xfrm>
          <a:prstGeom prst="rect">
            <a:avLst/>
          </a:prstGeom>
        </p:spPr>
      </p:pic>
      <p:pic>
        <p:nvPicPr>
          <p:cNvPr id="10" name="그림 9">
            <a:extLst>
              <a:ext uri="{FF2B5EF4-FFF2-40B4-BE49-F238E27FC236}">
                <a16:creationId xmlns:a16="http://schemas.microsoft.com/office/drawing/2014/main" id="{7A96AB74-1F9A-43AC-B3BA-5FAC49CD12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5555" y="2000342"/>
            <a:ext cx="5075253" cy="3205868"/>
          </a:xfrm>
          <a:prstGeom prst="rect">
            <a:avLst/>
          </a:prstGeom>
        </p:spPr>
      </p:pic>
      <p:sp>
        <p:nvSpPr>
          <p:cNvPr id="11" name="제목 1">
            <a:extLst>
              <a:ext uri="{FF2B5EF4-FFF2-40B4-BE49-F238E27FC236}">
                <a16:creationId xmlns:a16="http://schemas.microsoft.com/office/drawing/2014/main" id="{8289A5E7-417C-46D4-BF48-8FC229A8D042}"/>
              </a:ext>
            </a:extLst>
          </p:cNvPr>
          <p:cNvSpPr txBox="1">
            <a:spLocks/>
          </p:cNvSpPr>
          <p:nvPr/>
        </p:nvSpPr>
        <p:spPr>
          <a:xfrm>
            <a:off x="581192" y="572356"/>
            <a:ext cx="11029616" cy="730985"/>
          </a:xfrm>
          <a:prstGeom prst="rect">
            <a:avLst/>
          </a:prstGeom>
        </p:spPr>
        <p:txBody>
          <a:bodyPr vert="horz" lIns="91440" tIns="45720" rIns="91440" bIns="45720" rtlCol="0" anchor="b">
            <a:normAutofit/>
          </a:bodyPr>
          <a:lstStyle>
            <a:lvl1pPr algn="l" defTabSz="457200" rtl="0" eaLnBrk="1" latinLnBrk="1" hangingPunct="1">
              <a:lnSpc>
                <a:spcPct val="100000"/>
              </a:lnSpc>
              <a:spcBef>
                <a:spcPct val="0"/>
              </a:spcBef>
              <a:buNone/>
              <a:defRPr sz="2800" b="0" kern="1200" cap="all">
                <a:solidFill>
                  <a:schemeClr val="tx1">
                    <a:lumMod val="75000"/>
                    <a:lumOff val="25000"/>
                  </a:schemeClr>
                </a:solidFill>
                <a:latin typeface="Malgun Gothic" panose="020B0503020000020004" pitchFamily="50" charset="-127"/>
                <a:ea typeface="Malgun Gothic" panose="020B0503020000020004" pitchFamily="50" charset="-127"/>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r>
              <a:rPr lang="ko-KR" altLang="en-US" b="1" spc="-150" dirty="0"/>
              <a:t>현금확보를 위해 선수금</a:t>
            </a:r>
            <a:r>
              <a:rPr lang="en-US" altLang="ko-KR" b="1" spc="-150" dirty="0"/>
              <a:t>(PREPAYMENT)</a:t>
            </a:r>
            <a:r>
              <a:rPr lang="ko-KR" altLang="en-US" b="1" spc="-150" dirty="0"/>
              <a:t>로</a:t>
            </a:r>
            <a:r>
              <a:rPr lang="en-US" altLang="ko-KR" b="1" spc="-150" dirty="0"/>
              <a:t> </a:t>
            </a:r>
            <a:r>
              <a:rPr lang="ko-KR" altLang="en-US" b="1" spc="-150" dirty="0"/>
              <a:t>위장한 은행 대출</a:t>
            </a:r>
            <a:endParaRPr lang="ko" b="1" spc="-150" dirty="0"/>
          </a:p>
        </p:txBody>
      </p:sp>
    </p:spTree>
    <p:extLst>
      <p:ext uri="{BB962C8B-B14F-4D97-AF65-F5344CB8AC3E}">
        <p14:creationId xmlns:p14="http://schemas.microsoft.com/office/powerpoint/2010/main" val="3747360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내용 개체 틀 2">
            <a:extLst>
              <a:ext uri="{FF2B5EF4-FFF2-40B4-BE49-F238E27FC236}">
                <a16:creationId xmlns:a16="http://schemas.microsoft.com/office/drawing/2014/main" id="{EA7AFA17-5CDE-497E-BC5C-FC1E58596548}"/>
              </a:ext>
            </a:extLst>
          </p:cNvPr>
          <p:cNvGraphicFramePr>
            <a:graphicFrameLocks noGrp="1"/>
          </p:cNvGraphicFramePr>
          <p:nvPr>
            <p:ph idx="1"/>
            <p:extLst>
              <p:ext uri="{D42A27DB-BD31-4B8C-83A1-F6EECF244321}">
                <p14:modId xmlns:p14="http://schemas.microsoft.com/office/powerpoint/2010/main" val="775999079"/>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화살표: 위로 구부러짐 12">
            <a:extLst>
              <a:ext uri="{FF2B5EF4-FFF2-40B4-BE49-F238E27FC236}">
                <a16:creationId xmlns:a16="http://schemas.microsoft.com/office/drawing/2014/main" id="{1536EC52-B98E-43A3-B0C7-9B0FAEB0AB1E}"/>
              </a:ext>
            </a:extLst>
          </p:cNvPr>
          <p:cNvSpPr/>
          <p:nvPr/>
        </p:nvSpPr>
        <p:spPr>
          <a:xfrm flipH="1">
            <a:off x="1906607" y="4342544"/>
            <a:ext cx="8456593" cy="1943100"/>
          </a:xfrm>
          <a:prstGeom prst="curvedUpArrow">
            <a:avLst/>
          </a:prstGeom>
          <a:gradFill flip="none" rotWithShape="1">
            <a:gsLst>
              <a:gs pos="0">
                <a:srgbClr val="189CCF"/>
              </a:gs>
              <a:gs pos="100000">
                <a:srgbClr val="BCDBF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사각형: 둥근 모서리 13">
            <a:extLst>
              <a:ext uri="{FF2B5EF4-FFF2-40B4-BE49-F238E27FC236}">
                <a16:creationId xmlns:a16="http://schemas.microsoft.com/office/drawing/2014/main" id="{95BCF781-4767-449E-B4AF-895C6C0A11A9}"/>
              </a:ext>
            </a:extLst>
          </p:cNvPr>
          <p:cNvSpPr/>
          <p:nvPr/>
        </p:nvSpPr>
        <p:spPr>
          <a:xfrm>
            <a:off x="481779" y="1573161"/>
            <a:ext cx="5181600" cy="2045110"/>
          </a:xfrm>
          <a:prstGeom prst="roundRect">
            <a:avLst>
              <a:gd name="adj" fmla="val 2244"/>
            </a:avLst>
          </a:prstGeom>
          <a:noFill/>
          <a:ln w="38100">
            <a:solidFill>
              <a:srgbClr val="189CC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사각형: 둥근 모서리 14">
            <a:extLst>
              <a:ext uri="{FF2B5EF4-FFF2-40B4-BE49-F238E27FC236}">
                <a16:creationId xmlns:a16="http://schemas.microsoft.com/office/drawing/2014/main" id="{C4045ED5-E6EE-4EC1-82CC-1511703B3812}"/>
              </a:ext>
            </a:extLst>
          </p:cNvPr>
          <p:cNvSpPr/>
          <p:nvPr/>
        </p:nvSpPr>
        <p:spPr>
          <a:xfrm>
            <a:off x="3515027" y="4698642"/>
            <a:ext cx="5181600" cy="1092558"/>
          </a:xfrm>
          <a:prstGeom prst="roundRect">
            <a:avLst>
              <a:gd name="adj" fmla="val 2244"/>
            </a:avLst>
          </a:prstGeom>
          <a:noFill/>
          <a:ln w="3175">
            <a:solidFill>
              <a:srgbClr val="50B3E5"/>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사각형: 둥근 모서리 15">
            <a:extLst>
              <a:ext uri="{FF2B5EF4-FFF2-40B4-BE49-F238E27FC236}">
                <a16:creationId xmlns:a16="http://schemas.microsoft.com/office/drawing/2014/main" id="{42047CC3-9BC4-468A-9B82-C5F9D153ABE1}"/>
              </a:ext>
            </a:extLst>
          </p:cNvPr>
          <p:cNvSpPr/>
          <p:nvPr/>
        </p:nvSpPr>
        <p:spPr>
          <a:xfrm>
            <a:off x="6518791" y="2198167"/>
            <a:ext cx="5181600" cy="1420104"/>
          </a:xfrm>
          <a:prstGeom prst="roundRect">
            <a:avLst>
              <a:gd name="adj" fmla="val 2244"/>
            </a:avLst>
          </a:prstGeom>
          <a:noFill/>
          <a:ln w="38100">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제목 1">
            <a:extLst>
              <a:ext uri="{FF2B5EF4-FFF2-40B4-BE49-F238E27FC236}">
                <a16:creationId xmlns:a16="http://schemas.microsoft.com/office/drawing/2014/main" id="{BD00E6C9-73B0-49BE-BB1A-B4BBD978F96F}"/>
              </a:ext>
            </a:extLst>
          </p:cNvPr>
          <p:cNvSpPr txBox="1">
            <a:spLocks/>
          </p:cNvSpPr>
          <p:nvPr/>
        </p:nvSpPr>
        <p:spPr>
          <a:xfrm>
            <a:off x="581192" y="572356"/>
            <a:ext cx="11029616" cy="730985"/>
          </a:xfrm>
          <a:prstGeom prst="rect">
            <a:avLst/>
          </a:prstGeom>
        </p:spPr>
        <p:txBody>
          <a:bodyPr vert="horz" lIns="91440" tIns="45720" rIns="91440" bIns="45720" rtlCol="0" anchor="b">
            <a:normAutofit/>
          </a:bodyPr>
          <a:lstStyle>
            <a:lvl1pPr algn="l" defTabSz="457200" rtl="0" eaLnBrk="1" latinLnBrk="1" hangingPunct="1">
              <a:lnSpc>
                <a:spcPct val="100000"/>
              </a:lnSpc>
              <a:spcBef>
                <a:spcPct val="0"/>
              </a:spcBef>
              <a:buNone/>
              <a:defRPr sz="2800" b="0" kern="1200" cap="all">
                <a:solidFill>
                  <a:schemeClr val="tx1">
                    <a:lumMod val="75000"/>
                    <a:lumOff val="25000"/>
                  </a:schemeClr>
                </a:solidFill>
                <a:latin typeface="Malgun Gothic" panose="020B0503020000020004" pitchFamily="50" charset="-127"/>
                <a:ea typeface="Malgun Gothic" panose="020B0503020000020004" pitchFamily="50" charset="-127"/>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r>
              <a:rPr lang="ko-KR" altLang="en-US" b="1" spc="-150" dirty="0"/>
              <a:t>엔론</a:t>
            </a:r>
            <a:r>
              <a:rPr lang="en-US" altLang="ko-KR" b="1" spc="-150" dirty="0"/>
              <a:t>, </a:t>
            </a:r>
            <a:r>
              <a:rPr lang="ko-KR" altLang="en-US" b="1" spc="-150" dirty="0"/>
              <a:t>시가평가제도의 영향</a:t>
            </a:r>
            <a:endParaRPr lang="ko" b="1" spc="-150" dirty="0"/>
          </a:p>
        </p:txBody>
      </p:sp>
    </p:spTree>
    <p:extLst>
      <p:ext uri="{BB962C8B-B14F-4D97-AF65-F5344CB8AC3E}">
        <p14:creationId xmlns:p14="http://schemas.microsoft.com/office/powerpoint/2010/main" val="3955987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26A707-7E63-435A-87DE-931AD10D0E1A}"/>
              </a:ext>
            </a:extLst>
          </p:cNvPr>
          <p:cNvSpPr txBox="1"/>
          <p:nvPr/>
        </p:nvSpPr>
        <p:spPr>
          <a:xfrm>
            <a:off x="419086" y="2702180"/>
            <a:ext cx="8175159" cy="523220"/>
          </a:xfrm>
          <a:prstGeom prst="rect">
            <a:avLst/>
          </a:prstGeom>
          <a:noFill/>
        </p:spPr>
        <p:txBody>
          <a:bodyPr wrap="square">
            <a:spAutoFit/>
          </a:bodyPr>
          <a:lstStyle/>
          <a:p>
            <a:pPr lvl="0" latinLnBrk="1"/>
            <a:r>
              <a:rPr lang="en-US" altLang="ko-KR" sz="1400" dirty="0">
                <a:solidFill>
                  <a:srgbClr val="404040"/>
                </a:solidFill>
                <a:latin typeface="서울한강 장체 L" panose="02020503020101020101" pitchFamily="18" charset="-127"/>
                <a:ea typeface="서울한강 장체 L" panose="02020503020101020101" pitchFamily="18" charset="-127"/>
              </a:rPr>
              <a:t>1990. </a:t>
            </a:r>
            <a:r>
              <a:rPr lang="ko-KR" altLang="en-US" sz="1400" dirty="0">
                <a:solidFill>
                  <a:srgbClr val="404040"/>
                </a:solidFill>
                <a:latin typeface="서울한강 장체 L" panose="02020503020101020101" pitchFamily="18" charset="-127"/>
                <a:ea typeface="서울한강 장체 L" panose="02020503020101020101" pitchFamily="18" charset="-127"/>
              </a:rPr>
              <a:t>엔론 감사위원회는</a:t>
            </a:r>
            <a:r>
              <a:rPr lang="en-US" altLang="ko-KR" sz="1400" dirty="0">
                <a:solidFill>
                  <a:srgbClr val="404040"/>
                </a:solidFill>
                <a:latin typeface="서울한강 장체 L" panose="02020503020101020101" pitchFamily="18" charset="-127"/>
                <a:ea typeface="서울한강 장체 L" panose="02020503020101020101" pitchFamily="18" charset="-127"/>
              </a:rPr>
              <a:t> </a:t>
            </a:r>
            <a:r>
              <a:rPr lang="ko-KR" altLang="en-US" sz="1400" dirty="0">
                <a:solidFill>
                  <a:srgbClr val="404040"/>
                </a:solidFill>
                <a:latin typeface="서울한강 장체 L" panose="02020503020101020101" pitchFamily="18" charset="-127"/>
                <a:ea typeface="서울한강 장체 L" panose="02020503020101020101" pitchFamily="18" charset="-127"/>
              </a:rPr>
              <a:t>천연가스 매매계약에 대한 </a:t>
            </a:r>
            <a:r>
              <a:rPr lang="en-US" altLang="ko-KR" sz="1400" dirty="0">
                <a:solidFill>
                  <a:srgbClr val="404040"/>
                </a:solidFill>
                <a:latin typeface="서울한강 장체 L" panose="02020503020101020101" pitchFamily="18" charset="-127"/>
                <a:ea typeface="서울한강 장체 L" panose="02020503020101020101" pitchFamily="18" charset="-127"/>
              </a:rPr>
              <a:t>MTM </a:t>
            </a:r>
            <a:r>
              <a:rPr lang="ko-KR" altLang="en-US" sz="1400" dirty="0">
                <a:solidFill>
                  <a:srgbClr val="404040"/>
                </a:solidFill>
                <a:latin typeface="서울한강 장체 L" panose="02020503020101020101" pitchFamily="18" charset="-127"/>
                <a:ea typeface="서울한강 장체 L" panose="02020503020101020101" pitchFamily="18" charset="-127"/>
              </a:rPr>
              <a:t>사용 승인</a:t>
            </a:r>
            <a:endParaRPr lang="en-US" altLang="ko-KR" sz="1400" dirty="0">
              <a:solidFill>
                <a:srgbClr val="404040"/>
              </a:solidFill>
              <a:latin typeface="서울한강 장체 L" panose="02020503020101020101" pitchFamily="18" charset="-127"/>
              <a:ea typeface="서울한강 장체 L" panose="02020503020101020101" pitchFamily="18" charset="-127"/>
            </a:endParaRPr>
          </a:p>
          <a:p>
            <a:pPr lvl="0" latinLnBrk="1"/>
            <a:r>
              <a:rPr lang="en-US" altLang="ko-KR" sz="1400" dirty="0">
                <a:solidFill>
                  <a:srgbClr val="404040"/>
                </a:solidFill>
                <a:latin typeface="서울한강 장체 L" panose="02020503020101020101" pitchFamily="18" charset="-127"/>
                <a:ea typeface="서울한강 장체 L" panose="02020503020101020101" pitchFamily="18" charset="-127"/>
              </a:rPr>
              <a:t>1992. </a:t>
            </a:r>
            <a:r>
              <a:rPr lang="ko-KR" altLang="en-US" sz="1400" dirty="0">
                <a:solidFill>
                  <a:srgbClr val="404040"/>
                </a:solidFill>
                <a:latin typeface="서울한강 장체 L" panose="02020503020101020101" pitchFamily="18" charset="-127"/>
                <a:ea typeface="서울한강 장체 L" panose="02020503020101020101" pitchFamily="18" charset="-127"/>
              </a:rPr>
              <a:t>미</a:t>
            </a:r>
            <a:r>
              <a:rPr lang="en-US" altLang="ko-KR" sz="1400" dirty="0">
                <a:solidFill>
                  <a:srgbClr val="404040"/>
                </a:solidFill>
                <a:latin typeface="서울한강 장체 L" panose="02020503020101020101" pitchFamily="18" charset="-127"/>
                <a:ea typeface="서울한강 장체 L" panose="02020503020101020101" pitchFamily="18" charset="-127"/>
              </a:rPr>
              <a:t>, SEC </a:t>
            </a:r>
            <a:r>
              <a:rPr lang="ko-KR" altLang="en-US" sz="1400" dirty="0">
                <a:solidFill>
                  <a:srgbClr val="404040"/>
                </a:solidFill>
                <a:latin typeface="서울한강 장체 L" panose="02020503020101020101" pitchFamily="18" charset="-127"/>
                <a:ea typeface="서울한강 장체 L" panose="02020503020101020101" pitchFamily="18" charset="-127"/>
              </a:rPr>
              <a:t>엔론의 </a:t>
            </a:r>
            <a:r>
              <a:rPr lang="en-US" altLang="ko-KR" sz="1400" dirty="0">
                <a:solidFill>
                  <a:srgbClr val="404040"/>
                </a:solidFill>
                <a:latin typeface="서울한강 장체 L" panose="02020503020101020101" pitchFamily="18" charset="-127"/>
                <a:ea typeface="서울한강 장체 L" panose="02020503020101020101" pitchFamily="18" charset="-127"/>
              </a:rPr>
              <a:t>MTM </a:t>
            </a:r>
            <a:r>
              <a:rPr lang="ko-KR" altLang="en-US" sz="1400" dirty="0">
                <a:solidFill>
                  <a:srgbClr val="404040"/>
                </a:solidFill>
                <a:latin typeface="서울한강 장체 L" panose="02020503020101020101" pitchFamily="18" charset="-127"/>
                <a:ea typeface="서울한강 장체 L" panose="02020503020101020101" pitchFamily="18" charset="-127"/>
              </a:rPr>
              <a:t>소극적 승인</a:t>
            </a:r>
            <a:endParaRPr lang="en-US" altLang="ko-KR" sz="1400" dirty="0">
              <a:solidFill>
                <a:srgbClr val="404040"/>
              </a:solidFill>
              <a:latin typeface="서울한강 장체 L" panose="02020503020101020101" pitchFamily="18" charset="-127"/>
              <a:ea typeface="서울한강 장체 L" panose="02020503020101020101" pitchFamily="18" charset="-127"/>
            </a:endParaRPr>
          </a:p>
        </p:txBody>
      </p:sp>
      <p:sp>
        <p:nvSpPr>
          <p:cNvPr id="6" name="TextBox 5">
            <a:extLst>
              <a:ext uri="{FF2B5EF4-FFF2-40B4-BE49-F238E27FC236}">
                <a16:creationId xmlns:a16="http://schemas.microsoft.com/office/drawing/2014/main" id="{B54B7583-FC8B-47F3-8D8D-6C988720A724}"/>
              </a:ext>
            </a:extLst>
          </p:cNvPr>
          <p:cNvSpPr txBox="1"/>
          <p:nvPr/>
        </p:nvSpPr>
        <p:spPr>
          <a:xfrm>
            <a:off x="438349" y="5548024"/>
            <a:ext cx="10437380" cy="677108"/>
          </a:xfrm>
          <a:prstGeom prst="rect">
            <a:avLst/>
          </a:prstGeom>
          <a:noFill/>
        </p:spPr>
        <p:txBody>
          <a:bodyPr wrap="square">
            <a:spAutoFit/>
          </a:bodyPr>
          <a:lstStyle/>
          <a:p>
            <a:pPr lvl="0" latinLnBrk="1"/>
            <a:r>
              <a:rPr lang="ko-KR" altLang="en-US" sz="1200" dirty="0">
                <a:latin typeface="서울한강 장체 L" panose="02020503020101020101" pitchFamily="18" charset="-127"/>
                <a:ea typeface="서울한강 장체 L" panose="02020503020101020101" pitchFamily="18" charset="-127"/>
              </a:rPr>
              <a:t>분식회계</a:t>
            </a:r>
            <a:endParaRPr lang="en-US" altLang="ko-KR" sz="1200" dirty="0">
              <a:latin typeface="서울한강 장체 L" panose="02020503020101020101" pitchFamily="18" charset="-127"/>
              <a:ea typeface="서울한강 장체 L" panose="02020503020101020101" pitchFamily="18" charset="-127"/>
            </a:endParaRPr>
          </a:p>
          <a:p>
            <a:pPr lvl="0" latinLnBrk="1"/>
            <a:r>
              <a:rPr lang="ko-KR" altLang="en-US" sz="1200" dirty="0">
                <a:latin typeface="서울한강 장체 L" panose="02020503020101020101" pitchFamily="18" charset="-127"/>
                <a:ea typeface="서울한강 장체 L" panose="02020503020101020101" pitchFamily="18" charset="-127"/>
              </a:rPr>
              <a:t>기업이 재정상태나 경영실적을 좋게 보이게 할 </a:t>
            </a:r>
            <a:r>
              <a:rPr lang="ko-KR" altLang="en-US" sz="1200" dirty="0">
                <a:solidFill>
                  <a:srgbClr val="FF0000"/>
                </a:solidFill>
                <a:latin typeface="서울한강 장체 L" panose="02020503020101020101" pitchFamily="18" charset="-127"/>
                <a:ea typeface="서울한강 장체 L" panose="02020503020101020101" pitchFamily="18" charset="-127"/>
              </a:rPr>
              <a:t>목적</a:t>
            </a:r>
            <a:r>
              <a:rPr lang="ko-KR" altLang="en-US" sz="1200" dirty="0">
                <a:latin typeface="서울한강 장체 L" panose="02020503020101020101" pitchFamily="18" charset="-127"/>
                <a:ea typeface="서울한강 장체 L" panose="02020503020101020101" pitchFamily="18" charset="-127"/>
              </a:rPr>
              <a:t>으로</a:t>
            </a:r>
            <a:r>
              <a:rPr lang="en-US" altLang="ko-KR" sz="1200" dirty="0">
                <a:latin typeface="서울한강 장체 L" panose="02020503020101020101" pitchFamily="18" charset="-127"/>
                <a:ea typeface="서울한강 장체 L" panose="02020503020101020101" pitchFamily="18" charset="-127"/>
              </a:rPr>
              <a:t>(</a:t>
            </a:r>
            <a:r>
              <a:rPr lang="ko-KR" altLang="en-US" sz="1200" dirty="0">
                <a:latin typeface="서울한강 장체 L" panose="02020503020101020101" pitchFamily="18" charset="-127"/>
                <a:ea typeface="서울한강 장체 L" panose="02020503020101020101" pitchFamily="18" charset="-127"/>
              </a:rPr>
              <a:t>고의성</a:t>
            </a:r>
            <a:r>
              <a:rPr lang="en-US" altLang="ko-KR" sz="1200" dirty="0">
                <a:latin typeface="서울한강 장체 L" panose="02020503020101020101" pitchFamily="18" charset="-127"/>
                <a:ea typeface="서울한강 장체 L" panose="02020503020101020101" pitchFamily="18" charset="-127"/>
              </a:rPr>
              <a:t>), </a:t>
            </a:r>
            <a:r>
              <a:rPr lang="ko-KR" altLang="en-US" sz="1200" dirty="0">
                <a:solidFill>
                  <a:srgbClr val="FF0000"/>
                </a:solidFill>
                <a:latin typeface="서울한강 장체 L" panose="02020503020101020101" pitchFamily="18" charset="-127"/>
                <a:ea typeface="서울한강 장체 L" panose="02020503020101020101" pitchFamily="18" charset="-127"/>
              </a:rPr>
              <a:t>부당한 방법</a:t>
            </a:r>
            <a:r>
              <a:rPr lang="ko-KR" altLang="en-US" sz="1200" dirty="0">
                <a:latin typeface="서울한강 장체 L" panose="02020503020101020101" pitchFamily="18" charset="-127"/>
                <a:ea typeface="서울한강 장체 L" panose="02020503020101020101" pitchFamily="18" charset="-127"/>
              </a:rPr>
              <a:t>으로 자산이나 이익을 부풀려 장부를 조작하는 것</a:t>
            </a:r>
            <a:r>
              <a:rPr lang="en-US" altLang="ko-KR" sz="1200" dirty="0">
                <a:latin typeface="서울한강 장체 L" panose="02020503020101020101" pitchFamily="18" charset="-127"/>
                <a:ea typeface="서울한강 장체 L" panose="02020503020101020101" pitchFamily="18" charset="-127"/>
              </a:rPr>
              <a:t>(</a:t>
            </a:r>
            <a:r>
              <a:rPr lang="ko-KR" altLang="en-US" sz="1200" dirty="0">
                <a:latin typeface="서울한강 장체 L" panose="02020503020101020101" pitchFamily="18" charset="-127"/>
                <a:ea typeface="서울한강 장체 L" panose="02020503020101020101" pitchFamily="18" charset="-127"/>
              </a:rPr>
              <a:t>위법성</a:t>
            </a:r>
            <a:r>
              <a:rPr lang="en-US" altLang="ko-KR" sz="1200" dirty="0">
                <a:latin typeface="서울한강 장체 L" panose="02020503020101020101" pitchFamily="18" charset="-127"/>
                <a:ea typeface="서울한강 장체 L" panose="02020503020101020101" pitchFamily="18" charset="-127"/>
              </a:rPr>
              <a:t>)</a:t>
            </a:r>
          </a:p>
          <a:p>
            <a:pPr lvl="0" latinLnBrk="1"/>
            <a:r>
              <a:rPr lang="ko-KR" altLang="en-US" sz="1400" dirty="0">
                <a:latin typeface="서울한강 장체 L" panose="02020503020101020101" pitchFamily="18" charset="-127"/>
                <a:ea typeface="서울한강 장체 L" panose="02020503020101020101" pitchFamily="18" charset="-127"/>
              </a:rPr>
              <a:t>당시 회계기준으로 엔론이 부당한 방법으로 장부를 조작한 것은 아니라</a:t>
            </a:r>
            <a:r>
              <a:rPr lang="en-US" altLang="ko-KR" sz="1400" dirty="0">
                <a:latin typeface="서울한강 장체 L" panose="02020503020101020101" pitchFamily="18" charset="-127"/>
                <a:ea typeface="서울한강 장체 L" panose="02020503020101020101" pitchFamily="18" charset="-127"/>
              </a:rPr>
              <a:t>, </a:t>
            </a:r>
            <a:r>
              <a:rPr lang="ko-KR" altLang="en-US" sz="1400" dirty="0">
                <a:latin typeface="서울한강 장체 L" panose="02020503020101020101" pitchFamily="18" charset="-127"/>
                <a:ea typeface="서울한강 장체 L" panose="02020503020101020101" pitchFamily="18" charset="-127"/>
              </a:rPr>
              <a:t>회계기준이 엔론의 목적성을 따라가지 못함</a:t>
            </a:r>
            <a:endParaRPr lang="en-US" altLang="ko-KR" sz="1400" dirty="0">
              <a:latin typeface="서울한강 장체 L" panose="02020503020101020101" pitchFamily="18" charset="-127"/>
              <a:ea typeface="서울한강 장체 L" panose="02020503020101020101" pitchFamily="18" charset="-127"/>
            </a:endParaRPr>
          </a:p>
        </p:txBody>
      </p:sp>
      <p:sp>
        <p:nvSpPr>
          <p:cNvPr id="7" name="TextBox 6">
            <a:extLst>
              <a:ext uri="{FF2B5EF4-FFF2-40B4-BE49-F238E27FC236}">
                <a16:creationId xmlns:a16="http://schemas.microsoft.com/office/drawing/2014/main" id="{2D154184-D9F5-485E-9154-141F618EFB35}"/>
              </a:ext>
            </a:extLst>
          </p:cNvPr>
          <p:cNvSpPr txBox="1"/>
          <p:nvPr/>
        </p:nvSpPr>
        <p:spPr>
          <a:xfrm>
            <a:off x="419085" y="1572099"/>
            <a:ext cx="9747469" cy="830997"/>
          </a:xfrm>
          <a:prstGeom prst="rect">
            <a:avLst/>
          </a:prstGeom>
          <a:noFill/>
        </p:spPr>
        <p:txBody>
          <a:bodyPr wrap="square">
            <a:spAutoFit/>
          </a:bodyPr>
          <a:lstStyle/>
          <a:p>
            <a:pPr lvl="0" latinLnBrk="1"/>
            <a:r>
              <a:rPr lang="en-US" altLang="ko-KR" sz="1200" dirty="0">
                <a:solidFill>
                  <a:srgbClr val="404040"/>
                </a:solidFill>
                <a:highlight>
                  <a:srgbClr val="50B3E5"/>
                </a:highlight>
                <a:latin typeface="서울한강 장체 L" panose="02020503020101020101" pitchFamily="18" charset="-127"/>
                <a:ea typeface="서울한강 장체 L" panose="02020503020101020101" pitchFamily="18" charset="-127"/>
              </a:rPr>
              <a:t>MTM(Mark to Market, </a:t>
            </a:r>
            <a:r>
              <a:rPr lang="ko-KR" altLang="en-US" sz="1200" dirty="0">
                <a:solidFill>
                  <a:srgbClr val="404040"/>
                </a:solidFill>
                <a:highlight>
                  <a:srgbClr val="50B3E5"/>
                </a:highlight>
                <a:latin typeface="서울한강 장체 L" panose="02020503020101020101" pitchFamily="18" charset="-127"/>
                <a:ea typeface="서울한강 장체 L" panose="02020503020101020101" pitchFamily="18" charset="-127"/>
              </a:rPr>
              <a:t>시가평가</a:t>
            </a:r>
            <a:r>
              <a:rPr lang="en-US" altLang="ko-KR" sz="1200" dirty="0">
                <a:solidFill>
                  <a:srgbClr val="404040"/>
                </a:solidFill>
                <a:highlight>
                  <a:srgbClr val="50B3E5"/>
                </a:highlight>
                <a:latin typeface="서울한강 장체 L" panose="02020503020101020101" pitchFamily="18" charset="-127"/>
                <a:ea typeface="서울한강 장체 L" panose="02020503020101020101" pitchFamily="18" charset="-127"/>
              </a:rPr>
              <a:t>)</a:t>
            </a:r>
          </a:p>
          <a:p>
            <a:pPr marL="285750" lvl="0" indent="-285750" latinLnBrk="1">
              <a:buFont typeface="Arial" panose="020B0604020202020204" pitchFamily="34" charset="0"/>
              <a:buChar char="•"/>
            </a:pPr>
            <a:r>
              <a:rPr lang="ko-KR" altLang="en-US" sz="1200" dirty="0">
                <a:solidFill>
                  <a:srgbClr val="404040"/>
                </a:solidFill>
                <a:latin typeface="서울한강 장체 L" panose="02020503020101020101" pitchFamily="18" charset="-127"/>
                <a:ea typeface="서울한강 장체 L" panose="02020503020101020101" pitchFamily="18" charset="-127"/>
              </a:rPr>
              <a:t>당시</a:t>
            </a:r>
            <a:r>
              <a:rPr lang="en-US" altLang="ko-KR" sz="1200" dirty="0">
                <a:solidFill>
                  <a:srgbClr val="404040"/>
                </a:solidFill>
                <a:latin typeface="서울한강 장체 L" panose="02020503020101020101" pitchFamily="18" charset="-127"/>
                <a:ea typeface="서울한강 장체 L" panose="02020503020101020101" pitchFamily="18" charset="-127"/>
              </a:rPr>
              <a:t> </a:t>
            </a:r>
            <a:r>
              <a:rPr lang="ko-KR" altLang="en-US" sz="1200" dirty="0">
                <a:solidFill>
                  <a:srgbClr val="404040"/>
                </a:solidFill>
                <a:latin typeface="서울한강 장체 L" panose="02020503020101020101" pitchFamily="18" charset="-127"/>
                <a:ea typeface="서울한강 장체 L" panose="02020503020101020101" pitchFamily="18" charset="-127"/>
              </a:rPr>
              <a:t>금융회사들이 유가증권 매매 거래 시 사용</a:t>
            </a:r>
            <a:r>
              <a:rPr lang="en-US" altLang="ko-KR" sz="1200" dirty="0">
                <a:solidFill>
                  <a:srgbClr val="404040"/>
                </a:solidFill>
                <a:latin typeface="서울한강 장체 L" panose="02020503020101020101" pitchFamily="18" charset="-127"/>
                <a:ea typeface="서울한강 장체 L" panose="02020503020101020101" pitchFamily="18" charset="-127"/>
              </a:rPr>
              <a:t>, </a:t>
            </a:r>
            <a:r>
              <a:rPr lang="ko-KR" altLang="en-US" sz="1200" dirty="0">
                <a:solidFill>
                  <a:srgbClr val="404040"/>
                </a:solidFill>
                <a:latin typeface="서울한강 장체 L" panose="02020503020101020101" pitchFamily="18" charset="-127"/>
                <a:ea typeface="서울한강 장체 L" panose="02020503020101020101" pitchFamily="18" charset="-127"/>
              </a:rPr>
              <a:t>계약의 가치를 평가해 </a:t>
            </a:r>
            <a:r>
              <a:rPr lang="ko-KR" altLang="en-US" sz="1200" b="1" dirty="0" err="1">
                <a:solidFill>
                  <a:srgbClr val="404040"/>
                </a:solidFill>
                <a:latin typeface="서울한강 장체 L" panose="02020503020101020101" pitchFamily="18" charset="-127"/>
                <a:ea typeface="서울한강 장체 L" panose="02020503020101020101" pitchFamily="18" charset="-127"/>
              </a:rPr>
              <a:t>미실현</a:t>
            </a:r>
            <a:r>
              <a:rPr lang="ko-KR" altLang="en-US" sz="1200" b="1" dirty="0">
                <a:solidFill>
                  <a:srgbClr val="404040"/>
                </a:solidFill>
                <a:latin typeface="서울한강 장체 L" panose="02020503020101020101" pitchFamily="18" charset="-127"/>
                <a:ea typeface="서울한강 장체 L" panose="02020503020101020101" pitchFamily="18" charset="-127"/>
              </a:rPr>
              <a:t> 평가 손익을 손익계산서에 인식하는 방식</a:t>
            </a:r>
            <a:endParaRPr lang="en-US" altLang="ko-KR" sz="1200" b="1" dirty="0">
              <a:solidFill>
                <a:srgbClr val="404040"/>
              </a:solidFill>
              <a:latin typeface="서울한강 장체 L" panose="02020503020101020101" pitchFamily="18" charset="-127"/>
              <a:ea typeface="서울한강 장체 L" panose="02020503020101020101" pitchFamily="18" charset="-127"/>
            </a:endParaRPr>
          </a:p>
          <a:p>
            <a:pPr marL="285750" lvl="0" indent="-285750" latinLnBrk="1">
              <a:buFont typeface="Arial" panose="020B0604020202020204" pitchFamily="34" charset="0"/>
              <a:buChar char="•"/>
            </a:pPr>
            <a:r>
              <a:rPr lang="ko-KR" altLang="en-US" sz="1200" dirty="0">
                <a:solidFill>
                  <a:srgbClr val="404040"/>
                </a:solidFill>
                <a:latin typeface="서울한강 장체 L" panose="02020503020101020101" pitchFamily="18" charset="-127"/>
                <a:ea typeface="서울한강 장체 L" panose="02020503020101020101" pitchFamily="18" charset="-127"/>
              </a:rPr>
              <a:t>엔론의 천연가스 사업에 </a:t>
            </a:r>
            <a:r>
              <a:rPr lang="en-US" altLang="ko-KR" sz="1200" dirty="0">
                <a:solidFill>
                  <a:srgbClr val="404040"/>
                </a:solidFill>
                <a:latin typeface="서울한강 장체 L" panose="02020503020101020101" pitchFamily="18" charset="-127"/>
                <a:ea typeface="서울한강 장체 L" panose="02020503020101020101" pitchFamily="18" charset="-127"/>
              </a:rPr>
              <a:t>MTM</a:t>
            </a:r>
            <a:r>
              <a:rPr lang="ko-KR" altLang="en-US" sz="1200" dirty="0">
                <a:solidFill>
                  <a:srgbClr val="404040"/>
                </a:solidFill>
                <a:latin typeface="서울한강 장체 L" panose="02020503020101020101" pitchFamily="18" charset="-127"/>
                <a:ea typeface="서울한강 장체 L" panose="02020503020101020101" pitchFamily="18" charset="-127"/>
              </a:rPr>
              <a:t>을 적용하려면</a:t>
            </a:r>
            <a:r>
              <a:rPr lang="en-US" altLang="ko-KR" sz="1200" dirty="0">
                <a:solidFill>
                  <a:srgbClr val="404040"/>
                </a:solidFill>
                <a:latin typeface="서울한강 장체 L" panose="02020503020101020101" pitchFamily="18" charset="-127"/>
                <a:ea typeface="서울한강 장체 L" panose="02020503020101020101" pitchFamily="18" charset="-127"/>
              </a:rPr>
              <a:t>,</a:t>
            </a:r>
            <a:r>
              <a:rPr lang="ko-KR" altLang="en-US" sz="1200" dirty="0">
                <a:solidFill>
                  <a:srgbClr val="404040"/>
                </a:solidFill>
                <a:latin typeface="서울한강 장체 L" panose="02020503020101020101" pitchFamily="18" charset="-127"/>
                <a:ea typeface="서울한강 장체 L" panose="02020503020101020101" pitchFamily="18" charset="-127"/>
              </a:rPr>
              <a:t> 신뢰할 수 있는 미래 가격이 필요하지만 공식적으로 인정할 수 있는 시장가격이 없음에도 자체적으로 개발한 모형을 사용해 가격을 추정해 사용함</a:t>
            </a:r>
          </a:p>
        </p:txBody>
      </p:sp>
      <p:sp>
        <p:nvSpPr>
          <p:cNvPr id="8" name="TextBox 7">
            <a:extLst>
              <a:ext uri="{FF2B5EF4-FFF2-40B4-BE49-F238E27FC236}">
                <a16:creationId xmlns:a16="http://schemas.microsoft.com/office/drawing/2014/main" id="{A669C16F-3365-4ED2-9847-2ABB1AB66C69}"/>
              </a:ext>
            </a:extLst>
          </p:cNvPr>
          <p:cNvSpPr txBox="1"/>
          <p:nvPr/>
        </p:nvSpPr>
        <p:spPr>
          <a:xfrm>
            <a:off x="419086" y="3677877"/>
            <a:ext cx="9234580" cy="461665"/>
          </a:xfrm>
          <a:prstGeom prst="rect">
            <a:avLst/>
          </a:prstGeom>
          <a:noFill/>
        </p:spPr>
        <p:txBody>
          <a:bodyPr wrap="square">
            <a:spAutoFit/>
          </a:bodyPr>
          <a:lstStyle/>
          <a:p>
            <a:pPr lvl="0" latinLnBrk="1"/>
            <a:r>
              <a:rPr lang="ko-KR" altLang="en-US" sz="1200" dirty="0">
                <a:solidFill>
                  <a:srgbClr val="404040"/>
                </a:solidFill>
                <a:highlight>
                  <a:srgbClr val="50B3E5"/>
                </a:highlight>
                <a:latin typeface="서울한강 장체 L" panose="02020503020101020101" pitchFamily="18" charset="-127"/>
                <a:ea typeface="서울한강 장체 L" panose="02020503020101020101" pitchFamily="18" charset="-127"/>
              </a:rPr>
              <a:t>총액 </a:t>
            </a:r>
            <a:r>
              <a:rPr lang="en-US" altLang="ko-KR" sz="1200" dirty="0">
                <a:solidFill>
                  <a:srgbClr val="404040"/>
                </a:solidFill>
                <a:highlight>
                  <a:srgbClr val="50B3E5"/>
                </a:highlight>
                <a:latin typeface="서울한강 장체 L" panose="02020503020101020101" pitchFamily="18" charset="-127"/>
                <a:ea typeface="서울한강 장체 L" panose="02020503020101020101" pitchFamily="18" charset="-127"/>
              </a:rPr>
              <a:t>/</a:t>
            </a:r>
            <a:r>
              <a:rPr lang="ko-KR" altLang="en-US" sz="1200" dirty="0" err="1">
                <a:solidFill>
                  <a:srgbClr val="404040"/>
                </a:solidFill>
                <a:highlight>
                  <a:srgbClr val="50B3E5"/>
                </a:highlight>
                <a:latin typeface="서울한강 장체 L" panose="02020503020101020101" pitchFamily="18" charset="-127"/>
                <a:ea typeface="서울한강 장체 L" panose="02020503020101020101" pitchFamily="18" charset="-127"/>
              </a:rPr>
              <a:t>순액</a:t>
            </a:r>
            <a:r>
              <a:rPr lang="ko-KR" altLang="en-US" sz="1200" dirty="0">
                <a:solidFill>
                  <a:srgbClr val="404040"/>
                </a:solidFill>
                <a:highlight>
                  <a:srgbClr val="50B3E5"/>
                </a:highlight>
                <a:latin typeface="서울한강 장체 L" panose="02020503020101020101" pitchFamily="18" charset="-127"/>
                <a:ea typeface="서울한강 장체 L" panose="02020503020101020101" pitchFamily="18" charset="-127"/>
              </a:rPr>
              <a:t> 매출 </a:t>
            </a:r>
            <a:endParaRPr lang="en-US" altLang="ko-KR" sz="1200" dirty="0">
              <a:solidFill>
                <a:srgbClr val="404040"/>
              </a:solidFill>
              <a:highlight>
                <a:srgbClr val="50B3E5"/>
              </a:highlight>
              <a:latin typeface="서울한강 장체 L" panose="02020503020101020101" pitchFamily="18" charset="-127"/>
              <a:ea typeface="서울한강 장체 L" panose="02020503020101020101" pitchFamily="18" charset="-127"/>
            </a:endParaRPr>
          </a:p>
          <a:p>
            <a:pPr marL="171450" lvl="0" indent="-171450" latinLnBrk="1">
              <a:buFont typeface="Arial" panose="020B0604020202020204" pitchFamily="34" charset="0"/>
              <a:buChar char="•"/>
            </a:pPr>
            <a:r>
              <a:rPr lang="ko-KR" altLang="en-US" sz="1200" dirty="0">
                <a:solidFill>
                  <a:srgbClr val="404040"/>
                </a:solidFill>
                <a:latin typeface="서울한강 장체 L" panose="02020503020101020101" pitchFamily="18" charset="-127"/>
                <a:ea typeface="서울한강 장체 L" panose="02020503020101020101" pitchFamily="18" charset="-127"/>
              </a:rPr>
              <a:t>엔론은 에너지 매매 사업에 대한 수익과 비용의 현재 가치를 </a:t>
            </a:r>
            <a:r>
              <a:rPr lang="ko-KR" altLang="en-US" sz="1200" dirty="0" err="1">
                <a:solidFill>
                  <a:srgbClr val="404040"/>
                </a:solidFill>
                <a:latin typeface="서울한강 장체 L" panose="02020503020101020101" pitchFamily="18" charset="-127"/>
                <a:ea typeface="서울한강 장체 L" panose="02020503020101020101" pitchFamily="18" charset="-127"/>
              </a:rPr>
              <a:t>순액이</a:t>
            </a:r>
            <a:r>
              <a:rPr lang="ko-KR" altLang="en-US" sz="1200" dirty="0">
                <a:solidFill>
                  <a:srgbClr val="404040"/>
                </a:solidFill>
                <a:latin typeface="서울한강 장체 L" panose="02020503020101020101" pitchFamily="18" charset="-127"/>
                <a:ea typeface="서울한강 장체 L" panose="02020503020101020101" pitchFamily="18" charset="-127"/>
              </a:rPr>
              <a:t> 아닌 총액으로 기록</a:t>
            </a:r>
          </a:p>
        </p:txBody>
      </p:sp>
      <p:sp>
        <p:nvSpPr>
          <p:cNvPr id="9" name="TextBox 8">
            <a:extLst>
              <a:ext uri="{FF2B5EF4-FFF2-40B4-BE49-F238E27FC236}">
                <a16:creationId xmlns:a16="http://schemas.microsoft.com/office/drawing/2014/main" id="{451EAC6B-2C1A-46A7-A976-D7DABA008C0D}"/>
              </a:ext>
            </a:extLst>
          </p:cNvPr>
          <p:cNvSpPr txBox="1"/>
          <p:nvPr/>
        </p:nvSpPr>
        <p:spPr>
          <a:xfrm>
            <a:off x="419086" y="4418120"/>
            <a:ext cx="10343534" cy="523220"/>
          </a:xfrm>
          <a:prstGeom prst="rect">
            <a:avLst/>
          </a:prstGeom>
          <a:noFill/>
        </p:spPr>
        <p:txBody>
          <a:bodyPr wrap="square">
            <a:spAutoFit/>
          </a:bodyPr>
          <a:lstStyle/>
          <a:p>
            <a:pPr lvl="0" latinLnBrk="1"/>
            <a:r>
              <a:rPr lang="en-US" altLang="ko-KR" sz="1400" dirty="0">
                <a:solidFill>
                  <a:srgbClr val="404040"/>
                </a:solidFill>
                <a:latin typeface="서울한강 장체 L" panose="02020503020101020101" pitchFamily="18" charset="-127"/>
                <a:ea typeface="서울한강 장체 L" panose="02020503020101020101" pitchFamily="18" charset="-127"/>
              </a:rPr>
              <a:t>1998. </a:t>
            </a:r>
            <a:r>
              <a:rPr lang="ko-KR" altLang="en-US" sz="1400" dirty="0">
                <a:solidFill>
                  <a:srgbClr val="404040"/>
                </a:solidFill>
                <a:latin typeface="서울한강 장체 L" panose="02020503020101020101" pitchFamily="18" charset="-127"/>
                <a:ea typeface="서울한강 장체 L" panose="02020503020101020101" pitchFamily="18" charset="-127"/>
              </a:rPr>
              <a:t>미</a:t>
            </a:r>
            <a:r>
              <a:rPr lang="en-US" altLang="ko-KR" sz="1400" dirty="0">
                <a:solidFill>
                  <a:srgbClr val="404040"/>
                </a:solidFill>
                <a:latin typeface="서울한강 장체 L" panose="02020503020101020101" pitchFamily="18" charset="-127"/>
                <a:ea typeface="서울한강 장체 L" panose="02020503020101020101" pitchFamily="18" charset="-127"/>
              </a:rPr>
              <a:t>, </a:t>
            </a:r>
            <a:r>
              <a:rPr lang="ko-KR" altLang="en-US" sz="1400" dirty="0">
                <a:solidFill>
                  <a:srgbClr val="404040"/>
                </a:solidFill>
                <a:latin typeface="서울한강 장체 L" panose="02020503020101020101" pitchFamily="18" charset="-127"/>
                <a:ea typeface="서울한강 장체 L" panose="02020503020101020101" pitchFamily="18" charset="-127"/>
              </a:rPr>
              <a:t>재무회계기준위원회는 에너지 매매계약에 대해 총액과 </a:t>
            </a:r>
            <a:r>
              <a:rPr lang="ko-KR" altLang="en-US" sz="1400" dirty="0" err="1">
                <a:solidFill>
                  <a:srgbClr val="404040"/>
                </a:solidFill>
                <a:latin typeface="서울한강 장체 L" panose="02020503020101020101" pitchFamily="18" charset="-127"/>
                <a:ea typeface="서울한강 장체 L" panose="02020503020101020101" pitchFamily="18" charset="-127"/>
              </a:rPr>
              <a:t>순액</a:t>
            </a:r>
            <a:r>
              <a:rPr lang="ko-KR" altLang="en-US" sz="1400" dirty="0">
                <a:solidFill>
                  <a:srgbClr val="404040"/>
                </a:solidFill>
                <a:latin typeface="서울한강 장체 L" panose="02020503020101020101" pitchFamily="18" charset="-127"/>
                <a:ea typeface="서울한강 장체 L" panose="02020503020101020101" pitchFamily="18" charset="-127"/>
              </a:rPr>
              <a:t> 중 기업이 선택하도록 결정</a:t>
            </a:r>
            <a:endParaRPr lang="en-US" altLang="ko-KR" sz="1400" dirty="0">
              <a:solidFill>
                <a:srgbClr val="404040"/>
              </a:solidFill>
              <a:latin typeface="서울한강 장체 L" panose="02020503020101020101" pitchFamily="18" charset="-127"/>
              <a:ea typeface="서울한강 장체 L" panose="02020503020101020101" pitchFamily="18" charset="-127"/>
            </a:endParaRPr>
          </a:p>
          <a:p>
            <a:pPr lvl="0" latinLnBrk="1"/>
            <a:r>
              <a:rPr lang="en-US" altLang="ko-KR" sz="1400" dirty="0">
                <a:solidFill>
                  <a:srgbClr val="404040"/>
                </a:solidFill>
                <a:latin typeface="서울한강 장체 L" panose="02020503020101020101" pitchFamily="18" charset="-127"/>
                <a:ea typeface="서울한강 장체 L" panose="02020503020101020101" pitchFamily="18" charset="-127"/>
              </a:rPr>
              <a:t>2002. </a:t>
            </a:r>
            <a:r>
              <a:rPr lang="ko-KR" altLang="en-US" sz="1400" dirty="0">
                <a:solidFill>
                  <a:srgbClr val="404040"/>
                </a:solidFill>
                <a:latin typeface="서울한강 장체 L" panose="02020503020101020101" pitchFamily="18" charset="-127"/>
                <a:ea typeface="서울한강 장체 L" panose="02020503020101020101" pitchFamily="18" charset="-127"/>
              </a:rPr>
              <a:t>에너지 매매계약의 경우 순액으로만 </a:t>
            </a:r>
            <a:r>
              <a:rPr lang="en-US" altLang="ko-KR" sz="1400" dirty="0">
                <a:solidFill>
                  <a:srgbClr val="404040"/>
                </a:solidFill>
                <a:latin typeface="서울한강 장체 L" panose="02020503020101020101" pitchFamily="18" charset="-127"/>
                <a:ea typeface="서울한강 장체 L" panose="02020503020101020101" pitchFamily="18" charset="-127"/>
              </a:rPr>
              <a:t>MTM</a:t>
            </a:r>
            <a:r>
              <a:rPr lang="ko-KR" altLang="en-US" sz="1400" dirty="0">
                <a:solidFill>
                  <a:srgbClr val="404040"/>
                </a:solidFill>
                <a:latin typeface="서울한강 장체 L" panose="02020503020101020101" pitchFamily="18" charset="-127"/>
                <a:ea typeface="서울한강 장체 L" panose="02020503020101020101" pitchFamily="18" charset="-127"/>
              </a:rPr>
              <a:t>적용하도록 회계기준 변경</a:t>
            </a:r>
          </a:p>
        </p:txBody>
      </p:sp>
      <p:pic>
        <p:nvPicPr>
          <p:cNvPr id="10" name="Picture 2" descr=" Which cartoon is this picture from ?">
            <a:extLst>
              <a:ext uri="{FF2B5EF4-FFF2-40B4-BE49-F238E27FC236}">
                <a16:creationId xmlns:a16="http://schemas.microsoft.com/office/drawing/2014/main" id="{52C8243C-9D2F-4A99-A563-588E05700F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5240" y="2427493"/>
            <a:ext cx="3410129" cy="2692207"/>
          </a:xfrm>
          <a:prstGeom prst="rect">
            <a:avLst/>
          </a:prstGeom>
          <a:noFill/>
          <a:extLst>
            <a:ext uri="{909E8E84-426E-40DD-AFC4-6F175D3DCCD1}">
              <a14:hiddenFill xmlns:a14="http://schemas.microsoft.com/office/drawing/2010/main">
                <a:solidFill>
                  <a:srgbClr val="FFFFFF"/>
                </a:solidFill>
              </a14:hiddenFill>
            </a:ext>
          </a:extLst>
        </p:spPr>
      </p:pic>
      <p:sp>
        <p:nvSpPr>
          <p:cNvPr id="11" name="사각형: 둥근 모서리 10">
            <a:extLst>
              <a:ext uri="{FF2B5EF4-FFF2-40B4-BE49-F238E27FC236}">
                <a16:creationId xmlns:a16="http://schemas.microsoft.com/office/drawing/2014/main" id="{6E942916-6EC0-4662-8767-D974EEADB089}"/>
              </a:ext>
            </a:extLst>
          </p:cNvPr>
          <p:cNvSpPr/>
          <p:nvPr/>
        </p:nvSpPr>
        <p:spPr>
          <a:xfrm>
            <a:off x="419086" y="2615341"/>
            <a:ext cx="7937718" cy="717790"/>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사각형: 둥근 모서리 11">
            <a:extLst>
              <a:ext uri="{FF2B5EF4-FFF2-40B4-BE49-F238E27FC236}">
                <a16:creationId xmlns:a16="http://schemas.microsoft.com/office/drawing/2014/main" id="{B3D6AFAE-356D-4572-B86D-8FAC3CAE6833}"/>
              </a:ext>
            </a:extLst>
          </p:cNvPr>
          <p:cNvSpPr/>
          <p:nvPr/>
        </p:nvSpPr>
        <p:spPr>
          <a:xfrm>
            <a:off x="419085" y="4320829"/>
            <a:ext cx="7937719" cy="717790"/>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8F1178C2-E915-4C8F-8CD0-7C4A67E0C0C9}"/>
              </a:ext>
            </a:extLst>
          </p:cNvPr>
          <p:cNvSpPr txBox="1"/>
          <p:nvPr/>
        </p:nvSpPr>
        <p:spPr>
          <a:xfrm>
            <a:off x="8495924" y="2680439"/>
            <a:ext cx="2044239" cy="276999"/>
          </a:xfrm>
          <a:prstGeom prst="rect">
            <a:avLst/>
          </a:prstGeom>
          <a:noFill/>
        </p:spPr>
        <p:txBody>
          <a:bodyPr wrap="square" rtlCol="0">
            <a:spAutoFit/>
          </a:bodyPr>
          <a:lstStyle/>
          <a:p>
            <a:r>
              <a:rPr lang="en-US" altLang="ko-KR" sz="1200" b="1" dirty="0">
                <a:solidFill>
                  <a:schemeClr val="bg1"/>
                </a:solidFill>
                <a:latin typeface="맑은 고딕" panose="020B0503020000020004" pitchFamily="50" charset="-127"/>
                <a:ea typeface="맑은 고딕" panose="020B0503020000020004" pitchFamily="50" charset="-127"/>
              </a:rPr>
              <a:t>Strict Accounting Policies</a:t>
            </a:r>
            <a:endParaRPr lang="ko-KR" altLang="en-US" sz="1200" b="1" dirty="0">
              <a:solidFill>
                <a:schemeClr val="bg1"/>
              </a:solidFill>
              <a:latin typeface="맑은 고딕" panose="020B0503020000020004" pitchFamily="50" charset="-127"/>
              <a:ea typeface="맑은 고딕" panose="020B0503020000020004" pitchFamily="50" charset="-127"/>
            </a:endParaRPr>
          </a:p>
        </p:txBody>
      </p:sp>
      <p:sp>
        <p:nvSpPr>
          <p:cNvPr id="14" name="TextBox 13">
            <a:extLst>
              <a:ext uri="{FF2B5EF4-FFF2-40B4-BE49-F238E27FC236}">
                <a16:creationId xmlns:a16="http://schemas.microsoft.com/office/drawing/2014/main" id="{599ED667-39DF-476E-88F2-65C1842A6B84}"/>
              </a:ext>
            </a:extLst>
          </p:cNvPr>
          <p:cNvSpPr txBox="1"/>
          <p:nvPr/>
        </p:nvSpPr>
        <p:spPr>
          <a:xfrm>
            <a:off x="10875729" y="2530683"/>
            <a:ext cx="1008000" cy="276999"/>
          </a:xfrm>
          <a:prstGeom prst="rect">
            <a:avLst/>
          </a:prstGeom>
          <a:noFill/>
        </p:spPr>
        <p:txBody>
          <a:bodyPr wrap="square" rtlCol="0">
            <a:spAutoFit/>
          </a:bodyPr>
          <a:lstStyle/>
          <a:p>
            <a:r>
              <a:rPr lang="en-US" altLang="ko-KR" sz="1200" b="1" dirty="0">
                <a:solidFill>
                  <a:srgbClr val="FF0000"/>
                </a:solidFill>
                <a:latin typeface="맑은 고딕" panose="020B0503020000020004" pitchFamily="50" charset="-127"/>
                <a:ea typeface="맑은 고딕" panose="020B0503020000020004" pitchFamily="50" charset="-127"/>
              </a:rPr>
              <a:t> Loopholes</a:t>
            </a:r>
            <a:endParaRPr lang="ko-KR" altLang="en-US" sz="1200" b="1" dirty="0">
              <a:solidFill>
                <a:srgbClr val="FF0000"/>
              </a:solidFill>
              <a:latin typeface="맑은 고딕" panose="020B0503020000020004" pitchFamily="50" charset="-127"/>
              <a:ea typeface="맑은 고딕" panose="020B0503020000020004" pitchFamily="50" charset="-127"/>
            </a:endParaRPr>
          </a:p>
        </p:txBody>
      </p:sp>
      <p:sp>
        <p:nvSpPr>
          <p:cNvPr id="15" name="TextBox 14">
            <a:extLst>
              <a:ext uri="{FF2B5EF4-FFF2-40B4-BE49-F238E27FC236}">
                <a16:creationId xmlns:a16="http://schemas.microsoft.com/office/drawing/2014/main" id="{2F1E08ED-D9A0-47DE-9923-1EE6B195FF3C}"/>
              </a:ext>
            </a:extLst>
          </p:cNvPr>
          <p:cNvSpPr txBox="1"/>
          <p:nvPr/>
        </p:nvSpPr>
        <p:spPr>
          <a:xfrm>
            <a:off x="8485240" y="5116159"/>
            <a:ext cx="3082415" cy="276999"/>
          </a:xfrm>
          <a:prstGeom prst="rect">
            <a:avLst/>
          </a:prstGeom>
          <a:noFill/>
        </p:spPr>
        <p:txBody>
          <a:bodyPr wrap="square">
            <a:spAutoFit/>
          </a:bodyPr>
          <a:lstStyle/>
          <a:p>
            <a:pPr lvl="0" latinLnBrk="1"/>
            <a:r>
              <a:rPr lang="ko-KR" altLang="en-US" sz="1200" dirty="0">
                <a:solidFill>
                  <a:schemeClr val="tx1">
                    <a:lumMod val="50000"/>
                    <a:lumOff val="50000"/>
                  </a:schemeClr>
                </a:solidFill>
                <a:latin typeface="Malgun Gothic" panose="020B0503020000020004" pitchFamily="50" charset="-127"/>
                <a:ea typeface="Malgun Gothic" panose="020B0503020000020004" pitchFamily="50" charset="-127"/>
              </a:rPr>
              <a:t>출처</a:t>
            </a:r>
            <a:r>
              <a:rPr lang="en-US" altLang="ko-KR" sz="1200" dirty="0">
                <a:solidFill>
                  <a:schemeClr val="tx1">
                    <a:lumMod val="50000"/>
                    <a:lumOff val="50000"/>
                  </a:schemeClr>
                </a:solidFill>
                <a:latin typeface="Malgun Gothic" panose="020B0503020000020004" pitchFamily="50" charset="-127"/>
                <a:ea typeface="Malgun Gothic" panose="020B0503020000020004" pitchFamily="50" charset="-127"/>
              </a:rPr>
              <a:t>: straightnews.co.kr </a:t>
            </a:r>
          </a:p>
        </p:txBody>
      </p:sp>
      <p:sp>
        <p:nvSpPr>
          <p:cNvPr id="17" name="제목 1">
            <a:extLst>
              <a:ext uri="{FF2B5EF4-FFF2-40B4-BE49-F238E27FC236}">
                <a16:creationId xmlns:a16="http://schemas.microsoft.com/office/drawing/2014/main" id="{6315D2DF-DB3C-4D0B-938B-7E605FB0F8E7}"/>
              </a:ext>
            </a:extLst>
          </p:cNvPr>
          <p:cNvSpPr txBox="1">
            <a:spLocks/>
          </p:cNvSpPr>
          <p:nvPr/>
        </p:nvSpPr>
        <p:spPr>
          <a:xfrm>
            <a:off x="581192" y="572356"/>
            <a:ext cx="11029616" cy="730985"/>
          </a:xfrm>
          <a:prstGeom prst="rect">
            <a:avLst/>
          </a:prstGeom>
        </p:spPr>
        <p:txBody>
          <a:bodyPr vert="horz" lIns="91440" tIns="45720" rIns="91440" bIns="45720" rtlCol="0" anchor="b">
            <a:normAutofit/>
          </a:bodyPr>
          <a:lstStyle>
            <a:lvl1pPr algn="l" defTabSz="457200" rtl="0" eaLnBrk="1" latinLnBrk="1" hangingPunct="1">
              <a:lnSpc>
                <a:spcPct val="100000"/>
              </a:lnSpc>
              <a:spcBef>
                <a:spcPct val="0"/>
              </a:spcBef>
              <a:buNone/>
              <a:defRPr sz="2800" b="0" kern="1200" cap="all">
                <a:solidFill>
                  <a:schemeClr val="tx1">
                    <a:lumMod val="75000"/>
                    <a:lumOff val="25000"/>
                  </a:schemeClr>
                </a:solidFill>
                <a:latin typeface="Malgun Gothic" panose="020B0503020000020004" pitchFamily="50" charset="-127"/>
                <a:ea typeface="Malgun Gothic" panose="020B0503020000020004" pitchFamily="50" charset="-127"/>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r>
              <a:rPr lang="ko-KR" altLang="en-US" b="1" spc="-150" dirty="0"/>
              <a:t>회계 기준과 빠져나갈 구멍</a:t>
            </a:r>
            <a:endParaRPr lang="ko" b="1" spc="-150" dirty="0"/>
          </a:p>
        </p:txBody>
      </p:sp>
    </p:spTree>
    <p:extLst>
      <p:ext uri="{BB962C8B-B14F-4D97-AF65-F5344CB8AC3E}">
        <p14:creationId xmlns:p14="http://schemas.microsoft.com/office/powerpoint/2010/main" val="16521863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893_TF33552983" id="{F7E6EDE5-4D39-4CA7-9A7F-B210D5351F6C}" vid="{24018303-16E8-468E-9E09-DF107F743767}"/>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888</TotalTime>
  <Words>1469</Words>
  <Application>Microsoft Office PowerPoint</Application>
  <PresentationFormat>와이드스크린</PresentationFormat>
  <Paragraphs>164</Paragraphs>
  <Slides>13</Slides>
  <Notes>0</Notes>
  <HiddenSlides>0</HiddenSlides>
  <MMClips>0</MMClips>
  <ScaleCrop>false</ScaleCrop>
  <HeadingPairs>
    <vt:vector size="6" baseType="variant">
      <vt:variant>
        <vt:lpstr>사용한 글꼴</vt:lpstr>
      </vt:variant>
      <vt:variant>
        <vt:i4>15</vt:i4>
      </vt:variant>
      <vt:variant>
        <vt:lpstr>테마</vt:lpstr>
      </vt:variant>
      <vt:variant>
        <vt:i4>1</vt:i4>
      </vt:variant>
      <vt:variant>
        <vt:lpstr>슬라이드 제목</vt:lpstr>
      </vt:variant>
      <vt:variant>
        <vt:i4>13</vt:i4>
      </vt:variant>
    </vt:vector>
  </HeadingPairs>
  <TitlesOfParts>
    <vt:vector size="29" baseType="lpstr">
      <vt:lpstr>HY견고딕</vt:lpstr>
      <vt:lpstr>HY그래픽M</vt:lpstr>
      <vt:lpstr>맑은 고딕</vt:lpstr>
      <vt:lpstr>맑은 고딕</vt:lpstr>
      <vt:lpstr>서울남산 장체 B</vt:lpstr>
      <vt:lpstr>서울남산 장체 M</vt:lpstr>
      <vt:lpstr>서울남산체 M</vt:lpstr>
      <vt:lpstr>서울한강 장체 BL</vt:lpstr>
      <vt:lpstr>서울한강 장체 L</vt:lpstr>
      <vt:lpstr>휴먼매직체</vt:lpstr>
      <vt:lpstr>Arial</vt:lpstr>
      <vt:lpstr>Calibri</vt:lpstr>
      <vt:lpstr>Franklin Gothic Book</vt:lpstr>
      <vt:lpstr>Wingdings</vt:lpstr>
      <vt:lpstr>Wingdings 2</vt:lpstr>
      <vt:lpstr>DividendVTI</vt:lpstr>
      <vt:lpstr>PowerPoint 프레젠테이션</vt:lpstr>
      <vt:lpstr>PowerPoint 프레젠테이션</vt:lpstr>
      <vt:lpstr>자산유동화 Asset Backed Securities</vt:lpstr>
      <vt:lpstr>자산유동화, 엔론이 사랑한 자금조달 </vt:lpstr>
      <vt:lpstr>교훈, 적정 자본구조의 중요성</vt:lpstr>
      <vt:lpstr>PowerPoint 프레젠테이션</vt:lpstr>
      <vt:lpstr>PowerPoint 프레젠테이션</vt:lpstr>
      <vt:lpstr>PowerPoint 프레젠테이션</vt:lpstr>
      <vt:lpstr>PowerPoint 프레젠테이션</vt:lpstr>
      <vt:lpstr>PowerPoint 프레젠테이션</vt:lpstr>
      <vt:lpstr>PowerPoint 프레젠테이션</vt:lpstr>
      <vt:lpstr>SOX (Sarbanes-Oxley Act of 2002)</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엔론, 시가평가제도의 영향</dc:title>
  <dc:creator>HJ</dc:creator>
  <cp:lastModifiedBy>Byungjin Kwak</cp:lastModifiedBy>
  <cp:revision>14</cp:revision>
  <dcterms:created xsi:type="dcterms:W3CDTF">2022-03-16T12:13:38Z</dcterms:created>
  <dcterms:modified xsi:type="dcterms:W3CDTF">2022-03-22T01:14:52Z</dcterms:modified>
</cp:coreProperties>
</file>