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1" r:id="rId7"/>
    <p:sldId id="32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86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4" r:id="rId33"/>
    <p:sldId id="289" r:id="rId34"/>
    <p:sldId id="290" r:id="rId35"/>
    <p:sldId id="288" r:id="rId36"/>
    <p:sldId id="291" r:id="rId37"/>
    <p:sldId id="299" r:id="rId38"/>
    <p:sldId id="292" r:id="rId39"/>
    <p:sldId id="300" r:id="rId40"/>
    <p:sldId id="261" r:id="rId41"/>
    <p:sldId id="26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61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17139-7550-4B70-9683-C41526B4A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9BD568-E7A7-4947-89A4-18CF3E83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12DAE-7FBD-471A-AFF2-BD229AC6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4338A-D8F8-4419-8C8A-98FDC401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73E66-E94B-496D-AF93-1895B30F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62438-747C-48FE-94AD-677A4877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707F4-39A7-498F-8C0E-58FE401AD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DBE50-1252-4F17-90EC-2F60C7FB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2F972-4C06-4530-BF83-3AB21D41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A68C6-1091-47EB-9F26-A62ED531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7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615A51-56E8-4DBA-9DDB-959F717E8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55FBC-2C69-4F30-B45C-E6544B8AE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5CE28-AB66-417C-AD08-5076E66A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E78F5-00C0-4F9E-A734-4227AA0A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E67A8-C4BF-4D09-BA8E-A644AEE7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7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7644-CA85-4F2B-81BC-6E95165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EF141-B1BE-453F-A684-59D834B2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9B4A2-8BCE-4E17-9BC6-A3684AB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FB57C-18BC-4FC0-A236-8411C8AE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EA53C-FB58-4872-8416-D6B94D30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3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A184D-6717-469A-BE8E-14F2770D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31C82-AFE6-4675-B240-1E52F1D05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E84C7-3643-4787-9877-ADC23E83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B7BE6-D67A-41A4-A224-BD70D42F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10537-53A6-4DC0-A7E4-DF3CE45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BBEFB-0F3B-45B2-99E7-2384C007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A3808-1C1D-48B9-BB67-B1A743106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DBC38E-3924-456C-BFF9-C2DC5929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5C204-E9B0-4A4F-AC73-58268A13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CAC6D-01D3-44DF-8315-E240E88D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D23B1-10CA-42F0-8D5E-2674DC18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0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D98B7-6638-4CAB-B5E2-84BBF3E5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A8B3A-E6EA-4BB2-82C1-16408968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7A598-BE47-4250-A2CB-F3D04BE22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B0917-480E-43E1-82AF-CDBF879C2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D9A0B4-84B6-44D5-8B48-42C195444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CE358B-AE28-4B0F-8CAC-E3C95010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54B20-64FC-4DAB-BEAA-495DF6BE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856373-95D5-45BF-AD6A-AC748F16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6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9CF69-FEE5-498D-BBF5-A9A7E0D8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974D77-2CD9-465D-BA8F-D6712952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A1F132-C7CD-4A8E-907B-55DC0116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514782-223B-4100-BB65-A46F63F9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1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5B803-8F68-4968-95DE-363C360A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6BD388-D9B6-4244-8CDF-8FC2F489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1A65A-BF93-4BD8-8054-42A71C8F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5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B13F-E62A-4894-A6DF-E9C1176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91188-5364-409B-B729-58978E69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581118-840E-4ABA-A232-0A454B92D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6C1D0-3D3D-4CDC-AB40-41F15FD8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4CCD7-F084-4B5F-87B0-115CD090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38052-7E98-42F3-8287-521292C4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B36B1-E874-4F4B-8904-57960B9D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EDCB2A-A43F-4548-8664-BF528A8D7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C3978-21D5-411F-9E1A-FA0B5E5D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DD7C49-3ABF-4AA5-828F-FEFE21CC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37A93-0384-4004-84AE-A52C40A5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03BD0-1EAB-41B9-A41D-55654DCB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3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90A56-6F35-442A-A203-4563BB9D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A200D-51C1-4C45-91F9-24F2E653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3C5FC-3E35-4C7A-9404-0BF45C650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A021-623E-41C7-B8A1-A1287FE6DA3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23F0A-5295-46FB-A052-ADA0A6D40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B26E6-8485-427A-B232-DA0AA6444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AA3D-37AC-452A-8C54-942A946655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6583364"/>
            <a:ext cx="18474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>
              <a:defRPr/>
            </a:pPr>
            <a:r>
              <a:rPr lang="en-US" altLang="ko-KR" sz="1200" i="1" dirty="0">
                <a:solidFill>
                  <a:srgbClr val="0915A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KAIST College of Business</a:t>
            </a: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569701" y="6564314"/>
            <a:ext cx="715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fld id="{A2613B6F-B5D4-4EF2-9166-1E67C1A89315}" type="slidenum">
              <a:rPr lang="en-US" altLang="ko-KR" sz="1200" smtClean="0">
                <a:solidFill>
                  <a:schemeClr val="bg2"/>
                </a:solidFill>
                <a:latin typeface="Times New Roman" panose="02020603050405020304" pitchFamily="18" charset="0"/>
                <a:ea typeface="돋움" panose="020B0600000101010101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chemeClr val="bg2"/>
              </a:solidFill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4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4B752-E9B7-415C-B7AA-E3FD62BCD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종합예제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80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28"/>
    </mc:Choice>
    <mc:Fallback xmlns="">
      <p:transition spd="slow" advTm="575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98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 </a:t>
            </a:r>
            <a:r>
              <a:rPr lang="ko-KR" altLang="ko-KR" sz="2000" dirty="0"/>
              <a:t>외상으로 </a:t>
            </a:r>
            <a:r>
              <a:rPr lang="en-US" altLang="ko-KR" sz="2000" dirty="0"/>
              <a:t>$820,000</a:t>
            </a:r>
            <a:r>
              <a:rPr lang="ko-KR" altLang="ko-KR" sz="2000" dirty="0"/>
              <a:t>의 </a:t>
            </a:r>
            <a:r>
              <a:rPr lang="ko-KR" altLang="ko-KR" sz="2000" dirty="0" err="1"/>
              <a:t>상품재고를</a:t>
            </a:r>
            <a:r>
              <a:rPr lang="ko-KR" altLang="ko-KR" sz="2000" dirty="0"/>
              <a:t> 매입하였다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995370"/>
              </p:ext>
            </p:extLst>
          </p:nvPr>
        </p:nvGraphicFramePr>
        <p:xfrm>
          <a:off x="973993" y="967359"/>
          <a:ext cx="9556116" cy="1477330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38156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827909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(1a)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상품재고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(+A) 820,000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외상매입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(+L) 820,000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820,000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91439" y="2873610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(2)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상품재고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   	820,000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외상매입금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820,000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13DA31E-A95B-4B80-AF85-6B69168E4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57106"/>
              </p:ext>
            </p:extLst>
          </p:nvPr>
        </p:nvGraphicFramePr>
        <p:xfrm>
          <a:off x="2946980" y="424969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상품재고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5A37C4-3D4D-4A29-B222-C62FE1E21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2750"/>
              </p:ext>
            </p:extLst>
          </p:nvPr>
        </p:nvGraphicFramePr>
        <p:xfrm>
          <a:off x="6387520" y="417067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외상매입금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820,000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C2E1AB-021A-448F-AD87-6643F20CAEA0}"/>
              </a:ext>
            </a:extLst>
          </p:cNvPr>
          <p:cNvCxnSpPr>
            <a:cxnSpLocks/>
          </p:cNvCxnSpPr>
          <p:nvPr/>
        </p:nvCxnSpPr>
        <p:spPr>
          <a:xfrm>
            <a:off x="2649894" y="3135086"/>
            <a:ext cx="979714" cy="1184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9CBD16-B462-43F4-9AE8-3A731DB4EE6F}"/>
              </a:ext>
            </a:extLst>
          </p:cNvPr>
          <p:cNvCxnSpPr/>
          <p:nvPr/>
        </p:nvCxnSpPr>
        <p:spPr>
          <a:xfrm flipH="1">
            <a:off x="3881535" y="3153747"/>
            <a:ext cx="1530220" cy="1558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01D608-1227-43A2-84FA-7A959DFA6B9C}"/>
              </a:ext>
            </a:extLst>
          </p:cNvPr>
          <p:cNvCxnSpPr/>
          <p:nvPr/>
        </p:nvCxnSpPr>
        <p:spPr>
          <a:xfrm>
            <a:off x="7164729" y="3153747"/>
            <a:ext cx="57165" cy="1095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B3E629-D909-4CD1-96C2-16AFDD5921FE}"/>
              </a:ext>
            </a:extLst>
          </p:cNvPr>
          <p:cNvCxnSpPr>
            <a:cxnSpLocks/>
          </p:cNvCxnSpPr>
          <p:nvPr/>
        </p:nvCxnSpPr>
        <p:spPr>
          <a:xfrm flipH="1">
            <a:off x="8182947" y="3153747"/>
            <a:ext cx="1359159" cy="1474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64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10"/>
    </mc:Choice>
    <mc:Fallback xmlns="">
      <p:transition spd="slow" advTm="100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23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3. </a:t>
            </a:r>
            <a:r>
              <a:rPr lang="ko-KR" altLang="ko-KR" sz="1800" dirty="0"/>
              <a:t>현금으로 </a:t>
            </a:r>
            <a:r>
              <a:rPr lang="ko-KR" altLang="en-US" sz="1800" dirty="0"/>
              <a:t>급료</a:t>
            </a:r>
            <a:r>
              <a:rPr lang="en-US" altLang="ko-KR" sz="1800" dirty="0"/>
              <a:t> $400,000</a:t>
            </a:r>
            <a:r>
              <a:rPr lang="ko-KR" altLang="ko-KR" sz="1800" dirty="0"/>
              <a:t>을 지급하였다</a:t>
            </a:r>
            <a:r>
              <a:rPr lang="en-US" altLang="ko-KR" sz="1800" dirty="0"/>
              <a:t>. </a:t>
            </a:r>
            <a:r>
              <a:rPr lang="ko-KR" altLang="ko-KR" sz="1800" dirty="0"/>
              <a:t>이 금액은 </a:t>
            </a:r>
            <a:r>
              <a:rPr lang="en-US" altLang="ko-KR" sz="1800" dirty="0"/>
              <a:t>2020</a:t>
            </a:r>
            <a:r>
              <a:rPr lang="ko-KR" altLang="ko-KR" sz="1800" dirty="0"/>
              <a:t>년말에 미지급한 </a:t>
            </a:r>
            <a:r>
              <a:rPr lang="ko-KR" altLang="en-US" sz="1800" dirty="0"/>
              <a:t>급료를</a:t>
            </a:r>
            <a:r>
              <a:rPr lang="ko-KR" altLang="ko-KR" sz="1800" dirty="0"/>
              <a:t> 포함하고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40925"/>
              </p:ext>
            </p:extLst>
          </p:nvPr>
        </p:nvGraphicFramePr>
        <p:xfrm>
          <a:off x="973993" y="967359"/>
          <a:ext cx="10124641" cy="1787527"/>
        </p:xfrm>
        <a:graphic>
          <a:graphicData uri="http://schemas.openxmlformats.org/drawingml/2006/table">
            <a:tbl>
              <a:tblPr firstRow="1" firstCol="1" bandRow="1"/>
              <a:tblGrid>
                <a:gridCol w="62489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50871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50871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9571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88240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80497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615761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311935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739061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18973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251074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03781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2177280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60965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50871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현금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-400,000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미지급급료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(-L)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-73,000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급료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(E, -SE)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-327,000</a:t>
                      </a:r>
                      <a:endParaRPr lang="ko-KR" sz="18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61BBA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-400,000</a:t>
                      </a:r>
                      <a:endParaRPr lang="ko-KR" sz="1100" dirty="0">
                        <a:solidFill>
                          <a:srgbClr val="061BB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61BBA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>
                        <a:solidFill>
                          <a:srgbClr val="061BBA"/>
                        </a:solidFill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lang="en-US" sz="1800" dirty="0">
                          <a:solidFill>
                            <a:srgbClr val="061BBA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-73,000</a:t>
                      </a:r>
                      <a:endParaRPr lang="ko-KR" altLang="en-US" dirty="0">
                        <a:solidFill>
                          <a:srgbClr val="061BBA"/>
                        </a:solidFill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61BBA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>
                        <a:solidFill>
                          <a:srgbClr val="061BBA"/>
                        </a:solidFill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61BBA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                    -327,000</a:t>
                      </a:r>
                      <a:endParaRPr lang="ko-KR" altLang="en-US" sz="1800" dirty="0">
                        <a:solidFill>
                          <a:srgbClr val="061BBA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61BBA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solidFill>
                          <a:srgbClr val="061BB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72D6199-4A95-4126-B171-DEAFAD6FFEE4}"/>
              </a:ext>
            </a:extLst>
          </p:cNvPr>
          <p:cNvSpPr/>
          <p:nvPr/>
        </p:nvSpPr>
        <p:spPr>
          <a:xfrm>
            <a:off x="5243119" y="1686134"/>
            <a:ext cx="998290" cy="226556"/>
          </a:xfrm>
          <a:custGeom>
            <a:avLst/>
            <a:gdLst>
              <a:gd name="connsiteX0" fmla="*/ 0 w 998290"/>
              <a:gd name="connsiteY0" fmla="*/ 226556 h 226556"/>
              <a:gd name="connsiteX1" fmla="*/ 486562 w 998290"/>
              <a:gd name="connsiteY1" fmla="*/ 53 h 226556"/>
              <a:gd name="connsiteX2" fmla="*/ 998290 w 998290"/>
              <a:gd name="connsiteY2" fmla="*/ 209778 h 22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90" h="226556">
                <a:moveTo>
                  <a:pt x="0" y="226556"/>
                </a:moveTo>
                <a:cubicBezTo>
                  <a:pt x="160090" y="114702"/>
                  <a:pt x="320180" y="2849"/>
                  <a:pt x="486562" y="53"/>
                </a:cubicBezTo>
                <a:cubicBezTo>
                  <a:pt x="652944" y="-2743"/>
                  <a:pt x="825617" y="103517"/>
                  <a:pt x="998290" y="209778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1832484-B0A3-4B1B-A83F-6133066E64B5}"/>
              </a:ext>
            </a:extLst>
          </p:cNvPr>
          <p:cNvSpPr/>
          <p:nvPr/>
        </p:nvSpPr>
        <p:spPr>
          <a:xfrm>
            <a:off x="4664279" y="2139193"/>
            <a:ext cx="2919369" cy="478494"/>
          </a:xfrm>
          <a:custGeom>
            <a:avLst/>
            <a:gdLst>
              <a:gd name="connsiteX0" fmla="*/ 2919369 w 2919369"/>
              <a:gd name="connsiteY0" fmla="*/ 0 h 478494"/>
              <a:gd name="connsiteX1" fmla="*/ 1493240 w 2919369"/>
              <a:gd name="connsiteY1" fmla="*/ 478172 h 478494"/>
              <a:gd name="connsiteX2" fmla="*/ 0 w 2919369"/>
              <a:gd name="connsiteY2" fmla="*/ 58723 h 47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9369" h="478494">
                <a:moveTo>
                  <a:pt x="2919369" y="0"/>
                </a:moveTo>
                <a:cubicBezTo>
                  <a:pt x="2449585" y="234192"/>
                  <a:pt x="1979801" y="468385"/>
                  <a:pt x="1493240" y="478172"/>
                </a:cubicBezTo>
                <a:cubicBezTo>
                  <a:pt x="1006679" y="487959"/>
                  <a:pt x="503339" y="273341"/>
                  <a:pt x="0" y="58723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FF3040C-C0DC-4503-AF57-FCC46D8D46C2}"/>
              </a:ext>
            </a:extLst>
          </p:cNvPr>
          <p:cNvSpPr/>
          <p:nvPr/>
        </p:nvSpPr>
        <p:spPr>
          <a:xfrm>
            <a:off x="4152550" y="2130804"/>
            <a:ext cx="5803213" cy="840309"/>
          </a:xfrm>
          <a:custGeom>
            <a:avLst/>
            <a:gdLst>
              <a:gd name="connsiteX0" fmla="*/ 5931017 w 5931017"/>
              <a:gd name="connsiteY0" fmla="*/ 0 h 840309"/>
              <a:gd name="connsiteX1" fmla="*/ 3129094 w 5931017"/>
              <a:gd name="connsiteY1" fmla="*/ 838899 h 840309"/>
              <a:gd name="connsiteX2" fmla="*/ 0 w 5931017"/>
              <a:gd name="connsiteY2" fmla="*/ 159390 h 8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017" h="840309">
                <a:moveTo>
                  <a:pt x="5931017" y="0"/>
                </a:moveTo>
                <a:cubicBezTo>
                  <a:pt x="5024307" y="406167"/>
                  <a:pt x="4117597" y="812334"/>
                  <a:pt x="3129094" y="838899"/>
                </a:cubicBezTo>
                <a:cubicBezTo>
                  <a:pt x="2140591" y="865464"/>
                  <a:pt x="1070295" y="512427"/>
                  <a:pt x="0" y="159390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C2978E-0B00-4FE7-BBA3-163F72BEA17C}"/>
              </a:ext>
            </a:extLst>
          </p:cNvPr>
          <p:cNvSpPr/>
          <p:nvPr/>
        </p:nvSpPr>
        <p:spPr>
          <a:xfrm>
            <a:off x="1066272" y="3427283"/>
            <a:ext cx="9788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(3)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급료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   	327,000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현금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		400,000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  <a:tab pos="228600" algn="l"/>
                <a:tab pos="457200" algn="l"/>
                <a:tab pos="628650" algn="l"/>
                <a:tab pos="80010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    </a:t>
            </a:r>
            <a:r>
              <a:rPr lang="ko-KR" altLang="en-US" dirty="0" err="1">
                <a:latin typeface="Swis721 Md BT"/>
                <a:cs typeface="Times New Roman" panose="02020603050405020304" pitchFamily="18" charset="0"/>
              </a:rPr>
              <a:t>미지급급료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     73,000	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C20835F-66AF-49D1-8B5A-F4D7FADBC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96955"/>
              </p:ext>
            </p:extLst>
          </p:nvPr>
        </p:nvGraphicFramePr>
        <p:xfrm>
          <a:off x="1838819" y="474601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327,000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BB68822-2861-4086-8622-04CE7F08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14313"/>
              </p:ext>
            </p:extLst>
          </p:nvPr>
        </p:nvGraphicFramePr>
        <p:xfrm>
          <a:off x="5143499" y="474601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4499CD5-B26B-4925-A8D3-5F3747DD6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36312"/>
              </p:ext>
            </p:extLst>
          </p:nvPr>
        </p:nvGraphicFramePr>
        <p:xfrm>
          <a:off x="8178566" y="4262158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4EDEF7-5561-4362-822D-4C1827132529}"/>
              </a:ext>
            </a:extLst>
          </p:cNvPr>
          <p:cNvCxnSpPr/>
          <p:nvPr/>
        </p:nvCxnSpPr>
        <p:spPr>
          <a:xfrm>
            <a:off x="2304661" y="3629608"/>
            <a:ext cx="233266" cy="1116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9533A5-BF78-433F-A10D-50B5F3209013}"/>
              </a:ext>
            </a:extLst>
          </p:cNvPr>
          <p:cNvCxnSpPr/>
          <p:nvPr/>
        </p:nvCxnSpPr>
        <p:spPr>
          <a:xfrm flipH="1">
            <a:off x="2696547" y="3601616"/>
            <a:ext cx="2446952" cy="1623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BC3EEB-D921-421D-BE3B-91FE8F0F71D7}"/>
              </a:ext>
            </a:extLst>
          </p:cNvPr>
          <p:cNvCxnSpPr/>
          <p:nvPr/>
        </p:nvCxnSpPr>
        <p:spPr>
          <a:xfrm>
            <a:off x="3340359" y="3918857"/>
            <a:ext cx="227667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FA30B3-CBA5-4411-918A-B1AA11E3AC41}"/>
              </a:ext>
            </a:extLst>
          </p:cNvPr>
          <p:cNvCxnSpPr/>
          <p:nvPr/>
        </p:nvCxnSpPr>
        <p:spPr>
          <a:xfrm>
            <a:off x="5365102" y="3956180"/>
            <a:ext cx="307910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11466-AF27-4239-9931-30A9EFBC7BBE}"/>
              </a:ext>
            </a:extLst>
          </p:cNvPr>
          <p:cNvCxnSpPr>
            <a:cxnSpLocks/>
          </p:cNvCxnSpPr>
          <p:nvPr/>
        </p:nvCxnSpPr>
        <p:spPr>
          <a:xfrm>
            <a:off x="7290033" y="3716323"/>
            <a:ext cx="1676685" cy="669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6C2DC0-7D62-4502-8F8C-2ED177BAD798}"/>
              </a:ext>
            </a:extLst>
          </p:cNvPr>
          <p:cNvCxnSpPr/>
          <p:nvPr/>
        </p:nvCxnSpPr>
        <p:spPr>
          <a:xfrm flipH="1">
            <a:off x="9610531" y="3796496"/>
            <a:ext cx="77479" cy="949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0128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705"/>
    </mc:Choice>
    <mc:Fallback xmlns="">
      <p:transition spd="slow" advTm="19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23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4. </a:t>
            </a:r>
            <a:r>
              <a:rPr lang="ko-KR" altLang="ko-KR" sz="1800" dirty="0"/>
              <a:t>소모품 </a:t>
            </a:r>
            <a:r>
              <a:rPr lang="en-US" altLang="ko-KR" sz="1800" dirty="0"/>
              <a:t>$110,000</a:t>
            </a:r>
            <a:r>
              <a:rPr lang="ko-KR" altLang="ko-KR" sz="1800" dirty="0"/>
              <a:t>어치를 매입하고 어음을 발행하였다</a:t>
            </a:r>
            <a:r>
              <a:rPr lang="en-US" altLang="ko-KR" sz="1800" dirty="0"/>
              <a:t>. </a:t>
            </a:r>
            <a:r>
              <a:rPr lang="ko-KR" altLang="ko-KR" sz="1800" dirty="0"/>
              <a:t>이 어음의 만기는 </a:t>
            </a:r>
            <a:r>
              <a:rPr lang="en-US" altLang="ko-KR" sz="1800" dirty="0"/>
              <a:t>6</a:t>
            </a:r>
            <a:r>
              <a:rPr lang="ko-KR" altLang="ko-KR" sz="1800" dirty="0"/>
              <a:t>개월 후인 </a:t>
            </a:r>
            <a:r>
              <a:rPr lang="en-US" altLang="ko-KR" sz="1800" dirty="0"/>
              <a:t>2022</a:t>
            </a:r>
            <a:r>
              <a:rPr lang="ko-KR" altLang="ko-KR" sz="1800" dirty="0"/>
              <a:t>년 </a:t>
            </a:r>
            <a:r>
              <a:rPr lang="en-US" altLang="ko-KR" sz="1800" dirty="0"/>
              <a:t>3</a:t>
            </a:r>
            <a:r>
              <a:rPr lang="ko-KR" altLang="ko-KR" sz="1800" dirty="0"/>
              <a:t>월 </a:t>
            </a:r>
            <a:r>
              <a:rPr lang="en-US" altLang="ko-KR" sz="1800" dirty="0"/>
              <a:t>12</a:t>
            </a:r>
            <a:r>
              <a:rPr lang="ko-KR" altLang="ko-KR" sz="1800" dirty="0"/>
              <a:t>일이다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513176"/>
              </p:ext>
            </p:extLst>
          </p:nvPr>
        </p:nvGraphicFramePr>
        <p:xfrm>
          <a:off x="973993" y="967359"/>
          <a:ext cx="9556116" cy="1730504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소모품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(+A) 110,000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단기차입금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(+L) </a:t>
                      </a:r>
                    </a:p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110,000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110,000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91439" y="2873610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(4)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소모품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110,000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단기차입금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	110,000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F95CB8-1D40-4AFB-9934-4E89AB865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80734"/>
              </p:ext>
            </p:extLst>
          </p:nvPr>
        </p:nvGraphicFramePr>
        <p:xfrm>
          <a:off x="2949781" y="4202159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F7F64D-00F4-4A82-9971-DCBBAA805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48605"/>
              </p:ext>
            </p:extLst>
          </p:nvPr>
        </p:nvGraphicFramePr>
        <p:xfrm>
          <a:off x="6284048" y="4202159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단기차입금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1E759A6-4CB8-44F6-A028-1F7E211BC600}"/>
              </a:ext>
            </a:extLst>
          </p:cNvPr>
          <p:cNvCxnSpPr/>
          <p:nvPr/>
        </p:nvCxnSpPr>
        <p:spPr>
          <a:xfrm>
            <a:off x="2556588" y="3153747"/>
            <a:ext cx="1054359" cy="1138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47DF7E-9E9E-4C37-9592-03596D700F31}"/>
              </a:ext>
            </a:extLst>
          </p:cNvPr>
          <p:cNvCxnSpPr/>
          <p:nvPr/>
        </p:nvCxnSpPr>
        <p:spPr>
          <a:xfrm flipH="1">
            <a:off x="3834882" y="3144416"/>
            <a:ext cx="1567542" cy="1520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82EA41-620F-4980-9E25-4541B49BF8FC}"/>
              </a:ext>
            </a:extLst>
          </p:cNvPr>
          <p:cNvCxnSpPr/>
          <p:nvPr/>
        </p:nvCxnSpPr>
        <p:spPr>
          <a:xfrm flipH="1">
            <a:off x="7137918" y="3242942"/>
            <a:ext cx="142558" cy="1049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018592-7F4C-4DAC-B133-4F31277A53B8}"/>
              </a:ext>
            </a:extLst>
          </p:cNvPr>
          <p:cNvCxnSpPr/>
          <p:nvPr/>
        </p:nvCxnSpPr>
        <p:spPr>
          <a:xfrm flipH="1">
            <a:off x="7968344" y="3153747"/>
            <a:ext cx="1696517" cy="1511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838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65"/>
    </mc:Choice>
    <mc:Fallback xmlns="">
      <p:transition spd="slow" advTm="97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98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ko-KR" sz="2000" dirty="0"/>
              <a:t>외상매출금 중 </a:t>
            </a:r>
            <a:r>
              <a:rPr lang="en-US" altLang="ko-KR" sz="2000" dirty="0"/>
              <a:t>$850,000</a:t>
            </a:r>
            <a:r>
              <a:rPr lang="ko-KR" altLang="ko-KR" sz="2000" dirty="0"/>
              <a:t>을 고객으로부터 회수하였다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336780"/>
              </p:ext>
            </p:extLst>
          </p:nvPr>
        </p:nvGraphicFramePr>
        <p:xfrm>
          <a:off x="973993" y="967359"/>
          <a:ext cx="9556116" cy="1792036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현금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(+A) 850,000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외상매출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-850,000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91439" y="2873610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(5)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현금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850,000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외상매출금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850,000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ED0D3AF7-7E38-4962-B2B7-8A5D5BACA9EB}"/>
              </a:ext>
            </a:extLst>
          </p:cNvPr>
          <p:cNvSpPr/>
          <p:nvPr/>
        </p:nvSpPr>
        <p:spPr>
          <a:xfrm>
            <a:off x="4840448" y="2139193"/>
            <a:ext cx="1921079" cy="604648"/>
          </a:xfrm>
          <a:custGeom>
            <a:avLst/>
            <a:gdLst>
              <a:gd name="connsiteX0" fmla="*/ 0 w 1921079"/>
              <a:gd name="connsiteY0" fmla="*/ 0 h 604648"/>
              <a:gd name="connsiteX1" fmla="*/ 914400 w 1921079"/>
              <a:gd name="connsiteY1" fmla="*/ 604007 h 604648"/>
              <a:gd name="connsiteX2" fmla="*/ 1921079 w 1921079"/>
              <a:gd name="connsiteY2" fmla="*/ 92279 h 60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079" h="604648">
                <a:moveTo>
                  <a:pt x="0" y="0"/>
                </a:moveTo>
                <a:cubicBezTo>
                  <a:pt x="297110" y="294313"/>
                  <a:pt x="594220" y="588627"/>
                  <a:pt x="914400" y="604007"/>
                </a:cubicBezTo>
                <a:cubicBezTo>
                  <a:pt x="1234580" y="619387"/>
                  <a:pt x="1577829" y="355833"/>
                  <a:pt x="1921079" y="92279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3FA034-4759-4E46-A1D1-7EAE73CC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35161"/>
              </p:ext>
            </p:extLst>
          </p:nvPr>
        </p:nvGraphicFramePr>
        <p:xfrm>
          <a:off x="2935447" y="3842281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A314E5-E319-402A-9317-84AC88B0B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67568"/>
              </p:ext>
            </p:extLst>
          </p:nvPr>
        </p:nvGraphicFramePr>
        <p:xfrm>
          <a:off x="6761527" y="384228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외상매출금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188,000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0307939-E18E-44C9-B014-7B382D374482}"/>
              </a:ext>
            </a:extLst>
          </p:cNvPr>
          <p:cNvCxnSpPr/>
          <p:nvPr/>
        </p:nvCxnSpPr>
        <p:spPr>
          <a:xfrm>
            <a:off x="2444620" y="3172408"/>
            <a:ext cx="1287625" cy="765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BE1F3B-1387-453B-BF56-3481AECBE273}"/>
              </a:ext>
            </a:extLst>
          </p:cNvPr>
          <p:cNvCxnSpPr/>
          <p:nvPr/>
        </p:nvCxnSpPr>
        <p:spPr>
          <a:xfrm flipH="1">
            <a:off x="3816220" y="3163078"/>
            <a:ext cx="1427584" cy="142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360D14-D33A-4FED-97C6-DA2827939A85}"/>
              </a:ext>
            </a:extLst>
          </p:cNvPr>
          <p:cNvCxnSpPr/>
          <p:nvPr/>
        </p:nvCxnSpPr>
        <p:spPr>
          <a:xfrm>
            <a:off x="7211028" y="3172408"/>
            <a:ext cx="346768" cy="765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C68A32-9FD2-422E-B6E7-CFF743C15B66}"/>
              </a:ext>
            </a:extLst>
          </p:cNvPr>
          <p:cNvCxnSpPr>
            <a:cxnSpLocks/>
          </p:cNvCxnSpPr>
          <p:nvPr/>
        </p:nvCxnSpPr>
        <p:spPr>
          <a:xfrm flipH="1">
            <a:off x="8229600" y="3172408"/>
            <a:ext cx="1300294" cy="1119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562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67"/>
    </mc:Choice>
    <mc:Fallback xmlns="">
      <p:transition spd="slow" advTm="88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98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6. </a:t>
            </a:r>
            <a:r>
              <a:rPr lang="ko-KR" altLang="ko-KR" sz="2000" dirty="0"/>
              <a:t>외상매입금 </a:t>
            </a:r>
            <a:r>
              <a:rPr lang="en-US" altLang="ko-KR" sz="2000" dirty="0"/>
              <a:t>$870,000</a:t>
            </a:r>
            <a:r>
              <a:rPr lang="ko-KR" altLang="ko-KR" sz="2000" dirty="0"/>
              <a:t>을 거래처에 지급하였다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854067"/>
              </p:ext>
            </p:extLst>
          </p:nvPr>
        </p:nvGraphicFramePr>
        <p:xfrm>
          <a:off x="973993" y="967359"/>
          <a:ext cx="9556116" cy="1730504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현금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-870,000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외상매입금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(-L) </a:t>
                      </a:r>
                    </a:p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-870,000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-870,000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-870,000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91439" y="2873610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(6)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외상매입금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870,000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현금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		870,000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8FDF4E4-BC89-44EC-81EF-EC7BD7E159DD}"/>
              </a:ext>
            </a:extLst>
          </p:cNvPr>
          <p:cNvSpPr/>
          <p:nvPr/>
        </p:nvSpPr>
        <p:spPr>
          <a:xfrm>
            <a:off x="5229537" y="1686608"/>
            <a:ext cx="522514" cy="186695"/>
          </a:xfrm>
          <a:custGeom>
            <a:avLst/>
            <a:gdLst>
              <a:gd name="connsiteX0" fmla="*/ 0 w 522514"/>
              <a:gd name="connsiteY0" fmla="*/ 168033 h 186695"/>
              <a:gd name="connsiteX1" fmla="*/ 223935 w 522514"/>
              <a:gd name="connsiteY1" fmla="*/ 82 h 186695"/>
              <a:gd name="connsiteX2" fmla="*/ 522514 w 522514"/>
              <a:gd name="connsiteY2" fmla="*/ 186695 h 18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186695">
                <a:moveTo>
                  <a:pt x="0" y="168033"/>
                </a:moveTo>
                <a:cubicBezTo>
                  <a:pt x="68424" y="82502"/>
                  <a:pt x="136849" y="-3028"/>
                  <a:pt x="223935" y="82"/>
                </a:cubicBezTo>
                <a:cubicBezTo>
                  <a:pt x="311021" y="3192"/>
                  <a:pt x="416767" y="94943"/>
                  <a:pt x="522514" y="186695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0DDA809-1B35-463E-9919-CAF6AFEF99A5}"/>
              </a:ext>
            </a:extLst>
          </p:cNvPr>
          <p:cNvSpPr/>
          <p:nvPr/>
        </p:nvSpPr>
        <p:spPr>
          <a:xfrm>
            <a:off x="4464698" y="2054524"/>
            <a:ext cx="2509934" cy="597692"/>
          </a:xfrm>
          <a:custGeom>
            <a:avLst/>
            <a:gdLst>
              <a:gd name="connsiteX0" fmla="*/ 2509934 w 2509934"/>
              <a:gd name="connsiteY0" fmla="*/ 0 h 597692"/>
              <a:gd name="connsiteX1" fmla="*/ 1175657 w 2509934"/>
              <a:gd name="connsiteY1" fmla="*/ 597159 h 597692"/>
              <a:gd name="connsiteX2" fmla="*/ 0 w 2509934"/>
              <a:gd name="connsiteY2" fmla="*/ 83975 h 59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934" h="597692">
                <a:moveTo>
                  <a:pt x="2509934" y="0"/>
                </a:moveTo>
                <a:cubicBezTo>
                  <a:pt x="2051956" y="291581"/>
                  <a:pt x="1593979" y="583163"/>
                  <a:pt x="1175657" y="597159"/>
                </a:cubicBezTo>
                <a:cubicBezTo>
                  <a:pt x="757335" y="611155"/>
                  <a:pt x="378667" y="347565"/>
                  <a:pt x="0" y="83975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7BB84F-A21C-43CD-9061-A5B73E5C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75563"/>
              </p:ext>
            </p:extLst>
          </p:nvPr>
        </p:nvGraphicFramePr>
        <p:xfrm>
          <a:off x="2796977" y="434943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외상매입금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820,000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314549A-A1CE-4567-877B-EA6D11C74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62317"/>
              </p:ext>
            </p:extLst>
          </p:nvPr>
        </p:nvGraphicFramePr>
        <p:xfrm>
          <a:off x="6773583" y="3993838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11E16B-E3D0-41F4-A6BB-AF8D5F6CE79D}"/>
              </a:ext>
            </a:extLst>
          </p:cNvPr>
          <p:cNvCxnSpPr/>
          <p:nvPr/>
        </p:nvCxnSpPr>
        <p:spPr>
          <a:xfrm>
            <a:off x="2341984" y="3107094"/>
            <a:ext cx="1287624" cy="124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857296-AD35-4D5F-87D7-FB127128ED52}"/>
              </a:ext>
            </a:extLst>
          </p:cNvPr>
          <p:cNvCxnSpPr/>
          <p:nvPr/>
        </p:nvCxnSpPr>
        <p:spPr>
          <a:xfrm flipH="1">
            <a:off x="3620278" y="3144416"/>
            <a:ext cx="1688840" cy="1651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68206B-91FA-4B99-AFCE-A52284D59E70}"/>
              </a:ext>
            </a:extLst>
          </p:cNvPr>
          <p:cNvCxnSpPr/>
          <p:nvPr/>
        </p:nvCxnSpPr>
        <p:spPr>
          <a:xfrm>
            <a:off x="7245752" y="3144416"/>
            <a:ext cx="340036" cy="951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E716DC-FBE4-476B-9926-C99D145776E8}"/>
              </a:ext>
            </a:extLst>
          </p:cNvPr>
          <p:cNvCxnSpPr/>
          <p:nvPr/>
        </p:nvCxnSpPr>
        <p:spPr>
          <a:xfrm flipH="1">
            <a:off x="8238932" y="3242942"/>
            <a:ext cx="1564825" cy="1459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157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24"/>
    </mc:Choice>
    <mc:Fallback xmlns="">
      <p:transition spd="slow" advTm="782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23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7. </a:t>
            </a:r>
            <a:r>
              <a:rPr lang="ko-KR" altLang="ko-KR" sz="1800" dirty="0"/>
              <a:t>장기투자자산 중 일부를 </a:t>
            </a:r>
            <a:r>
              <a:rPr lang="en-US" altLang="ko-KR" sz="1800" dirty="0"/>
              <a:t>$37,000</a:t>
            </a:r>
            <a:r>
              <a:rPr lang="ko-KR" altLang="ko-KR" sz="1800" dirty="0"/>
              <a:t>에 매각하였다</a:t>
            </a:r>
            <a:r>
              <a:rPr lang="en-US" altLang="ko-KR" sz="1800" dirty="0"/>
              <a:t>. </a:t>
            </a:r>
            <a:r>
              <a:rPr lang="ko-KR" altLang="ko-KR" sz="1800" dirty="0"/>
              <a:t>이 투자자산의 원가는 </a:t>
            </a:r>
            <a:r>
              <a:rPr lang="en-US" altLang="ko-KR" sz="1800" dirty="0"/>
              <a:t>$30,000</a:t>
            </a:r>
            <a:r>
              <a:rPr lang="ko-KR" altLang="ko-KR" sz="1800" dirty="0"/>
              <a:t>이었다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39929"/>
              </p:ext>
            </p:extLst>
          </p:nvPr>
        </p:nvGraphicFramePr>
        <p:xfrm>
          <a:off x="973993" y="967359"/>
          <a:ext cx="9556116" cy="2108266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현금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(+A) 37,000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장기투자자산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-30,000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투자자산처분이익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(Ga, +SE) 7,000</a:t>
                      </a:r>
                      <a:endParaRPr lang="ko-KR" sz="1800" dirty="0">
                        <a:solidFill>
                          <a:srgbClr val="0000CC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    7,000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44786" y="3105834"/>
            <a:ext cx="10422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(7)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현금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37,000      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장기투자자산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30,000</a:t>
            </a:r>
          </a:p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		                          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투자자산처분이익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  	  7,000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7DA8071-FB40-4D9E-8842-8AEC4BB0E3EC}"/>
              </a:ext>
            </a:extLst>
          </p:cNvPr>
          <p:cNvSpPr/>
          <p:nvPr/>
        </p:nvSpPr>
        <p:spPr>
          <a:xfrm>
            <a:off x="4777273" y="1912729"/>
            <a:ext cx="1502229" cy="317287"/>
          </a:xfrm>
          <a:custGeom>
            <a:avLst/>
            <a:gdLst>
              <a:gd name="connsiteX0" fmla="*/ 0 w 1502229"/>
              <a:gd name="connsiteY0" fmla="*/ 298626 h 317287"/>
              <a:gd name="connsiteX1" fmla="*/ 755780 w 1502229"/>
              <a:gd name="connsiteY1" fmla="*/ 47 h 317287"/>
              <a:gd name="connsiteX2" fmla="*/ 1502229 w 1502229"/>
              <a:gd name="connsiteY2" fmla="*/ 317287 h 31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9" h="317287">
                <a:moveTo>
                  <a:pt x="0" y="298626"/>
                </a:moveTo>
                <a:cubicBezTo>
                  <a:pt x="252704" y="147781"/>
                  <a:pt x="505409" y="-3063"/>
                  <a:pt x="755780" y="47"/>
                </a:cubicBezTo>
                <a:cubicBezTo>
                  <a:pt x="1006151" y="3157"/>
                  <a:pt x="1254190" y="160222"/>
                  <a:pt x="1502229" y="317287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60D9E05-95DC-4AB1-935E-C80CCF55E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05592"/>
              </p:ext>
            </p:extLst>
          </p:nvPr>
        </p:nvGraphicFramePr>
        <p:xfrm>
          <a:off x="1828359" y="4010232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1F383DB-9289-421A-B857-E73DA75C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74908"/>
              </p:ext>
            </p:extLst>
          </p:nvPr>
        </p:nvGraphicFramePr>
        <p:xfrm>
          <a:off x="5061868" y="426168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장기투자자산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160,000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1FDA8DE-4575-4F16-BFF1-999BAAF9E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78092"/>
              </p:ext>
            </p:extLst>
          </p:nvPr>
        </p:nvGraphicFramePr>
        <p:xfrm>
          <a:off x="8148079" y="4192829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투자자산처분이익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FAAD86-2B46-434A-8EB3-3F9FEE9FBC83}"/>
              </a:ext>
            </a:extLst>
          </p:cNvPr>
          <p:cNvCxnSpPr/>
          <p:nvPr/>
        </p:nvCxnSpPr>
        <p:spPr>
          <a:xfrm>
            <a:off x="2080727" y="3428999"/>
            <a:ext cx="541175" cy="581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56B0D5-FB37-438C-B38C-0F025A561959}"/>
              </a:ext>
            </a:extLst>
          </p:cNvPr>
          <p:cNvCxnSpPr/>
          <p:nvPr/>
        </p:nvCxnSpPr>
        <p:spPr>
          <a:xfrm flipH="1">
            <a:off x="2677886" y="3428999"/>
            <a:ext cx="2565918" cy="153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B22714-6CFE-4722-ABE5-01E9151BEB06}"/>
              </a:ext>
            </a:extLst>
          </p:cNvPr>
          <p:cNvCxnSpPr>
            <a:endCxn id="9" idx="0"/>
          </p:cNvCxnSpPr>
          <p:nvPr/>
        </p:nvCxnSpPr>
        <p:spPr>
          <a:xfrm flipH="1">
            <a:off x="6014368" y="3365205"/>
            <a:ext cx="824971" cy="89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1451BB-98A6-4AA3-BE45-12798A0BB2F8}"/>
              </a:ext>
            </a:extLst>
          </p:cNvPr>
          <p:cNvCxnSpPr/>
          <p:nvPr/>
        </p:nvCxnSpPr>
        <p:spPr>
          <a:xfrm flipH="1">
            <a:off x="6839339" y="3365205"/>
            <a:ext cx="3374047" cy="1335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9BDC76-01BC-4BE2-A1DB-7A78D30EB71C}"/>
              </a:ext>
            </a:extLst>
          </p:cNvPr>
          <p:cNvCxnSpPr/>
          <p:nvPr/>
        </p:nvCxnSpPr>
        <p:spPr>
          <a:xfrm>
            <a:off x="7445829" y="3672588"/>
            <a:ext cx="1418253" cy="58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7C90AD-C982-4256-8606-5461AC621404}"/>
              </a:ext>
            </a:extLst>
          </p:cNvPr>
          <p:cNvCxnSpPr>
            <a:cxnSpLocks/>
          </p:cNvCxnSpPr>
          <p:nvPr/>
        </p:nvCxnSpPr>
        <p:spPr>
          <a:xfrm flipH="1">
            <a:off x="9846895" y="3752165"/>
            <a:ext cx="702250" cy="86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582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407"/>
    </mc:Choice>
    <mc:Fallback xmlns="">
      <p:transition spd="slow" advTm="323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98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8. </a:t>
            </a:r>
            <a:r>
              <a:rPr lang="ko-KR" altLang="ko-KR" sz="2000" dirty="0"/>
              <a:t>기타영업비용으로 </a:t>
            </a:r>
            <a:r>
              <a:rPr lang="en-US" altLang="ko-KR" sz="2000" dirty="0"/>
              <a:t>$148,000</a:t>
            </a:r>
            <a:r>
              <a:rPr lang="ko-KR" altLang="ko-KR" sz="2000" dirty="0"/>
              <a:t>를 지급하였다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376677"/>
              </p:ext>
            </p:extLst>
          </p:nvPr>
        </p:nvGraphicFramePr>
        <p:xfrm>
          <a:off x="973993" y="967359"/>
          <a:ext cx="9556116" cy="1792798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현금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-148,000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기타영업비용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(E, -SE)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-148,000</a:t>
                      </a:r>
                      <a:endParaRPr lang="ko-KR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-148,000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-148,000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91439" y="2873610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(8)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기타영업비용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148,000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현금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		148,000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3FC89C8B-E8B7-41F6-B3E2-44EE7A37C70B}"/>
              </a:ext>
            </a:extLst>
          </p:cNvPr>
          <p:cNvSpPr/>
          <p:nvPr/>
        </p:nvSpPr>
        <p:spPr>
          <a:xfrm>
            <a:off x="4646645" y="1688685"/>
            <a:ext cx="1726163" cy="224091"/>
          </a:xfrm>
          <a:custGeom>
            <a:avLst/>
            <a:gdLst>
              <a:gd name="connsiteX0" fmla="*/ 0 w 1726163"/>
              <a:gd name="connsiteY0" fmla="*/ 196099 h 224091"/>
              <a:gd name="connsiteX1" fmla="*/ 895739 w 1726163"/>
              <a:gd name="connsiteY1" fmla="*/ 156 h 224091"/>
              <a:gd name="connsiteX2" fmla="*/ 1726163 w 1726163"/>
              <a:gd name="connsiteY2" fmla="*/ 224091 h 22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224091">
                <a:moveTo>
                  <a:pt x="0" y="196099"/>
                </a:moveTo>
                <a:cubicBezTo>
                  <a:pt x="304022" y="95795"/>
                  <a:pt x="608045" y="-4509"/>
                  <a:pt x="895739" y="156"/>
                </a:cubicBezTo>
                <a:cubicBezTo>
                  <a:pt x="1183433" y="4821"/>
                  <a:pt x="1454798" y="114456"/>
                  <a:pt x="1726163" y="224091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5AC827B-5B99-41FD-80FA-C8FD06EA6F22}"/>
              </a:ext>
            </a:extLst>
          </p:cNvPr>
          <p:cNvSpPr/>
          <p:nvPr/>
        </p:nvSpPr>
        <p:spPr>
          <a:xfrm>
            <a:off x="3368351" y="2108718"/>
            <a:ext cx="5943600" cy="746449"/>
          </a:xfrm>
          <a:custGeom>
            <a:avLst/>
            <a:gdLst>
              <a:gd name="connsiteX0" fmla="*/ 5943600 w 5943600"/>
              <a:gd name="connsiteY0" fmla="*/ 0 h 746449"/>
              <a:gd name="connsiteX1" fmla="*/ 2286000 w 5943600"/>
              <a:gd name="connsiteY1" fmla="*/ 746449 h 746449"/>
              <a:gd name="connsiteX2" fmla="*/ 0 w 5943600"/>
              <a:gd name="connsiteY2" fmla="*/ 0 h 746449"/>
              <a:gd name="connsiteX3" fmla="*/ 0 w 5943600"/>
              <a:gd name="connsiteY3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0" h="746449">
                <a:moveTo>
                  <a:pt x="5943600" y="0"/>
                </a:moveTo>
                <a:cubicBezTo>
                  <a:pt x="4610100" y="373224"/>
                  <a:pt x="3276600" y="746449"/>
                  <a:pt x="2286000" y="746449"/>
                </a:cubicBezTo>
                <a:cubicBezTo>
                  <a:pt x="1295400" y="74644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F37482-2B18-48FC-BFBF-37E614F6E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5346"/>
              </p:ext>
            </p:extLst>
          </p:nvPr>
        </p:nvGraphicFramePr>
        <p:xfrm>
          <a:off x="2539807" y="4195456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0ACE81A-CA56-43B1-8DDF-9F53E9F69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69104"/>
              </p:ext>
            </p:extLst>
          </p:nvPr>
        </p:nvGraphicFramePr>
        <p:xfrm>
          <a:off x="7100155" y="3720982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2858947" y="3159889"/>
            <a:ext cx="509404" cy="1035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460830" y="3242942"/>
            <a:ext cx="2083443" cy="1421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268901" y="3159889"/>
            <a:ext cx="671332" cy="682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005156" y="3159889"/>
            <a:ext cx="914348" cy="1504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76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42"/>
    </mc:Choice>
    <mc:Fallback xmlns="">
      <p:transition spd="slow" advTm="92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98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9. </a:t>
            </a:r>
            <a:r>
              <a:rPr lang="ko-KR" altLang="ko-KR" sz="2000" dirty="0" err="1"/>
              <a:t>보통주를</a:t>
            </a:r>
            <a:r>
              <a:rPr lang="ko-KR" altLang="ko-KR" sz="2000" dirty="0"/>
              <a:t> 추가로 발행하고 현금 </a:t>
            </a:r>
            <a:r>
              <a:rPr lang="en-US" altLang="ko-KR" sz="2000" dirty="0"/>
              <a:t>$120,000</a:t>
            </a:r>
            <a:r>
              <a:rPr lang="ko-KR" altLang="ko-KR" sz="2000" dirty="0"/>
              <a:t>를 받았다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822600"/>
              </p:ext>
            </p:extLst>
          </p:nvPr>
        </p:nvGraphicFramePr>
        <p:xfrm>
          <a:off x="973993" y="967359"/>
          <a:ext cx="9556116" cy="1787527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자본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현금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(+A) 120,000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보통주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(+SE) 120,000</a:t>
                      </a:r>
                      <a:endParaRPr lang="ko-KR" sz="1800" dirty="0">
                        <a:solidFill>
                          <a:srgbClr val="0000CC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120,000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91439" y="2873610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(9)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현금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120,000      Cr) </a:t>
            </a:r>
            <a:r>
              <a:rPr lang="ko-KR" altLang="en-US" dirty="0" err="1">
                <a:latin typeface="Swis721 Md BT"/>
                <a:cs typeface="Times New Roman" panose="02020603050405020304" pitchFamily="18" charset="0"/>
              </a:rPr>
              <a:t>보통주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120,000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CAF8E2-D8CC-4C14-BCAD-2EB355E2E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51397"/>
              </p:ext>
            </p:extLst>
          </p:nvPr>
        </p:nvGraphicFramePr>
        <p:xfrm>
          <a:off x="2910709" y="3776967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0FB566-7383-451C-AC21-ABF76938A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19160"/>
              </p:ext>
            </p:extLst>
          </p:nvPr>
        </p:nvGraphicFramePr>
        <p:xfrm>
          <a:off x="6857022" y="397746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보통주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32E06C-5BDF-4B14-A6C2-9BFDCD851811}"/>
              </a:ext>
            </a:extLst>
          </p:cNvPr>
          <p:cNvCxnSpPr/>
          <p:nvPr/>
        </p:nvCxnSpPr>
        <p:spPr>
          <a:xfrm>
            <a:off x="2444620" y="3172408"/>
            <a:ext cx="1222311" cy="699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F60113-7FFA-4C9E-90DF-3FB15F09E2C5}"/>
              </a:ext>
            </a:extLst>
          </p:cNvPr>
          <p:cNvCxnSpPr/>
          <p:nvPr/>
        </p:nvCxnSpPr>
        <p:spPr>
          <a:xfrm flipH="1">
            <a:off x="3760237" y="3160057"/>
            <a:ext cx="1660849" cy="1717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FF9BD9-15B3-48BF-AEB6-5C6D2CCC041C}"/>
              </a:ext>
            </a:extLst>
          </p:cNvPr>
          <p:cNvCxnSpPr/>
          <p:nvPr/>
        </p:nvCxnSpPr>
        <p:spPr>
          <a:xfrm>
            <a:off x="7376292" y="3172408"/>
            <a:ext cx="312132" cy="805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669763-4228-488C-90DF-105EEAACC562}"/>
              </a:ext>
            </a:extLst>
          </p:cNvPr>
          <p:cNvCxnSpPr/>
          <p:nvPr/>
        </p:nvCxnSpPr>
        <p:spPr>
          <a:xfrm flipH="1">
            <a:off x="8630816" y="3155047"/>
            <a:ext cx="1116564" cy="1330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921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05"/>
    </mc:Choice>
    <mc:Fallback xmlns="">
      <p:transition spd="slow" advTm="65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9464"/>
            <a:ext cx="10515600" cy="70789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10. 2021</a:t>
            </a:r>
            <a:r>
              <a:rPr lang="ko-KR" altLang="ko-KR" sz="2000" dirty="0"/>
              <a:t>년 </a:t>
            </a:r>
            <a:r>
              <a:rPr lang="en-US" altLang="ko-KR" sz="2000" dirty="0"/>
              <a:t>9</a:t>
            </a:r>
            <a:r>
              <a:rPr lang="ko-KR" altLang="ko-KR" sz="2000" dirty="0"/>
              <a:t>월 </a:t>
            </a:r>
            <a:r>
              <a:rPr lang="en-US" altLang="ko-KR" sz="2000" dirty="0"/>
              <a:t>30</a:t>
            </a:r>
            <a:r>
              <a:rPr lang="ko-KR" altLang="ko-KR" sz="2000" dirty="0"/>
              <a:t>일에 기존에 외상으로 구입해 간 고객이 </a:t>
            </a:r>
            <a:r>
              <a:rPr lang="en-US" altLang="ko-KR" sz="2000" dirty="0"/>
              <a:t>2022</a:t>
            </a:r>
            <a:r>
              <a:rPr lang="ko-KR" altLang="ko-KR" sz="2000" dirty="0"/>
              <a:t>년 </a:t>
            </a:r>
            <a:r>
              <a:rPr lang="en-US" altLang="ko-KR" sz="2000" dirty="0"/>
              <a:t>5</a:t>
            </a:r>
            <a:r>
              <a:rPr lang="ko-KR" altLang="ko-KR" sz="2000" dirty="0"/>
              <a:t>월 </a:t>
            </a:r>
            <a:r>
              <a:rPr lang="en-US" altLang="ko-KR" sz="2000" dirty="0"/>
              <a:t>1</a:t>
            </a:r>
            <a:r>
              <a:rPr lang="ko-KR" altLang="ko-KR" sz="2000" dirty="0"/>
              <a:t>일이 만기인 </a:t>
            </a:r>
            <a:r>
              <a:rPr lang="en-US" altLang="ko-KR" sz="2000" dirty="0"/>
              <a:t>$72,000</a:t>
            </a:r>
            <a:r>
              <a:rPr lang="ko-KR" altLang="ko-KR" sz="2000" dirty="0"/>
              <a:t>의 어음을 발행해 주었다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345164"/>
              </p:ext>
            </p:extLst>
          </p:nvPr>
        </p:nvGraphicFramePr>
        <p:xfrm>
          <a:off x="973993" y="967359"/>
          <a:ext cx="9556116" cy="1792036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매출채권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(+A) 72,000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외상매출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-72,000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91439" y="2873610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(10)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매출채권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72,000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외상매출금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72,000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E64934C-5CA7-4D3D-AA53-4A45B0D55E20}"/>
              </a:ext>
            </a:extLst>
          </p:cNvPr>
          <p:cNvSpPr/>
          <p:nvPr/>
        </p:nvSpPr>
        <p:spPr>
          <a:xfrm>
            <a:off x="4674637" y="2080727"/>
            <a:ext cx="1772816" cy="457232"/>
          </a:xfrm>
          <a:custGeom>
            <a:avLst/>
            <a:gdLst>
              <a:gd name="connsiteX0" fmla="*/ 0 w 1772816"/>
              <a:gd name="connsiteY0" fmla="*/ 18661 h 457232"/>
              <a:gd name="connsiteX1" fmla="*/ 877077 w 1772816"/>
              <a:gd name="connsiteY1" fmla="*/ 457200 h 457232"/>
              <a:gd name="connsiteX2" fmla="*/ 1772816 w 1772816"/>
              <a:gd name="connsiteY2" fmla="*/ 0 h 4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816" h="457232">
                <a:moveTo>
                  <a:pt x="0" y="18661"/>
                </a:moveTo>
                <a:cubicBezTo>
                  <a:pt x="290804" y="239485"/>
                  <a:pt x="581608" y="460310"/>
                  <a:pt x="877077" y="457200"/>
                </a:cubicBezTo>
                <a:cubicBezTo>
                  <a:pt x="1172546" y="454090"/>
                  <a:pt x="1472681" y="227045"/>
                  <a:pt x="1772816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BFB0FC-89A3-4980-B97A-A24579113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09065"/>
              </p:ext>
            </p:extLst>
          </p:nvPr>
        </p:nvGraphicFramePr>
        <p:xfrm>
          <a:off x="2360203" y="397489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매출채권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72,000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F7FB04-4E02-45EB-91B9-40B868426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41630"/>
              </p:ext>
            </p:extLst>
          </p:nvPr>
        </p:nvGraphicFramePr>
        <p:xfrm>
          <a:off x="7025796" y="398471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외상매출금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188,000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72,000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5616CC-F92C-4345-BE14-9F47A964EAD1}"/>
              </a:ext>
            </a:extLst>
          </p:cNvPr>
          <p:cNvCxnSpPr>
            <a:endCxn id="6" idx="0"/>
          </p:cNvCxnSpPr>
          <p:nvPr/>
        </p:nvCxnSpPr>
        <p:spPr>
          <a:xfrm>
            <a:off x="2967135" y="3242942"/>
            <a:ext cx="345568" cy="731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95D37A-CE55-4900-991D-52F9102DDDF8}"/>
              </a:ext>
            </a:extLst>
          </p:cNvPr>
          <p:cNvCxnSpPr/>
          <p:nvPr/>
        </p:nvCxnSpPr>
        <p:spPr>
          <a:xfrm flipH="1">
            <a:off x="3209731" y="3242942"/>
            <a:ext cx="2127379" cy="1170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585456-1E7D-432B-ABC0-67C0B298F315}"/>
              </a:ext>
            </a:extLst>
          </p:cNvPr>
          <p:cNvCxnSpPr/>
          <p:nvPr/>
        </p:nvCxnSpPr>
        <p:spPr>
          <a:xfrm>
            <a:off x="7118430" y="3165716"/>
            <a:ext cx="728615" cy="893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B54F40-A072-44C5-87CF-E30366710FEC}"/>
              </a:ext>
            </a:extLst>
          </p:cNvPr>
          <p:cNvCxnSpPr>
            <a:cxnSpLocks/>
          </p:cNvCxnSpPr>
          <p:nvPr/>
        </p:nvCxnSpPr>
        <p:spPr>
          <a:xfrm flipH="1">
            <a:off x="8724123" y="3165716"/>
            <a:ext cx="1015495" cy="1500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916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7"/>
    </mc:Choice>
    <mc:Fallback xmlns="">
      <p:transition spd="slow" advTm="1405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98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11. $50,000</a:t>
            </a:r>
            <a:r>
              <a:rPr lang="ko-KR" altLang="ko-KR" sz="2000" dirty="0"/>
              <a:t>의 배당을 선언하고 현금으로 지급하였다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732096"/>
              </p:ext>
            </p:extLst>
          </p:nvPr>
        </p:nvGraphicFramePr>
        <p:xfrm>
          <a:off x="973993" y="967359"/>
          <a:ext cx="9556116" cy="1787527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(11)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현금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-50,000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61BBA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배당금</a:t>
                      </a:r>
                      <a:r>
                        <a:rPr lang="en-US" altLang="ko-KR" sz="1800" dirty="0">
                          <a:solidFill>
                            <a:srgbClr val="061BBA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(-SE)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-50,000</a:t>
                      </a:r>
                      <a:endParaRPr lang="ko-KR" sz="18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-50,0000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110101" y="3244334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(11)	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배당금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   	50,000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현금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		50,000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7C80806-3891-4CCD-9A85-5F6B01E16849}"/>
              </a:ext>
            </a:extLst>
          </p:cNvPr>
          <p:cNvSpPr/>
          <p:nvPr/>
        </p:nvSpPr>
        <p:spPr>
          <a:xfrm>
            <a:off x="4814596" y="1642024"/>
            <a:ext cx="1306286" cy="214768"/>
          </a:xfrm>
          <a:custGeom>
            <a:avLst/>
            <a:gdLst>
              <a:gd name="connsiteX0" fmla="*/ 0 w 1306286"/>
              <a:gd name="connsiteY0" fmla="*/ 214768 h 214768"/>
              <a:gd name="connsiteX1" fmla="*/ 709126 w 1306286"/>
              <a:gd name="connsiteY1" fmla="*/ 164 h 214768"/>
              <a:gd name="connsiteX2" fmla="*/ 1306286 w 1306286"/>
              <a:gd name="connsiteY2" fmla="*/ 186776 h 21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6" h="214768">
                <a:moveTo>
                  <a:pt x="0" y="214768"/>
                </a:moveTo>
                <a:cubicBezTo>
                  <a:pt x="245706" y="109798"/>
                  <a:pt x="491412" y="4829"/>
                  <a:pt x="709126" y="164"/>
                </a:cubicBezTo>
                <a:cubicBezTo>
                  <a:pt x="926840" y="-4501"/>
                  <a:pt x="1116563" y="91137"/>
                  <a:pt x="1306286" y="186776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4AC56CD-B90A-408B-BB8A-C96E07642B20}"/>
              </a:ext>
            </a:extLst>
          </p:cNvPr>
          <p:cNvSpPr/>
          <p:nvPr/>
        </p:nvSpPr>
        <p:spPr>
          <a:xfrm>
            <a:off x="3862873" y="2108718"/>
            <a:ext cx="5701005" cy="748470"/>
          </a:xfrm>
          <a:custGeom>
            <a:avLst/>
            <a:gdLst>
              <a:gd name="connsiteX0" fmla="*/ 5701005 w 5701005"/>
              <a:gd name="connsiteY0" fmla="*/ 0 h 748470"/>
              <a:gd name="connsiteX1" fmla="*/ 2220686 w 5701005"/>
              <a:gd name="connsiteY1" fmla="*/ 746449 h 748470"/>
              <a:gd name="connsiteX2" fmla="*/ 0 w 5701005"/>
              <a:gd name="connsiteY2" fmla="*/ 177282 h 74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005" h="748470">
                <a:moveTo>
                  <a:pt x="5701005" y="0"/>
                </a:moveTo>
                <a:cubicBezTo>
                  <a:pt x="4435929" y="358451"/>
                  <a:pt x="3170853" y="716902"/>
                  <a:pt x="2220686" y="746449"/>
                </a:cubicBezTo>
                <a:cubicBezTo>
                  <a:pt x="1270519" y="775996"/>
                  <a:pt x="635259" y="476639"/>
                  <a:pt x="0" y="177282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B90F8B8-7789-4EB4-8ACC-55466A99F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11377"/>
              </p:ext>
            </p:extLst>
          </p:nvPr>
        </p:nvGraphicFramePr>
        <p:xfrm>
          <a:off x="2634511" y="449532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배당금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B/B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             0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096EA5-C9F4-440E-B5A1-DAF9F11B4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37530"/>
              </p:ext>
            </p:extLst>
          </p:nvPr>
        </p:nvGraphicFramePr>
        <p:xfrm>
          <a:off x="7827943" y="4103114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F3B00B-78FB-49D0-8E27-FC570D47D9D3}"/>
              </a:ext>
            </a:extLst>
          </p:cNvPr>
          <p:cNvCxnSpPr/>
          <p:nvPr/>
        </p:nvCxnSpPr>
        <p:spPr>
          <a:xfrm>
            <a:off x="2379306" y="3526971"/>
            <a:ext cx="1091682" cy="96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BF033E-50EB-473E-8938-E39E78AB1FEB}"/>
              </a:ext>
            </a:extLst>
          </p:cNvPr>
          <p:cNvCxnSpPr/>
          <p:nvPr/>
        </p:nvCxnSpPr>
        <p:spPr>
          <a:xfrm flipH="1">
            <a:off x="3480318" y="3570319"/>
            <a:ext cx="1987421" cy="1396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B137812-C4A0-42B9-94AA-46C1F0F73BF8}"/>
              </a:ext>
            </a:extLst>
          </p:cNvPr>
          <p:cNvCxnSpPr/>
          <p:nvPr/>
        </p:nvCxnSpPr>
        <p:spPr>
          <a:xfrm>
            <a:off x="7245752" y="3570319"/>
            <a:ext cx="1375734" cy="62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820788-F21F-4829-A9C4-CBD19C7A4C1E}"/>
              </a:ext>
            </a:extLst>
          </p:cNvPr>
          <p:cNvCxnSpPr/>
          <p:nvPr/>
        </p:nvCxnSpPr>
        <p:spPr>
          <a:xfrm flipH="1">
            <a:off x="9414588" y="3570319"/>
            <a:ext cx="149290" cy="1677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549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9"/>
    </mc:Choice>
    <mc:Fallback xmlns="">
      <p:transition spd="slow" advTm="97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68EC-C3B8-4599-9160-445DAA6F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303" y="314792"/>
            <a:ext cx="2534174" cy="315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J.D.F Company </a:t>
            </a:r>
            <a:r>
              <a:rPr lang="ko-KR" alt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ABE993-2415-4569-857D-12E37B077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630704"/>
            <a:ext cx="6509857" cy="6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56"/>
    </mc:Choice>
    <mc:Fallback xmlns="">
      <p:transition spd="slow" advTm="2795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98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12. $50,000</a:t>
            </a:r>
            <a:r>
              <a:rPr lang="ko-KR" altLang="ko-KR" sz="2000" dirty="0"/>
              <a:t>어치의 </a:t>
            </a:r>
            <a:r>
              <a:rPr lang="en-US" altLang="ko-KR" sz="2000" dirty="0"/>
              <a:t>Microsoft</a:t>
            </a:r>
            <a:r>
              <a:rPr lang="ko-KR" altLang="ko-KR" sz="2000" dirty="0"/>
              <a:t>주식을 </a:t>
            </a:r>
            <a:r>
              <a:rPr lang="ko-KR" altLang="ko-KR" sz="2000" dirty="0" err="1"/>
              <a:t>장기투자할</a:t>
            </a:r>
            <a:r>
              <a:rPr lang="ko-KR" altLang="ko-KR" sz="2000" dirty="0"/>
              <a:t> 목적으로 구입하였다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563D841-68FB-401D-9838-56A615A6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291222"/>
              </p:ext>
            </p:extLst>
          </p:nvPr>
        </p:nvGraphicFramePr>
        <p:xfrm>
          <a:off x="973993" y="967359"/>
          <a:ext cx="9556116" cy="2107504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부채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(12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장기투자자산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(+A) 50,000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현금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-50,000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91439" y="2873610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(12)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장기투자자산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50,000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현금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		50,000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49108F-7F66-4DCF-809C-B5A3350C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27279"/>
              </p:ext>
            </p:extLst>
          </p:nvPr>
        </p:nvGraphicFramePr>
        <p:xfrm>
          <a:off x="7678652" y="4163441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4EA5414-7C10-44EF-B562-9B93CD45E9BB}"/>
              </a:ext>
            </a:extLst>
          </p:cNvPr>
          <p:cNvSpPr/>
          <p:nvPr/>
        </p:nvSpPr>
        <p:spPr>
          <a:xfrm>
            <a:off x="4816223" y="2416048"/>
            <a:ext cx="2071396" cy="420022"/>
          </a:xfrm>
          <a:custGeom>
            <a:avLst/>
            <a:gdLst>
              <a:gd name="connsiteX0" fmla="*/ 0 w 2071396"/>
              <a:gd name="connsiteY0" fmla="*/ 37322 h 420022"/>
              <a:gd name="connsiteX1" fmla="*/ 1045028 w 2071396"/>
              <a:gd name="connsiteY1" fmla="*/ 419877 h 420022"/>
              <a:gd name="connsiteX2" fmla="*/ 2071396 w 2071396"/>
              <a:gd name="connsiteY2" fmla="*/ 0 h 42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396" h="420022">
                <a:moveTo>
                  <a:pt x="0" y="37322"/>
                </a:moveTo>
                <a:cubicBezTo>
                  <a:pt x="349897" y="231709"/>
                  <a:pt x="699795" y="426097"/>
                  <a:pt x="1045028" y="419877"/>
                </a:cubicBezTo>
                <a:cubicBezTo>
                  <a:pt x="1390261" y="413657"/>
                  <a:pt x="1730828" y="206828"/>
                  <a:pt x="2071396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BBFBAD3-BB4B-4F35-B0E9-5C72AAAE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80075"/>
              </p:ext>
            </p:extLst>
          </p:nvPr>
        </p:nvGraphicFramePr>
        <p:xfrm>
          <a:off x="2467958" y="434943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장기투자잣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160,000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735ADC-1B3D-4E3E-B572-53F41FAE6D32}"/>
              </a:ext>
            </a:extLst>
          </p:cNvPr>
          <p:cNvCxnSpPr/>
          <p:nvPr/>
        </p:nvCxnSpPr>
        <p:spPr>
          <a:xfrm>
            <a:off x="2467958" y="3242942"/>
            <a:ext cx="732442" cy="1106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E4084D-8C75-4D4A-A7C3-49C85CFF7EBC}"/>
              </a:ext>
            </a:extLst>
          </p:cNvPr>
          <p:cNvCxnSpPr/>
          <p:nvPr/>
        </p:nvCxnSpPr>
        <p:spPr>
          <a:xfrm flipH="1">
            <a:off x="3312367" y="3149944"/>
            <a:ext cx="2146041" cy="163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856C13-3551-41C2-BBD8-F0774CB2C0D3}"/>
              </a:ext>
            </a:extLst>
          </p:cNvPr>
          <p:cNvCxnSpPr/>
          <p:nvPr/>
        </p:nvCxnSpPr>
        <p:spPr>
          <a:xfrm>
            <a:off x="7118430" y="3242942"/>
            <a:ext cx="1353766" cy="1011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5DBB63-D144-4E05-ACB7-B88233123ED0}"/>
              </a:ext>
            </a:extLst>
          </p:cNvPr>
          <p:cNvCxnSpPr/>
          <p:nvPr/>
        </p:nvCxnSpPr>
        <p:spPr>
          <a:xfrm flipH="1">
            <a:off x="9321282" y="3157351"/>
            <a:ext cx="402760" cy="2338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1138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9"/>
    </mc:Choice>
    <mc:Fallback xmlns="">
      <p:transition spd="slow" advTm="136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97605F-1928-4358-A99E-E6F74E2C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289"/>
              </p:ext>
            </p:extLst>
          </p:nvPr>
        </p:nvGraphicFramePr>
        <p:xfrm>
          <a:off x="83534" y="268656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84C26B-FC1E-4398-8E09-34981F428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46764"/>
              </p:ext>
            </p:extLst>
          </p:nvPr>
        </p:nvGraphicFramePr>
        <p:xfrm>
          <a:off x="2089903" y="28030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외상매출금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188,000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72,000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5CE0856-E19A-4380-B80F-783B9FBE0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58390"/>
              </p:ext>
            </p:extLst>
          </p:nvPr>
        </p:nvGraphicFramePr>
        <p:xfrm>
          <a:off x="4104661" y="281705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상품재고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B1F0997-4611-487D-96BA-881AF0AF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8565"/>
              </p:ext>
            </p:extLst>
          </p:nvPr>
        </p:nvGraphicFramePr>
        <p:xfrm>
          <a:off x="6136197" y="28310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선급보험료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74,000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1B5A33F-C91A-404E-9B97-816FFE4A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50589"/>
              </p:ext>
            </p:extLst>
          </p:nvPr>
        </p:nvGraphicFramePr>
        <p:xfrm>
          <a:off x="8167733" y="27611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C47FE0-7122-4B8F-A974-8EE686FC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39766"/>
              </p:ext>
            </p:extLst>
          </p:nvPr>
        </p:nvGraphicFramePr>
        <p:xfrm>
          <a:off x="10165713" y="27751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장기투자자산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160,000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673BCF-E9AD-4376-A7F4-9F43C749E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05787"/>
              </p:ext>
            </p:extLst>
          </p:nvPr>
        </p:nvGraphicFramePr>
        <p:xfrm>
          <a:off x="83534" y="249388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480,000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9BE2FA7-1AFB-43B9-B58E-4D720C5C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12362"/>
              </p:ext>
            </p:extLst>
          </p:nvPr>
        </p:nvGraphicFramePr>
        <p:xfrm>
          <a:off x="2088505" y="249388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(A/D)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98,000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0ECDF81-1843-4EBD-81C2-3923472A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73801"/>
              </p:ext>
            </p:extLst>
          </p:nvPr>
        </p:nvGraphicFramePr>
        <p:xfrm>
          <a:off x="4103263" y="249528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950,000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63A1309-9506-408F-96AF-5B7CC24F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21855"/>
              </p:ext>
            </p:extLst>
          </p:nvPr>
        </p:nvGraphicFramePr>
        <p:xfrm>
          <a:off x="6134799" y="249668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3205EA8-BEE6-499D-A4D2-1FC38EF9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7057"/>
              </p:ext>
            </p:extLst>
          </p:nvPr>
        </p:nvGraphicFramePr>
        <p:xfrm>
          <a:off x="8166335" y="2489689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4181BB1-9CED-454B-9DED-9AE55227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33568"/>
              </p:ext>
            </p:extLst>
          </p:nvPr>
        </p:nvGraphicFramePr>
        <p:xfrm>
          <a:off x="10197871" y="2497485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매출채권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72,000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F7197AF-1229-46A8-B2FD-71FEFD7F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51282"/>
              </p:ext>
            </p:extLst>
          </p:nvPr>
        </p:nvGraphicFramePr>
        <p:xfrm>
          <a:off x="83534" y="400791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외상매입금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820,000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F14A1E0-45F8-4E74-A581-D8AC318F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84552"/>
              </p:ext>
            </p:extLst>
          </p:nvPr>
        </p:nvGraphicFramePr>
        <p:xfrm>
          <a:off x="2115070" y="400931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5D3DE4B-DFC8-4717-80C5-35859C168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85822"/>
              </p:ext>
            </p:extLst>
          </p:nvPr>
        </p:nvGraphicFramePr>
        <p:xfrm>
          <a:off x="4146606" y="4002319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모기지차입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300,000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98D9C21-829C-4BB7-A60D-0658FEED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08559"/>
              </p:ext>
            </p:extLst>
          </p:nvPr>
        </p:nvGraphicFramePr>
        <p:xfrm>
          <a:off x="6144586" y="400371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863EF8A-0E58-4CC7-9C41-26CAA52C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02260"/>
              </p:ext>
            </p:extLst>
          </p:nvPr>
        </p:nvGraphicFramePr>
        <p:xfrm>
          <a:off x="10197870" y="401342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보퉁주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CAED86F-0E4F-43D1-8CE1-782F201B0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25801"/>
              </p:ext>
            </p:extLst>
          </p:nvPr>
        </p:nvGraphicFramePr>
        <p:xfrm>
          <a:off x="83534" y="552194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이익잉여금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416,000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FDB2C1E-2A5E-4D40-B035-186FA874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61035"/>
              </p:ext>
            </p:extLst>
          </p:nvPr>
        </p:nvGraphicFramePr>
        <p:xfrm>
          <a:off x="2115070" y="550656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배당금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B/B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             0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9EBC2C6-58D3-430B-B182-AD3925080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02864"/>
              </p:ext>
            </p:extLst>
          </p:nvPr>
        </p:nvGraphicFramePr>
        <p:xfrm>
          <a:off x="8166334" y="400931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단기차입금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DF3B6A1-B23C-4663-BDEF-0F0A98268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22545"/>
              </p:ext>
            </p:extLst>
          </p:nvPr>
        </p:nvGraphicFramePr>
        <p:xfrm>
          <a:off x="6178899" y="549611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투자자산처분이익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008A5AD-4A86-4E48-9949-2210CED18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98731"/>
              </p:ext>
            </p:extLst>
          </p:nvPr>
        </p:nvGraphicFramePr>
        <p:xfrm>
          <a:off x="8173781" y="5503796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매출원가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COGS)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929DD5EB-EE19-4A7C-A0F7-8A9BD76B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77111"/>
              </p:ext>
            </p:extLst>
          </p:nvPr>
        </p:nvGraphicFramePr>
        <p:xfrm>
          <a:off x="10198627" y="550086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327,000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EA7EA4-91CC-4488-83AC-A1D29D76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85949"/>
              </p:ext>
            </p:extLst>
          </p:nvPr>
        </p:nvGraphicFramePr>
        <p:xfrm>
          <a:off x="4123053" y="549611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>
            <a:endCxn id="3" idx="2"/>
          </p:cNvCxnSpPr>
          <p:nvPr/>
        </p:nvCxnSpPr>
        <p:spPr>
          <a:xfrm>
            <a:off x="83534" y="1995856"/>
            <a:ext cx="952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endCxn id="4" idx="2"/>
          </p:cNvCxnSpPr>
          <p:nvPr/>
        </p:nvCxnSpPr>
        <p:spPr>
          <a:xfrm>
            <a:off x="2088505" y="1292112"/>
            <a:ext cx="953898" cy="41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25" idx="2"/>
          </p:cNvCxnSpPr>
          <p:nvPr/>
        </p:nvCxnSpPr>
        <p:spPr>
          <a:xfrm flipV="1">
            <a:off x="4103263" y="1297705"/>
            <a:ext cx="953898" cy="13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6" idx="2"/>
          </p:cNvCxnSpPr>
          <p:nvPr/>
        </p:nvCxnSpPr>
        <p:spPr>
          <a:xfrm>
            <a:off x="6144586" y="1292112"/>
            <a:ext cx="944111" cy="69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28" idx="2"/>
          </p:cNvCxnSpPr>
          <p:nvPr/>
        </p:nvCxnSpPr>
        <p:spPr>
          <a:xfrm flipV="1">
            <a:off x="8166334" y="1292112"/>
            <a:ext cx="953899" cy="69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29" idx="2"/>
          </p:cNvCxnSpPr>
          <p:nvPr/>
        </p:nvCxnSpPr>
        <p:spPr>
          <a:xfrm>
            <a:off x="10165713" y="1292112"/>
            <a:ext cx="952500" cy="13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30" idx="2"/>
          </p:cNvCxnSpPr>
          <p:nvPr/>
        </p:nvCxnSpPr>
        <p:spPr>
          <a:xfrm>
            <a:off x="83534" y="3505689"/>
            <a:ext cx="952500" cy="41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042403" y="3505689"/>
            <a:ext cx="9511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32" idx="2"/>
          </p:cNvCxnSpPr>
          <p:nvPr/>
        </p:nvCxnSpPr>
        <p:spPr>
          <a:xfrm flipV="1">
            <a:off x="4103263" y="3511282"/>
            <a:ext cx="952500" cy="13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088697" y="3512680"/>
            <a:ext cx="9511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34" idx="2"/>
          </p:cNvCxnSpPr>
          <p:nvPr/>
        </p:nvCxnSpPr>
        <p:spPr>
          <a:xfrm>
            <a:off x="8166334" y="3505689"/>
            <a:ext cx="9525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36" idx="2"/>
          </p:cNvCxnSpPr>
          <p:nvPr/>
        </p:nvCxnSpPr>
        <p:spPr>
          <a:xfrm>
            <a:off x="10165713" y="3505689"/>
            <a:ext cx="984658" cy="77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36034" y="5025310"/>
            <a:ext cx="9525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042403" y="5018319"/>
            <a:ext cx="9511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139159" y="5018319"/>
            <a:ext cx="9124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088697" y="5018319"/>
            <a:ext cx="9511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9118835" y="5018319"/>
            <a:ext cx="9599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1150371" y="5025310"/>
            <a:ext cx="9203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36034" y="6537940"/>
            <a:ext cx="9525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6" idx="2"/>
          </p:cNvCxnSpPr>
          <p:nvPr/>
        </p:nvCxnSpPr>
        <p:spPr>
          <a:xfrm flipV="1">
            <a:off x="2115070" y="6522560"/>
            <a:ext cx="952500" cy="15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5139159" y="6537940"/>
            <a:ext cx="86910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7088697" y="6519796"/>
            <a:ext cx="9952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48" idx="2"/>
          </p:cNvCxnSpPr>
          <p:nvPr/>
        </p:nvCxnSpPr>
        <p:spPr>
          <a:xfrm>
            <a:off x="8173781" y="6519796"/>
            <a:ext cx="952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endCxn id="49" idx="2"/>
          </p:cNvCxnSpPr>
          <p:nvPr/>
        </p:nvCxnSpPr>
        <p:spPr>
          <a:xfrm>
            <a:off x="10197870" y="6512112"/>
            <a:ext cx="953257" cy="47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122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93"/>
    </mc:Choice>
    <mc:Fallback xmlns="">
      <p:transition spd="slow" advTm="101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7F22053-65F0-4711-A701-62A9E978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63735"/>
              </p:ext>
            </p:extLst>
          </p:nvPr>
        </p:nvGraphicFramePr>
        <p:xfrm>
          <a:off x="191886" y="122855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>
            <a:endCxn id="14" idx="2"/>
          </p:cNvCxnSpPr>
          <p:nvPr/>
        </p:nvCxnSpPr>
        <p:spPr>
          <a:xfrm>
            <a:off x="191886" y="1138855"/>
            <a:ext cx="952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137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1"/>
    </mc:Choice>
    <mc:Fallback xmlns="">
      <p:transition spd="slow" advTm="14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98FA1D-905B-48E4-9E46-C7C0B4811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820" y="0"/>
            <a:ext cx="4806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16"/>
    </mc:Choice>
    <mc:Fallback xmlns="">
      <p:transition spd="slow" advTm="9921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ECD2A-FD3C-4EBC-92C8-F6D8B0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a. 1</a:t>
            </a:r>
            <a:r>
              <a:rPr lang="ko-KR" altLang="ko-KR" sz="2000" dirty="0"/>
              <a:t>월 </a:t>
            </a:r>
            <a:r>
              <a:rPr lang="en-US" altLang="ko-KR" sz="2000" dirty="0"/>
              <a:t>1</a:t>
            </a:r>
            <a:r>
              <a:rPr lang="ko-KR" altLang="ko-KR" sz="2000" dirty="0"/>
              <a:t>일의 </a:t>
            </a:r>
            <a:r>
              <a:rPr lang="ko-KR" altLang="ko-KR" sz="2000" dirty="0" err="1"/>
              <a:t>선급보험료</a:t>
            </a:r>
            <a:r>
              <a:rPr lang="ko-KR" altLang="ko-KR" sz="2000" dirty="0"/>
              <a:t> 중 </a:t>
            </a:r>
            <a:r>
              <a:rPr lang="en-US" altLang="ko-KR" sz="2000" dirty="0"/>
              <a:t>40%</a:t>
            </a:r>
            <a:r>
              <a:rPr lang="ko-KR" altLang="ko-KR" sz="2000" dirty="0"/>
              <a:t>는 </a:t>
            </a:r>
            <a:r>
              <a:rPr lang="en-US" altLang="ko-KR" sz="2000" dirty="0"/>
              <a:t>2021</a:t>
            </a:r>
            <a:r>
              <a:rPr lang="ko-KR" altLang="ko-KR" sz="2000" dirty="0"/>
              <a:t>년 </a:t>
            </a:r>
            <a:r>
              <a:rPr lang="en-US" altLang="ko-KR" sz="2000" dirty="0"/>
              <a:t>12</a:t>
            </a:r>
            <a:r>
              <a:rPr lang="ko-KR" altLang="ko-KR" sz="2000" dirty="0"/>
              <a:t>월 </a:t>
            </a:r>
            <a:r>
              <a:rPr lang="en-US" altLang="ko-KR" sz="2000" dirty="0"/>
              <a:t>31</a:t>
            </a:r>
            <a:r>
              <a:rPr lang="ko-KR" altLang="ko-KR" sz="2000" dirty="0"/>
              <a:t>일 현재 유효하다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9E982392-A5DB-43C3-9DA2-04060A7DE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49623"/>
              </p:ext>
            </p:extLst>
          </p:nvPr>
        </p:nvGraphicFramePr>
        <p:xfrm>
          <a:off x="838200" y="1957187"/>
          <a:ext cx="9556116" cy="1792798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240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240889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49378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선급보험료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-44,400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보험료 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(E, -SE)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-44,400</a:t>
                      </a:r>
                      <a:endParaRPr lang="ko-KR" sz="18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24088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-44,400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-44,400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24088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7387" y="1551008"/>
            <a:ext cx="736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74,000 </a:t>
            </a:r>
            <a:r>
              <a:rPr lang="ko-KR" altLang="en-US" dirty="0">
                <a:solidFill>
                  <a:srgbClr val="00B050"/>
                </a:solidFill>
              </a:rPr>
              <a:t>의 </a:t>
            </a:r>
            <a:r>
              <a:rPr lang="en-US" altLang="ko-KR" dirty="0">
                <a:solidFill>
                  <a:srgbClr val="00B050"/>
                </a:solidFill>
              </a:rPr>
              <a:t>60%</a:t>
            </a:r>
            <a:r>
              <a:rPr lang="ko-KR" altLang="en-US" dirty="0">
                <a:solidFill>
                  <a:srgbClr val="00B050"/>
                </a:solidFill>
              </a:rPr>
              <a:t>는 이미 사용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즉</a:t>
            </a:r>
            <a:r>
              <a:rPr lang="en-US" altLang="ko-KR" dirty="0">
                <a:solidFill>
                  <a:srgbClr val="00B050"/>
                </a:solidFill>
              </a:rPr>
              <a:t>, $44,400</a:t>
            </a:r>
            <a:r>
              <a:rPr lang="ko-KR" altLang="en-US" dirty="0">
                <a:solidFill>
                  <a:srgbClr val="00B050"/>
                </a:solidFill>
              </a:rPr>
              <a:t>은 비용으로 인식해야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4780344" y="2672076"/>
            <a:ext cx="1608881" cy="210020"/>
          </a:xfrm>
          <a:custGeom>
            <a:avLst/>
            <a:gdLst>
              <a:gd name="connsiteX0" fmla="*/ 0 w 1608881"/>
              <a:gd name="connsiteY0" fmla="*/ 210020 h 210020"/>
              <a:gd name="connsiteX1" fmla="*/ 821803 w 1608881"/>
              <a:gd name="connsiteY1" fmla="*/ 1676 h 210020"/>
              <a:gd name="connsiteX2" fmla="*/ 1608881 w 1608881"/>
              <a:gd name="connsiteY2" fmla="*/ 128997 h 2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881" h="210020">
                <a:moveTo>
                  <a:pt x="0" y="210020"/>
                </a:moveTo>
                <a:cubicBezTo>
                  <a:pt x="276828" y="112600"/>
                  <a:pt x="553656" y="15180"/>
                  <a:pt x="821803" y="1676"/>
                </a:cubicBezTo>
                <a:cubicBezTo>
                  <a:pt x="1089950" y="-11828"/>
                  <a:pt x="1349415" y="58584"/>
                  <a:pt x="1608881" y="128997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669175" y="3090441"/>
            <a:ext cx="5683169" cy="684009"/>
          </a:xfrm>
          <a:custGeom>
            <a:avLst/>
            <a:gdLst>
              <a:gd name="connsiteX0" fmla="*/ 5683169 w 5683169"/>
              <a:gd name="connsiteY0" fmla="*/ 0 h 684009"/>
              <a:gd name="connsiteX1" fmla="*/ 2465407 w 5683169"/>
              <a:gd name="connsiteY1" fmla="*/ 682906 h 684009"/>
              <a:gd name="connsiteX2" fmla="*/ 0 w 5683169"/>
              <a:gd name="connsiteY2" fmla="*/ 127321 h 68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3169" h="684009">
                <a:moveTo>
                  <a:pt x="5683169" y="0"/>
                </a:moveTo>
                <a:cubicBezTo>
                  <a:pt x="4547885" y="330843"/>
                  <a:pt x="3412602" y="661686"/>
                  <a:pt x="2465407" y="682906"/>
                </a:cubicBezTo>
                <a:cubicBezTo>
                  <a:pt x="1518212" y="704126"/>
                  <a:pt x="759106" y="415723"/>
                  <a:pt x="0" y="127321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56715" y="3982795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(a)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보험료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44,400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선급보험료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44,400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C673BCF-E9AD-4376-A7F4-9F43C749E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19984"/>
              </p:ext>
            </p:extLst>
          </p:nvPr>
        </p:nvGraphicFramePr>
        <p:xfrm>
          <a:off x="3414587" y="490770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B1F0997-4611-487D-96BA-881AF0AF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14773"/>
              </p:ext>
            </p:extLst>
          </p:nvPr>
        </p:nvGraphicFramePr>
        <p:xfrm>
          <a:off x="6934850" y="4848775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선급보험료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74,000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125165" y="4352127"/>
            <a:ext cx="844951" cy="55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236334" y="4322663"/>
            <a:ext cx="1348450" cy="1034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326775" y="4167461"/>
            <a:ext cx="393539" cy="740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3"/>
          </p:cNvCxnSpPr>
          <p:nvPr/>
        </p:nvCxnSpPr>
        <p:spPr>
          <a:xfrm flipH="1">
            <a:off x="8839851" y="4271098"/>
            <a:ext cx="906033" cy="1085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733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383"/>
    </mc:Choice>
    <mc:Fallback xmlns="">
      <p:transition spd="slow" advTm="255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11DEE-1042-430F-A9F0-64A8281D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b. 2021</a:t>
            </a:r>
            <a:r>
              <a:rPr lang="ko-KR" altLang="ko-KR" sz="2000" dirty="0"/>
              <a:t>년 </a:t>
            </a:r>
            <a:r>
              <a:rPr lang="en-US" altLang="ko-KR" sz="2000" dirty="0"/>
              <a:t>12</a:t>
            </a:r>
            <a:r>
              <a:rPr lang="ko-KR" altLang="ko-KR" sz="2000" dirty="0"/>
              <a:t>월 </a:t>
            </a:r>
            <a:r>
              <a:rPr lang="en-US" altLang="ko-KR" sz="2000" dirty="0"/>
              <a:t>31</a:t>
            </a:r>
            <a:r>
              <a:rPr lang="ko-KR" altLang="ko-KR" sz="2000" dirty="0"/>
              <a:t>일 현재 창고에 보관중인 소모품은 </a:t>
            </a:r>
            <a:r>
              <a:rPr lang="en-US" altLang="ko-KR" sz="2000" dirty="0"/>
              <a:t>$40,000</a:t>
            </a:r>
            <a:r>
              <a:rPr lang="ko-KR" altLang="ko-KR" sz="2000" dirty="0"/>
              <a:t>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내용 개체 틀 6">
            <a:extLst>
              <a:ext uri="{FF2B5EF4-FFF2-40B4-BE49-F238E27FC236}">
                <a16:creationId xmlns:a16="http://schemas.microsoft.com/office/drawing/2014/main" id="{D2047B3B-0742-4E80-A485-451C66653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364984"/>
              </p:ext>
            </p:extLst>
          </p:nvPr>
        </p:nvGraphicFramePr>
        <p:xfrm>
          <a:off x="838200" y="2095797"/>
          <a:ext cx="9556116" cy="1787527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2084799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소모품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-110,000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소모품비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(E, -SE)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-110,000</a:t>
                      </a:r>
                      <a:endParaRPr lang="ko-KR" sz="18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-110,000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-110,000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3" name="자유형 2"/>
          <p:cNvSpPr/>
          <p:nvPr/>
        </p:nvSpPr>
        <p:spPr>
          <a:xfrm>
            <a:off x="4699322" y="2847275"/>
            <a:ext cx="1782501" cy="254735"/>
          </a:xfrm>
          <a:custGeom>
            <a:avLst/>
            <a:gdLst>
              <a:gd name="connsiteX0" fmla="*/ 0 w 1782501"/>
              <a:gd name="connsiteY0" fmla="*/ 231586 h 254735"/>
              <a:gd name="connsiteX1" fmla="*/ 949124 w 1782501"/>
              <a:gd name="connsiteY1" fmla="*/ 92 h 254735"/>
              <a:gd name="connsiteX2" fmla="*/ 1782501 w 1782501"/>
              <a:gd name="connsiteY2" fmla="*/ 254735 h 25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01" h="254735">
                <a:moveTo>
                  <a:pt x="0" y="231586"/>
                </a:moveTo>
                <a:cubicBezTo>
                  <a:pt x="326020" y="113910"/>
                  <a:pt x="652041" y="-3766"/>
                  <a:pt x="949124" y="92"/>
                </a:cubicBezTo>
                <a:cubicBezTo>
                  <a:pt x="1246207" y="3950"/>
                  <a:pt x="1514354" y="129342"/>
                  <a:pt x="1782501" y="254735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669175" y="3310355"/>
            <a:ext cx="5463250" cy="581339"/>
          </a:xfrm>
          <a:custGeom>
            <a:avLst/>
            <a:gdLst>
              <a:gd name="connsiteX0" fmla="*/ 5463250 w 5463250"/>
              <a:gd name="connsiteY0" fmla="*/ 0 h 581339"/>
              <a:gd name="connsiteX1" fmla="*/ 2511706 w 5463250"/>
              <a:gd name="connsiteY1" fmla="*/ 578734 h 581339"/>
              <a:gd name="connsiteX2" fmla="*/ 0 w 5463250"/>
              <a:gd name="connsiteY2" fmla="*/ 173620 h 58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250" h="581339">
                <a:moveTo>
                  <a:pt x="5463250" y="0"/>
                </a:moveTo>
                <a:cubicBezTo>
                  <a:pt x="4442749" y="274898"/>
                  <a:pt x="3422248" y="549797"/>
                  <a:pt x="2511706" y="578734"/>
                </a:cubicBezTo>
                <a:cubicBezTo>
                  <a:pt x="1601164" y="607671"/>
                  <a:pt x="800582" y="390645"/>
                  <a:pt x="0" y="17362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0522" y="1396893"/>
            <a:ext cx="700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110,000 (= 40,000+110,000-40,000)</a:t>
            </a:r>
            <a:r>
              <a:rPr lang="ko-KR" altLang="en-US" dirty="0">
                <a:solidFill>
                  <a:srgbClr val="00B050"/>
                </a:solidFill>
              </a:rPr>
              <a:t>어치의 소모품은 이미 사용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즉</a:t>
            </a:r>
            <a:r>
              <a:rPr lang="en-US" altLang="ko-KR" dirty="0">
                <a:solidFill>
                  <a:srgbClr val="00B050"/>
                </a:solidFill>
              </a:rPr>
              <a:t>, 110,000</a:t>
            </a:r>
            <a:r>
              <a:rPr lang="ko-KR" altLang="en-US" dirty="0">
                <a:solidFill>
                  <a:srgbClr val="00B050"/>
                </a:solidFill>
              </a:rPr>
              <a:t>은 비용으로 </a:t>
            </a:r>
            <a:r>
              <a:rPr lang="ko-KR" altLang="en-US" dirty="0" err="1">
                <a:solidFill>
                  <a:srgbClr val="00B050"/>
                </a:solidFill>
              </a:rPr>
              <a:t>인식해야한다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56715" y="3982795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(b)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소모품비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110,000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소모품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110,000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9BE2FA7-1AFB-43B9-B58E-4D720C5C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81312"/>
              </p:ext>
            </p:extLst>
          </p:nvPr>
        </p:nvGraphicFramePr>
        <p:xfrm>
          <a:off x="3067968" y="495846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B5A33F-C91A-404E-9B97-816FFE4A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18209"/>
              </p:ext>
            </p:extLst>
          </p:nvPr>
        </p:nvGraphicFramePr>
        <p:xfrm>
          <a:off x="7222404" y="495846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067968" y="4352127"/>
            <a:ext cx="508609" cy="70601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900668" y="4302289"/>
            <a:ext cx="1539433" cy="116417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</p:cNvCxnSpPr>
          <p:nvPr/>
        </p:nvCxnSpPr>
        <p:spPr>
          <a:xfrm>
            <a:off x="7222404" y="4302289"/>
            <a:ext cx="775702" cy="686719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8866208" y="4302289"/>
            <a:ext cx="914400" cy="116417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171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30"/>
    </mc:Choice>
    <mc:Fallback xmlns="">
      <p:transition spd="slow" advTm="118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846B9-259B-4BF0-9222-00695A52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1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c. </a:t>
            </a:r>
            <a:r>
              <a:rPr lang="ko-KR" altLang="ko-KR" sz="2000" dirty="0"/>
              <a:t>광고집행계획을 확인해보니</a:t>
            </a:r>
            <a:r>
              <a:rPr lang="en-US" altLang="ko-KR" sz="2000" dirty="0"/>
              <a:t>, 2021</a:t>
            </a:r>
            <a:r>
              <a:rPr lang="ko-KR" altLang="ko-KR" sz="2000" dirty="0"/>
              <a:t>중에 지출한 기타영업비용 중 </a:t>
            </a:r>
            <a:r>
              <a:rPr lang="en-US" altLang="ko-KR" sz="2000" dirty="0"/>
              <a:t>$25,000</a:t>
            </a:r>
            <a:r>
              <a:rPr lang="ko-KR" altLang="ko-KR" sz="2000" dirty="0"/>
              <a:t>은 </a:t>
            </a:r>
            <a:r>
              <a:rPr lang="en-US" altLang="ko-KR" sz="2000" dirty="0"/>
              <a:t>2022</a:t>
            </a:r>
            <a:r>
              <a:rPr lang="ko-KR" altLang="ko-KR" sz="2000" dirty="0"/>
              <a:t>년에 진행할 프로모션을 위한 부분이다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내용 개체 틀 6">
            <a:extLst>
              <a:ext uri="{FF2B5EF4-FFF2-40B4-BE49-F238E27FC236}">
                <a16:creationId xmlns:a16="http://schemas.microsoft.com/office/drawing/2014/main" id="{DFF3AEB7-A958-4D9E-8660-9463332F2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243546"/>
              </p:ext>
            </p:extLst>
          </p:nvPr>
        </p:nvGraphicFramePr>
        <p:xfrm>
          <a:off x="1039308" y="2431063"/>
          <a:ext cx="9556116" cy="1792798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267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267801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514147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선급광고료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(+A) 25,000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기타영업비용</a:t>
                      </a:r>
                      <a:r>
                        <a:rPr lang="en-US" altLang="ko-KR" sz="1800" baseline="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(-E,</a:t>
                      </a:r>
                      <a:r>
                        <a:rPr lang="en-US" altLang="ko-KR" sz="1800" baseline="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+SE) 25,000</a:t>
                      </a:r>
                      <a:endParaRPr lang="ko-KR" sz="1800" dirty="0">
                        <a:solidFill>
                          <a:srgbClr val="0000CC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26780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25,000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267801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9043" y="1666754"/>
            <a:ext cx="1003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위의 </a:t>
            </a:r>
            <a:r>
              <a:rPr lang="en-US" altLang="ko-KR" dirty="0">
                <a:solidFill>
                  <a:srgbClr val="00B050"/>
                </a:solidFill>
              </a:rPr>
              <a:t>8</a:t>
            </a:r>
            <a:r>
              <a:rPr lang="ko-KR" altLang="en-US" dirty="0">
                <a:solidFill>
                  <a:srgbClr val="00B050"/>
                </a:solidFill>
              </a:rPr>
              <a:t>번에서 내년에 집행할 광고료를 미리 지급하였는데 금년의 비용으로 잘못 인식했으므로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이를 수정해야한다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1056715" y="4214290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(c)	 Dr) </a:t>
            </a:r>
            <a:r>
              <a:rPr lang="ko-KR" altLang="en-US" dirty="0" err="1">
                <a:latin typeface="Swis721 Md BT"/>
                <a:cs typeface="Times New Roman" panose="02020603050405020304" pitchFamily="18" charset="0"/>
              </a:rPr>
              <a:t>선급광고료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25,000      Cr)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기타영업비용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	25,000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65CE1C-5B1E-4A0E-929E-C4AB9AD1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14816"/>
              </p:ext>
            </p:extLst>
          </p:nvPr>
        </p:nvGraphicFramePr>
        <p:xfrm>
          <a:off x="2910307" y="509109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선급광고료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25,000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7F22053-65F0-4711-A701-62A9E978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21848"/>
              </p:ext>
            </p:extLst>
          </p:nvPr>
        </p:nvGraphicFramePr>
        <p:xfrm>
          <a:off x="7058304" y="509109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25,000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3102015" y="4490977"/>
            <a:ext cx="625033" cy="600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750197" y="4537300"/>
            <a:ext cx="1724628" cy="960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12044" y="4490977"/>
            <a:ext cx="381890" cy="674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8866208" y="4500296"/>
            <a:ext cx="856526" cy="892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65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spd="slow" advTm="1475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57474-2448-49C0-BE49-0F6FAAFA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d. </a:t>
            </a:r>
            <a:r>
              <a:rPr lang="ko-KR" altLang="ko-KR" sz="2000" dirty="0"/>
              <a:t>매달 </a:t>
            </a:r>
            <a:r>
              <a:rPr lang="en-US" altLang="ko-KR" sz="2000" dirty="0"/>
              <a:t>$3,500</a:t>
            </a:r>
            <a:r>
              <a:rPr lang="ko-KR" altLang="ko-KR" sz="2000" dirty="0"/>
              <a:t>어치의 특정한 영업비용이 발생한다</a:t>
            </a:r>
            <a:r>
              <a:rPr lang="en-US" altLang="ko-KR" sz="2000" dirty="0"/>
              <a:t>. </a:t>
            </a:r>
            <a:r>
              <a:rPr lang="ko-KR" altLang="ko-KR" sz="2000" dirty="0"/>
              <a:t>이 중 </a:t>
            </a:r>
            <a:r>
              <a:rPr lang="en-US" altLang="ko-KR" sz="2000" dirty="0"/>
              <a:t>$36,000</a:t>
            </a:r>
            <a:r>
              <a:rPr lang="ko-KR" altLang="ko-KR" sz="2000" dirty="0"/>
              <a:t>은 기 지출한 기타영업비용에 포함되어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내용 개체 틀 6">
            <a:extLst>
              <a:ext uri="{FF2B5EF4-FFF2-40B4-BE49-F238E27FC236}">
                <a16:creationId xmlns:a16="http://schemas.microsoft.com/office/drawing/2014/main" id="{5674BD91-0408-4831-A646-62C90BCCA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279668"/>
              </p:ext>
            </p:extLst>
          </p:nvPr>
        </p:nvGraphicFramePr>
        <p:xfrm>
          <a:off x="1057969" y="1993727"/>
          <a:ext cx="9556116" cy="2423539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233712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295063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29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296735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18693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미지급영업비용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(+L)</a:t>
                      </a:r>
                    </a:p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6,000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영업비용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(E, -SE)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-42,000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기타영업비용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(-E, +SE) 36,000</a:t>
                      </a:r>
                      <a:endParaRPr lang="ko-KR" sz="1800" dirty="0">
                        <a:solidFill>
                          <a:srgbClr val="0000CC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29673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      6,000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  -6,000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29673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87850" y="1147347"/>
            <a:ext cx="9873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$36,000 among $42,000 (=3,500x12) </a:t>
            </a:r>
            <a:r>
              <a:rPr lang="ko-KR" altLang="en-US" dirty="0">
                <a:solidFill>
                  <a:srgbClr val="00B050"/>
                </a:solidFill>
              </a:rPr>
              <a:t>중 </a:t>
            </a:r>
            <a:r>
              <a:rPr lang="en-US" altLang="ko-KR" dirty="0">
                <a:solidFill>
                  <a:srgbClr val="00B050"/>
                </a:solidFill>
              </a:rPr>
              <a:t>$36,000</a:t>
            </a:r>
            <a:r>
              <a:rPr lang="ko-KR" altLang="en-US" dirty="0">
                <a:solidFill>
                  <a:srgbClr val="00B050"/>
                </a:solidFill>
              </a:rPr>
              <a:t>은 위의 </a:t>
            </a:r>
            <a:r>
              <a:rPr lang="en-US" altLang="ko-KR" dirty="0">
                <a:solidFill>
                  <a:srgbClr val="00B050"/>
                </a:solidFill>
              </a:rPr>
              <a:t>8</a:t>
            </a:r>
            <a:r>
              <a:rPr lang="ko-KR" altLang="en-US" dirty="0">
                <a:solidFill>
                  <a:srgbClr val="00B050"/>
                </a:solidFill>
              </a:rPr>
              <a:t>번에서 기타영업비용으로 인식했다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타라서 이를 영업비용으로 </a:t>
            </a:r>
            <a:r>
              <a:rPr lang="ko-KR" altLang="en-US" dirty="0" err="1">
                <a:solidFill>
                  <a:srgbClr val="00B050"/>
                </a:solidFill>
              </a:rPr>
              <a:t>재분류한다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그리고 나머지</a:t>
            </a:r>
            <a:r>
              <a:rPr lang="en-US" altLang="ko-KR" dirty="0">
                <a:solidFill>
                  <a:srgbClr val="00B050"/>
                </a:solidFill>
              </a:rPr>
              <a:t> $6,000 (=42,000-36,000)</a:t>
            </a:r>
            <a:r>
              <a:rPr lang="ko-KR" altLang="en-US" dirty="0">
                <a:solidFill>
                  <a:srgbClr val="00B050"/>
                </a:solidFill>
              </a:rPr>
              <a:t>은 아직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지급하지 않았다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808207" y="2689279"/>
            <a:ext cx="5583219" cy="344377"/>
          </a:xfrm>
          <a:custGeom>
            <a:avLst/>
            <a:gdLst>
              <a:gd name="connsiteX0" fmla="*/ 5583219 w 5583219"/>
              <a:gd name="connsiteY0" fmla="*/ 344377 h 344377"/>
              <a:gd name="connsiteX1" fmla="*/ 2388198 w 5583219"/>
              <a:gd name="connsiteY1" fmla="*/ 133 h 344377"/>
              <a:gd name="connsiteX2" fmla="*/ 0 w 5583219"/>
              <a:gd name="connsiteY2" fmla="*/ 312105 h 34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3219" h="344377">
                <a:moveTo>
                  <a:pt x="5583219" y="344377"/>
                </a:moveTo>
                <a:cubicBezTo>
                  <a:pt x="4450976" y="174944"/>
                  <a:pt x="3318734" y="5512"/>
                  <a:pt x="2388198" y="133"/>
                </a:cubicBezTo>
                <a:cubicBezTo>
                  <a:pt x="1457662" y="-5246"/>
                  <a:pt x="728831" y="153429"/>
                  <a:pt x="0" y="312105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838200" y="4464330"/>
            <a:ext cx="10422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(d)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영업비용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42,000      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미지급영업비용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 	 6,000</a:t>
            </a:r>
          </a:p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		                          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기타영업비용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 	 		36,000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B83E3C-5D78-4DEB-83F0-C0BE5CD24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23754"/>
              </p:ext>
            </p:extLst>
          </p:nvPr>
        </p:nvGraphicFramePr>
        <p:xfrm>
          <a:off x="2357894" y="528983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C1D4A2-8D98-476C-9959-AE2DCD98C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1492"/>
              </p:ext>
            </p:extLst>
          </p:nvPr>
        </p:nvGraphicFramePr>
        <p:xfrm>
          <a:off x="5471354" y="528983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F22053-65F0-4711-A701-62A9E978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46366"/>
              </p:ext>
            </p:extLst>
          </p:nvPr>
        </p:nvGraphicFramePr>
        <p:xfrm>
          <a:off x="8968127" y="528983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25,000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465408" y="4803494"/>
            <a:ext cx="578734" cy="48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217762" y="4745620"/>
            <a:ext cx="1840375" cy="1018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0"/>
          </p:cNvCxnSpPr>
          <p:nvPr/>
        </p:nvCxnSpPr>
        <p:spPr>
          <a:xfrm flipH="1">
            <a:off x="6423854" y="4745620"/>
            <a:ext cx="694576" cy="544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3"/>
          </p:cNvCxnSpPr>
          <p:nvPr/>
        </p:nvCxnSpPr>
        <p:spPr>
          <a:xfrm flipH="1">
            <a:off x="7376355" y="4745620"/>
            <a:ext cx="2809367" cy="1052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7376355" y="5033394"/>
            <a:ext cx="2015071" cy="360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10511406" y="5033394"/>
            <a:ext cx="102679" cy="764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000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547"/>
    </mc:Choice>
    <mc:Fallback xmlns="">
      <p:transition spd="slow" advTm="251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2F01-1C1F-4945-AD85-83E608B9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e. 2021</a:t>
            </a:r>
            <a:r>
              <a:rPr lang="ko-KR" altLang="ko-KR" sz="2000" dirty="0"/>
              <a:t>년 </a:t>
            </a:r>
            <a:r>
              <a:rPr lang="en-US" altLang="ko-KR" sz="2000" dirty="0"/>
              <a:t>12</a:t>
            </a:r>
            <a:r>
              <a:rPr lang="ko-KR" altLang="ko-KR" sz="2000" dirty="0"/>
              <a:t>월 </a:t>
            </a:r>
            <a:r>
              <a:rPr lang="en-US" altLang="ko-KR" sz="2000" dirty="0"/>
              <a:t>31</a:t>
            </a:r>
            <a:r>
              <a:rPr lang="ko-KR" altLang="ko-KR" sz="2000" dirty="0"/>
              <a:t>일 현재 </a:t>
            </a:r>
            <a:r>
              <a:rPr lang="en-US" altLang="ko-KR" sz="2000" dirty="0"/>
              <a:t>$43,000</a:t>
            </a:r>
            <a:r>
              <a:rPr lang="ko-KR" altLang="en-US" sz="2000" dirty="0"/>
              <a:t>어치의 급료가</a:t>
            </a:r>
            <a:r>
              <a:rPr lang="ko-KR" altLang="ko-KR" sz="2000" dirty="0"/>
              <a:t> 미지급되었다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내용 개체 틀 6">
            <a:extLst>
              <a:ext uri="{FF2B5EF4-FFF2-40B4-BE49-F238E27FC236}">
                <a16:creationId xmlns:a16="http://schemas.microsoft.com/office/drawing/2014/main" id="{05D63012-A0EC-4B9D-88D4-B9D51FCAE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38825"/>
              </p:ext>
            </p:extLst>
          </p:nvPr>
        </p:nvGraphicFramePr>
        <p:xfrm>
          <a:off x="946001" y="1017674"/>
          <a:ext cx="9556116" cy="1787527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201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201539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386933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이지급급료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(+L)</a:t>
                      </a:r>
                    </a:p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43,000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급료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(E, -SE)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-43,000</a:t>
                      </a:r>
                      <a:endParaRPr lang="ko-KR" sz="18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20153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43,000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-43,000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20153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5" name="자유형 4"/>
          <p:cNvSpPr/>
          <p:nvPr/>
        </p:nvSpPr>
        <p:spPr>
          <a:xfrm>
            <a:off x="3750197" y="2106592"/>
            <a:ext cx="5625297" cy="671649"/>
          </a:xfrm>
          <a:custGeom>
            <a:avLst/>
            <a:gdLst>
              <a:gd name="connsiteX0" fmla="*/ 5625297 w 5625297"/>
              <a:gd name="connsiteY0" fmla="*/ 69449 h 671649"/>
              <a:gd name="connsiteX1" fmla="*/ 2419109 w 5625297"/>
              <a:gd name="connsiteY1" fmla="*/ 671332 h 671649"/>
              <a:gd name="connsiteX2" fmla="*/ 0 w 5625297"/>
              <a:gd name="connsiteY2" fmla="*/ 0 h 6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5297" h="671649">
                <a:moveTo>
                  <a:pt x="5625297" y="69449"/>
                </a:moveTo>
                <a:cubicBezTo>
                  <a:pt x="4490977" y="376178"/>
                  <a:pt x="3356658" y="682907"/>
                  <a:pt x="2419109" y="671332"/>
                </a:cubicBezTo>
                <a:cubicBezTo>
                  <a:pt x="1481560" y="659757"/>
                  <a:pt x="740780" y="329878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946001" y="3114696"/>
            <a:ext cx="1008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(e)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급료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43,000      		Cr) </a:t>
            </a:r>
            <a:r>
              <a:rPr lang="ko-KR" altLang="en-US" dirty="0" err="1">
                <a:latin typeface="Swis721 Md BT"/>
                <a:cs typeface="Times New Roman" panose="02020603050405020304" pitchFamily="18" charset="0"/>
              </a:rPr>
              <a:t>미지급급료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43,000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29DD5EB-EE19-4A7C-A0F7-8A9BD76B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7451"/>
              </p:ext>
            </p:extLst>
          </p:nvPr>
        </p:nvGraphicFramePr>
        <p:xfrm>
          <a:off x="3365614" y="466832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327,000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14A1E0-45F8-4E74-A581-D8AC318F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01233"/>
              </p:ext>
            </p:extLst>
          </p:nvPr>
        </p:nvGraphicFramePr>
        <p:xfrm>
          <a:off x="7245969" y="466832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이지급급료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2511706" y="3484028"/>
            <a:ext cx="1655180" cy="1296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01610" y="3335685"/>
            <a:ext cx="1211730" cy="2034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755038" y="3484028"/>
            <a:ext cx="347240" cy="1296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8947230" y="3335685"/>
            <a:ext cx="1554887" cy="1775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537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73"/>
    </mc:Choice>
    <mc:Fallback xmlns="">
      <p:transition spd="slow" advTm="104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8119F-39D3-4981-84E1-B75D631F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f. </a:t>
            </a:r>
            <a:r>
              <a:rPr lang="ko-KR" altLang="ko-KR" sz="2000" dirty="0"/>
              <a:t>외상매출금 대신 수취한 </a:t>
            </a:r>
            <a:r>
              <a:rPr lang="en-US" altLang="ko-KR" sz="2000" dirty="0"/>
              <a:t>$72,000</a:t>
            </a:r>
            <a:r>
              <a:rPr lang="ko-KR" altLang="ko-KR" sz="2000" dirty="0" err="1"/>
              <a:t>짜리</a:t>
            </a:r>
            <a:r>
              <a:rPr lang="ko-KR" altLang="ko-KR" sz="2000" dirty="0"/>
              <a:t> 어음</a:t>
            </a:r>
            <a:r>
              <a:rPr lang="en-US" altLang="ko-KR" sz="2000" dirty="0"/>
              <a:t>(</a:t>
            </a:r>
            <a:r>
              <a:rPr lang="ko-KR" altLang="ko-KR" sz="2000" dirty="0"/>
              <a:t>위의 </a:t>
            </a:r>
            <a:r>
              <a:rPr lang="en-US" altLang="ko-KR" sz="2000" dirty="0"/>
              <a:t>10</a:t>
            </a:r>
            <a:r>
              <a:rPr lang="ko-KR" altLang="ko-KR" sz="2000" dirty="0"/>
              <a:t>번</a:t>
            </a:r>
            <a:r>
              <a:rPr lang="en-US" altLang="ko-KR" sz="2000" dirty="0"/>
              <a:t>)</a:t>
            </a:r>
            <a:r>
              <a:rPr lang="ko-KR" altLang="ko-KR" sz="2000" dirty="0"/>
              <a:t>의 년간 이자율은 </a:t>
            </a:r>
            <a:r>
              <a:rPr lang="en-US" altLang="ko-KR" sz="2000" dirty="0"/>
              <a:t>9%</a:t>
            </a:r>
            <a:r>
              <a:rPr lang="ko-KR" altLang="ko-KR" sz="2000" dirty="0"/>
              <a:t>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내용 개체 틀 6">
            <a:extLst>
              <a:ext uri="{FF2B5EF4-FFF2-40B4-BE49-F238E27FC236}">
                <a16:creationId xmlns:a16="http://schemas.microsoft.com/office/drawing/2014/main" id="{6CAA70D8-CE8E-49AC-853E-5A7FFCC53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337513"/>
              </p:ext>
            </p:extLst>
          </p:nvPr>
        </p:nvGraphicFramePr>
        <p:xfrm>
          <a:off x="1113244" y="1796572"/>
          <a:ext cx="9556116" cy="1787527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124670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1970522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216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216355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418991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미수이자</a:t>
                      </a:r>
                      <a:r>
                        <a:rPr lang="en-US" altLang="ko-KR" sz="1800" baseline="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(+A)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1,620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이자수익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(R, +SE) 1,620</a:t>
                      </a:r>
                      <a:endParaRPr lang="ko-KR" sz="1800" dirty="0">
                        <a:solidFill>
                          <a:srgbClr val="0000CC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2163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1,620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    1,620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21635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0646" y="1245465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72,000x9%x3/12 (10</a:t>
            </a:r>
            <a:r>
              <a:rPr lang="ko-KR" altLang="en-US" dirty="0">
                <a:solidFill>
                  <a:srgbClr val="00B050"/>
                </a:solidFill>
              </a:rPr>
              <a:t>월</a:t>
            </a:r>
            <a:r>
              <a:rPr lang="en-US" altLang="ko-KR" dirty="0">
                <a:solidFill>
                  <a:srgbClr val="00B050"/>
                </a:solidFill>
              </a:rPr>
              <a:t>, 11</a:t>
            </a:r>
            <a:r>
              <a:rPr lang="ko-KR" altLang="en-US" dirty="0">
                <a:solidFill>
                  <a:srgbClr val="00B050"/>
                </a:solidFill>
              </a:rPr>
              <a:t>월</a:t>
            </a:r>
            <a:r>
              <a:rPr lang="en-US" altLang="ko-KR" dirty="0">
                <a:solidFill>
                  <a:srgbClr val="00B050"/>
                </a:solidFill>
              </a:rPr>
              <a:t>, 12</a:t>
            </a:r>
            <a:r>
              <a:rPr lang="ko-KR" altLang="en-US" dirty="0">
                <a:solidFill>
                  <a:srgbClr val="00B050"/>
                </a:solidFill>
              </a:rPr>
              <a:t>월</a:t>
            </a:r>
            <a:r>
              <a:rPr lang="en-US" altLang="ko-KR" dirty="0">
                <a:solidFill>
                  <a:srgbClr val="00B050"/>
                </a:solidFill>
              </a:rPr>
              <a:t>) = 1,620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848966" y="3689380"/>
            <a:ext cx="1008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(f)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미수이자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1,620      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이자수익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1,620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E15683-7BEF-4110-933A-BDB25E21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42131"/>
              </p:ext>
            </p:extLst>
          </p:nvPr>
        </p:nvGraphicFramePr>
        <p:xfrm>
          <a:off x="2733368" y="474796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미수이자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763AF28-691A-48BE-B81A-D0ED3D099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99195"/>
              </p:ext>
            </p:extLst>
          </p:nvPr>
        </p:nvGraphicFramePr>
        <p:xfrm>
          <a:off x="7053864" y="474796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이자수익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870522" y="4058712"/>
            <a:ext cx="671331" cy="689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685868" y="4058712"/>
            <a:ext cx="1615337" cy="1115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0"/>
          </p:cNvCxnSpPr>
          <p:nvPr/>
        </p:nvCxnSpPr>
        <p:spPr>
          <a:xfrm>
            <a:off x="7361499" y="4058712"/>
            <a:ext cx="644865" cy="689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3"/>
          </p:cNvCxnSpPr>
          <p:nvPr/>
        </p:nvCxnSpPr>
        <p:spPr>
          <a:xfrm flipH="1">
            <a:off x="8958865" y="4058712"/>
            <a:ext cx="1388902" cy="1197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839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179"/>
    </mc:Choice>
    <mc:Fallback xmlns="">
      <p:transition spd="slow" advTm="166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99B489-7816-4533-B7D1-45953C0F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410" y="201336"/>
            <a:ext cx="8573548" cy="63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4"/>
    </mc:Choice>
    <mc:Fallback xmlns="">
      <p:transition spd="slow" advTm="1881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A7987-EC31-40DB-A4A7-FA8B7A67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g. </a:t>
            </a:r>
            <a:r>
              <a:rPr lang="ko-KR" altLang="ko-KR" sz="2000" dirty="0"/>
              <a:t>비품의 </a:t>
            </a:r>
            <a:r>
              <a:rPr lang="ko-KR" altLang="ko-KR" sz="2000" dirty="0" err="1"/>
              <a:t>내용연수는</a:t>
            </a:r>
            <a:r>
              <a:rPr lang="ko-KR" altLang="ko-KR" sz="2000" dirty="0"/>
              <a:t> </a:t>
            </a:r>
            <a:r>
              <a:rPr lang="en-US" altLang="ko-KR" sz="2000" dirty="0"/>
              <a:t>10</a:t>
            </a:r>
            <a:r>
              <a:rPr lang="ko-KR" altLang="ko-KR" sz="2000" dirty="0"/>
              <a:t>년이고</a:t>
            </a:r>
            <a:r>
              <a:rPr lang="en-US" altLang="ko-KR" sz="2000" dirty="0"/>
              <a:t>, </a:t>
            </a:r>
            <a:r>
              <a:rPr lang="ko-KR" altLang="ko-KR" sz="2000" dirty="0"/>
              <a:t>기계장치의 </a:t>
            </a:r>
            <a:r>
              <a:rPr lang="ko-KR" altLang="ko-KR" sz="2000" dirty="0" err="1"/>
              <a:t>내용연수는</a:t>
            </a:r>
            <a:r>
              <a:rPr lang="en-US" altLang="ko-KR" sz="2000" dirty="0"/>
              <a:t> 20</a:t>
            </a:r>
            <a:r>
              <a:rPr lang="ko-KR" altLang="ko-KR" sz="2000" dirty="0"/>
              <a:t>년이다</a:t>
            </a:r>
            <a:r>
              <a:rPr lang="en-US" altLang="ko-KR" sz="2000" dirty="0"/>
              <a:t>. </a:t>
            </a:r>
            <a:r>
              <a:rPr lang="ko-KR" altLang="ko-KR" sz="2000" dirty="0"/>
              <a:t>특허권의 취득원가는</a:t>
            </a:r>
            <a:r>
              <a:rPr lang="en-US" altLang="ko-KR" sz="2000" dirty="0"/>
              <a:t> $125,000</a:t>
            </a:r>
            <a:r>
              <a:rPr lang="ko-KR" altLang="ko-KR" sz="2000" dirty="0"/>
              <a:t>이고 </a:t>
            </a:r>
            <a:r>
              <a:rPr lang="ko-KR" altLang="ko-KR" sz="2000" dirty="0" err="1"/>
              <a:t>내용연수는</a:t>
            </a:r>
            <a:r>
              <a:rPr lang="ko-KR" altLang="ko-KR" sz="2000" dirty="0"/>
              <a:t> </a:t>
            </a:r>
            <a:r>
              <a:rPr lang="en-US" altLang="ko-KR" sz="2000" dirty="0"/>
              <a:t>10</a:t>
            </a:r>
            <a:r>
              <a:rPr lang="ko-KR" altLang="ko-KR" sz="2000" dirty="0"/>
              <a:t>년이다</a:t>
            </a:r>
            <a:r>
              <a:rPr lang="en-US" altLang="ko-KR" sz="2000" dirty="0"/>
              <a:t>. </a:t>
            </a:r>
            <a:r>
              <a:rPr lang="ko-KR" altLang="ko-KR" sz="2000" dirty="0"/>
              <a:t>이 회사는 모든 유</a:t>
            </a:r>
            <a:r>
              <a:rPr lang="en-US" altLang="ko-KR" sz="2000" dirty="0"/>
              <a:t>/</a:t>
            </a:r>
            <a:r>
              <a:rPr lang="ko-KR" altLang="ko-KR" sz="2000" dirty="0"/>
              <a:t>무형자산을 정액법으로 </a:t>
            </a:r>
            <a:r>
              <a:rPr lang="ko-KR" altLang="ko-KR" sz="2000" dirty="0" err="1"/>
              <a:t>상각한다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내용 개체 틀 6">
            <a:extLst>
              <a:ext uri="{FF2B5EF4-FFF2-40B4-BE49-F238E27FC236}">
                <a16:creationId xmlns:a16="http://schemas.microsoft.com/office/drawing/2014/main" id="{C9B7070D-188A-4176-B24E-768E3D595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567319"/>
              </p:ext>
            </p:extLst>
          </p:nvPr>
        </p:nvGraphicFramePr>
        <p:xfrm>
          <a:off x="1140903" y="2728190"/>
          <a:ext cx="9905249" cy="2223326"/>
        </p:xfrm>
        <a:graphic>
          <a:graphicData uri="http://schemas.openxmlformats.org/drawingml/2006/table">
            <a:tbl>
              <a:tblPr firstRow="1" firstCol="1" bandRow="1"/>
              <a:tblGrid>
                <a:gridCol w="456118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978457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1264518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1809393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384239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706504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495792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3631677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17855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감가상각누계액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비품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-48,000</a:t>
                      </a:r>
                      <a:endParaRPr lang="en-US" alt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감가상각누계액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기계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-47,500</a:t>
                      </a:r>
                      <a:endParaRPr lang="en-US" alt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특허권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-12,500</a:t>
                      </a:r>
                      <a:endParaRPr lang="en-US" alt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감가상각비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</a:t>
                      </a: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비품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(E, -SE)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-48,000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감가상각비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</a:t>
                      </a: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기계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(E, -SE) 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-47,500</a:t>
                      </a:r>
                      <a:endParaRPr lang="ko-KR" altLang="ko-KR" sz="18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감모상각비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 (E, -SE)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-12,500</a:t>
                      </a:r>
                      <a:endParaRPr lang="ko-KR" altLang="ko-KR" sz="18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32385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-108,000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-108,000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1944" y="1747774"/>
            <a:ext cx="3714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비품</a:t>
            </a:r>
            <a:r>
              <a:rPr lang="en-US" altLang="ko-KR" dirty="0">
                <a:solidFill>
                  <a:srgbClr val="00B050"/>
                </a:solidFill>
              </a:rPr>
              <a:t>: 480,000/10</a:t>
            </a:r>
            <a:r>
              <a:rPr lang="ko-KR" altLang="en-US" dirty="0">
                <a:solidFill>
                  <a:srgbClr val="00B050"/>
                </a:solidFill>
              </a:rPr>
              <a:t>년</a:t>
            </a:r>
            <a:r>
              <a:rPr lang="en-US" altLang="ko-KR" dirty="0">
                <a:solidFill>
                  <a:srgbClr val="00B050"/>
                </a:solidFill>
              </a:rPr>
              <a:t> = 48,000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기계장치</a:t>
            </a:r>
            <a:r>
              <a:rPr lang="en-US" altLang="ko-KR" dirty="0">
                <a:solidFill>
                  <a:srgbClr val="00B050"/>
                </a:solidFill>
              </a:rPr>
              <a:t>: 950,000/20</a:t>
            </a:r>
            <a:r>
              <a:rPr lang="ko-KR" altLang="en-US" dirty="0">
                <a:solidFill>
                  <a:srgbClr val="00B050"/>
                </a:solidFill>
              </a:rPr>
              <a:t>년</a:t>
            </a:r>
            <a:r>
              <a:rPr lang="en-US" altLang="ko-KR" dirty="0">
                <a:solidFill>
                  <a:srgbClr val="00B050"/>
                </a:solidFill>
              </a:rPr>
              <a:t> = 47,500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특허권</a:t>
            </a:r>
            <a:r>
              <a:rPr lang="en-US" altLang="ko-KR" dirty="0">
                <a:solidFill>
                  <a:srgbClr val="00B050"/>
                </a:solidFill>
              </a:rPr>
              <a:t>: 125,000/10</a:t>
            </a:r>
            <a:r>
              <a:rPr lang="ko-KR" altLang="en-US" dirty="0">
                <a:solidFill>
                  <a:srgbClr val="00B050"/>
                </a:solidFill>
              </a:rPr>
              <a:t>년</a:t>
            </a:r>
            <a:r>
              <a:rPr lang="en-US" altLang="ko-KR" dirty="0">
                <a:solidFill>
                  <a:srgbClr val="00B050"/>
                </a:solidFill>
              </a:rPr>
              <a:t> = 12,500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5428527" y="3305100"/>
            <a:ext cx="798653" cy="203558"/>
          </a:xfrm>
          <a:custGeom>
            <a:avLst/>
            <a:gdLst>
              <a:gd name="connsiteX0" fmla="*/ 0 w 798653"/>
              <a:gd name="connsiteY0" fmla="*/ 174320 h 232193"/>
              <a:gd name="connsiteX1" fmla="*/ 416689 w 798653"/>
              <a:gd name="connsiteY1" fmla="*/ 700 h 232193"/>
              <a:gd name="connsiteX2" fmla="*/ 798653 w 798653"/>
              <a:gd name="connsiteY2" fmla="*/ 232193 h 23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653" h="232193">
                <a:moveTo>
                  <a:pt x="0" y="174320"/>
                </a:moveTo>
                <a:cubicBezTo>
                  <a:pt x="141790" y="82687"/>
                  <a:pt x="283580" y="-8945"/>
                  <a:pt x="416689" y="700"/>
                </a:cubicBezTo>
                <a:cubicBezTo>
                  <a:pt x="549798" y="10345"/>
                  <a:pt x="674225" y="121269"/>
                  <a:pt x="798653" y="232193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5451676" y="3900374"/>
            <a:ext cx="775504" cy="203558"/>
          </a:xfrm>
          <a:custGeom>
            <a:avLst/>
            <a:gdLst>
              <a:gd name="connsiteX0" fmla="*/ 0 w 775504"/>
              <a:gd name="connsiteY0" fmla="*/ 81544 h 116268"/>
              <a:gd name="connsiteX1" fmla="*/ 370390 w 775504"/>
              <a:gd name="connsiteY1" fmla="*/ 521 h 116268"/>
              <a:gd name="connsiteX2" fmla="*/ 775504 w 775504"/>
              <a:gd name="connsiteY2" fmla="*/ 116268 h 11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04" h="116268">
                <a:moveTo>
                  <a:pt x="0" y="81544"/>
                </a:moveTo>
                <a:cubicBezTo>
                  <a:pt x="120569" y="38139"/>
                  <a:pt x="241139" y="-5266"/>
                  <a:pt x="370390" y="521"/>
                </a:cubicBezTo>
                <a:cubicBezTo>
                  <a:pt x="499641" y="6308"/>
                  <a:pt x="637572" y="61288"/>
                  <a:pt x="775504" y="116268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569972" y="4330055"/>
            <a:ext cx="833377" cy="127367"/>
          </a:xfrm>
          <a:custGeom>
            <a:avLst/>
            <a:gdLst>
              <a:gd name="connsiteX0" fmla="*/ 0 w 833377"/>
              <a:gd name="connsiteY0" fmla="*/ 115792 h 127367"/>
              <a:gd name="connsiteX1" fmla="*/ 370389 w 833377"/>
              <a:gd name="connsiteY1" fmla="*/ 46 h 127367"/>
              <a:gd name="connsiteX2" fmla="*/ 833377 w 833377"/>
              <a:gd name="connsiteY2" fmla="*/ 127367 h 12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377" h="127367">
                <a:moveTo>
                  <a:pt x="0" y="115792"/>
                </a:moveTo>
                <a:cubicBezTo>
                  <a:pt x="115746" y="56954"/>
                  <a:pt x="231493" y="-1883"/>
                  <a:pt x="370389" y="46"/>
                </a:cubicBezTo>
                <a:cubicBezTo>
                  <a:pt x="509285" y="1975"/>
                  <a:pt x="671331" y="64671"/>
                  <a:pt x="833377" y="127367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732835" y="4616851"/>
            <a:ext cx="6458673" cy="557936"/>
          </a:xfrm>
          <a:custGeom>
            <a:avLst/>
            <a:gdLst>
              <a:gd name="connsiteX0" fmla="*/ 6458673 w 6458673"/>
              <a:gd name="connsiteY0" fmla="*/ 0 h 557936"/>
              <a:gd name="connsiteX1" fmla="*/ 2824223 w 6458673"/>
              <a:gd name="connsiteY1" fmla="*/ 555585 h 557936"/>
              <a:gd name="connsiteX2" fmla="*/ 0 w 6458673"/>
              <a:gd name="connsiteY2" fmla="*/ 162045 h 55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8673" h="557936">
                <a:moveTo>
                  <a:pt x="6458673" y="0"/>
                </a:moveTo>
                <a:cubicBezTo>
                  <a:pt x="5179670" y="264289"/>
                  <a:pt x="3900668" y="528578"/>
                  <a:pt x="2824223" y="555585"/>
                </a:cubicBezTo>
                <a:cubicBezTo>
                  <a:pt x="1747777" y="582593"/>
                  <a:pt x="873888" y="372319"/>
                  <a:pt x="0" y="162045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582364" y="4297620"/>
            <a:ext cx="6609144" cy="615888"/>
          </a:xfrm>
          <a:custGeom>
            <a:avLst/>
            <a:gdLst>
              <a:gd name="connsiteX0" fmla="*/ 6609144 w 6609144"/>
              <a:gd name="connsiteY0" fmla="*/ 0 h 615888"/>
              <a:gd name="connsiteX1" fmla="*/ 2511706 w 6609144"/>
              <a:gd name="connsiteY1" fmla="*/ 613458 h 615888"/>
              <a:gd name="connsiteX2" fmla="*/ 0 w 6609144"/>
              <a:gd name="connsiteY2" fmla="*/ 173620 h 61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9144" h="615888">
                <a:moveTo>
                  <a:pt x="6609144" y="0"/>
                </a:moveTo>
                <a:cubicBezTo>
                  <a:pt x="5111187" y="292260"/>
                  <a:pt x="3613230" y="584521"/>
                  <a:pt x="2511706" y="613458"/>
                </a:cubicBezTo>
                <a:cubicBezTo>
                  <a:pt x="1410182" y="642395"/>
                  <a:pt x="705091" y="408007"/>
                  <a:pt x="0" y="17362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754774" y="2848735"/>
            <a:ext cx="7511970" cy="648636"/>
          </a:xfrm>
          <a:custGeom>
            <a:avLst/>
            <a:gdLst>
              <a:gd name="connsiteX0" fmla="*/ 7511970 w 7511970"/>
              <a:gd name="connsiteY0" fmla="*/ 567613 h 648636"/>
              <a:gd name="connsiteX1" fmla="*/ 3727048 w 7511970"/>
              <a:gd name="connsiteY1" fmla="*/ 453 h 648636"/>
              <a:gd name="connsiteX2" fmla="*/ 0 w 7511970"/>
              <a:gd name="connsiteY2" fmla="*/ 648636 h 64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970" h="648636">
                <a:moveTo>
                  <a:pt x="7511970" y="567613"/>
                </a:moveTo>
                <a:cubicBezTo>
                  <a:pt x="6245506" y="277281"/>
                  <a:pt x="4979043" y="-13051"/>
                  <a:pt x="3727048" y="453"/>
                </a:cubicBezTo>
                <a:cubicBezTo>
                  <a:pt x="2475053" y="13957"/>
                  <a:pt x="1237526" y="331296"/>
                  <a:pt x="0" y="648636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16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55"/>
    </mc:Choice>
    <mc:Fallback xmlns="">
      <p:transition spd="slow" advTm="305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A7987-EC31-40DB-A4A7-FA8B7A67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g. </a:t>
            </a:r>
            <a:r>
              <a:rPr lang="ko-KR" altLang="ko-KR" sz="2000" dirty="0"/>
              <a:t>비품의 </a:t>
            </a:r>
            <a:r>
              <a:rPr lang="ko-KR" altLang="ko-KR" sz="2000" dirty="0" err="1"/>
              <a:t>내용연수는</a:t>
            </a:r>
            <a:r>
              <a:rPr lang="ko-KR" altLang="ko-KR" sz="2000" dirty="0"/>
              <a:t> </a:t>
            </a:r>
            <a:r>
              <a:rPr lang="en-US" altLang="ko-KR" sz="2000" dirty="0"/>
              <a:t>10</a:t>
            </a:r>
            <a:r>
              <a:rPr lang="ko-KR" altLang="ko-KR" sz="2000" dirty="0"/>
              <a:t>년이고</a:t>
            </a:r>
            <a:r>
              <a:rPr lang="en-US" altLang="ko-KR" sz="2000" dirty="0"/>
              <a:t>, </a:t>
            </a:r>
            <a:r>
              <a:rPr lang="ko-KR" altLang="ko-KR" sz="2000" dirty="0"/>
              <a:t>기계장치의 </a:t>
            </a:r>
            <a:r>
              <a:rPr lang="ko-KR" altLang="ko-KR" sz="2000" dirty="0" err="1"/>
              <a:t>내용연수는</a:t>
            </a:r>
            <a:r>
              <a:rPr lang="en-US" altLang="ko-KR" sz="2000" dirty="0"/>
              <a:t> 20</a:t>
            </a:r>
            <a:r>
              <a:rPr lang="ko-KR" altLang="ko-KR" sz="2000" dirty="0"/>
              <a:t>년이다</a:t>
            </a:r>
            <a:r>
              <a:rPr lang="en-US" altLang="ko-KR" sz="2000" dirty="0"/>
              <a:t>. </a:t>
            </a:r>
            <a:r>
              <a:rPr lang="ko-KR" altLang="ko-KR" sz="2000" dirty="0"/>
              <a:t>특허권의 취득원가는</a:t>
            </a:r>
            <a:r>
              <a:rPr lang="en-US" altLang="ko-KR" sz="2000" dirty="0"/>
              <a:t> $125,000</a:t>
            </a:r>
            <a:r>
              <a:rPr lang="ko-KR" altLang="ko-KR" sz="2000" dirty="0"/>
              <a:t>이고 </a:t>
            </a:r>
            <a:r>
              <a:rPr lang="ko-KR" altLang="ko-KR" sz="2000" dirty="0" err="1"/>
              <a:t>내용연수는</a:t>
            </a:r>
            <a:r>
              <a:rPr lang="ko-KR" altLang="ko-KR" sz="2000" dirty="0"/>
              <a:t> </a:t>
            </a:r>
            <a:r>
              <a:rPr lang="en-US" altLang="ko-KR" sz="2000" dirty="0"/>
              <a:t>10</a:t>
            </a:r>
            <a:r>
              <a:rPr lang="ko-KR" altLang="ko-KR" sz="2000" dirty="0"/>
              <a:t>년이다</a:t>
            </a:r>
            <a:r>
              <a:rPr lang="en-US" altLang="ko-KR" sz="2000" dirty="0"/>
              <a:t>. </a:t>
            </a:r>
            <a:r>
              <a:rPr lang="ko-KR" altLang="ko-KR" sz="2000" dirty="0"/>
              <a:t>이 회사는 모든 유</a:t>
            </a:r>
            <a:r>
              <a:rPr lang="en-US" altLang="ko-KR" sz="2000" dirty="0"/>
              <a:t>/</a:t>
            </a:r>
            <a:r>
              <a:rPr lang="ko-KR" altLang="ko-KR" sz="2000" dirty="0"/>
              <a:t>무형자산을 정액법으로 </a:t>
            </a:r>
            <a:r>
              <a:rPr lang="ko-KR" altLang="ko-KR" sz="2000" dirty="0" err="1"/>
              <a:t>상각한다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941563" y="2138372"/>
            <a:ext cx="10586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AutoNum type="alphaLcParenBoth" startAt="7"/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감가상각비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비품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 48,000      Cr) </a:t>
            </a:r>
            <a:r>
              <a:rPr lang="ko-KR" altLang="en-US" dirty="0" err="1">
                <a:latin typeface="Swis721 Md BT"/>
                <a:cs typeface="Times New Roman" panose="02020603050405020304" pitchFamily="18" charset="0"/>
              </a:rPr>
              <a:t>감가상각누계액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비품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48,000</a:t>
            </a:r>
          </a:p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           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감가상각비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기계장치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  		47,500             </a:t>
            </a:r>
            <a:r>
              <a:rPr lang="ko-KR" altLang="en-US" dirty="0" err="1">
                <a:latin typeface="Swis721 Md BT"/>
                <a:cs typeface="Times New Roman" panose="02020603050405020304" pitchFamily="18" charset="0"/>
              </a:rPr>
              <a:t>감가상각누계액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기계장치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47,500</a:t>
            </a:r>
          </a:p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            </a:t>
            </a:r>
            <a:r>
              <a:rPr lang="ko-KR" altLang="en-US" dirty="0" err="1">
                <a:latin typeface="Swis721 Md BT"/>
                <a:cs typeface="Times New Roman" panose="02020603050405020304" pitchFamily="18" charset="0"/>
              </a:rPr>
              <a:t>감모상각비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12,500            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특허권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                                      		12,500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0ECDF81-1843-4EBD-81C2-3923472A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21483"/>
              </p:ext>
            </p:extLst>
          </p:nvPr>
        </p:nvGraphicFramePr>
        <p:xfrm>
          <a:off x="162340" y="39676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63A1309-9506-408F-96AF-5B7CC24F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5347"/>
              </p:ext>
            </p:extLst>
          </p:nvPr>
        </p:nvGraphicFramePr>
        <p:xfrm>
          <a:off x="2151285" y="39676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3205EA8-BEE6-499D-A4D2-1FC38EF9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8210"/>
              </p:ext>
            </p:extLst>
          </p:nvPr>
        </p:nvGraphicFramePr>
        <p:xfrm>
          <a:off x="4149390" y="39676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감모상각비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9BE2FA7-1AFB-43B9-B58E-4D720C5C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27529"/>
              </p:ext>
            </p:extLst>
          </p:nvPr>
        </p:nvGraphicFramePr>
        <p:xfrm>
          <a:off x="6147495" y="39676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98,000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63A1309-9506-408F-96AF-5B7CC24F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89408"/>
              </p:ext>
            </p:extLst>
          </p:nvPr>
        </p:nvGraphicFramePr>
        <p:xfrm>
          <a:off x="8145600" y="39676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3205EA8-BEE6-499D-A4D2-1FC38EF9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43318"/>
              </p:ext>
            </p:extLst>
          </p:nvPr>
        </p:nvGraphicFramePr>
        <p:xfrm>
          <a:off x="10177136" y="396063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 flipH="1">
            <a:off x="941563" y="2370221"/>
            <a:ext cx="815048" cy="159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058181" y="2712466"/>
            <a:ext cx="733145" cy="1248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031958" y="2971800"/>
            <a:ext cx="1552575" cy="995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1043591" y="2331244"/>
            <a:ext cx="4146995" cy="2072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031958" y="2596609"/>
            <a:ext cx="2105526" cy="1831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937537" y="2971800"/>
            <a:ext cx="399916" cy="1438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5" idx="0"/>
          </p:cNvCxnSpPr>
          <p:nvPr/>
        </p:nvCxnSpPr>
        <p:spPr>
          <a:xfrm>
            <a:off x="7053891" y="2370221"/>
            <a:ext cx="46104" cy="159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587375" y="2712466"/>
            <a:ext cx="1308594" cy="1354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6769916" y="2971800"/>
            <a:ext cx="4167439" cy="995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916779" y="2331244"/>
            <a:ext cx="2466474" cy="2096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9915801" y="2712466"/>
            <a:ext cx="452780" cy="1715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</p:cNvCxnSpPr>
          <p:nvPr/>
        </p:nvCxnSpPr>
        <p:spPr>
          <a:xfrm>
            <a:off x="10695963" y="2971800"/>
            <a:ext cx="934449" cy="1455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86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70"/>
    </mc:Choice>
    <mc:Fallback xmlns="">
      <p:transition spd="slow" advTm="66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DFD68-A9B6-4E9D-B8E1-0ADAD9FD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h. </a:t>
            </a:r>
            <a:r>
              <a:rPr lang="ko-KR" altLang="ko-KR" sz="2000" dirty="0"/>
              <a:t>이 회사가 발행한 어음</a:t>
            </a:r>
            <a:r>
              <a:rPr lang="en-US" altLang="ko-KR" sz="2000" dirty="0"/>
              <a:t>(</a:t>
            </a:r>
            <a:r>
              <a:rPr lang="ko-KR" altLang="ko-KR" sz="2000" dirty="0"/>
              <a:t>위의 </a:t>
            </a:r>
            <a:r>
              <a:rPr lang="en-US" altLang="ko-KR" sz="2000" dirty="0"/>
              <a:t>4</a:t>
            </a:r>
            <a:r>
              <a:rPr lang="ko-KR" altLang="ko-KR" sz="2000" dirty="0"/>
              <a:t>번</a:t>
            </a:r>
            <a:r>
              <a:rPr lang="en-US" altLang="ko-KR" sz="2000" dirty="0"/>
              <a:t>)</a:t>
            </a:r>
            <a:r>
              <a:rPr lang="ko-KR" altLang="ko-KR" sz="2000" dirty="0"/>
              <a:t>의 이자율은 </a:t>
            </a:r>
            <a:r>
              <a:rPr lang="en-US" altLang="ko-KR" sz="2000" dirty="0"/>
              <a:t>10%</a:t>
            </a:r>
            <a:r>
              <a:rPr lang="ko-KR" altLang="ko-KR" sz="2000" dirty="0"/>
              <a:t>이고</a:t>
            </a:r>
            <a:r>
              <a:rPr lang="en-US" altLang="ko-KR" sz="2000" dirty="0"/>
              <a:t>, 2021</a:t>
            </a:r>
            <a:r>
              <a:rPr lang="ko-KR" altLang="ko-KR" sz="2000" dirty="0"/>
              <a:t>년 </a:t>
            </a:r>
            <a:r>
              <a:rPr lang="en-US" altLang="ko-KR" sz="2000" dirty="0"/>
              <a:t>9</a:t>
            </a:r>
            <a:r>
              <a:rPr lang="ko-KR" altLang="ko-KR" sz="2000" dirty="0"/>
              <a:t>월 </a:t>
            </a:r>
            <a:r>
              <a:rPr lang="en-US" altLang="ko-KR" sz="2000" dirty="0"/>
              <a:t>12</a:t>
            </a:r>
            <a:r>
              <a:rPr lang="ko-KR" altLang="ko-KR" sz="2000" dirty="0"/>
              <a:t>일에 발행하였다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내용 개체 틀 6">
            <a:extLst>
              <a:ext uri="{FF2B5EF4-FFF2-40B4-BE49-F238E27FC236}">
                <a16:creationId xmlns:a16="http://schemas.microsoft.com/office/drawing/2014/main" id="{F90F2EA6-B96F-46ED-9AAA-692A36056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910191"/>
              </p:ext>
            </p:extLst>
          </p:nvPr>
        </p:nvGraphicFramePr>
        <p:xfrm>
          <a:off x="1011316" y="2208330"/>
          <a:ext cx="9556116" cy="1477330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27132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831055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360616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40632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2538669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미지급이자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(+L) 3,361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이자비용</a:t>
                      </a:r>
                      <a:r>
                        <a:rPr lang="en-US" altLang="ko-KR" sz="1800" dirty="0">
                          <a:solidFill>
                            <a:srgbClr val="0000CC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(E, -SE)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-3,361</a:t>
                      </a:r>
                      <a:endParaRPr lang="ko-KR" sz="18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22614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          3,361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cs typeface="Times New Roman" panose="02020603050405020304" pitchFamily="18" charset="0"/>
                        </a:rPr>
                        <a:t>                               -3,361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6905" y="1564105"/>
            <a:ext cx="853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110,000x10%x110/360 = 3,361 (2021/9/12</a:t>
            </a:r>
            <a:r>
              <a:rPr lang="ko-KR" altLang="en-US" dirty="0">
                <a:solidFill>
                  <a:srgbClr val="00B050"/>
                </a:solidFill>
              </a:rPr>
              <a:t>에 발행하고</a:t>
            </a:r>
            <a:r>
              <a:rPr lang="en-US" altLang="ko-KR" dirty="0">
                <a:solidFill>
                  <a:srgbClr val="00B050"/>
                </a:solidFill>
              </a:rPr>
              <a:t> 2021/3/12</a:t>
            </a:r>
            <a:r>
              <a:rPr lang="ko-KR" altLang="en-US" dirty="0">
                <a:solidFill>
                  <a:srgbClr val="00B050"/>
                </a:solidFill>
              </a:rPr>
              <a:t>이 만기이다</a:t>
            </a:r>
            <a:r>
              <a:rPr lang="en-US" altLang="ko-KR" dirty="0">
                <a:solidFill>
                  <a:srgbClr val="00B050"/>
                </a:solidFill>
              </a:rPr>
              <a:t>.)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982453" y="3128211"/>
            <a:ext cx="5594684" cy="736068"/>
          </a:xfrm>
          <a:custGeom>
            <a:avLst/>
            <a:gdLst>
              <a:gd name="connsiteX0" fmla="*/ 5594684 w 5594684"/>
              <a:gd name="connsiteY0" fmla="*/ 0 h 736068"/>
              <a:gd name="connsiteX1" fmla="*/ 1852863 w 5594684"/>
              <a:gd name="connsiteY1" fmla="*/ 733926 h 736068"/>
              <a:gd name="connsiteX2" fmla="*/ 0 w 5594684"/>
              <a:gd name="connsiteY2" fmla="*/ 180473 h 73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4684" h="736068">
                <a:moveTo>
                  <a:pt x="5594684" y="0"/>
                </a:moveTo>
                <a:cubicBezTo>
                  <a:pt x="4189997" y="351923"/>
                  <a:pt x="2785310" y="703847"/>
                  <a:pt x="1852863" y="733926"/>
                </a:cubicBezTo>
                <a:cubicBezTo>
                  <a:pt x="920416" y="764005"/>
                  <a:pt x="460208" y="472239"/>
                  <a:pt x="0" y="180473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F8FE2D-3BC7-4DE3-909A-59CF1CBFDB65}"/>
              </a:ext>
            </a:extLst>
          </p:cNvPr>
          <p:cNvSpPr/>
          <p:nvPr/>
        </p:nvSpPr>
        <p:spPr>
          <a:xfrm>
            <a:off x="848966" y="4062362"/>
            <a:ext cx="1008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(h)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이자비용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   	3,361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미지급이자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3,361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8E15683-7BEF-4110-933A-BDB25E21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58716"/>
              </p:ext>
            </p:extLst>
          </p:nvPr>
        </p:nvGraphicFramePr>
        <p:xfrm>
          <a:off x="2942742" y="4912769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2B6EF2B-BDA1-4640-973E-648B410B2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82365"/>
              </p:ext>
            </p:extLst>
          </p:nvPr>
        </p:nvGraphicFramePr>
        <p:xfrm>
          <a:off x="7291739" y="4898595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미지급이자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2562726" y="4431694"/>
            <a:ext cx="1070811" cy="48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895242" y="4424607"/>
            <a:ext cx="1398653" cy="869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35516" y="4431694"/>
            <a:ext cx="613610" cy="48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0" idx="3"/>
          </p:cNvCxnSpPr>
          <p:nvPr/>
        </p:nvCxnSpPr>
        <p:spPr>
          <a:xfrm flipH="1">
            <a:off x="9196740" y="4424607"/>
            <a:ext cx="1210576" cy="981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01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611"/>
    </mc:Choice>
    <mc:Fallback xmlns="">
      <p:transition spd="slow" advTm="193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97605F-1928-4358-A99E-E6F74E2C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28635"/>
              </p:ext>
            </p:extLst>
          </p:nvPr>
        </p:nvGraphicFramePr>
        <p:xfrm>
          <a:off x="83534" y="268656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84C26B-FC1E-4398-8E09-34981F428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26212"/>
              </p:ext>
            </p:extLst>
          </p:nvPr>
        </p:nvGraphicFramePr>
        <p:xfrm>
          <a:off x="2089903" y="28030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외상매출금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188,000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72,000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5CE0856-E19A-4380-B80F-783B9FBE0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75104"/>
              </p:ext>
            </p:extLst>
          </p:nvPr>
        </p:nvGraphicFramePr>
        <p:xfrm>
          <a:off x="4104661" y="281705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상품재고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B1F0997-4611-487D-96BA-881AF0AF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03545"/>
              </p:ext>
            </p:extLst>
          </p:nvPr>
        </p:nvGraphicFramePr>
        <p:xfrm>
          <a:off x="6136197" y="28310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선급보험료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74,000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29,600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1B5A33F-C91A-404E-9B97-816FFE4A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57332"/>
              </p:ext>
            </p:extLst>
          </p:nvPr>
        </p:nvGraphicFramePr>
        <p:xfrm>
          <a:off x="8167733" y="27611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C47FE0-7122-4B8F-A974-8EE686FC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60129"/>
              </p:ext>
            </p:extLst>
          </p:nvPr>
        </p:nvGraphicFramePr>
        <p:xfrm>
          <a:off x="10165713" y="27751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장기투자자산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160,000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673BCF-E9AD-4376-A7F4-9F43C749E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64264"/>
              </p:ext>
            </p:extLst>
          </p:nvPr>
        </p:nvGraphicFramePr>
        <p:xfrm>
          <a:off x="83534" y="249388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480,000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9BE2FA7-1AFB-43B9-B58E-4D720C5C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62702"/>
              </p:ext>
            </p:extLst>
          </p:nvPr>
        </p:nvGraphicFramePr>
        <p:xfrm>
          <a:off x="2088505" y="249388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98,000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0ECDF81-1843-4EBD-81C2-3923472A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64408"/>
              </p:ext>
            </p:extLst>
          </p:nvPr>
        </p:nvGraphicFramePr>
        <p:xfrm>
          <a:off x="4103263" y="249528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950,000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63A1309-9506-408F-96AF-5B7CC24F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7650"/>
              </p:ext>
            </p:extLst>
          </p:nvPr>
        </p:nvGraphicFramePr>
        <p:xfrm>
          <a:off x="6134799" y="249668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277,500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3205EA8-BEE6-499D-A4D2-1FC38EF9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99320"/>
              </p:ext>
            </p:extLst>
          </p:nvPr>
        </p:nvGraphicFramePr>
        <p:xfrm>
          <a:off x="8166335" y="2489689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62,500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8E15683-7BEF-4110-933A-BDB25E21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33617"/>
              </p:ext>
            </p:extLst>
          </p:nvPr>
        </p:nvGraphicFramePr>
        <p:xfrm>
          <a:off x="10164315" y="249108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이수이자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4181BB1-9CED-454B-9DED-9AE55227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75781"/>
              </p:ext>
            </p:extLst>
          </p:nvPr>
        </p:nvGraphicFramePr>
        <p:xfrm>
          <a:off x="83534" y="398471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매출채권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72,000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C65CE1C-5B1E-4A0E-929E-C4AB9AD1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94331"/>
              </p:ext>
            </p:extLst>
          </p:nvPr>
        </p:nvGraphicFramePr>
        <p:xfrm>
          <a:off x="2088505" y="398471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선급광고료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25,000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F7197AF-1229-46A8-B2FD-71FEFD7F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39972"/>
              </p:ext>
            </p:extLst>
          </p:nvPr>
        </p:nvGraphicFramePr>
        <p:xfrm>
          <a:off x="4103263" y="3986116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외상매입금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820,000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F14A1E0-45F8-4E74-A581-D8AC318F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61903"/>
              </p:ext>
            </p:extLst>
          </p:nvPr>
        </p:nvGraphicFramePr>
        <p:xfrm>
          <a:off x="6134799" y="398751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5D3DE4B-DFC8-4717-80C5-35859C168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14164"/>
              </p:ext>
            </p:extLst>
          </p:nvPr>
        </p:nvGraphicFramePr>
        <p:xfrm>
          <a:off x="8166335" y="39805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모기지차입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300,000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98D9C21-829C-4BB7-A60D-0658FEED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74471"/>
              </p:ext>
            </p:extLst>
          </p:nvPr>
        </p:nvGraphicFramePr>
        <p:xfrm>
          <a:off x="10164315" y="398192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CC1D4A2-8D98-476C-9959-AE2DCD98C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65345"/>
              </p:ext>
            </p:extLst>
          </p:nvPr>
        </p:nvGraphicFramePr>
        <p:xfrm>
          <a:off x="89126" y="553727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2B6EF2B-BDA1-4640-973E-648B410B2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64407"/>
              </p:ext>
            </p:extLst>
          </p:nvPr>
        </p:nvGraphicFramePr>
        <p:xfrm>
          <a:off x="2094097" y="553727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미지급이자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3,361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863EF8A-0E58-4CC7-9C41-26CAA52C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7693"/>
              </p:ext>
            </p:extLst>
          </p:nvPr>
        </p:nvGraphicFramePr>
        <p:xfrm>
          <a:off x="6101243" y="553567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보통주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CAED86F-0E4F-43D1-8CE1-782F201B0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80552"/>
              </p:ext>
            </p:extLst>
          </p:nvPr>
        </p:nvGraphicFramePr>
        <p:xfrm>
          <a:off x="8132779" y="553707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이익잉여금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FDB2C1E-2A5E-4D40-B035-186FA874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09745"/>
              </p:ext>
            </p:extLst>
          </p:nvPr>
        </p:nvGraphicFramePr>
        <p:xfrm>
          <a:off x="10164315" y="552169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배당금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B/B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             0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9EBC2C6-58D3-430B-B182-AD3925080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03567"/>
              </p:ext>
            </p:extLst>
          </p:nvPr>
        </p:nvGraphicFramePr>
        <p:xfrm>
          <a:off x="4086133" y="553727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단기차입금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>
            <a:endCxn id="26" idx="2"/>
          </p:cNvCxnSpPr>
          <p:nvPr/>
        </p:nvCxnSpPr>
        <p:spPr>
          <a:xfrm>
            <a:off x="6101243" y="1292112"/>
            <a:ext cx="987454" cy="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endCxn id="28" idx="2"/>
          </p:cNvCxnSpPr>
          <p:nvPr/>
        </p:nvCxnSpPr>
        <p:spPr>
          <a:xfrm>
            <a:off x="8132779" y="1292112"/>
            <a:ext cx="98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067291" y="3505689"/>
            <a:ext cx="9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088697" y="3505689"/>
            <a:ext cx="917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34" idx="2"/>
          </p:cNvCxnSpPr>
          <p:nvPr/>
        </p:nvCxnSpPr>
        <p:spPr>
          <a:xfrm>
            <a:off x="8132779" y="3505689"/>
            <a:ext cx="986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35" idx="2"/>
          </p:cNvCxnSpPr>
          <p:nvPr/>
        </p:nvCxnSpPr>
        <p:spPr>
          <a:xfrm>
            <a:off x="10164315" y="3505689"/>
            <a:ext cx="952500" cy="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37" idx="2"/>
          </p:cNvCxnSpPr>
          <p:nvPr/>
        </p:nvCxnSpPr>
        <p:spPr>
          <a:xfrm flipV="1">
            <a:off x="2088505" y="5000718"/>
            <a:ext cx="952500" cy="2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088697" y="5003514"/>
            <a:ext cx="951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64871" y="6551673"/>
            <a:ext cx="923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067291" y="6537691"/>
            <a:ext cx="9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211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7"/>
    </mc:Choice>
    <mc:Fallback xmlns="">
      <p:transition spd="slow" advTm="53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673BCF-E9AD-4376-A7F4-9F43C749E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66701"/>
              </p:ext>
            </p:extLst>
          </p:nvPr>
        </p:nvGraphicFramePr>
        <p:xfrm>
          <a:off x="2048397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44,400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9BE2FA7-1AFB-43B9-B58E-4D720C5C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61482"/>
              </p:ext>
            </p:extLst>
          </p:nvPr>
        </p:nvGraphicFramePr>
        <p:xfrm>
          <a:off x="4028666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0ECDF81-1843-4EBD-81C2-3923472A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59603"/>
              </p:ext>
            </p:extLst>
          </p:nvPr>
        </p:nvGraphicFramePr>
        <p:xfrm>
          <a:off x="6017611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63A1309-9506-408F-96AF-5B7CC24F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18331"/>
              </p:ext>
            </p:extLst>
          </p:nvPr>
        </p:nvGraphicFramePr>
        <p:xfrm>
          <a:off x="8006556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47,500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3205EA8-BEE6-499D-A4D2-1FC38EF9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17732"/>
              </p:ext>
            </p:extLst>
          </p:nvPr>
        </p:nvGraphicFramePr>
        <p:xfrm>
          <a:off x="10004661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감모상각비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12,500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8E15683-7BEF-4110-933A-BDB25E21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26275"/>
              </p:ext>
            </p:extLst>
          </p:nvPr>
        </p:nvGraphicFramePr>
        <p:xfrm>
          <a:off x="67195" y="279815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63AF28-691A-48BE-B81A-D0ED3D099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67796"/>
              </p:ext>
            </p:extLst>
          </p:nvPr>
        </p:nvGraphicFramePr>
        <p:xfrm>
          <a:off x="2065175" y="36703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이자수익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F3B6A1-B23C-4663-BDEF-0F0A98268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07818"/>
              </p:ext>
            </p:extLst>
          </p:nvPr>
        </p:nvGraphicFramePr>
        <p:xfrm>
          <a:off x="4079932" y="37068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투자자산처분이익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08A5AD-4A86-4E48-9949-2210CED18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9837"/>
              </p:ext>
            </p:extLst>
          </p:nvPr>
        </p:nvGraphicFramePr>
        <p:xfrm>
          <a:off x="6074814" y="37837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매출원가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COGS)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29DD5EB-EE19-4A7C-A0F7-8A9BD76B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48863"/>
              </p:ext>
            </p:extLst>
          </p:nvPr>
        </p:nvGraphicFramePr>
        <p:xfrm>
          <a:off x="8099660" y="37544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327,000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7B83E3C-5D78-4DEB-83F0-C0BE5CD24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40278"/>
              </p:ext>
            </p:extLst>
          </p:nvPr>
        </p:nvGraphicFramePr>
        <p:xfrm>
          <a:off x="10124506" y="3590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7F22053-65F0-4711-A701-62A9E978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72135"/>
              </p:ext>
            </p:extLst>
          </p:nvPr>
        </p:nvGraphicFramePr>
        <p:xfrm>
          <a:off x="67195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25,000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5EA7EA4-91CC-4488-83AC-A1D29D76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91666"/>
              </p:ext>
            </p:extLst>
          </p:nvPr>
        </p:nvGraphicFramePr>
        <p:xfrm>
          <a:off x="60204" y="363004"/>
          <a:ext cx="1905001" cy="112395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3044142" y="1375023"/>
            <a:ext cx="90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2"/>
          </p:cNvCxnSpPr>
          <p:nvPr/>
        </p:nvCxnSpPr>
        <p:spPr>
          <a:xfrm>
            <a:off x="8099660" y="1375023"/>
            <a:ext cx="952500" cy="1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3" idx="2"/>
          </p:cNvCxnSpPr>
          <p:nvPr/>
        </p:nvCxnSpPr>
        <p:spPr>
          <a:xfrm>
            <a:off x="10124506" y="1375023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4" idx="2"/>
          </p:cNvCxnSpPr>
          <p:nvPr/>
        </p:nvCxnSpPr>
        <p:spPr>
          <a:xfrm>
            <a:off x="67195" y="2645537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30" idx="2"/>
          </p:cNvCxnSpPr>
          <p:nvPr/>
        </p:nvCxnSpPr>
        <p:spPr>
          <a:xfrm>
            <a:off x="2048397" y="2645537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31" idx="2"/>
          </p:cNvCxnSpPr>
          <p:nvPr/>
        </p:nvCxnSpPr>
        <p:spPr>
          <a:xfrm>
            <a:off x="4028666" y="2645537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32" idx="2"/>
          </p:cNvCxnSpPr>
          <p:nvPr/>
        </p:nvCxnSpPr>
        <p:spPr>
          <a:xfrm>
            <a:off x="6017611" y="2645537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33" idx="2"/>
          </p:cNvCxnSpPr>
          <p:nvPr/>
        </p:nvCxnSpPr>
        <p:spPr>
          <a:xfrm>
            <a:off x="8006556" y="2645537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4" idx="2"/>
          </p:cNvCxnSpPr>
          <p:nvPr/>
        </p:nvCxnSpPr>
        <p:spPr>
          <a:xfrm>
            <a:off x="10004661" y="2645537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35" idx="2"/>
          </p:cNvCxnSpPr>
          <p:nvPr/>
        </p:nvCxnSpPr>
        <p:spPr>
          <a:xfrm>
            <a:off x="60204" y="3814154"/>
            <a:ext cx="959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9758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9"/>
    </mc:Choice>
    <mc:Fallback xmlns="">
      <p:transition spd="slow" advTm="8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FD59B2D-8E9A-4829-900C-B2D3802E6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633" y="0"/>
            <a:ext cx="8204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91"/>
    </mc:Choice>
    <mc:Fallback xmlns="">
      <p:transition spd="slow" advTm="4089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0931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마감</a:t>
            </a:r>
            <a:r>
              <a:rPr lang="en-US" altLang="ko-KR" sz="2000" dirty="0"/>
              <a:t> (A): </a:t>
            </a:r>
            <a:r>
              <a:rPr lang="ko-KR" altLang="en-US" sz="2000" dirty="0"/>
              <a:t>모든 수익계정과 비용계정을 </a:t>
            </a:r>
            <a:r>
              <a:rPr lang="ko-KR" altLang="en-US" sz="2000" dirty="0" err="1"/>
              <a:t>손익게정</a:t>
            </a:r>
            <a:r>
              <a:rPr lang="en-US" altLang="ko-KR" sz="2000" dirty="0"/>
              <a:t>(Income Summary account)</a:t>
            </a:r>
            <a:r>
              <a:rPr lang="ko-KR" altLang="en-US" sz="2000" dirty="0"/>
              <a:t>에 마감한다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012085"/>
              </p:ext>
            </p:extLst>
          </p:nvPr>
        </p:nvGraphicFramePr>
        <p:xfrm>
          <a:off x="1412111" y="1099594"/>
          <a:ext cx="9005104" cy="4884516"/>
        </p:xfrm>
        <a:graphic>
          <a:graphicData uri="http://schemas.openxmlformats.org/drawingml/2006/table">
            <a:tbl>
              <a:tblPr/>
              <a:tblGrid>
                <a:gridCol w="447338">
                  <a:extLst>
                    <a:ext uri="{9D8B030D-6E8A-4147-A177-3AD203B41FA5}">
                      <a16:colId xmlns:a16="http://schemas.microsoft.com/office/drawing/2014/main" val="3140017494"/>
                    </a:ext>
                  </a:extLst>
                </a:gridCol>
                <a:gridCol w="2956319">
                  <a:extLst>
                    <a:ext uri="{9D8B030D-6E8A-4147-A177-3AD203B41FA5}">
                      <a16:colId xmlns:a16="http://schemas.microsoft.com/office/drawing/2014/main" val="3780485465"/>
                    </a:ext>
                  </a:extLst>
                </a:gridCol>
                <a:gridCol w="1069721">
                  <a:extLst>
                    <a:ext uri="{9D8B030D-6E8A-4147-A177-3AD203B41FA5}">
                      <a16:colId xmlns:a16="http://schemas.microsoft.com/office/drawing/2014/main" val="1525453705"/>
                    </a:ext>
                  </a:extLst>
                </a:gridCol>
                <a:gridCol w="272292">
                  <a:extLst>
                    <a:ext uri="{9D8B030D-6E8A-4147-A177-3AD203B41FA5}">
                      <a16:colId xmlns:a16="http://schemas.microsoft.com/office/drawing/2014/main" val="3520779579"/>
                    </a:ext>
                  </a:extLst>
                </a:gridCol>
                <a:gridCol w="388990">
                  <a:extLst>
                    <a:ext uri="{9D8B030D-6E8A-4147-A177-3AD203B41FA5}">
                      <a16:colId xmlns:a16="http://schemas.microsoft.com/office/drawing/2014/main" val="3489218798"/>
                    </a:ext>
                  </a:extLst>
                </a:gridCol>
                <a:gridCol w="2839622">
                  <a:extLst>
                    <a:ext uri="{9D8B030D-6E8A-4147-A177-3AD203B41FA5}">
                      <a16:colId xmlns:a16="http://schemas.microsoft.com/office/drawing/2014/main" val="1912957457"/>
                    </a:ext>
                  </a:extLst>
                </a:gridCol>
                <a:gridCol w="1030822">
                  <a:extLst>
                    <a:ext uri="{9D8B030D-6E8A-4147-A177-3AD203B41FA5}">
                      <a16:colId xmlns:a16="http://schemas.microsoft.com/office/drawing/2014/main" val="1869406883"/>
                    </a:ext>
                  </a:extLst>
                </a:gridCol>
              </a:tblGrid>
              <a:tr h="375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1,700,000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Income Summary)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1,700,000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225241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이자수익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4615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투자자산처분이익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88616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매출원가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317598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6723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영업비용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864955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기타영업비용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065839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630677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소모품비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991214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이자비용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94153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감모상각비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08154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14752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(Income Summary)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57069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552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22"/>
    </mc:Choice>
    <mc:Fallback xmlns="">
      <p:transition spd="slow" advTm="1335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673BCF-E9AD-4376-A7F4-9F43C749E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76844"/>
              </p:ext>
            </p:extLst>
          </p:nvPr>
        </p:nvGraphicFramePr>
        <p:xfrm>
          <a:off x="2048397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9BE2FA7-1AFB-43B9-B58E-4D720C5C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48912"/>
              </p:ext>
            </p:extLst>
          </p:nvPr>
        </p:nvGraphicFramePr>
        <p:xfrm>
          <a:off x="4028666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0ECDF81-1843-4EBD-81C2-3923472A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99189"/>
              </p:ext>
            </p:extLst>
          </p:nvPr>
        </p:nvGraphicFramePr>
        <p:xfrm>
          <a:off x="6017611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63A1309-9506-408F-96AF-5B7CC24F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8350"/>
              </p:ext>
            </p:extLst>
          </p:nvPr>
        </p:nvGraphicFramePr>
        <p:xfrm>
          <a:off x="8006556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3205EA8-BEE6-499D-A4D2-1FC38EF9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64540"/>
              </p:ext>
            </p:extLst>
          </p:nvPr>
        </p:nvGraphicFramePr>
        <p:xfrm>
          <a:off x="10004661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감모상각비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8E15683-7BEF-4110-933A-BDB25E21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47247"/>
              </p:ext>
            </p:extLst>
          </p:nvPr>
        </p:nvGraphicFramePr>
        <p:xfrm>
          <a:off x="67195" y="279815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05B9A0F-A37B-4A6D-A8F0-2CD933B7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75601"/>
              </p:ext>
            </p:extLst>
          </p:nvPr>
        </p:nvGraphicFramePr>
        <p:xfrm>
          <a:off x="4736093" y="3358919"/>
          <a:ext cx="1905001" cy="26416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113981238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768140541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1630439875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94587316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Income Summary)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591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73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9234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474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87,000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791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285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7358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635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66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312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70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5784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634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63AF28-691A-48BE-B81A-D0ED3D099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93185"/>
              </p:ext>
            </p:extLst>
          </p:nvPr>
        </p:nvGraphicFramePr>
        <p:xfrm>
          <a:off x="2065175" y="36703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이자수익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F3B6A1-B23C-4663-BDEF-0F0A98268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4614"/>
              </p:ext>
            </p:extLst>
          </p:nvPr>
        </p:nvGraphicFramePr>
        <p:xfrm>
          <a:off x="4079932" y="37068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투자자산처분이익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08A5AD-4A86-4E48-9949-2210CED18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007"/>
              </p:ext>
            </p:extLst>
          </p:nvPr>
        </p:nvGraphicFramePr>
        <p:xfrm>
          <a:off x="6074814" y="37837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매출원가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29DD5EB-EE19-4A7C-A0F7-8A9BD76B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29745"/>
              </p:ext>
            </p:extLst>
          </p:nvPr>
        </p:nvGraphicFramePr>
        <p:xfrm>
          <a:off x="8099660" y="37544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327,000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7B83E3C-5D78-4DEB-83F0-C0BE5CD24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04051"/>
              </p:ext>
            </p:extLst>
          </p:nvPr>
        </p:nvGraphicFramePr>
        <p:xfrm>
          <a:off x="10124506" y="3590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7F22053-65F0-4711-A701-62A9E978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22613"/>
              </p:ext>
            </p:extLst>
          </p:nvPr>
        </p:nvGraphicFramePr>
        <p:xfrm>
          <a:off x="67195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25,000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87,000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5EA7EA4-91CC-4488-83AC-A1D29D76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56535"/>
              </p:ext>
            </p:extLst>
          </p:nvPr>
        </p:nvGraphicFramePr>
        <p:xfrm>
          <a:off x="60204" y="36300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030147" y="1375023"/>
            <a:ext cx="94204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044142" y="1375023"/>
            <a:ext cx="926034" cy="164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16010" y="1375023"/>
            <a:ext cx="86892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1" idx="2"/>
          </p:cNvCxnSpPr>
          <p:nvPr/>
        </p:nvCxnSpPr>
        <p:spPr>
          <a:xfrm>
            <a:off x="6074814" y="1375023"/>
            <a:ext cx="952500" cy="193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2" idx="2"/>
          </p:cNvCxnSpPr>
          <p:nvPr/>
        </p:nvCxnSpPr>
        <p:spPr>
          <a:xfrm>
            <a:off x="8099660" y="1375023"/>
            <a:ext cx="952500" cy="164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3" idx="2"/>
          </p:cNvCxnSpPr>
          <p:nvPr/>
        </p:nvCxnSpPr>
        <p:spPr>
          <a:xfrm>
            <a:off x="10124506" y="1375023"/>
            <a:ext cx="952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8098" y="2668463"/>
            <a:ext cx="94204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118108" y="2605747"/>
            <a:ext cx="926034" cy="164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28666" y="2645537"/>
            <a:ext cx="86892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58036" y="2645537"/>
            <a:ext cx="952500" cy="193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082882" y="2645537"/>
            <a:ext cx="952500" cy="164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107728" y="2645537"/>
            <a:ext cx="952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8098" y="3814154"/>
            <a:ext cx="94204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523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1"/>
    </mc:Choice>
    <mc:Fallback xmlns="">
      <p:transition spd="slow" advTm="79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8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마감</a:t>
            </a:r>
            <a:r>
              <a:rPr lang="en-US" altLang="ko-KR" sz="2000" dirty="0"/>
              <a:t> (B): </a:t>
            </a:r>
            <a:r>
              <a:rPr lang="ko-KR" altLang="en-US" sz="2000" dirty="0"/>
              <a:t>손익계정</a:t>
            </a:r>
            <a:r>
              <a:rPr lang="en-US" altLang="ko-KR" sz="2000" dirty="0"/>
              <a:t>(Income Summary)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이익잉여금계정에</a:t>
            </a:r>
            <a:r>
              <a:rPr lang="ko-KR" altLang="en-US" sz="2000" dirty="0"/>
              <a:t> 마감한다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60699" y="1365813"/>
            <a:ext cx="745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Dr) </a:t>
            </a:r>
            <a:r>
              <a:rPr lang="ko-KR" altLang="en-US" dirty="0"/>
              <a:t>손익</a:t>
            </a:r>
            <a:r>
              <a:rPr lang="en-US" altLang="ko-KR" dirty="0"/>
              <a:t>		243,859	     Cr)  </a:t>
            </a:r>
            <a:r>
              <a:rPr lang="ko-KR" altLang="en-US" dirty="0"/>
              <a:t>이익잉여금</a:t>
            </a:r>
            <a:r>
              <a:rPr lang="en-US" altLang="ko-KR" dirty="0"/>
              <a:t>		243,859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05B9A0F-A37B-4A6D-A8F0-2CD933B7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64418"/>
              </p:ext>
            </p:extLst>
          </p:nvPr>
        </p:nvGraphicFramePr>
        <p:xfrm>
          <a:off x="3046191" y="2780177"/>
          <a:ext cx="1905001" cy="26416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113981238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768140541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1630439875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94587316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591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73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9234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474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87,000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791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285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7358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635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66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312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70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243,859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5784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634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57914" y="317682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1,708,620</a:t>
            </a:r>
            <a:endParaRPr lang="ko-KR" altLang="en-US" sz="1000" dirty="0"/>
          </a:p>
        </p:txBody>
      </p:sp>
      <p:sp>
        <p:nvSpPr>
          <p:cNvPr id="11" name="오른쪽 중괄호 10"/>
          <p:cNvSpPr/>
          <p:nvPr/>
        </p:nvSpPr>
        <p:spPr>
          <a:xfrm>
            <a:off x="5004811" y="3078858"/>
            <a:ext cx="261257" cy="43107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53931" y="3884434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1,464,761</a:t>
            </a:r>
            <a:endParaRPr lang="ko-KR" altLang="en-US" sz="1000" dirty="0"/>
          </a:p>
        </p:txBody>
      </p:sp>
      <p:sp>
        <p:nvSpPr>
          <p:cNvPr id="13" name="왼쪽 중괄호 12"/>
          <p:cNvSpPr/>
          <p:nvPr/>
        </p:nvSpPr>
        <p:spPr>
          <a:xfrm>
            <a:off x="2539198" y="3078858"/>
            <a:ext cx="378619" cy="18573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CAED86F-0E4F-43D1-8CE1-782F201B0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51346"/>
              </p:ext>
            </p:extLst>
          </p:nvPr>
        </p:nvGraphicFramePr>
        <p:xfrm>
          <a:off x="7924435" y="286843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이익잉여금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243,859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50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28"/>
    </mc:Choice>
    <mc:Fallback xmlns="">
      <p:transition spd="slow" advTm="105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508240"/>
            <a:ext cx="10515600" cy="479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마감</a:t>
            </a:r>
            <a:r>
              <a:rPr lang="en-US" altLang="ko-KR" sz="2000" dirty="0"/>
              <a:t> (C): </a:t>
            </a:r>
            <a:r>
              <a:rPr lang="ko-KR" altLang="en-US" sz="2000" dirty="0"/>
              <a:t>배당금계정을 </a:t>
            </a:r>
            <a:r>
              <a:rPr lang="ko-KR" altLang="en-US" sz="2000" dirty="0" err="1"/>
              <a:t>이익잉여금계정에</a:t>
            </a:r>
            <a:r>
              <a:rPr lang="ko-KR" altLang="en-US" sz="2000" dirty="0"/>
              <a:t> 마감한다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60699" y="1322669"/>
            <a:ext cx="733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Dr) </a:t>
            </a:r>
            <a:r>
              <a:rPr lang="ko-KR" altLang="en-US" dirty="0"/>
              <a:t>이익잉여금</a:t>
            </a:r>
            <a:r>
              <a:rPr lang="en-US" altLang="ko-KR" dirty="0"/>
              <a:t>		50,000	     Cr)  </a:t>
            </a:r>
            <a:r>
              <a:rPr lang="ko-KR" altLang="en-US" dirty="0"/>
              <a:t>배당금</a:t>
            </a:r>
            <a:r>
              <a:rPr lang="en-US" altLang="ko-KR" dirty="0"/>
              <a:t>		50,000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AED86F-0E4F-43D1-8CE1-782F201B0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61392"/>
              </p:ext>
            </p:extLst>
          </p:nvPr>
        </p:nvGraphicFramePr>
        <p:xfrm>
          <a:off x="3225114" y="3152686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이익잉여금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243,859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609,859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FDB2C1E-2A5E-4D40-B035-186FA874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19457"/>
              </p:ext>
            </p:extLst>
          </p:nvPr>
        </p:nvGraphicFramePr>
        <p:xfrm>
          <a:off x="7826229" y="3152686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배당금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B/B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             0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706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13"/>
    </mc:Choice>
    <mc:Fallback xmlns="">
      <p:transition spd="slow" advTm="1140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B6BAB5-5688-4A02-AD81-9626826B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519" y="402672"/>
            <a:ext cx="9219501" cy="59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62"/>
    </mc:Choice>
    <mc:Fallback xmlns="">
      <p:transition spd="slow" advTm="82862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97605F-1928-4358-A99E-E6F74E2C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09752"/>
              </p:ext>
            </p:extLst>
          </p:nvPr>
        </p:nvGraphicFramePr>
        <p:xfrm>
          <a:off x="83534" y="268656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850,000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84C26B-FC1E-4398-8E09-34981F428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21713"/>
              </p:ext>
            </p:extLst>
          </p:nvPr>
        </p:nvGraphicFramePr>
        <p:xfrm>
          <a:off x="2089903" y="28030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외상매출금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188,000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72,000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5CE0856-E19A-4380-B80F-783B9FBE0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30622"/>
              </p:ext>
            </p:extLst>
          </p:nvPr>
        </p:nvGraphicFramePr>
        <p:xfrm>
          <a:off x="4104661" y="281705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상품재고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B1F0997-4611-487D-96BA-881AF0AF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97857"/>
              </p:ext>
            </p:extLst>
          </p:nvPr>
        </p:nvGraphicFramePr>
        <p:xfrm>
          <a:off x="6136197" y="28310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서급보험료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74,000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29,600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1B5A33F-C91A-404E-9B97-816FFE4A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62201"/>
              </p:ext>
            </p:extLst>
          </p:nvPr>
        </p:nvGraphicFramePr>
        <p:xfrm>
          <a:off x="8167733" y="27611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C47FE0-7122-4B8F-A974-8EE686FC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57903"/>
              </p:ext>
            </p:extLst>
          </p:nvPr>
        </p:nvGraphicFramePr>
        <p:xfrm>
          <a:off x="10165713" y="27751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장기투자자산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160,000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673BCF-E9AD-4376-A7F4-9F43C749E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01207"/>
              </p:ext>
            </p:extLst>
          </p:nvPr>
        </p:nvGraphicFramePr>
        <p:xfrm>
          <a:off x="83534" y="249388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480,000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9BE2FA7-1AFB-43B9-B58E-4D720C5C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4222"/>
              </p:ext>
            </p:extLst>
          </p:nvPr>
        </p:nvGraphicFramePr>
        <p:xfrm>
          <a:off x="2088505" y="249388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98,000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0ECDF81-1843-4EBD-81C2-3923472A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82918"/>
              </p:ext>
            </p:extLst>
          </p:nvPr>
        </p:nvGraphicFramePr>
        <p:xfrm>
          <a:off x="4103263" y="249528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950,000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63A1309-9506-408F-96AF-5B7CC24F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9609"/>
              </p:ext>
            </p:extLst>
          </p:nvPr>
        </p:nvGraphicFramePr>
        <p:xfrm>
          <a:off x="6134799" y="249668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277,500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3205EA8-BEE6-499D-A4D2-1FC38EF9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09089"/>
              </p:ext>
            </p:extLst>
          </p:nvPr>
        </p:nvGraphicFramePr>
        <p:xfrm>
          <a:off x="8166335" y="2489689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62,500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8E15683-7BEF-4110-933A-BDB25E21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28350"/>
              </p:ext>
            </p:extLst>
          </p:nvPr>
        </p:nvGraphicFramePr>
        <p:xfrm>
          <a:off x="10164315" y="249108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미수이자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4181BB1-9CED-454B-9DED-9AE55227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13849"/>
              </p:ext>
            </p:extLst>
          </p:nvPr>
        </p:nvGraphicFramePr>
        <p:xfrm>
          <a:off x="83534" y="398471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매출채권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72,000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C65CE1C-5B1E-4A0E-929E-C4AB9AD1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23252"/>
              </p:ext>
            </p:extLst>
          </p:nvPr>
        </p:nvGraphicFramePr>
        <p:xfrm>
          <a:off x="2088505" y="398471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선급광고료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25,000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F7197AF-1229-46A8-B2FD-71FEFD7F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9925"/>
              </p:ext>
            </p:extLst>
          </p:nvPr>
        </p:nvGraphicFramePr>
        <p:xfrm>
          <a:off x="4103263" y="3986116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외상매출금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870,000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820,000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F14A1E0-45F8-4E74-A581-D8AC318F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22352"/>
              </p:ext>
            </p:extLst>
          </p:nvPr>
        </p:nvGraphicFramePr>
        <p:xfrm>
          <a:off x="6134799" y="398751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73,000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5D3DE4B-DFC8-4717-80C5-35859C168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36531"/>
              </p:ext>
            </p:extLst>
          </p:nvPr>
        </p:nvGraphicFramePr>
        <p:xfrm>
          <a:off x="8166335" y="39805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모기지차입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300,000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98D9C21-829C-4BB7-A60D-0658FEED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0639"/>
              </p:ext>
            </p:extLst>
          </p:nvPr>
        </p:nvGraphicFramePr>
        <p:xfrm>
          <a:off x="10164315" y="398192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CC1D4A2-8D98-476C-9959-AE2DCD98C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82670"/>
              </p:ext>
            </p:extLst>
          </p:nvPr>
        </p:nvGraphicFramePr>
        <p:xfrm>
          <a:off x="89126" y="553727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2B6EF2B-BDA1-4640-973E-648B410B2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4960"/>
              </p:ext>
            </p:extLst>
          </p:nvPr>
        </p:nvGraphicFramePr>
        <p:xfrm>
          <a:off x="2094097" y="553727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미지급이자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3,361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863EF8A-0E58-4CC7-9C41-26CAA52C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01741"/>
              </p:ext>
            </p:extLst>
          </p:nvPr>
        </p:nvGraphicFramePr>
        <p:xfrm>
          <a:off x="6101243" y="553567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보통주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620,000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CAED86F-0E4F-43D1-8CE1-782F201B0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53455"/>
              </p:ext>
            </p:extLst>
          </p:nvPr>
        </p:nvGraphicFramePr>
        <p:xfrm>
          <a:off x="8132779" y="553707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이익잉여금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243,859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609,859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FDB2C1E-2A5E-4D40-B035-186FA874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34573"/>
              </p:ext>
            </p:extLst>
          </p:nvPr>
        </p:nvGraphicFramePr>
        <p:xfrm>
          <a:off x="10164315" y="5521691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배당금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B/B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             0</a:t>
                      </a:r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50,000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9EBC2C6-58D3-430B-B182-AD3925080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68107"/>
              </p:ext>
            </p:extLst>
          </p:nvPr>
        </p:nvGraphicFramePr>
        <p:xfrm>
          <a:off x="4086133" y="553727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단기차입금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22"/>
    </mc:Choice>
    <mc:Fallback xmlns="">
      <p:transition spd="slow" advTm="1222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673BCF-E9AD-4376-A7F4-9F43C749E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52269"/>
              </p:ext>
            </p:extLst>
          </p:nvPr>
        </p:nvGraphicFramePr>
        <p:xfrm>
          <a:off x="2048397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9BE2FA7-1AFB-43B9-B58E-4D720C5C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15731"/>
              </p:ext>
            </p:extLst>
          </p:nvPr>
        </p:nvGraphicFramePr>
        <p:xfrm>
          <a:off x="4028666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0ECDF81-1843-4EBD-81C2-3923472A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7246"/>
              </p:ext>
            </p:extLst>
          </p:nvPr>
        </p:nvGraphicFramePr>
        <p:xfrm>
          <a:off x="6017611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63A1309-9506-408F-96AF-5B7CC24F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66596"/>
              </p:ext>
            </p:extLst>
          </p:nvPr>
        </p:nvGraphicFramePr>
        <p:xfrm>
          <a:off x="8006556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3205EA8-BEE6-499D-A4D2-1FC38EF9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0533"/>
              </p:ext>
            </p:extLst>
          </p:nvPr>
        </p:nvGraphicFramePr>
        <p:xfrm>
          <a:off x="10004661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감모상각비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8E15683-7BEF-4110-933A-BDB25E21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61629"/>
              </p:ext>
            </p:extLst>
          </p:nvPr>
        </p:nvGraphicFramePr>
        <p:xfrm>
          <a:off x="67195" y="279815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05B9A0F-A37B-4A6D-A8F0-2CD933B7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8464"/>
              </p:ext>
            </p:extLst>
          </p:nvPr>
        </p:nvGraphicFramePr>
        <p:xfrm>
          <a:off x="4736093" y="3358919"/>
          <a:ext cx="1905001" cy="26416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113981238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768140541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1630439875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94587316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591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73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9234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474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87,000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791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44,400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285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110,000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7358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635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47,500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66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12,500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312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3,361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70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243,859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5784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634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63AF28-691A-48BE-B81A-D0ED3D099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13183"/>
              </p:ext>
            </p:extLst>
          </p:nvPr>
        </p:nvGraphicFramePr>
        <p:xfrm>
          <a:off x="2065175" y="36703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이자수익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1,620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F3B6A1-B23C-4663-BDEF-0F0A98268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72662"/>
              </p:ext>
            </p:extLst>
          </p:nvPr>
        </p:nvGraphicFramePr>
        <p:xfrm>
          <a:off x="4079932" y="37068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투자자산처분이익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08A5AD-4A86-4E48-9949-2210CED18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04663"/>
              </p:ext>
            </p:extLst>
          </p:nvPr>
        </p:nvGraphicFramePr>
        <p:xfrm>
          <a:off x="6074814" y="378372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매출원가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29DD5EB-EE19-4A7C-A0F7-8A9BD76B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10989"/>
              </p:ext>
            </p:extLst>
          </p:nvPr>
        </p:nvGraphicFramePr>
        <p:xfrm>
          <a:off x="8099660" y="375440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327,000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370,000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43,000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7B83E3C-5D78-4DEB-83F0-C0BE5CD24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56216"/>
              </p:ext>
            </p:extLst>
          </p:nvPr>
        </p:nvGraphicFramePr>
        <p:xfrm>
          <a:off x="10124506" y="359023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42,000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7F22053-65F0-4711-A701-62A9E978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60886"/>
              </p:ext>
            </p:extLst>
          </p:nvPr>
        </p:nvGraphicFramePr>
        <p:xfrm>
          <a:off x="67195" y="16295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기타영업비용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25,000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148,000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87,000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5EA7EA4-91CC-4488-83AC-A1D29D76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79439"/>
              </p:ext>
            </p:extLst>
          </p:nvPr>
        </p:nvGraphicFramePr>
        <p:xfrm>
          <a:off x="60204" y="363004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47816" y="375557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1,708,620</a:t>
            </a:r>
            <a:endParaRPr lang="ko-KR" altLang="en-US" sz="1000" dirty="0"/>
          </a:p>
        </p:txBody>
      </p:sp>
      <p:sp>
        <p:nvSpPr>
          <p:cNvPr id="4" name="오른쪽 중괄호 3"/>
          <p:cNvSpPr/>
          <p:nvPr/>
        </p:nvSpPr>
        <p:spPr>
          <a:xfrm>
            <a:off x="6694713" y="3657600"/>
            <a:ext cx="261257" cy="43107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3833" y="446317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1,464,761</a:t>
            </a:r>
            <a:endParaRPr lang="ko-KR" altLang="en-US" sz="1000" dirty="0"/>
          </a:p>
        </p:txBody>
      </p:sp>
      <p:sp>
        <p:nvSpPr>
          <p:cNvPr id="6" name="왼쪽 중괄호 5"/>
          <p:cNvSpPr/>
          <p:nvPr/>
        </p:nvSpPr>
        <p:spPr>
          <a:xfrm>
            <a:off x="4229100" y="3657600"/>
            <a:ext cx="378619" cy="18573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56"/>
    </mc:Choice>
    <mc:Fallback xmlns="">
      <p:transition spd="slow" advTm="2415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D8299A-3B82-4A1B-AE25-F65328E91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9" y="67112"/>
            <a:ext cx="11811698" cy="67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01"/>
    </mc:Choice>
    <mc:Fallback xmlns="">
      <p:transition spd="slow" advTm="2110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DECB04-E8C2-4E09-BC44-190E43BB7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594" y="444616"/>
            <a:ext cx="6342076" cy="6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44"/>
    </mc:Choice>
    <mc:Fallback xmlns="">
      <p:transition spd="slow" advTm="28544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B57158-D384-410B-9A8B-6FD582CF2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189" y="1828800"/>
            <a:ext cx="8464492" cy="36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26"/>
    </mc:Choice>
    <mc:Fallback xmlns="">
      <p:transition spd="slow" advTm="27826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87C084-5FB6-4158-A60E-6DC896D49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530" y="0"/>
            <a:ext cx="6769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22"/>
    </mc:Choice>
    <mc:Fallback xmlns="">
      <p:transition spd="slow" advTm="6992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CCB95B-C8C8-46C3-885A-F3AB4E34C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090" y="444616"/>
            <a:ext cx="6761527" cy="62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32"/>
    </mc:Choice>
    <mc:Fallback xmlns="">
      <p:transition spd="slow" advTm="68532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71262F-AB77-4AD4-B21E-38B750E76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312" y="0"/>
            <a:ext cx="5687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33"/>
    </mc:Choice>
    <mc:Fallback xmlns="">
      <p:transition spd="slow" advTm="756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E6E70E-45D1-4B19-91A5-5C7F4F105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92389"/>
              </p:ext>
            </p:extLst>
          </p:nvPr>
        </p:nvGraphicFramePr>
        <p:xfrm>
          <a:off x="185607" y="302039"/>
          <a:ext cx="1727084" cy="863600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2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90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2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18286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170,000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2ECB0A-7357-4C3D-AB2C-05B8B7619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6490"/>
              </p:ext>
            </p:extLst>
          </p:nvPr>
        </p:nvGraphicFramePr>
        <p:xfrm>
          <a:off x="2015807" y="274019"/>
          <a:ext cx="1727085" cy="862456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외상매출금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4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188,000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759C8F3-F957-47A3-8EE6-351C6ED7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23857"/>
              </p:ext>
            </p:extLst>
          </p:nvPr>
        </p:nvGraphicFramePr>
        <p:xfrm>
          <a:off x="3879562" y="275417"/>
          <a:ext cx="1727085" cy="863600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상품재고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200,000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E83097-EB08-480D-93B7-FE4E942A0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24654"/>
              </p:ext>
            </p:extLst>
          </p:nvPr>
        </p:nvGraphicFramePr>
        <p:xfrm>
          <a:off x="5751708" y="276815"/>
          <a:ext cx="1664161" cy="863600"/>
        </p:xfrm>
        <a:graphic>
          <a:graphicData uri="http://schemas.openxmlformats.org/drawingml/2006/table">
            <a:tbl>
              <a:tblPr/>
              <a:tblGrid>
                <a:gridCol w="285765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579935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18526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579935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서급보험료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74,000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3D775E5-A385-4B7A-9547-92FABBD7C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61137"/>
              </p:ext>
            </p:extLst>
          </p:nvPr>
        </p:nvGraphicFramePr>
        <p:xfrm>
          <a:off x="7590296" y="278213"/>
          <a:ext cx="1727084" cy="863600"/>
        </p:xfrm>
        <a:graphic>
          <a:graphicData uri="http://schemas.openxmlformats.org/drawingml/2006/table">
            <a:tbl>
              <a:tblPr/>
              <a:tblGrid>
                <a:gridCol w="296569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40,000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A4BC575-E0FF-4341-BF79-FF6A090E9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276"/>
              </p:ext>
            </p:extLst>
          </p:nvPr>
        </p:nvGraphicFramePr>
        <p:xfrm>
          <a:off x="9470830" y="279611"/>
          <a:ext cx="1727084" cy="863600"/>
        </p:xfrm>
        <a:graphic>
          <a:graphicData uri="http://schemas.openxmlformats.org/drawingml/2006/table">
            <a:tbl>
              <a:tblPr/>
              <a:tblGrid>
                <a:gridCol w="296569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장기투자자산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160,000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AA080E5-618B-42D3-8098-3849AD84C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59468"/>
              </p:ext>
            </p:extLst>
          </p:nvPr>
        </p:nvGraphicFramePr>
        <p:xfrm>
          <a:off x="187005" y="1243005"/>
          <a:ext cx="1727084" cy="863600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2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90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2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18286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480,000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7E48113-D0AF-43EF-899E-C2B53541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6267"/>
              </p:ext>
            </p:extLst>
          </p:nvPr>
        </p:nvGraphicFramePr>
        <p:xfrm>
          <a:off x="2017205" y="1206596"/>
          <a:ext cx="1727085" cy="862456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(A/D)-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4756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50E9C1-6D36-4AAD-B497-89EB6F09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58890"/>
              </p:ext>
            </p:extLst>
          </p:nvPr>
        </p:nvGraphicFramePr>
        <p:xfrm>
          <a:off x="3880960" y="1199605"/>
          <a:ext cx="1727085" cy="863600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950,000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7526E83-E806-4C17-B957-00378779D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37311"/>
              </p:ext>
            </p:extLst>
          </p:nvPr>
        </p:nvGraphicFramePr>
        <p:xfrm>
          <a:off x="5712903" y="1192614"/>
          <a:ext cx="1767289" cy="863600"/>
        </p:xfrm>
        <a:graphic>
          <a:graphicData uri="http://schemas.openxmlformats.org/drawingml/2006/table">
            <a:tbl>
              <a:tblPr/>
              <a:tblGrid>
                <a:gridCol w="303474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1587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3206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1587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감가상각누계액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A/D)-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기계장치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230,000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31A0748-D03E-4418-9606-C94EBC821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45223"/>
              </p:ext>
            </p:extLst>
          </p:nvPr>
        </p:nvGraphicFramePr>
        <p:xfrm>
          <a:off x="7591694" y="1194012"/>
          <a:ext cx="1727084" cy="863600"/>
        </p:xfrm>
        <a:graphic>
          <a:graphicData uri="http://schemas.openxmlformats.org/drawingml/2006/table">
            <a:tbl>
              <a:tblPr/>
              <a:tblGrid>
                <a:gridCol w="296569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75,000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DFFC3CD-0D90-4BC2-AE40-35604253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40153"/>
              </p:ext>
            </p:extLst>
          </p:nvPr>
        </p:nvGraphicFramePr>
        <p:xfrm>
          <a:off x="9472228" y="1178632"/>
          <a:ext cx="1727084" cy="863600"/>
        </p:xfrm>
        <a:graphic>
          <a:graphicData uri="http://schemas.openxmlformats.org/drawingml/2006/table">
            <a:tbl>
              <a:tblPr/>
              <a:tblGrid>
                <a:gridCol w="296569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외상매입금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220,000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0E2D6BC-496F-4A13-8EB4-F4FBDEF8C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17189"/>
              </p:ext>
            </p:extLst>
          </p:nvPr>
        </p:nvGraphicFramePr>
        <p:xfrm>
          <a:off x="188403" y="2318195"/>
          <a:ext cx="1727084" cy="863600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2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90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2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18286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미지급급료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73,000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2691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DB7888F-FECD-45F8-85F0-D57605C6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53941"/>
              </p:ext>
            </p:extLst>
          </p:nvPr>
        </p:nvGraphicFramePr>
        <p:xfrm>
          <a:off x="2010214" y="2290175"/>
          <a:ext cx="1727085" cy="862456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모기지차입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4756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BE0E1A2-9976-431B-86A4-470A1A20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39135"/>
              </p:ext>
            </p:extLst>
          </p:nvPr>
        </p:nvGraphicFramePr>
        <p:xfrm>
          <a:off x="3882358" y="2283184"/>
          <a:ext cx="1727085" cy="863600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500,000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C83D03-380C-485A-86AD-7BE3FC91D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8572"/>
              </p:ext>
            </p:extLst>
          </p:nvPr>
        </p:nvGraphicFramePr>
        <p:xfrm>
          <a:off x="5754504" y="2267804"/>
          <a:ext cx="1664161" cy="863600"/>
        </p:xfrm>
        <a:graphic>
          <a:graphicData uri="http://schemas.openxmlformats.org/drawingml/2006/table">
            <a:tbl>
              <a:tblPr/>
              <a:tblGrid>
                <a:gridCol w="285765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579935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18526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579935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보통주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500,000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AE6B17E-75B6-4BEA-A984-E7080791E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97277"/>
              </p:ext>
            </p:extLst>
          </p:nvPr>
        </p:nvGraphicFramePr>
        <p:xfrm>
          <a:off x="7593092" y="2252424"/>
          <a:ext cx="1727084" cy="863600"/>
        </p:xfrm>
        <a:graphic>
          <a:graphicData uri="http://schemas.openxmlformats.org/drawingml/2006/table">
            <a:tbl>
              <a:tblPr/>
              <a:tblGrid>
                <a:gridCol w="296569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이익잉여금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416,000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4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17"/>
    </mc:Choice>
    <mc:Fallback xmlns="">
      <p:transition spd="slow" advTm="811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1619-8948-413E-BD44-D02D4175FEE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81262" y="306277"/>
            <a:ext cx="8513744" cy="922337"/>
          </a:xfrm>
        </p:spPr>
        <p:txBody>
          <a:bodyPr>
            <a:normAutofit/>
          </a:bodyPr>
          <a:lstStyle/>
          <a:p>
            <a:r>
              <a:rPr lang="ko-KR" altLang="en-US" dirty="0"/>
              <a:t>회계순환과정</a:t>
            </a:r>
            <a:r>
              <a:rPr lang="en-US" altLang="ko-KR" dirty="0"/>
              <a:t>(Accounting Cycle)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96994" y="1199467"/>
            <a:ext cx="7818437" cy="4891087"/>
          </a:xfrm>
        </p:spPr>
        <p:txBody>
          <a:bodyPr>
            <a:noAutofit/>
          </a:bodyPr>
          <a:lstStyle/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82296" indent="0">
              <a:buNone/>
            </a:pP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72" y="2084047"/>
            <a:ext cx="791585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53"/>
    </mc:Choice>
    <mc:Fallback xmlns="">
      <p:transition spd="slow" advTm="7675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1619-8948-413E-BD44-D02D4175FEE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775521" y="260649"/>
            <a:ext cx="7818437" cy="922337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시산표</a:t>
            </a:r>
            <a:r>
              <a:rPr lang="ko-KR" altLang="en-US" sz="3600" dirty="0"/>
              <a:t> </a:t>
            </a:r>
            <a:r>
              <a:rPr lang="en-US" altLang="ko-KR" sz="3600" dirty="0"/>
              <a:t>(Trial balance)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919537" y="1052736"/>
            <a:ext cx="7818437" cy="5256212"/>
          </a:xfrm>
        </p:spPr>
        <p:txBody>
          <a:bodyPr>
            <a:normAutofit fontScale="62500" lnSpcReduction="20000"/>
          </a:bodyPr>
          <a:lstStyle/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err="1">
                <a:latin typeface="+mn-ea"/>
              </a:rPr>
              <a:t>시산표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(trial balance) </a:t>
            </a:r>
            <a:r>
              <a:rPr lang="ko-KR" altLang="en-US" dirty="0">
                <a:latin typeface="+mn-ea"/>
              </a:rPr>
              <a:t>작성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시산표에는 기중에 사용한 모든 계정을 적고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기말잔액을 </a:t>
            </a:r>
            <a:r>
              <a:rPr lang="ko-KR" altLang="en-US" sz="2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차변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혹은 대변에 적은 뒤 금액이 일치하는지 확인</a:t>
            </a:r>
            <a:endParaRPr lang="en-US" altLang="ko-KR" sz="2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기본적으로 자산은 기초금액이 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계정의 </a:t>
            </a:r>
            <a:r>
              <a:rPr lang="ko-KR" altLang="en-US" sz="2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차변에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기록되며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이후 기중 증감 내역을 반영해서 기말잔액이 결정된다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부채와 자본은 반대편에 기록된다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자산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부채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자본은 재무상태표의 항목으로서 매년 누적되어 계산되는 특징이 있다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그러나 수익이나 비용 항목은 매년 결산과정을 거치면서 기초금액이 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으로 조정되기 때문에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기초 잔액이 별도로 존재하지 않는다</a:t>
            </a:r>
            <a:r>
              <a:rPr lang="en-US" altLang="ko-KR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2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작성목적</a:t>
            </a:r>
            <a:endParaRPr lang="en-US" altLang="ko-KR" sz="2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차변과</a:t>
            </a:r>
            <a:r>
              <a:rPr lang="ko-KR" alt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대변의 금액이 합계가 맞는지</a:t>
            </a:r>
            <a:r>
              <a:rPr lang="en-US" altLang="ko-K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ko-KR" alt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계정별</a:t>
            </a:r>
            <a:r>
              <a:rPr lang="ko-KR" alt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잔액이 맞는지 등을 검증</a:t>
            </a:r>
            <a:endParaRPr lang="en-US" altLang="ko-K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실제 재무제표를 작성하기 전에 잠재적으로 존재할 수 있는 오류를 사전에 발견하기 위해서이다</a:t>
            </a:r>
            <a:r>
              <a:rPr lang="en-US" altLang="ko-K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시산표를</a:t>
            </a:r>
            <a:r>
              <a:rPr lang="ko-KR" alt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작성하였다고 해서 재무제표에 나타날 수 있는 모든 오류를 확인할 수 있는 것은 아님</a:t>
            </a:r>
          </a:p>
        </p:txBody>
      </p:sp>
    </p:spTree>
    <p:extLst>
      <p:ext uri="{BB962C8B-B14F-4D97-AF65-F5344CB8AC3E}">
        <p14:creationId xmlns:p14="http://schemas.microsoft.com/office/powerpoint/2010/main" val="11300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13"/>
    </mc:Choice>
    <mc:Fallback xmlns="">
      <p:transition spd="slow" advTm="2303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0375E-38AC-44AA-8899-B46B176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ko-KR" sz="2000" dirty="0"/>
              <a:t>외상판매액은 </a:t>
            </a:r>
            <a:r>
              <a:rPr lang="en-US" altLang="ko-KR" sz="2000" dirty="0"/>
              <a:t>$1,350,000</a:t>
            </a:r>
            <a:r>
              <a:rPr lang="ko-KR" altLang="ko-KR" sz="2000" dirty="0"/>
              <a:t>이고 현금판매액은 </a:t>
            </a:r>
            <a:r>
              <a:rPr lang="en-US" altLang="ko-KR" sz="2000" dirty="0"/>
              <a:t>$350,000</a:t>
            </a:r>
            <a:r>
              <a:rPr lang="ko-KR" altLang="ko-KR" sz="2000" dirty="0"/>
              <a:t>이다</a:t>
            </a:r>
            <a:r>
              <a:rPr lang="en-US" altLang="ko-KR" sz="2000" dirty="0"/>
              <a:t>. </a:t>
            </a:r>
            <a:r>
              <a:rPr lang="ko-KR" altLang="ko-KR" sz="2000" dirty="0"/>
              <a:t>판매한 상품의 총원가는 </a:t>
            </a:r>
            <a:r>
              <a:rPr lang="en-US" altLang="ko-KR" sz="2000" dirty="0"/>
              <a:t>$700,000</a:t>
            </a:r>
            <a:r>
              <a:rPr lang="ko-KR" altLang="ko-KR" sz="2000" dirty="0"/>
              <a:t>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31F9D7B-4F87-4497-B303-15A0C3D04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12830"/>
              </p:ext>
            </p:extLst>
          </p:nvPr>
        </p:nvGraphicFramePr>
        <p:xfrm>
          <a:off x="1066272" y="1269363"/>
          <a:ext cx="9556116" cy="1792036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809018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1049169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706201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224247">
                  <a:extLst>
                    <a:ext uri="{9D8B030D-6E8A-4147-A177-3AD203B41FA5}">
                      <a16:colId xmlns:a16="http://schemas.microsoft.com/office/drawing/2014/main" val="2253113140"/>
                    </a:ext>
                  </a:extLst>
                </a:gridCol>
                <a:gridCol w="1283734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2722535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ko-KR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자본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(1a)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현금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(+A)    35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0,000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외상매출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(+A) 1,350,000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rgbClr val="061BBA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매출</a:t>
                      </a:r>
                      <a:r>
                        <a:rPr lang="en-US" altLang="ko-KR" dirty="0">
                          <a:solidFill>
                            <a:srgbClr val="061BBA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(R, +SE) 1,700,000</a:t>
                      </a:r>
                      <a:endParaRPr lang="ko-KR" altLang="en-US" dirty="0">
                        <a:solidFill>
                          <a:srgbClr val="061BBA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1,700,000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1,700,000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EA7EA4-91CC-4488-83AC-A1D29D76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03884"/>
              </p:ext>
            </p:extLst>
          </p:nvPr>
        </p:nvGraphicFramePr>
        <p:xfrm>
          <a:off x="8509990" y="45726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66272" y="3427283"/>
            <a:ext cx="9788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(1a)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현금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   	350,000      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매출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		1,700,000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  <a:tab pos="228600" algn="l"/>
                <a:tab pos="457200" algn="l"/>
                <a:tab pos="628650" algn="l"/>
                <a:tab pos="80010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	   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외상매출금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1,350,000	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B450D7-3816-418F-9065-363282B52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15091"/>
              </p:ext>
            </p:extLst>
          </p:nvPr>
        </p:nvGraphicFramePr>
        <p:xfrm>
          <a:off x="1066272" y="4438736"/>
          <a:ext cx="1905001" cy="17272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80061551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1467286920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2353920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65002308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088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170,000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244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1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18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8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28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7991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522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6272F51-A85B-4368-A10A-41682ABDC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70992"/>
              </p:ext>
            </p:extLst>
          </p:nvPr>
        </p:nvGraphicFramePr>
        <p:xfrm>
          <a:off x="4515862" y="4572637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외상매출금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188,000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1,350,000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E6F851D-A853-4265-8BD4-165C260EE5F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018772" y="3657600"/>
            <a:ext cx="164592" cy="781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6EC3C-FD95-476B-BDFB-48002B32431D}"/>
              </a:ext>
            </a:extLst>
          </p:cNvPr>
          <p:cNvCxnSpPr>
            <a:cxnSpLocks/>
          </p:cNvCxnSpPr>
          <p:nvPr/>
        </p:nvCxnSpPr>
        <p:spPr>
          <a:xfrm>
            <a:off x="3181349" y="3963579"/>
            <a:ext cx="2137100" cy="711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1688F-3569-47E6-B052-4A4E4BF74395}"/>
              </a:ext>
            </a:extLst>
          </p:cNvPr>
          <p:cNvCxnSpPr>
            <a:cxnSpLocks/>
          </p:cNvCxnSpPr>
          <p:nvPr/>
        </p:nvCxnSpPr>
        <p:spPr>
          <a:xfrm>
            <a:off x="7035282" y="3657600"/>
            <a:ext cx="2248677" cy="1017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E0DD8A-9FA1-4C8E-97A5-23B80E8ED23D}"/>
              </a:ext>
            </a:extLst>
          </p:cNvPr>
          <p:cNvCxnSpPr/>
          <p:nvPr/>
        </p:nvCxnSpPr>
        <p:spPr>
          <a:xfrm flipH="1">
            <a:off x="1931437" y="3592286"/>
            <a:ext cx="3181739" cy="1380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51C989-1058-4541-8F4E-B8E3B5A47BFD}"/>
              </a:ext>
            </a:extLst>
          </p:cNvPr>
          <p:cNvCxnSpPr/>
          <p:nvPr/>
        </p:nvCxnSpPr>
        <p:spPr>
          <a:xfrm flipH="1">
            <a:off x="5060400" y="3963579"/>
            <a:ext cx="183404" cy="1117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E502D3-984D-4426-89FE-598EBCFDCE1C}"/>
              </a:ext>
            </a:extLst>
          </p:cNvPr>
          <p:cNvCxnSpPr/>
          <p:nvPr/>
        </p:nvCxnSpPr>
        <p:spPr>
          <a:xfrm>
            <a:off x="9676435" y="3657600"/>
            <a:ext cx="221943" cy="1194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6645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98"/>
    </mc:Choice>
    <mc:Fallback xmlns="">
      <p:transition spd="slow" advTm="231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0375E-38AC-44AA-8899-B46B176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ko-KR" sz="2000" dirty="0"/>
              <a:t>외상판매액은 </a:t>
            </a:r>
            <a:r>
              <a:rPr lang="en-US" altLang="ko-KR" sz="2000" dirty="0"/>
              <a:t>$1,350,000</a:t>
            </a:r>
            <a:r>
              <a:rPr lang="ko-KR" altLang="ko-KR" sz="2000" dirty="0"/>
              <a:t>이고 현금판매액은 </a:t>
            </a:r>
            <a:r>
              <a:rPr lang="en-US" altLang="ko-KR" sz="2000" dirty="0"/>
              <a:t>$350,000</a:t>
            </a:r>
            <a:r>
              <a:rPr lang="ko-KR" altLang="ko-KR" sz="2000" dirty="0"/>
              <a:t>이다</a:t>
            </a:r>
            <a:r>
              <a:rPr lang="en-US" altLang="ko-KR" sz="2000" dirty="0"/>
              <a:t>. </a:t>
            </a:r>
            <a:r>
              <a:rPr lang="ko-KR" altLang="ko-KR" sz="2000" dirty="0"/>
              <a:t>판매한 상품의 총원가는 </a:t>
            </a:r>
            <a:r>
              <a:rPr lang="en-US" altLang="ko-KR" sz="2000" dirty="0"/>
              <a:t>$700,000</a:t>
            </a:r>
            <a:r>
              <a:rPr lang="ko-KR" altLang="ko-KR" sz="2000" dirty="0"/>
              <a:t>이다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31F9D7B-4F87-4497-B303-15A0C3D04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178840"/>
              </p:ext>
            </p:extLst>
          </p:nvPr>
        </p:nvGraphicFramePr>
        <p:xfrm>
          <a:off x="1066272" y="1269363"/>
          <a:ext cx="9556116" cy="1664147"/>
        </p:xfrm>
        <a:graphic>
          <a:graphicData uri="http://schemas.openxmlformats.org/drawingml/2006/table">
            <a:tbl>
              <a:tblPr firstRow="1" firstCol="1" bandRow="1"/>
              <a:tblGrid>
                <a:gridCol w="589800">
                  <a:extLst>
                    <a:ext uri="{9D8B030D-6E8A-4147-A177-3AD203B41FA5}">
                      <a16:colId xmlns:a16="http://schemas.microsoft.com/office/drawing/2014/main" val="1708776049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090443963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3343641699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064367699"/>
                    </a:ext>
                  </a:extLst>
                </a:gridCol>
                <a:gridCol w="1080641">
                  <a:extLst>
                    <a:ext uri="{9D8B030D-6E8A-4147-A177-3AD203B41FA5}">
                      <a16:colId xmlns:a16="http://schemas.microsoft.com/office/drawing/2014/main" val="3882248868"/>
                    </a:ext>
                  </a:extLst>
                </a:gridCol>
                <a:gridCol w="777546">
                  <a:extLst>
                    <a:ext uri="{9D8B030D-6E8A-4147-A177-3AD203B41FA5}">
                      <a16:colId xmlns:a16="http://schemas.microsoft.com/office/drawing/2014/main" val="4137333727"/>
                    </a:ext>
                  </a:extLst>
                </a:gridCol>
                <a:gridCol w="581185">
                  <a:extLst>
                    <a:ext uri="{9D8B030D-6E8A-4147-A177-3AD203B41FA5}">
                      <a16:colId xmlns:a16="http://schemas.microsoft.com/office/drawing/2014/main" val="564127422"/>
                    </a:ext>
                  </a:extLst>
                </a:gridCol>
                <a:gridCol w="294419">
                  <a:extLst>
                    <a:ext uri="{9D8B030D-6E8A-4147-A177-3AD203B41FA5}">
                      <a16:colId xmlns:a16="http://schemas.microsoft.com/office/drawing/2014/main" val="4082386576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val="2732054309"/>
                    </a:ext>
                  </a:extLst>
                </a:gridCol>
                <a:gridCol w="404105">
                  <a:extLst>
                    <a:ext uri="{9D8B030D-6E8A-4147-A177-3AD203B41FA5}">
                      <a16:colId xmlns:a16="http://schemas.microsoft.com/office/drawing/2014/main" val="1391581144"/>
                    </a:ext>
                  </a:extLst>
                </a:gridCol>
                <a:gridCol w="1283734">
                  <a:extLst>
                    <a:ext uri="{9D8B030D-6E8A-4147-A177-3AD203B41FA5}">
                      <a16:colId xmlns:a16="http://schemas.microsoft.com/office/drawing/2014/main" val="57324744"/>
                    </a:ext>
                  </a:extLst>
                </a:gridCol>
                <a:gridCol w="262096">
                  <a:extLst>
                    <a:ext uri="{9D8B030D-6E8A-4147-A177-3AD203B41FA5}">
                      <a16:colId xmlns:a16="http://schemas.microsoft.com/office/drawing/2014/main" val="3780678440"/>
                    </a:ext>
                  </a:extLst>
                </a:gridCol>
                <a:gridCol w="2826199">
                  <a:extLst>
                    <a:ext uri="{9D8B030D-6E8A-4147-A177-3AD203B41FA5}">
                      <a16:colId xmlns:a16="http://schemas.microsoft.com/office/drawing/2014/main" val="3060742729"/>
                    </a:ext>
                  </a:extLst>
                </a:gridCol>
                <a:gridCol w="246311">
                  <a:extLst>
                    <a:ext uri="{9D8B030D-6E8A-4147-A177-3AD203B41FA5}">
                      <a16:colId xmlns:a16="http://schemas.microsoft.com/office/drawing/2014/main" val="4057954650"/>
                    </a:ext>
                  </a:extLst>
                </a:gridCol>
                <a:gridCol w="142399">
                  <a:extLst>
                    <a:ext uri="{9D8B030D-6E8A-4147-A177-3AD203B41FA5}">
                      <a16:colId xmlns:a16="http://schemas.microsoft.com/office/drawing/2014/main" val="158914228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94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96650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거래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자산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부채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자본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61113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(1b)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상품재고</a:t>
                      </a:r>
                      <a:r>
                        <a:rPr lang="en-US" altLang="ko-KR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(-A)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-700,000</a:t>
                      </a:r>
                      <a:endParaRPr lang="ko-K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매출원가</a:t>
                      </a:r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(E, -SE)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-700,000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5789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계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61BBA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-700,000</a:t>
                      </a:r>
                      <a:endParaRPr lang="ko-KR" sz="1100" dirty="0">
                        <a:solidFill>
                          <a:srgbClr val="061BB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ko-KR" altLang="en-US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</a:t>
                      </a:r>
                      <a:r>
                        <a:rPr lang="en-US" sz="1800" dirty="0">
                          <a:solidFill>
                            <a:srgbClr val="061BBA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-700,000</a:t>
                      </a:r>
                      <a:endParaRPr lang="ko-KR" altLang="en-US" dirty="0">
                        <a:solidFill>
                          <a:srgbClr val="061BBA"/>
                        </a:solidFill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05874"/>
                  </a:ext>
                </a:extLst>
              </a:tr>
              <a:tr h="16192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dirty="0"/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99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6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66272" y="3427283"/>
            <a:ext cx="9788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  <a:tab pos="457200" algn="l"/>
                <a:tab pos="628650" algn="l"/>
                <a:tab pos="3829050" algn="r"/>
                <a:tab pos="4686300" algn="r"/>
                <a:tab pos="5429250" algn="r"/>
              </a:tabLst>
            </a:pP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(1a)	 Dr)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매출원가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 	   	700,000      		Cr) </a:t>
            </a:r>
            <a:r>
              <a:rPr lang="ko-KR" altLang="en-US" dirty="0">
                <a:latin typeface="Swis721 Md BT"/>
                <a:cs typeface="Times New Roman" panose="02020603050405020304" pitchFamily="18" charset="0"/>
              </a:rPr>
              <a:t>상품재고</a:t>
            </a:r>
            <a:r>
              <a:rPr lang="en-US" altLang="ko-KR" dirty="0">
                <a:latin typeface="Swis721 Md BT"/>
                <a:cs typeface="Times New Roman" panose="02020603050405020304" pitchFamily="18" charset="0"/>
              </a:rPr>
              <a:t>		700,000</a:t>
            </a:r>
            <a:endParaRPr lang="ko-KR" altLang="ko-KR" dirty="0">
              <a:latin typeface="Swis721 Md BT"/>
              <a:cs typeface="Times New Roman" panose="02020603050405020304" pitchFamily="18" charset="0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955488" y="1913445"/>
            <a:ext cx="2462348" cy="189690"/>
          </a:xfrm>
          <a:custGeom>
            <a:avLst/>
            <a:gdLst>
              <a:gd name="connsiteX0" fmla="*/ 0 w 2462348"/>
              <a:gd name="connsiteY0" fmla="*/ 189690 h 189690"/>
              <a:gd name="connsiteX1" fmla="*/ 1293223 w 2462348"/>
              <a:gd name="connsiteY1" fmla="*/ 278 h 189690"/>
              <a:gd name="connsiteX2" fmla="*/ 2462348 w 2462348"/>
              <a:gd name="connsiteY2" fmla="*/ 143970 h 189690"/>
              <a:gd name="connsiteX3" fmla="*/ 2462348 w 2462348"/>
              <a:gd name="connsiteY3" fmla="*/ 143970 h 18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2348" h="189690">
                <a:moveTo>
                  <a:pt x="0" y="189690"/>
                </a:moveTo>
                <a:cubicBezTo>
                  <a:pt x="441416" y="98794"/>
                  <a:pt x="882832" y="7898"/>
                  <a:pt x="1293223" y="278"/>
                </a:cubicBezTo>
                <a:cubicBezTo>
                  <a:pt x="1703614" y="-7342"/>
                  <a:pt x="2462348" y="143970"/>
                  <a:pt x="2462348" y="143970"/>
                </a:cubicBezTo>
                <a:lnTo>
                  <a:pt x="2462348" y="143970"/>
                </a:ln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749424" y="2313739"/>
            <a:ext cx="4741817" cy="458499"/>
          </a:xfrm>
          <a:custGeom>
            <a:avLst/>
            <a:gdLst>
              <a:gd name="connsiteX0" fmla="*/ 4741817 w 4741817"/>
              <a:gd name="connsiteY0" fmla="*/ 0 h 458499"/>
              <a:gd name="connsiteX1" fmla="*/ 2410097 w 4741817"/>
              <a:gd name="connsiteY1" fmla="*/ 457200 h 458499"/>
              <a:gd name="connsiteX2" fmla="*/ 0 w 4741817"/>
              <a:gd name="connsiteY2" fmla="*/ 111034 h 45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1817" h="458499">
                <a:moveTo>
                  <a:pt x="4741817" y="0"/>
                </a:moveTo>
                <a:cubicBezTo>
                  <a:pt x="3971108" y="219347"/>
                  <a:pt x="3200400" y="438694"/>
                  <a:pt x="2410097" y="457200"/>
                </a:cubicBezTo>
                <a:cubicBezTo>
                  <a:pt x="1619794" y="475706"/>
                  <a:pt x="809897" y="293370"/>
                  <a:pt x="0" y="111034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759C8F3-F957-47A3-8EE6-351C6ED7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54850"/>
              </p:ext>
            </p:extLst>
          </p:nvPr>
        </p:nvGraphicFramePr>
        <p:xfrm>
          <a:off x="6875855" y="4461408"/>
          <a:ext cx="1727085" cy="863600"/>
        </p:xfrm>
        <a:graphic>
          <a:graphicData uri="http://schemas.openxmlformats.org/drawingml/2006/table">
            <a:tbl>
              <a:tblPr/>
              <a:tblGrid>
                <a:gridCol w="296570">
                  <a:extLst>
                    <a:ext uri="{9D8B030D-6E8A-4147-A177-3AD203B41FA5}">
                      <a16:colId xmlns:a16="http://schemas.microsoft.com/office/drawing/2014/main" val="2285423638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2654248090"/>
                    </a:ext>
                  </a:extLst>
                </a:gridCol>
                <a:gridCol w="226789">
                  <a:extLst>
                    <a:ext uri="{9D8B030D-6E8A-4147-A177-3AD203B41FA5}">
                      <a16:colId xmlns:a16="http://schemas.microsoft.com/office/drawing/2014/main" val="3507441241"/>
                    </a:ext>
                  </a:extLst>
                </a:gridCol>
                <a:gridCol w="601863">
                  <a:extLst>
                    <a:ext uri="{9D8B030D-6E8A-4147-A177-3AD203B41FA5}">
                      <a16:colId xmlns:a16="http://schemas.microsoft.com/office/drawing/2014/main" val="1894718702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Mer. Inv.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B/B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200,000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91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43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328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008A5AD-4A86-4E48-9949-2210CED18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43068"/>
              </p:ext>
            </p:extLst>
          </p:nvPr>
        </p:nvGraphicFramePr>
        <p:xfrm>
          <a:off x="2640873" y="4461408"/>
          <a:ext cx="1905001" cy="1016000"/>
        </p:xfrm>
        <a:graphic>
          <a:graphicData uri="http://schemas.openxmlformats.org/drawingml/2006/table">
            <a:tbl>
              <a:tblPr/>
              <a:tblGrid>
                <a:gridCol w="327121">
                  <a:extLst>
                    <a:ext uri="{9D8B030D-6E8A-4147-A177-3AD203B41FA5}">
                      <a16:colId xmlns:a16="http://schemas.microsoft.com/office/drawing/2014/main" val="3929080989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683020348"/>
                    </a:ext>
                  </a:extLst>
                </a:gridCol>
                <a:gridCol w="250152">
                  <a:extLst>
                    <a:ext uri="{9D8B030D-6E8A-4147-A177-3AD203B41FA5}">
                      <a16:colId xmlns:a16="http://schemas.microsoft.com/office/drawing/2014/main" val="2904462676"/>
                    </a:ext>
                  </a:extLst>
                </a:gridCol>
                <a:gridCol w="663864">
                  <a:extLst>
                    <a:ext uri="{9D8B030D-6E8A-4147-A177-3AD203B41FA5}">
                      <a16:colId xmlns:a16="http://schemas.microsoft.com/office/drawing/2014/main" val="2267713842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COGS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42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(1a)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700,000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73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306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30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4485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598DE6-60E5-4BE7-A1D4-0F1C853726E2}"/>
              </a:ext>
            </a:extLst>
          </p:cNvPr>
          <p:cNvCxnSpPr>
            <a:cxnSpLocks/>
          </p:cNvCxnSpPr>
          <p:nvPr/>
        </p:nvCxnSpPr>
        <p:spPr>
          <a:xfrm>
            <a:off x="2500604" y="3704253"/>
            <a:ext cx="923731" cy="858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049E69-3467-405D-AFC5-71D3A2A1A7BF}"/>
              </a:ext>
            </a:extLst>
          </p:cNvPr>
          <p:cNvCxnSpPr>
            <a:cxnSpLocks/>
          </p:cNvCxnSpPr>
          <p:nvPr/>
        </p:nvCxnSpPr>
        <p:spPr>
          <a:xfrm>
            <a:off x="7212563" y="3713584"/>
            <a:ext cx="410547" cy="849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0F6EAE-6059-4345-B537-F80EB26E7730}"/>
              </a:ext>
            </a:extLst>
          </p:cNvPr>
          <p:cNvCxnSpPr/>
          <p:nvPr/>
        </p:nvCxnSpPr>
        <p:spPr>
          <a:xfrm flipH="1">
            <a:off x="3582955" y="3713584"/>
            <a:ext cx="1733191" cy="1007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1F6C71-A95E-4FAC-99D6-FD79AFA6BEDE}"/>
              </a:ext>
            </a:extLst>
          </p:cNvPr>
          <p:cNvCxnSpPr/>
          <p:nvPr/>
        </p:nvCxnSpPr>
        <p:spPr>
          <a:xfrm flipH="1">
            <a:off x="8388221" y="3713584"/>
            <a:ext cx="1103020" cy="1007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508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20"/>
    </mc:Choice>
    <mc:Fallback xmlns="">
      <p:transition spd="slow" advTm="192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|63.9|28.9|16.1|16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14.4|15.1|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4|41.2|6.5|12.4|5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38.9|7.2|11.9|7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11.4|4.8|9.4|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8.8|7.9|1.7|1.8|2|1.6|4.7|1.7|3|1.2|3|2.6|2.8|5.5|2|2.1|2.6|1.9|1.6|1.7|3.7|2.6|1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9|27.7|40.7|8.8|14.2|8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1.8|36.5|6.4|10.1|4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8|5|56.9|11.8|3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7|58|82.6|7.3|14.2|4.2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55.9|21.9|17.3|23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38.8|7|9.6|4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|45.7|36.1|7.3|3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7|57.8|81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5.8|6.3|5.6|7.3|6.5|5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81.2|31.3|6|11.7|6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.7|3|3.3|7|0.8|1.3|0.9|2.4|26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|0.9|0.7|0.5|0.5|0.4|0.4|0.4|0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8|29.5|14.8|7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3|68|12.2|15|25.4|2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33.3|10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29.7|6.4|11.3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26.8|4.8|9.8|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|80.5|10|16|7.7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3|22.8|7.2|12.1|6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7128</Words>
  <Application>Microsoft Office PowerPoint</Application>
  <PresentationFormat>와이드스크린</PresentationFormat>
  <Paragraphs>3226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Swis721 Md BT</vt:lpstr>
      <vt:lpstr>굴림</vt:lpstr>
      <vt:lpstr>돋움</vt:lpstr>
      <vt:lpstr>맑은 고딕</vt:lpstr>
      <vt:lpstr>Adobe Devanagari</vt:lpstr>
      <vt:lpstr>Arial</vt:lpstr>
      <vt:lpstr>Calibri</vt:lpstr>
      <vt:lpstr>Times</vt:lpstr>
      <vt:lpstr>Times New Roman</vt:lpstr>
      <vt:lpstr>Wingdings</vt:lpstr>
      <vt:lpstr>Office 테마</vt:lpstr>
      <vt:lpstr>종합예제</vt:lpstr>
      <vt:lpstr>J.D.F Company 예제</vt:lpstr>
      <vt:lpstr>PowerPoint 프레젠테이션</vt:lpstr>
      <vt:lpstr>PowerPoint 프레젠테이션</vt:lpstr>
      <vt:lpstr>PowerPoint 프레젠테이션</vt:lpstr>
      <vt:lpstr>회계순환과정(Accounting Cycle)</vt:lpstr>
      <vt:lpstr>시산표 (Trial balance)</vt:lpstr>
      <vt:lpstr>1. 외상판매액은 $1,350,000이고 현금판매액은 $350,000이다. 판매한 상품의 총원가는 $700,000이다.</vt:lpstr>
      <vt:lpstr>1. 외상판매액은 $1,350,000이고 현금판매액은 $350,000이다. 판매한 상품의 총원가는 $700,000이다.</vt:lpstr>
      <vt:lpstr>2. 외상으로 $820,000의 상품재고를 매입하였다.</vt:lpstr>
      <vt:lpstr>3. 현금으로 급료 $400,000을 지급하였다. 이 금액은 2020년말에 미지급한 급료를 포함하고 있다.</vt:lpstr>
      <vt:lpstr>4. 소모품 $110,000어치를 매입하고 어음을 발행하였다. 이 어음의 만기는 6개월 후인 2022년 3월 12일이다.</vt:lpstr>
      <vt:lpstr>5. 외상매출금 중 $850,000을 고객으로부터 회수하였다.</vt:lpstr>
      <vt:lpstr>6. 외상매입금 $870,000을 거래처에 지급하였다.</vt:lpstr>
      <vt:lpstr>7. 장기투자자산 중 일부를 $37,000에 매각하였다. 이 투자자산의 원가는 $30,000이었다.</vt:lpstr>
      <vt:lpstr>8. 기타영업비용으로 $148,000를 지급하였다. </vt:lpstr>
      <vt:lpstr>9. 보통주를 추가로 발행하고 현금 $120,000를 받았다.</vt:lpstr>
      <vt:lpstr>10. 2021년 9월 30일에 기존에 외상으로 구입해 간 고객이 2022년 5월 1일이 만기인 $72,000의 어음을 발행해 주었다.</vt:lpstr>
      <vt:lpstr>11. $50,000의 배당을 선언하고 현금으로 지급하였다. </vt:lpstr>
      <vt:lpstr>12. $50,000어치의 Microsoft주식을 장기투자할 목적으로 구입하였다.</vt:lpstr>
      <vt:lpstr>PowerPoint 프레젠테이션</vt:lpstr>
      <vt:lpstr>PowerPoint 프레젠테이션</vt:lpstr>
      <vt:lpstr>PowerPoint 프레젠테이션</vt:lpstr>
      <vt:lpstr>a. 1월 1일의 선급보험료 중 40%는 2021년 12월 31일 현재 유효하다.</vt:lpstr>
      <vt:lpstr>b. 2021년 12월 31일 현재 창고에 보관중인 소모품은 $40,000이다.</vt:lpstr>
      <vt:lpstr>c. 광고집행계획을 확인해보니, 2021중에 지출한 기타영업비용 중 $25,000은 2022년에 진행할 프로모션을 위한 부분이다.</vt:lpstr>
      <vt:lpstr>d. 매달 $3,500어치의 특정한 영업비용이 발생한다. 이 중 $36,000은 기 지출한 기타영업비용에 포함되어 있다.</vt:lpstr>
      <vt:lpstr>e. 2021년 12월 31일 현재 $43,000어치의 급료가 미지급되었다.</vt:lpstr>
      <vt:lpstr>f. 외상매출금 대신 수취한 $72,000짜리 어음(위의 10번)의 년간 이자율은 9%이다.</vt:lpstr>
      <vt:lpstr>g. 비품의 내용연수는 10년이고, 기계장치의 내용연수는 20년이다. 특허권의 취득원가는 $125,000이고 내용연수는 10년이다. 이 회사는 모든 유/무형자산을 정액법으로 상각한다.</vt:lpstr>
      <vt:lpstr>g. 비품의 내용연수는 10년이고, 기계장치의 내용연수는 20년이다. 특허권의 취득원가는 $125,000이고 내용연수는 10년이다. 이 회사는 모든 유/무형자산을 정액법으로 상각한다.</vt:lpstr>
      <vt:lpstr>h. 이 회사가 발행한 어음(위의 4번)의 이자율은 10%이고, 2021년 9월 12일에 발행하였다.</vt:lpstr>
      <vt:lpstr>PowerPoint 프레젠테이션</vt:lpstr>
      <vt:lpstr>PowerPoint 프레젠테이션</vt:lpstr>
      <vt:lpstr>PowerPoint 프레젠테이션</vt:lpstr>
      <vt:lpstr>마감 (A): 모든 수익계정과 비용계정을 손익게정(Income Summary account)에 마감한다.</vt:lpstr>
      <vt:lpstr>PowerPoint 프레젠테이션</vt:lpstr>
      <vt:lpstr>마감 (B): 손익계정(Income Summary)을 이익잉여금계정에 마감한다.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Example</dc:title>
  <dc:creator>곽병진</dc:creator>
  <cp:lastModifiedBy>곽병진</cp:lastModifiedBy>
  <cp:revision>104</cp:revision>
  <dcterms:created xsi:type="dcterms:W3CDTF">2020-03-18T02:59:44Z</dcterms:created>
  <dcterms:modified xsi:type="dcterms:W3CDTF">2021-03-14T05:09:46Z</dcterms:modified>
</cp:coreProperties>
</file>