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59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0E782-AB23-4918-AE2D-8E8852B515EB}" type="doc">
      <dgm:prSet loTypeId="urn:microsoft.com/office/officeart/2005/8/layout/lProcess3" loCatId="process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en-US"/>
        </a:p>
      </dgm:t>
    </dgm:pt>
    <dgm:pt modelId="{D7C1452A-AB9D-47C1-94C4-606E724986DB}">
      <dgm:prSet phldrT="[Text]" custT="1"/>
      <dgm:spPr/>
      <dgm:t>
        <a:bodyPr/>
        <a:lstStyle/>
        <a:p>
          <a:r>
            <a:rPr lang="ko-KR" altLang="en-US" sz="1600" b="1" dirty="0">
              <a:latin typeface="Arial" pitchFamily="34" charset="0"/>
              <a:cs typeface="Arial" pitchFamily="34" charset="0"/>
            </a:rPr>
            <a:t>대차대조표방정식</a:t>
          </a:r>
          <a:endParaRPr lang="en-US" sz="1600" b="1" dirty="0">
            <a:latin typeface="Arial" pitchFamily="34" charset="0"/>
            <a:cs typeface="Arial" pitchFamily="34" charset="0"/>
          </a:endParaRPr>
        </a:p>
      </dgm:t>
    </dgm:pt>
    <dgm:pt modelId="{D5C2620B-9B94-4823-B18B-3559EE01C057}" type="parTrans" cxnId="{FF6133D5-11C1-43C8-A4BE-9C6A9430EBFC}">
      <dgm:prSet/>
      <dgm:spPr/>
      <dgm:t>
        <a:bodyPr/>
        <a:lstStyle/>
        <a:p>
          <a:endParaRPr lang="en-US"/>
        </a:p>
      </dgm:t>
    </dgm:pt>
    <dgm:pt modelId="{3B6774E7-9D01-4CAB-8501-2950B64A98D5}" type="sibTrans" cxnId="{FF6133D5-11C1-43C8-A4BE-9C6A9430EBFC}">
      <dgm:prSet/>
      <dgm:spPr/>
      <dgm:t>
        <a:bodyPr/>
        <a:lstStyle/>
        <a:p>
          <a:endParaRPr lang="en-US"/>
        </a:p>
      </dgm:t>
    </dgm:pt>
    <dgm:pt modelId="{DC20A056-B48E-4BEA-8AF9-8A33FE7D897B}">
      <dgm:prSet phldrT="[Text]" custT="1"/>
      <dgm:spPr/>
      <dgm:t>
        <a:bodyPr/>
        <a:lstStyle/>
        <a:p>
          <a:r>
            <a:rPr lang="ko-KR" altLang="en-US" sz="1600" b="1" dirty="0">
              <a:latin typeface="Arial" pitchFamily="34" charset="0"/>
              <a:cs typeface="Arial" pitchFamily="34" charset="0"/>
            </a:rPr>
            <a:t>대차대조표방정식</a:t>
          </a:r>
          <a:endParaRPr lang="en-US" sz="1600" b="1" dirty="0">
            <a:latin typeface="Arial" pitchFamily="34" charset="0"/>
            <a:cs typeface="Arial" pitchFamily="34" charset="0"/>
          </a:endParaRPr>
        </a:p>
      </dgm:t>
    </dgm:pt>
    <dgm:pt modelId="{C292025C-4EE3-40D0-89D0-3C55AC3395B0}" type="parTrans" cxnId="{50D41BC7-3ED6-49EA-BC81-AA03B98903BD}">
      <dgm:prSet/>
      <dgm:spPr/>
      <dgm:t>
        <a:bodyPr/>
        <a:lstStyle/>
        <a:p>
          <a:endParaRPr lang="en-US"/>
        </a:p>
      </dgm:t>
    </dgm:pt>
    <dgm:pt modelId="{AE108933-2DED-4D82-9BF2-4377DC0A5A2A}" type="sibTrans" cxnId="{50D41BC7-3ED6-49EA-BC81-AA03B98903BD}">
      <dgm:prSet/>
      <dgm:spPr/>
      <dgm:t>
        <a:bodyPr/>
        <a:lstStyle/>
        <a:p>
          <a:endParaRPr lang="en-US"/>
        </a:p>
      </dgm:t>
    </dgm:pt>
    <dgm:pt modelId="{1B97DAAA-5F13-4D0D-BC71-A1DDF1EECFAD}">
      <dgm:prSet phldrT="[Text]" custT="1"/>
      <dgm:spPr/>
      <dgm:t>
        <a:bodyPr/>
        <a:lstStyle/>
        <a:p>
          <a:r>
            <a:rPr lang="ko-KR" altLang="en-US" sz="2000" b="1" dirty="0">
              <a:latin typeface="Arial" pitchFamily="34" charset="0"/>
              <a:cs typeface="Arial" pitchFamily="34" charset="0"/>
            </a:rPr>
            <a:t>현금변화방정식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03810D9E-0E9B-494C-A72F-C018F1F2D5A2}" type="parTrans" cxnId="{C39D6174-BA44-45C9-A5EF-5A60983537F2}">
      <dgm:prSet/>
      <dgm:spPr/>
      <dgm:t>
        <a:bodyPr/>
        <a:lstStyle/>
        <a:p>
          <a:endParaRPr lang="en-US"/>
        </a:p>
      </dgm:t>
    </dgm:pt>
    <dgm:pt modelId="{5053D67F-51A7-41C6-8FC0-BC6DD5987DC6}" type="sibTrans" cxnId="{C39D6174-BA44-45C9-A5EF-5A60983537F2}">
      <dgm:prSet/>
      <dgm:spPr/>
      <dgm:t>
        <a:bodyPr/>
        <a:lstStyle/>
        <a:p>
          <a:endParaRPr lang="en-US"/>
        </a:p>
      </dgm:t>
    </dgm:pt>
    <dgm:pt modelId="{D3A6303A-54EB-4F95-8860-5FA04E95955C}" type="pres">
      <dgm:prSet presAssocID="{2550E782-AB23-4918-AE2D-8E8852B515E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F2AA45D-BC7A-4F19-AD8E-8F14A5FF95A6}" type="pres">
      <dgm:prSet presAssocID="{D7C1452A-AB9D-47C1-94C4-606E724986DB}" presName="horFlow" presStyleCnt="0"/>
      <dgm:spPr/>
    </dgm:pt>
    <dgm:pt modelId="{23C44B59-7F2B-4607-8FA4-3C293A488049}" type="pres">
      <dgm:prSet presAssocID="{D7C1452A-AB9D-47C1-94C4-606E724986DB}" presName="bigChev" presStyleLbl="node1" presStyleIdx="0" presStyleCnt="3" custScaleX="59524" custScaleY="83638" custLinFactNeighborX="-63354" custLinFactNeighborY="4314"/>
      <dgm:spPr/>
    </dgm:pt>
    <dgm:pt modelId="{FEC6AB64-3045-4B65-9477-CCAA1966BE51}" type="pres">
      <dgm:prSet presAssocID="{D7C1452A-AB9D-47C1-94C4-606E724986DB}" presName="vSp" presStyleCnt="0"/>
      <dgm:spPr/>
    </dgm:pt>
    <dgm:pt modelId="{CBE48BB4-402A-402D-A796-C5B01F96ABCB}" type="pres">
      <dgm:prSet presAssocID="{DC20A056-B48E-4BEA-8AF9-8A33FE7D897B}" presName="horFlow" presStyleCnt="0"/>
      <dgm:spPr/>
    </dgm:pt>
    <dgm:pt modelId="{008A44A9-B461-4C5A-84B3-BF1817D668B2}" type="pres">
      <dgm:prSet presAssocID="{DC20A056-B48E-4BEA-8AF9-8A33FE7D897B}" presName="bigChev" presStyleLbl="node1" presStyleIdx="1" presStyleCnt="3" custScaleX="59548" custScaleY="82317" custLinFactNeighborX="-63784" custLinFactNeighborY="1474"/>
      <dgm:spPr/>
    </dgm:pt>
    <dgm:pt modelId="{AD8E7BF6-F8A5-4170-8FEC-D044C66841E1}" type="pres">
      <dgm:prSet presAssocID="{DC20A056-B48E-4BEA-8AF9-8A33FE7D897B}" presName="vSp" presStyleCnt="0"/>
      <dgm:spPr/>
    </dgm:pt>
    <dgm:pt modelId="{9C137C05-2E83-4C97-B46F-5B820998DE02}" type="pres">
      <dgm:prSet presAssocID="{1B97DAAA-5F13-4D0D-BC71-A1DDF1EECFAD}" presName="horFlow" presStyleCnt="0"/>
      <dgm:spPr/>
    </dgm:pt>
    <dgm:pt modelId="{E1151DC2-23CE-489F-862D-C17C75CD5532}" type="pres">
      <dgm:prSet presAssocID="{1B97DAAA-5F13-4D0D-BC71-A1DDF1EECFAD}" presName="bigChev" presStyleLbl="node1" presStyleIdx="2" presStyleCnt="3" custScaleX="62063" custScaleY="90039" custLinFactNeighborX="-73077" custLinFactNeighborY="3337"/>
      <dgm:spPr/>
    </dgm:pt>
  </dgm:ptLst>
  <dgm:cxnLst>
    <dgm:cxn modelId="{9FD4520F-3AFD-4771-A947-64481AB3F750}" type="presOf" srcId="{1B97DAAA-5F13-4D0D-BC71-A1DDF1EECFAD}" destId="{E1151DC2-23CE-489F-862D-C17C75CD5532}" srcOrd="0" destOrd="0" presId="urn:microsoft.com/office/officeart/2005/8/layout/lProcess3"/>
    <dgm:cxn modelId="{BDBCBD1D-4A28-4BB1-BB63-D743D774F5AB}" type="presOf" srcId="{2550E782-AB23-4918-AE2D-8E8852B515EB}" destId="{D3A6303A-54EB-4F95-8860-5FA04E95955C}" srcOrd="0" destOrd="0" presId="urn:microsoft.com/office/officeart/2005/8/layout/lProcess3"/>
    <dgm:cxn modelId="{C39D6174-BA44-45C9-A5EF-5A60983537F2}" srcId="{2550E782-AB23-4918-AE2D-8E8852B515EB}" destId="{1B97DAAA-5F13-4D0D-BC71-A1DDF1EECFAD}" srcOrd="2" destOrd="0" parTransId="{03810D9E-0E9B-494C-A72F-C018F1F2D5A2}" sibTransId="{5053D67F-51A7-41C6-8FC0-BC6DD5987DC6}"/>
    <dgm:cxn modelId="{81ADFD8F-D755-40F8-9E8E-124AF08164FF}" type="presOf" srcId="{DC20A056-B48E-4BEA-8AF9-8A33FE7D897B}" destId="{008A44A9-B461-4C5A-84B3-BF1817D668B2}" srcOrd="0" destOrd="0" presId="urn:microsoft.com/office/officeart/2005/8/layout/lProcess3"/>
    <dgm:cxn modelId="{50D41BC7-3ED6-49EA-BC81-AA03B98903BD}" srcId="{2550E782-AB23-4918-AE2D-8E8852B515EB}" destId="{DC20A056-B48E-4BEA-8AF9-8A33FE7D897B}" srcOrd="1" destOrd="0" parTransId="{C292025C-4EE3-40D0-89D0-3C55AC3395B0}" sibTransId="{AE108933-2DED-4D82-9BF2-4377DC0A5A2A}"/>
    <dgm:cxn modelId="{FF6133D5-11C1-43C8-A4BE-9C6A9430EBFC}" srcId="{2550E782-AB23-4918-AE2D-8E8852B515EB}" destId="{D7C1452A-AB9D-47C1-94C4-606E724986DB}" srcOrd="0" destOrd="0" parTransId="{D5C2620B-9B94-4823-B18B-3559EE01C057}" sibTransId="{3B6774E7-9D01-4CAB-8501-2950B64A98D5}"/>
    <dgm:cxn modelId="{445693FE-BA63-4ABA-A456-22229CF01835}" type="presOf" srcId="{D7C1452A-AB9D-47C1-94C4-606E724986DB}" destId="{23C44B59-7F2B-4607-8FA4-3C293A488049}" srcOrd="0" destOrd="0" presId="urn:microsoft.com/office/officeart/2005/8/layout/lProcess3"/>
    <dgm:cxn modelId="{1C0D307D-9F32-4A7C-96D4-6901AFC2535B}" type="presParOf" srcId="{D3A6303A-54EB-4F95-8860-5FA04E95955C}" destId="{0F2AA45D-BC7A-4F19-AD8E-8F14A5FF95A6}" srcOrd="0" destOrd="0" presId="urn:microsoft.com/office/officeart/2005/8/layout/lProcess3"/>
    <dgm:cxn modelId="{BDC37A3F-F945-4B13-AF8E-2BBA247172AC}" type="presParOf" srcId="{0F2AA45D-BC7A-4F19-AD8E-8F14A5FF95A6}" destId="{23C44B59-7F2B-4607-8FA4-3C293A488049}" srcOrd="0" destOrd="0" presId="urn:microsoft.com/office/officeart/2005/8/layout/lProcess3"/>
    <dgm:cxn modelId="{5901342C-7AA9-4547-9FF9-0F6AA152CA88}" type="presParOf" srcId="{D3A6303A-54EB-4F95-8860-5FA04E95955C}" destId="{FEC6AB64-3045-4B65-9477-CCAA1966BE51}" srcOrd="1" destOrd="0" presId="urn:microsoft.com/office/officeart/2005/8/layout/lProcess3"/>
    <dgm:cxn modelId="{9425BD0D-2EDB-45E6-B60F-D12C7E3E50AA}" type="presParOf" srcId="{D3A6303A-54EB-4F95-8860-5FA04E95955C}" destId="{CBE48BB4-402A-402D-A796-C5B01F96ABCB}" srcOrd="2" destOrd="0" presId="urn:microsoft.com/office/officeart/2005/8/layout/lProcess3"/>
    <dgm:cxn modelId="{F1B338D3-DA64-4355-A55E-BBB6EC308764}" type="presParOf" srcId="{CBE48BB4-402A-402D-A796-C5B01F96ABCB}" destId="{008A44A9-B461-4C5A-84B3-BF1817D668B2}" srcOrd="0" destOrd="0" presId="urn:microsoft.com/office/officeart/2005/8/layout/lProcess3"/>
    <dgm:cxn modelId="{D7F017FD-F8EE-4AED-AB7F-E90C4BA75CED}" type="presParOf" srcId="{D3A6303A-54EB-4F95-8860-5FA04E95955C}" destId="{AD8E7BF6-F8A5-4170-8FEC-D044C66841E1}" srcOrd="3" destOrd="0" presId="urn:microsoft.com/office/officeart/2005/8/layout/lProcess3"/>
    <dgm:cxn modelId="{12971093-2BE5-478C-82E1-6D9783B25705}" type="presParOf" srcId="{D3A6303A-54EB-4F95-8860-5FA04E95955C}" destId="{9C137C05-2E83-4C97-B46F-5B820998DE02}" srcOrd="4" destOrd="0" presId="urn:microsoft.com/office/officeart/2005/8/layout/lProcess3"/>
    <dgm:cxn modelId="{7C6FA0CA-2273-4310-B808-A4CA6D59893A}" type="presParOf" srcId="{9C137C05-2E83-4C97-B46F-5B820998DE02}" destId="{E1151DC2-23CE-489F-862D-C17C75CD553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44B59-7F2B-4607-8FA4-3C293A488049}">
      <dsp:nvSpPr>
        <dsp:cNvPr id="0" name=""/>
        <dsp:cNvSpPr/>
      </dsp:nvSpPr>
      <dsp:spPr>
        <a:xfrm>
          <a:off x="111540" y="78821"/>
          <a:ext cx="2569197" cy="1444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대차대조표방정식</a:t>
          </a:r>
          <a:endParaRPr lang="en-US" sz="1600" b="1" kern="1200" dirty="0">
            <a:latin typeface="Arial" pitchFamily="34" charset="0"/>
            <a:cs typeface="Arial" pitchFamily="34" charset="0"/>
          </a:endParaRPr>
        </a:p>
      </dsp:txBody>
      <dsp:txXfrm>
        <a:off x="833543" y="78821"/>
        <a:ext cx="1125191" cy="1444006"/>
      </dsp:txXfrm>
    </dsp:sp>
    <dsp:sp modelId="{008A44A9-B461-4C5A-84B3-BF1817D668B2}">
      <dsp:nvSpPr>
        <dsp:cNvPr id="0" name=""/>
        <dsp:cNvSpPr/>
      </dsp:nvSpPr>
      <dsp:spPr>
        <a:xfrm>
          <a:off x="92980" y="1715504"/>
          <a:ext cx="2570233" cy="1421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대차대조표방정식</a:t>
          </a:r>
          <a:endParaRPr lang="en-US" sz="1600" b="1" kern="1200" dirty="0">
            <a:latin typeface="Arial" pitchFamily="34" charset="0"/>
            <a:cs typeface="Arial" pitchFamily="34" charset="0"/>
          </a:endParaRPr>
        </a:p>
      </dsp:txBody>
      <dsp:txXfrm>
        <a:off x="803580" y="1715504"/>
        <a:ext cx="1149034" cy="1421199"/>
      </dsp:txXfrm>
    </dsp:sp>
    <dsp:sp modelId="{E1151DC2-23CE-489F-862D-C17C75CD5532}">
      <dsp:nvSpPr>
        <dsp:cNvPr id="0" name=""/>
        <dsp:cNvSpPr/>
      </dsp:nvSpPr>
      <dsp:spPr>
        <a:xfrm>
          <a:off x="0" y="3357304"/>
          <a:ext cx="2678787" cy="155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Arial" pitchFamily="34" charset="0"/>
              <a:cs typeface="Arial" pitchFamily="34" charset="0"/>
            </a:rPr>
            <a:t>현금변화방정식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>
        <a:off x="777260" y="3357304"/>
        <a:ext cx="1124268" cy="1554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8F652-0784-46BF-8FAC-286DDD158D5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26603-D1D0-43EE-AADB-450E8257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8E6524D2-5BB9-4268-9D2B-5FE38092F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DE4D5403-0ADF-4F7B-AB9D-9726ACA9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7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2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3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3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5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6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3A3-7202-4829-BDE5-04D5F9DB945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7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DE9D-DC36-4176-930A-898F48B1DF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F782036-F9BA-4953-AFD2-ACBFD4BC46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83363"/>
            <a:ext cx="18478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latinLnBrk="0">
              <a:defRPr/>
            </a:pPr>
            <a:r>
              <a:rPr lang="en-US" altLang="ko-KR" sz="1200" i="1" dirty="0">
                <a:solidFill>
                  <a:srgbClr val="0915A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KAIST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27873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3218" y="2005591"/>
            <a:ext cx="9144000" cy="2387600"/>
          </a:xfrm>
        </p:spPr>
        <p:txBody>
          <a:bodyPr/>
          <a:lstStyle/>
          <a:p>
            <a:r>
              <a:rPr lang="ko-KR" altLang="en-US" dirty="0"/>
              <a:t>현금흐름표</a:t>
            </a:r>
            <a:br>
              <a:rPr lang="en-US" altLang="ko-KR" dirty="0"/>
            </a:br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5554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20"/>
    </mc:Choice>
    <mc:Fallback xmlns="">
      <p:transition spd="slow" advTm="186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3D3277-8D7B-4A95-BCE0-579E5EB09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589" y="0"/>
            <a:ext cx="5775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02"/>
    </mc:Choice>
    <mc:Fallback xmlns="">
      <p:transition spd="slow" advTm="141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94DC20-5805-41E3-9306-04BCF46A6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862" y="0"/>
            <a:ext cx="587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36"/>
    </mc:Choice>
    <mc:Fallback xmlns="">
      <p:transition spd="slow" advTm="166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CDC07-5AC9-455F-BD20-27DBC8342510}"/>
              </a:ext>
            </a:extLst>
          </p:cNvPr>
          <p:cNvSpPr txBox="1"/>
          <p:nvPr/>
        </p:nvSpPr>
        <p:spPr>
          <a:xfrm>
            <a:off x="8942665" y="1728132"/>
            <a:ext cx="2869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Machine A </a:t>
            </a:r>
            <a:r>
              <a:rPr lang="ko-KR" altLang="en-US" sz="1400" dirty="0"/>
              <a:t>처분</a:t>
            </a:r>
            <a:r>
              <a:rPr lang="en-US" altLang="ko-KR" sz="1400" dirty="0"/>
              <a:t>(</a:t>
            </a:r>
            <a:r>
              <a:rPr lang="ko-KR" altLang="en-US" sz="1400" dirty="0"/>
              <a:t>손실</a:t>
            </a:r>
            <a:r>
              <a:rPr lang="en-US" altLang="ko-KR" sz="1400" dirty="0"/>
              <a:t>)</a:t>
            </a:r>
            <a:r>
              <a:rPr lang="ko-KR" altLang="en-US" sz="1400" dirty="0"/>
              <a:t>이익</a:t>
            </a:r>
            <a:r>
              <a:rPr lang="en-US" altLang="ko-KR" sz="1400" dirty="0"/>
              <a:t>: (1)</a:t>
            </a:r>
          </a:p>
          <a:p>
            <a:r>
              <a:rPr lang="ko-KR" altLang="en-US" sz="1400" dirty="0"/>
              <a:t>처분가격</a:t>
            </a:r>
            <a:r>
              <a:rPr lang="en-US" altLang="ko-KR" sz="1400" dirty="0"/>
              <a:t>: 7</a:t>
            </a:r>
          </a:p>
          <a:p>
            <a:r>
              <a:rPr lang="en-US" altLang="ko-KR" sz="1400" dirty="0"/>
              <a:t>Machine A </a:t>
            </a:r>
            <a:r>
              <a:rPr lang="ko-KR" altLang="en-US" sz="1400" dirty="0"/>
              <a:t>장부가</a:t>
            </a:r>
            <a:r>
              <a:rPr lang="en-US" altLang="ko-KR" sz="1400" dirty="0"/>
              <a:t>(book value): 8</a:t>
            </a:r>
          </a:p>
          <a:p>
            <a:r>
              <a:rPr lang="en-US" altLang="ko-KR" sz="1400" dirty="0"/>
              <a:t>(=50 – 42)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C29FB2-311A-4EAB-9186-9392479B441D}"/>
              </a:ext>
            </a:extLst>
          </p:cNvPr>
          <p:cNvCxnSpPr>
            <a:endCxn id="2" idx="1"/>
          </p:cNvCxnSpPr>
          <p:nvPr/>
        </p:nvCxnSpPr>
        <p:spPr>
          <a:xfrm>
            <a:off x="8380602" y="2205185"/>
            <a:ext cx="56206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596F0A-DE49-46B3-A016-752DC42E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0"/>
            <a:ext cx="6400550" cy="67376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18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178"/>
    </mc:Choice>
    <mc:Fallback xmlns="">
      <p:transition spd="slow" advTm="2471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447"/>
              </p:ext>
            </p:extLst>
          </p:nvPr>
        </p:nvGraphicFramePr>
        <p:xfrm>
          <a:off x="420832" y="460072"/>
          <a:ext cx="2478232" cy="914400"/>
        </p:xfrm>
        <a:graphic>
          <a:graphicData uri="http://schemas.openxmlformats.org/drawingml/2006/table">
            <a:tbl>
              <a:tblPr/>
              <a:tblGrid>
                <a:gridCol w="1511877">
                  <a:extLst>
                    <a:ext uri="{9D8B030D-6E8A-4147-A177-3AD203B41FA5}">
                      <a16:colId xmlns:a16="http://schemas.microsoft.com/office/drawing/2014/main" val="1736338396"/>
                    </a:ext>
                  </a:extLst>
                </a:gridCol>
                <a:gridCol w="109105">
                  <a:extLst>
                    <a:ext uri="{9D8B030D-6E8A-4147-A177-3AD203B41FA5}">
                      <a16:colId xmlns:a16="http://schemas.microsoft.com/office/drawing/2014/main" val="335893908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4741081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현금및현금성자산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840606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$27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2299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($6)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714724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$21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23849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70028"/>
              </p:ext>
            </p:extLst>
          </p:nvPr>
        </p:nvGraphicFramePr>
        <p:xfrm>
          <a:off x="3633643" y="473335"/>
          <a:ext cx="2235200" cy="914400"/>
        </p:xfrm>
        <a:graphic>
          <a:graphicData uri="http://schemas.openxmlformats.org/drawingml/2006/table">
            <a:tbl>
              <a:tblPr/>
              <a:tblGrid>
                <a:gridCol w="1547446">
                  <a:extLst>
                    <a:ext uri="{9D8B030D-6E8A-4147-A177-3AD203B41FA5}">
                      <a16:colId xmlns:a16="http://schemas.microsoft.com/office/drawing/2014/main" val="2923163142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2512068228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매출채권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470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$122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9745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($16)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1676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$106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6133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94947"/>
              </p:ext>
            </p:extLst>
          </p:nvPr>
        </p:nvGraphicFramePr>
        <p:xfrm>
          <a:off x="6603423" y="473335"/>
          <a:ext cx="2247900" cy="91440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95886561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4142963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5741958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재고자산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550416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$531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3697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$154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659356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$685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692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7824"/>
              </p:ext>
            </p:extLst>
          </p:nvPr>
        </p:nvGraphicFramePr>
        <p:xfrm>
          <a:off x="9477663" y="460072"/>
          <a:ext cx="22352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8979013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394959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631141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토지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98886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$90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72848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$32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02654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$122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00386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50665"/>
              </p:ext>
            </p:extLst>
          </p:nvPr>
        </p:nvGraphicFramePr>
        <p:xfrm>
          <a:off x="420832" y="1734394"/>
          <a:ext cx="3263900" cy="1143000"/>
        </p:xfrm>
        <a:graphic>
          <a:graphicData uri="http://schemas.openxmlformats.org/drawingml/2006/table">
            <a:tbl>
              <a:tblPr/>
              <a:tblGrid>
                <a:gridCol w="1546058">
                  <a:extLst>
                    <a:ext uri="{9D8B030D-6E8A-4147-A177-3AD203B41FA5}">
                      <a16:colId xmlns:a16="http://schemas.microsoft.com/office/drawing/2014/main" val="4138216810"/>
                    </a:ext>
                  </a:extLst>
                </a:gridCol>
                <a:gridCol w="1030705">
                  <a:extLst>
                    <a:ext uri="{9D8B030D-6E8A-4147-A177-3AD203B41FA5}">
                      <a16:colId xmlns:a16="http://schemas.microsoft.com/office/drawing/2014/main" val="1522299104"/>
                    </a:ext>
                  </a:extLst>
                </a:gridCol>
                <a:gridCol w="687137">
                  <a:extLst>
                    <a:ext uri="{9D8B030D-6E8A-4147-A177-3AD203B41FA5}">
                      <a16:colId xmlns:a16="http://schemas.microsoft.com/office/drawing/2014/main" val="1440165880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건물및기계장치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취득원가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0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$1,720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32986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새로취득한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B&amp;E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취득가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$882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31724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처분한 기계의 취득원가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($275)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016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$2,327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6929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30483"/>
              </p:ext>
            </p:extLst>
          </p:nvPr>
        </p:nvGraphicFramePr>
        <p:xfrm>
          <a:off x="9477663" y="1734394"/>
          <a:ext cx="2247899" cy="914400"/>
        </p:xfrm>
        <a:graphic>
          <a:graphicData uri="http://schemas.openxmlformats.org/drawingml/2006/table">
            <a:tbl>
              <a:tblPr/>
              <a:tblGrid>
                <a:gridCol w="1147488">
                  <a:extLst>
                    <a:ext uri="{9D8B030D-6E8A-4147-A177-3AD203B41FA5}">
                      <a16:colId xmlns:a16="http://schemas.microsoft.com/office/drawing/2014/main" val="4042734348"/>
                    </a:ext>
                  </a:extLst>
                </a:gridCol>
                <a:gridCol w="420385">
                  <a:extLst>
                    <a:ext uri="{9D8B030D-6E8A-4147-A177-3AD203B41FA5}">
                      <a16:colId xmlns:a16="http://schemas.microsoft.com/office/drawing/2014/main" val="2760642447"/>
                    </a:ext>
                  </a:extLst>
                </a:gridCol>
                <a:gridCol w="680026">
                  <a:extLst>
                    <a:ext uri="{9D8B030D-6E8A-4147-A177-3AD203B41FA5}">
                      <a16:colId xmlns:a16="http://schemas.microsoft.com/office/drawing/2014/main" val="2795401146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Intangible Assets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3370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$744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0741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감모상각비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($31)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82283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$713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6085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71655"/>
              </p:ext>
            </p:extLst>
          </p:nvPr>
        </p:nvGraphicFramePr>
        <p:xfrm>
          <a:off x="420831" y="3756066"/>
          <a:ext cx="3263901" cy="914400"/>
        </p:xfrm>
        <a:graphic>
          <a:graphicData uri="http://schemas.openxmlformats.org/drawingml/2006/table">
            <a:tbl>
              <a:tblPr/>
              <a:tblGrid>
                <a:gridCol w="759047">
                  <a:extLst>
                    <a:ext uri="{9D8B030D-6E8A-4147-A177-3AD203B41FA5}">
                      <a16:colId xmlns:a16="http://schemas.microsoft.com/office/drawing/2014/main" val="1217563571"/>
                    </a:ext>
                  </a:extLst>
                </a:gridCol>
                <a:gridCol w="825566">
                  <a:extLst>
                    <a:ext uri="{9D8B030D-6E8A-4147-A177-3AD203B41FA5}">
                      <a16:colId xmlns:a16="http://schemas.microsoft.com/office/drawing/2014/main" val="3596182991"/>
                    </a:ext>
                  </a:extLst>
                </a:gridCol>
                <a:gridCol w="920241">
                  <a:extLst>
                    <a:ext uri="{9D8B030D-6E8A-4147-A177-3AD203B41FA5}">
                      <a16:colId xmlns:a16="http://schemas.microsoft.com/office/drawing/2014/main" val="3425252428"/>
                    </a:ext>
                  </a:extLst>
                </a:gridCol>
                <a:gridCol w="759047">
                  <a:extLst>
                    <a:ext uri="{9D8B030D-6E8A-4147-A177-3AD203B41FA5}">
                      <a16:colId xmlns:a16="http://schemas.microsoft.com/office/drawing/2014/main" val="3485167652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Trade Payable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231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$208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7919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($2)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3953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$206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29257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86642"/>
              </p:ext>
            </p:extLst>
          </p:nvPr>
        </p:nvGraphicFramePr>
        <p:xfrm>
          <a:off x="5500832" y="3761016"/>
          <a:ext cx="2247900" cy="914400"/>
        </p:xfrm>
        <a:graphic>
          <a:graphicData uri="http://schemas.openxmlformats.org/drawingml/2006/table">
            <a:tbl>
              <a:tblPr/>
              <a:tblGrid>
                <a:gridCol w="1233025">
                  <a:extLst>
                    <a:ext uri="{9D8B030D-6E8A-4147-A177-3AD203B41FA5}">
                      <a16:colId xmlns:a16="http://schemas.microsoft.com/office/drawing/2014/main" val="1489832805"/>
                    </a:ext>
                  </a:extLst>
                </a:gridCol>
                <a:gridCol w="312999">
                  <a:extLst>
                    <a:ext uri="{9D8B030D-6E8A-4147-A177-3AD203B41FA5}">
                      <a16:colId xmlns:a16="http://schemas.microsoft.com/office/drawing/2014/main" val="1029587013"/>
                    </a:ext>
                  </a:extLst>
                </a:gridCol>
                <a:gridCol w="701876">
                  <a:extLst>
                    <a:ext uri="{9D8B030D-6E8A-4147-A177-3AD203B41FA5}">
                      <a16:colId xmlns:a16="http://schemas.microsoft.com/office/drawing/2014/main" val="9408398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Other Current Liabilities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993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$258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764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$33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05309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$291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372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27344"/>
              </p:ext>
            </p:extLst>
          </p:nvPr>
        </p:nvGraphicFramePr>
        <p:xfrm>
          <a:off x="8969663" y="3761810"/>
          <a:ext cx="2743200" cy="1143000"/>
        </p:xfrm>
        <a:graphic>
          <a:graphicData uri="http://schemas.openxmlformats.org/drawingml/2006/table">
            <a:tbl>
              <a:tblPr/>
              <a:tblGrid>
                <a:gridCol w="1561524">
                  <a:extLst>
                    <a:ext uri="{9D8B030D-6E8A-4147-A177-3AD203B41FA5}">
                      <a16:colId xmlns:a16="http://schemas.microsoft.com/office/drawing/2014/main" val="315773547"/>
                    </a:ext>
                  </a:extLst>
                </a:gridCol>
                <a:gridCol w="349534">
                  <a:extLst>
                    <a:ext uri="{9D8B030D-6E8A-4147-A177-3AD203B41FA5}">
                      <a16:colId xmlns:a16="http://schemas.microsoft.com/office/drawing/2014/main" val="216581266"/>
                    </a:ext>
                  </a:extLst>
                </a:gridCol>
                <a:gridCol w="832142">
                  <a:extLst>
                    <a:ext uri="{9D8B030D-6E8A-4147-A177-3AD203B41FA5}">
                      <a16:colId xmlns:a16="http://schemas.microsoft.com/office/drawing/2014/main" val="28486709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Long-Term 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7064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$1,171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192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새로운 차입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$1,179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303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상환액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($954)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9894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$1,396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4403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44757"/>
              </p:ext>
            </p:extLst>
          </p:nvPr>
        </p:nvGraphicFramePr>
        <p:xfrm>
          <a:off x="420831" y="5374574"/>
          <a:ext cx="2247899" cy="1143000"/>
        </p:xfrm>
        <a:graphic>
          <a:graphicData uri="http://schemas.openxmlformats.org/drawingml/2006/table">
            <a:tbl>
              <a:tblPr/>
              <a:tblGrid>
                <a:gridCol w="1147488">
                  <a:extLst>
                    <a:ext uri="{9D8B030D-6E8A-4147-A177-3AD203B41FA5}">
                      <a16:colId xmlns:a16="http://schemas.microsoft.com/office/drawing/2014/main" val="103513301"/>
                    </a:ext>
                  </a:extLst>
                </a:gridCol>
                <a:gridCol w="385172">
                  <a:extLst>
                    <a:ext uri="{9D8B030D-6E8A-4147-A177-3AD203B41FA5}">
                      <a16:colId xmlns:a16="http://schemas.microsoft.com/office/drawing/2014/main" val="75601082"/>
                    </a:ext>
                  </a:extLst>
                </a:gridCol>
                <a:gridCol w="715239">
                  <a:extLst>
                    <a:ext uri="{9D8B030D-6E8A-4147-A177-3AD203B41FA5}">
                      <a16:colId xmlns:a16="http://schemas.microsoft.com/office/drawing/2014/main" val="358605388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Retained Earnings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37687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$778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2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당기순이익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$180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811498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배당금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(plug)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($5)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1767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$953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36087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62693"/>
              </p:ext>
            </p:extLst>
          </p:nvPr>
        </p:nvGraphicFramePr>
        <p:xfrm>
          <a:off x="5059219" y="5374574"/>
          <a:ext cx="2247899" cy="1143000"/>
        </p:xfrm>
        <a:graphic>
          <a:graphicData uri="http://schemas.openxmlformats.org/drawingml/2006/table">
            <a:tbl>
              <a:tblPr/>
              <a:tblGrid>
                <a:gridCol w="1147488">
                  <a:extLst>
                    <a:ext uri="{9D8B030D-6E8A-4147-A177-3AD203B41FA5}">
                      <a16:colId xmlns:a16="http://schemas.microsoft.com/office/drawing/2014/main" val="1642590479"/>
                    </a:ext>
                  </a:extLst>
                </a:gridCol>
                <a:gridCol w="360347">
                  <a:extLst>
                    <a:ext uri="{9D8B030D-6E8A-4147-A177-3AD203B41FA5}">
                      <a16:colId xmlns:a16="http://schemas.microsoft.com/office/drawing/2014/main" val="1404038143"/>
                    </a:ext>
                  </a:extLst>
                </a:gridCol>
                <a:gridCol w="740064">
                  <a:extLst>
                    <a:ext uri="{9D8B030D-6E8A-4147-A177-3AD203B41FA5}">
                      <a16:colId xmlns:a16="http://schemas.microsoft.com/office/drawing/2014/main" val="207277949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Capital Stock (par)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87255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0575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신주발행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0543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퇴장주식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100144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04352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63515"/>
              </p:ext>
            </p:extLst>
          </p:nvPr>
        </p:nvGraphicFramePr>
        <p:xfrm>
          <a:off x="8982362" y="5374574"/>
          <a:ext cx="2743200" cy="114300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465637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6502934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65214346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Contributed Surplus (APIC)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91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$189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96089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신주발행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($205 - $1)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$204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3814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퇴장주식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2975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13716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$393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66664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7116"/>
              </p:ext>
            </p:extLst>
          </p:nvPr>
        </p:nvGraphicFramePr>
        <p:xfrm>
          <a:off x="4530147" y="1734394"/>
          <a:ext cx="4102100" cy="1600200"/>
        </p:xfrm>
        <a:graphic>
          <a:graphicData uri="http://schemas.openxmlformats.org/drawingml/2006/table">
            <a:tbl>
              <a:tblPr/>
              <a:tblGrid>
                <a:gridCol w="456846">
                  <a:extLst>
                    <a:ext uri="{9D8B030D-6E8A-4147-A177-3AD203B41FA5}">
                      <a16:colId xmlns:a16="http://schemas.microsoft.com/office/drawing/2014/main" val="1804573749"/>
                    </a:ext>
                  </a:extLst>
                </a:gridCol>
                <a:gridCol w="742375">
                  <a:extLst>
                    <a:ext uri="{9D8B030D-6E8A-4147-A177-3AD203B41FA5}">
                      <a16:colId xmlns:a16="http://schemas.microsoft.com/office/drawing/2014/main" val="528076477"/>
                    </a:ext>
                  </a:extLst>
                </a:gridCol>
                <a:gridCol w="685270">
                  <a:extLst>
                    <a:ext uri="{9D8B030D-6E8A-4147-A177-3AD203B41FA5}">
                      <a16:colId xmlns:a16="http://schemas.microsoft.com/office/drawing/2014/main" val="2720293876"/>
                    </a:ext>
                  </a:extLst>
                </a:gridCol>
                <a:gridCol w="1532339">
                  <a:extLst>
                    <a:ext uri="{9D8B030D-6E8A-4147-A177-3AD203B41FA5}">
                      <a16:colId xmlns:a16="http://schemas.microsoft.com/office/drawing/2014/main" val="2422288053"/>
                    </a:ext>
                  </a:extLst>
                </a:gridCol>
                <a:gridCol w="685270">
                  <a:extLst>
                    <a:ext uri="{9D8B030D-6E8A-4147-A177-3AD203B41FA5}">
                      <a16:colId xmlns:a16="http://schemas.microsoft.com/office/drawing/2014/main" val="2964591805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건물및기계장치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38107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Beginning Balance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$616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959600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당기감가상각비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$146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51269"/>
                  </a:ext>
                </a:extLst>
              </a:tr>
              <a:tr h="2286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처분한 자산의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감가상각누계액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($42)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6830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=Ending balance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$720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552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852749"/>
                  </a:ext>
                </a:extLst>
              </a:tr>
              <a:tr h="2286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토지는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감가상각하지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않는다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90950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519545" y="1122218"/>
            <a:ext cx="237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84732" y="1132609"/>
            <a:ext cx="21841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02136" y="1143484"/>
            <a:ext cx="21491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559636" y="1132609"/>
            <a:ext cx="21532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19545" y="2401026"/>
            <a:ext cx="31651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19545" y="4436918"/>
            <a:ext cx="31651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579918" y="4426527"/>
            <a:ext cx="2168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982362" y="4436918"/>
            <a:ext cx="27305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982362" y="4670466"/>
            <a:ext cx="27305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20831" y="6276109"/>
            <a:ext cx="22478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059219" y="6037118"/>
            <a:ext cx="22478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060873" y="6057900"/>
            <a:ext cx="2664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596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97"/>
    </mc:Choice>
    <mc:Fallback xmlns="">
      <p:transition spd="slow" advTm="261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3">
            <a:extLst>
              <a:ext uri="{FF2B5EF4-FFF2-40B4-BE49-F238E27FC236}">
                <a16:creationId xmlns:a16="http://schemas.microsoft.com/office/drawing/2014/main" id="{F1050608-8CF7-4147-A419-ED5DABDB5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74638"/>
            <a:ext cx="8218487" cy="777875"/>
          </a:xfrm>
        </p:spPr>
        <p:txBody>
          <a:bodyPr/>
          <a:lstStyle/>
          <a:p>
            <a:pPr algn="ctr" eaLnBrk="1" hangingPunct="1"/>
            <a:r>
              <a:rPr lang="ko-KR" altLang="en-US" dirty="0">
                <a:solidFill>
                  <a:srgbClr val="000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현금의 변화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3" name="TextBox 6">
            <a:extLst>
              <a:ext uri="{FF2B5EF4-FFF2-40B4-BE49-F238E27FC236}">
                <a16:creationId xmlns:a16="http://schemas.microsoft.com/office/drawing/2014/main" id="{E66A1664-9576-4A42-8E3E-44E24A275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3214688"/>
            <a:ext cx="23685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  <a:latin typeface="Arial" panose="020B0604020202020204" pitchFamily="34" charset="0"/>
                <a:ea typeface="바탕" panose="02030600000101010101" pitchFamily="18" charset="-127"/>
                <a:cs typeface="Arial" panose="020B0604020202020204" pitchFamily="34" charset="0"/>
              </a:rPr>
              <a:t>The Company receives $100 Cash from a customer</a:t>
            </a:r>
          </a:p>
        </p:txBody>
      </p:sp>
      <p:sp>
        <p:nvSpPr>
          <p:cNvPr id="40964" name="TextBox 7">
            <a:extLst>
              <a:ext uri="{FF2B5EF4-FFF2-40B4-BE49-F238E27FC236}">
                <a16:creationId xmlns:a16="http://schemas.microsoft.com/office/drawing/2014/main" id="{AD078990-DB70-40A5-B8C0-994084636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3376613"/>
            <a:ext cx="25273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  <a:latin typeface="Arial" panose="020B0604020202020204" pitchFamily="34" charset="0"/>
                <a:ea typeface="바탕" panose="02030600000101010101" pitchFamily="18" charset="-127"/>
                <a:cs typeface="Arial" panose="020B0604020202020204" pitchFamily="34" charset="0"/>
              </a:rPr>
              <a:t>The Company pays $50 Cash to a vendor.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28172B0-98C7-4D5C-8D34-150D92EF6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172625"/>
              </p:ext>
            </p:extLst>
          </p:nvPr>
        </p:nvGraphicFramePr>
        <p:xfrm>
          <a:off x="1821186" y="1412776"/>
          <a:ext cx="8370887" cy="4911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A3D1C14-4DB5-4A66-996B-B93B12FD0741}"/>
              </a:ext>
            </a:extLst>
          </p:cNvPr>
          <p:cNvSpPr txBox="1"/>
          <p:nvPr/>
        </p:nvSpPr>
        <p:spPr>
          <a:xfrm>
            <a:off x="4556125" y="1554163"/>
            <a:ext cx="5761038" cy="1370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99"/>
            </a:solidFill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Assets       = Liabilities + S. Equity</a:t>
            </a:r>
          </a:p>
          <a:p>
            <a:pPr eaLnBrk="1" latinLnBrk="1" hangingPunct="1"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eaLnBrk="1" latinLnBrk="1" hangingPunct="1"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Cash + Noncash Assets = Liabilities+ </a:t>
            </a:r>
            <a:r>
              <a:rPr lang="en-U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S.Equity</a:t>
            </a:r>
            <a:endParaRPr lang="en-US" sz="20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B8865-1B57-49A8-A237-575296097A8F}"/>
              </a:ext>
            </a:extLst>
          </p:cNvPr>
          <p:cNvSpPr txBox="1"/>
          <p:nvPr/>
        </p:nvSpPr>
        <p:spPr>
          <a:xfrm>
            <a:off x="4629150" y="4797425"/>
            <a:ext cx="5715000" cy="1439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99"/>
            </a:solidFill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Change   </a:t>
            </a:r>
            <a:r>
              <a:rPr lang="en-U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Change </a:t>
            </a: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Change </a:t>
            </a: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</a:t>
            </a:r>
          </a:p>
          <a:p>
            <a:pPr eaLnBrk="1" latinLnBrk="1" hangingPunct="1"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Cash = Liabilities +  S. Equity    – Noncash</a:t>
            </a:r>
          </a:p>
          <a:p>
            <a:pPr eaLnBrk="1" latinLnBrk="1" hangingPunct="1"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Assets</a:t>
            </a:r>
            <a:endParaRPr lang="en-US" sz="20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242A1-6BEF-4CF2-9A4D-8494DF2C8154}"/>
              </a:ext>
            </a:extLst>
          </p:cNvPr>
          <p:cNvSpPr txBox="1"/>
          <p:nvPr/>
        </p:nvSpPr>
        <p:spPr>
          <a:xfrm>
            <a:off x="4556125" y="3141663"/>
            <a:ext cx="5761038" cy="136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99"/>
            </a:solidFill>
          </a:ln>
        </p:spPr>
        <p:txBody>
          <a:bodyPr/>
          <a:lstStyle/>
          <a:p>
            <a:pPr eaLnBrk="1" latinLnBrk="1" hangingPunct="1"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eaLnBrk="1" latinLnBrk="1" hangingPunct="1"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Change     </a:t>
            </a:r>
            <a:r>
              <a:rPr lang="en-U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Change </a:t>
            </a: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Change </a:t>
            </a: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</a:t>
            </a:r>
          </a:p>
          <a:p>
            <a:pPr eaLnBrk="1" latinLnBrk="1" hangingPunct="1"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Cash  +  Noncash   = Liabilities + </a:t>
            </a:r>
            <a:r>
              <a:rPr lang="en-US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S.Equity</a:t>
            </a:r>
            <a:endParaRPr lang="en-US" sz="20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26"/>
    </mc:Choice>
    <mc:Fallback xmlns="">
      <p:transition spd="slow" advTm="57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1" y="124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간접법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8E2E1A8-5242-40AB-8A4B-F51718D19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211" y="0"/>
            <a:ext cx="5907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5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290"/>
    </mc:Choice>
    <mc:Fallback xmlns="">
      <p:transition spd="slow" advTm="7102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고객으로부터 수취한 현금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매출액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+ 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매출채권 감소액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4,707 + 16 = 4,723</a:t>
            </a:r>
          </a:p>
          <a:p>
            <a:pPr marL="0" indent="0">
              <a:buNone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Arial" pitchFamily="34" charset="0"/>
                <a:cs typeface="Arial" pitchFamily="34" charset="0"/>
              </a:rPr>
              <a:t>기타 수취한 현금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(e.g., 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이자수익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latin typeface="Arial" pitchFamily="34" charset="0"/>
                <a:cs typeface="Arial" pitchFamily="34" charset="0"/>
              </a:rPr>
              <a:t>기타수익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8 (= 7 – (-1)), 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기계장치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A 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처분손실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Arial" pitchFamily="34" charset="0"/>
                <a:cs typeface="Arial" pitchFamily="34" charset="0"/>
              </a:rPr>
              <a:t>거래처에 지급한 현금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Arial" pitchFamily="34" charset="0"/>
                <a:cs typeface="Arial" pitchFamily="34" charset="0"/>
              </a:rPr>
              <a:t>매출원가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+ 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재고자산의 증가액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+ 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매입채무의 감소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3,650 + 154 + 2 = 3,806</a:t>
            </a:r>
          </a:p>
          <a:p>
            <a:pPr marL="0" indent="0">
              <a:buNone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Arial" pitchFamily="34" charset="0"/>
                <a:cs typeface="Arial" pitchFamily="34" charset="0"/>
              </a:rPr>
              <a:t>기타 영업활동에 지불한 현금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ko-KR" altLang="en-US" sz="1800" dirty="0" err="1">
                <a:latin typeface="Arial" pitchFamily="34" charset="0"/>
                <a:cs typeface="Arial" pitchFamily="34" charset="0"/>
              </a:rPr>
              <a:t>판매비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+ 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기타비용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– </a:t>
            </a:r>
            <a:r>
              <a:rPr lang="ko-KR" altLang="en-US" sz="1800" dirty="0" err="1">
                <a:latin typeface="Arial" pitchFamily="34" charset="0"/>
                <a:cs typeface="Arial" pitchFamily="34" charset="0"/>
              </a:rPr>
              <a:t>기타유동부채의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 증가액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397 + 107 – 33 = 471</a:t>
            </a:r>
          </a:p>
          <a:p>
            <a:pPr marL="0" indent="0">
              <a:buNone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Arial" pitchFamily="34" charset="0"/>
                <a:cs typeface="Arial" pitchFamily="34" charset="0"/>
              </a:rPr>
              <a:t>현금지불한 이자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Arial" pitchFamily="34" charset="0"/>
                <a:cs typeface="Arial" pitchFamily="34" charset="0"/>
              </a:rPr>
              <a:t>이자비용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73</a:t>
            </a:r>
          </a:p>
          <a:p>
            <a:pPr marL="0" indent="0">
              <a:buNone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Arial" pitchFamily="34" charset="0"/>
                <a:cs typeface="Arial" pitchFamily="34" charset="0"/>
              </a:rPr>
              <a:t>현금지불한 법인세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Arial" pitchFamily="34" charset="0"/>
                <a:cs typeface="Arial" pitchFamily="34" charset="0"/>
              </a:rPr>
              <a:t>법인세비용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130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646"/>
    </mc:Choice>
    <mc:Fallback xmlns="">
      <p:transition spd="slow" advTm="25264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645" y="83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15EEB83-F460-43DE-8270-63B85578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083" y="0"/>
            <a:ext cx="6376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47"/>
    </mc:Choice>
    <mc:Fallback xmlns="">
      <p:transition spd="slow" advTm="9074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8.1|3.3|8.2|2.2|7.7|1.2|8.2|2|35.6|1.2|26.6|23.3|9.9|1.2|11.2|0.9|19.8|1.1|19.9|5.2|16.6|1.2|28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460</Words>
  <Application>Microsoft Office PowerPoint</Application>
  <PresentationFormat>와이드스크린</PresentationFormat>
  <Paragraphs>163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바탕</vt:lpstr>
      <vt:lpstr>Arial</vt:lpstr>
      <vt:lpstr>Times New Roman</vt:lpstr>
      <vt:lpstr>Office 테마</vt:lpstr>
      <vt:lpstr>현금흐름표 예제</vt:lpstr>
      <vt:lpstr>PowerPoint 프레젠테이션</vt:lpstr>
      <vt:lpstr>PowerPoint 프레젠테이션</vt:lpstr>
      <vt:lpstr>PowerPoint 프레젠테이션</vt:lpstr>
      <vt:lpstr>PowerPoint 프레젠테이션</vt:lpstr>
      <vt:lpstr>현금의 변화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Cash Flows Example</dc:title>
  <dc:creator>곽 병진</dc:creator>
  <cp:lastModifiedBy>곽병진</cp:lastModifiedBy>
  <cp:revision>37</cp:revision>
  <dcterms:created xsi:type="dcterms:W3CDTF">2020-04-01T02:38:22Z</dcterms:created>
  <dcterms:modified xsi:type="dcterms:W3CDTF">2021-03-15T12:17:15Z</dcterms:modified>
</cp:coreProperties>
</file>