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6" r:id="rId2"/>
    <p:sldId id="291" r:id="rId3"/>
    <p:sldId id="305" r:id="rId4"/>
    <p:sldId id="306" r:id="rId5"/>
    <p:sldId id="304" r:id="rId6"/>
    <p:sldId id="299" r:id="rId7"/>
    <p:sldId id="297" r:id="rId8"/>
    <p:sldId id="294" r:id="rId9"/>
    <p:sldId id="293" r:id="rId10"/>
    <p:sldId id="289" r:id="rId11"/>
    <p:sldId id="302" r:id="rId12"/>
    <p:sldId id="300" r:id="rId13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38C"/>
    <a:srgbClr val="BFBFBF"/>
    <a:srgbClr val="E9EFF7"/>
    <a:srgbClr val="84CCF2"/>
    <a:srgbClr val="6CC4EF"/>
    <a:srgbClr val="5B5858"/>
    <a:srgbClr val="69CBFB"/>
    <a:srgbClr val="6FC3EE"/>
    <a:srgbClr val="94C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34" autoAdjust="0"/>
    <p:restoredTop sz="88242" autoAdjust="0"/>
  </p:normalViewPr>
  <p:slideViewPr>
    <p:cSldViewPr>
      <p:cViewPr varScale="1">
        <p:scale>
          <a:sx n="100" d="100"/>
          <a:sy n="100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8585C-A5C4-4441-86C9-0D55E898F6E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F97DD-57FE-42DD-86A1-D85546A49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1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F97DD-57FE-42DD-86A1-D85546A49F8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2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F97DD-57FE-42DD-86A1-D85546A49F8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3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F97DD-57FE-42DD-86A1-D85546A49F8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987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F97DD-57FE-42DD-86A1-D85546A49F8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34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F97DD-57FE-42DD-86A1-D85546A49F8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25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F97DD-57FE-42DD-86A1-D85546A49F8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70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F97DD-57FE-42DD-86A1-D85546A49F8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92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E661018-D650-4AC9-88C4-7B0D1537FD8A}"/>
              </a:ext>
            </a:extLst>
          </p:cNvPr>
          <p:cNvSpPr txBox="1">
            <a:spLocks/>
          </p:cNvSpPr>
          <p:nvPr userDrawn="1"/>
        </p:nvSpPr>
        <p:spPr>
          <a:xfrm>
            <a:off x="-96688" y="6095568"/>
            <a:ext cx="684212" cy="273844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ctr" defTabSz="457200" rtl="0" eaLnBrk="1" latinLnBrk="0" hangingPunct="1">
              <a:defRPr sz="1800" b="1" kern="1200">
                <a:solidFill>
                  <a:srgbClr val="FF706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81E14F-39F1-A74B-A5DC-3D31B4875491}" type="slidenum">
              <a:rPr lang="fr-FR" sz="1600" smtClean="0">
                <a:solidFill>
                  <a:srgbClr val="FFFFFF">
                    <a:lumMod val="75000"/>
                  </a:srgbClr>
                </a:solidFill>
                <a:latin typeface="Arial" panose="020B0604020202020204"/>
              </a:rPr>
              <a:pPr/>
              <a:t>‹#›</a:t>
            </a:fld>
            <a:endParaRPr lang="fr-FR" sz="1600" dirty="0">
              <a:solidFill>
                <a:srgbClr val="FFFFFF">
                  <a:lumMod val="75000"/>
                </a:srgbClr>
              </a:solidFill>
              <a:latin typeface="Arial" panose="020B0604020202020204"/>
            </a:endParaRPr>
          </a:p>
        </p:txBody>
      </p:sp>
      <p:cxnSp>
        <p:nvCxnSpPr>
          <p:cNvPr id="9" name="Connecteur droit 10">
            <a:extLst>
              <a:ext uri="{FF2B5EF4-FFF2-40B4-BE49-F238E27FC236}">
                <a16:creationId xmlns:a16="http://schemas.microsoft.com/office/drawing/2014/main" id="{1ADAFA94-5CA5-425C-86E5-7A169258FA5B}"/>
              </a:ext>
            </a:extLst>
          </p:cNvPr>
          <p:cNvCxnSpPr>
            <a:cxnSpLocks/>
          </p:cNvCxnSpPr>
          <p:nvPr userDrawn="1"/>
        </p:nvCxnSpPr>
        <p:spPr>
          <a:xfrm flipV="1">
            <a:off x="247426" y="6415608"/>
            <a:ext cx="0" cy="685800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0" name="Rectangle 2">
            <a:extLst>
              <a:ext uri="{FF2B5EF4-FFF2-40B4-BE49-F238E27FC236}">
                <a16:creationId xmlns:a16="http://schemas.microsoft.com/office/drawing/2014/main" id="{EA0E1844-0DDA-4999-B51B-6A29651B5936}"/>
              </a:ext>
            </a:extLst>
          </p:cNvPr>
          <p:cNvSpPr/>
          <p:nvPr userDrawn="1"/>
        </p:nvSpPr>
        <p:spPr>
          <a:xfrm rot="16200000">
            <a:off x="-1250359" y="5119771"/>
            <a:ext cx="29692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r>
              <a:rPr lang="en-US" sz="1400" b="0" dirty="0">
                <a:solidFill>
                  <a:srgbClr val="BFBFB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 panose="020F0502020204030204" pitchFamily="34" charset="0"/>
              </a:rPr>
              <a:t>KAIST DFMBA </a:t>
            </a:r>
          </a:p>
        </p:txBody>
      </p:sp>
      <p:sp>
        <p:nvSpPr>
          <p:cNvPr id="13" name="Arrondir un rectangle avec un coin du même côté 11">
            <a:extLst>
              <a:ext uri="{FF2B5EF4-FFF2-40B4-BE49-F238E27FC236}">
                <a16:creationId xmlns:a16="http://schemas.microsoft.com/office/drawing/2014/main" id="{92A4BF99-6A1B-4090-96C0-29F1468BEE89}"/>
              </a:ext>
            </a:extLst>
          </p:cNvPr>
          <p:cNvSpPr/>
          <p:nvPr userDrawn="1"/>
        </p:nvSpPr>
        <p:spPr>
          <a:xfrm rot="5400000">
            <a:off x="-919561" y="1021953"/>
            <a:ext cx="2318496" cy="479377"/>
          </a:xfrm>
          <a:prstGeom prst="round2SameRect">
            <a:avLst/>
          </a:prstGeom>
          <a:solidFill>
            <a:srgbClr val="424056"/>
          </a:solidFill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0308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C82C29E-9832-47D5-AF43-442136865AB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62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C82C29E-9832-47D5-AF43-442136865AB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6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C82C29E-9832-47D5-AF43-442136865AB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C82C29E-9832-47D5-AF43-442136865AB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9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C82C29E-9832-47D5-AF43-442136865AB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C82C29E-9832-47D5-AF43-442136865AB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2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C82C29E-9832-47D5-AF43-442136865AB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59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C82C29E-9832-47D5-AF43-442136865AB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5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C82C29E-9832-47D5-AF43-442136865AB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83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C82C29E-9832-47D5-AF43-442136865ABE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5146760-A8D7-4805-B987-EAB992BF1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7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E3FCE89-941F-4C7F-8C6B-7B6F77C5F2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13"/>
          <a:stretch/>
        </p:blipFill>
        <p:spPr>
          <a:xfrm>
            <a:off x="0" y="6396335"/>
            <a:ext cx="12191999" cy="461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7184B5-05B1-4718-86EE-1207D9E56939}"/>
              </a:ext>
            </a:extLst>
          </p:cNvPr>
          <p:cNvSpPr txBox="1"/>
          <p:nvPr userDrawn="1"/>
        </p:nvSpPr>
        <p:spPr>
          <a:xfrm>
            <a:off x="9192344" y="180745"/>
            <a:ext cx="2648462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6CC4EF"/>
                </a:solidFill>
                <a:latin typeface="+mn-ea"/>
                <a:cs typeface="Arial" panose="020B0604020202020204" pitchFamily="34" charset="0"/>
              </a:rPr>
              <a:t>’22 DFMBA </a:t>
            </a:r>
            <a:r>
              <a:rPr lang="ko-KR" altLang="en-US" sz="1200" dirty="0">
                <a:solidFill>
                  <a:srgbClr val="6CC4EF"/>
                </a:solidFill>
                <a:latin typeface="+mn-ea"/>
                <a:cs typeface="Arial" panose="020B0604020202020204" pitchFamily="34" charset="0"/>
              </a:rPr>
              <a:t>재무회계</a:t>
            </a:r>
            <a:r>
              <a:rPr lang="en-US" altLang="ko-KR" sz="1200" dirty="0">
                <a:solidFill>
                  <a:srgbClr val="6CC4EF"/>
                </a:solidFill>
                <a:latin typeface="+mn-ea"/>
                <a:cs typeface="Arial" panose="020B0604020202020204" pitchFamily="34" charset="0"/>
              </a:rPr>
              <a:t>_</a:t>
            </a:r>
            <a:r>
              <a:rPr lang="ko-KR" altLang="en-US" sz="1200" dirty="0" err="1">
                <a:solidFill>
                  <a:srgbClr val="6CC4EF"/>
                </a:solidFill>
                <a:latin typeface="+mn-ea"/>
                <a:cs typeface="Arial" panose="020B0604020202020204" pitchFamily="34" charset="0"/>
              </a:rPr>
              <a:t>빅배스</a:t>
            </a:r>
            <a:r>
              <a:rPr lang="ko-KR" altLang="en-US" sz="1200" dirty="0">
                <a:solidFill>
                  <a:srgbClr val="6CC4EF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rgbClr val="6CC4EF"/>
                </a:solidFill>
                <a:latin typeface="+mn-ea"/>
                <a:cs typeface="Arial" panose="020B0604020202020204" pitchFamily="34" charset="0"/>
              </a:rPr>
              <a:t>(5</a:t>
            </a:r>
            <a:r>
              <a:rPr lang="ko-KR" altLang="en-US" sz="1200" dirty="0">
                <a:solidFill>
                  <a:srgbClr val="6CC4EF"/>
                </a:solidFill>
                <a:latin typeface="+mn-ea"/>
                <a:cs typeface="Arial" panose="020B0604020202020204" pitchFamily="34" charset="0"/>
              </a:rPr>
              <a:t>조</a:t>
            </a:r>
            <a:r>
              <a:rPr lang="en-US" altLang="ko-KR" sz="1200" dirty="0">
                <a:solidFill>
                  <a:srgbClr val="6CC4EF"/>
                </a:solidFill>
                <a:latin typeface="+mn-ea"/>
                <a:cs typeface="Arial" panose="020B0604020202020204" pitchFamily="34" charset="0"/>
              </a:rPr>
              <a:t>)</a:t>
            </a:r>
            <a:endParaRPr lang="ko-KR" altLang="en-US" sz="1200" dirty="0">
              <a:solidFill>
                <a:srgbClr val="6CC4EF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9" name="Sous-titre 13">
            <a:extLst>
              <a:ext uri="{FF2B5EF4-FFF2-40B4-BE49-F238E27FC236}">
                <a16:creationId xmlns:a16="http://schemas.microsoft.com/office/drawing/2014/main" id="{1EB3C55E-AFAA-49B4-A169-826CE713D3AF}"/>
              </a:ext>
            </a:extLst>
          </p:cNvPr>
          <p:cNvSpPr txBox="1">
            <a:spLocks/>
          </p:cNvSpPr>
          <p:nvPr userDrawn="1"/>
        </p:nvSpPr>
        <p:spPr>
          <a:xfrm>
            <a:off x="124245" y="6488166"/>
            <a:ext cx="2447354" cy="27999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latinLnBrk="1">
              <a:spcBef>
                <a:spcPts val="0"/>
              </a:spcBef>
            </a:pPr>
            <a:r>
              <a:rPr lang="en-US" altLang="ko-KR" sz="1400" b="1" dirty="0">
                <a:solidFill>
                  <a:schemeClr val="bg1">
                    <a:alpha val="60000"/>
                  </a:schemeClr>
                </a:solidFill>
                <a:latin typeface="+mj-ea"/>
                <a:ea typeface="+mj-ea"/>
                <a:cs typeface="+mn-cs"/>
              </a:rPr>
              <a:t>Digital Finance MBA</a:t>
            </a:r>
            <a:endParaRPr lang="ko-KR" altLang="en-US" sz="1400" b="1" dirty="0">
              <a:solidFill>
                <a:schemeClr val="bg1">
                  <a:alpha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3416B32-1107-4475-A2E8-C0CC58DCA70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952" y="6497402"/>
            <a:ext cx="982712" cy="279991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33F5275-7C38-45A9-B3AA-E27B03DDE315}"/>
              </a:ext>
            </a:extLst>
          </p:cNvPr>
          <p:cNvSpPr txBox="1">
            <a:spLocks/>
          </p:cNvSpPr>
          <p:nvPr userDrawn="1"/>
        </p:nvSpPr>
        <p:spPr>
          <a:xfrm>
            <a:off x="11604476" y="195859"/>
            <a:ext cx="684212" cy="273844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ctr" defTabSz="457200" rtl="0" eaLnBrk="1" latinLnBrk="0" hangingPunct="1">
              <a:defRPr sz="1800" b="1" kern="1200">
                <a:solidFill>
                  <a:srgbClr val="FF706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81E14F-39F1-A74B-A5DC-3D31B4875491}" type="slidenum">
              <a:rPr lang="fr-FR" sz="1200">
                <a:solidFill>
                  <a:srgbClr val="FFFFFF">
                    <a:lumMod val="75000"/>
                  </a:srgbClr>
                </a:solidFill>
                <a:latin typeface="+mn-ea"/>
                <a:cs typeface="Arial" panose="020B0604020202020204" pitchFamily="34" charset="0"/>
              </a:rPr>
              <a:pPr/>
              <a:t>‹#›</a:t>
            </a:fld>
            <a:endParaRPr lang="fr-FR" sz="1200" dirty="0">
              <a:solidFill>
                <a:srgbClr val="FFFFFF">
                  <a:lumMod val="75000"/>
                </a:srgbClr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5.jpe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ED7D40-1932-420B-805A-55F47E410D98}"/>
              </a:ext>
            </a:extLst>
          </p:cNvPr>
          <p:cNvSpPr txBox="1"/>
          <p:nvPr/>
        </p:nvSpPr>
        <p:spPr>
          <a:xfrm>
            <a:off x="3647728" y="2276872"/>
            <a:ext cx="7874967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ko-KR" altLang="en-US" sz="2800" b="1" dirty="0">
                <a:latin typeface="+mn-ea"/>
                <a:cs typeface="Arial Unicode MS" pitchFamily="50" charset="-127"/>
              </a:rPr>
              <a:t>경영자교체와 </a:t>
            </a:r>
            <a:r>
              <a:rPr lang="ko-KR" altLang="en-US" sz="2800" b="1" dirty="0" err="1">
                <a:latin typeface="+mn-ea"/>
                <a:cs typeface="Arial Unicode MS" pitchFamily="50" charset="-127"/>
              </a:rPr>
              <a:t>빅배스</a:t>
            </a:r>
            <a:r>
              <a:rPr lang="ko-KR" altLang="en-US" sz="2800" b="1" dirty="0">
                <a:latin typeface="+mn-ea"/>
                <a:cs typeface="Arial Unicode MS" pitchFamily="50" charset="-127"/>
              </a:rPr>
              <a:t> 회계처리</a:t>
            </a:r>
            <a:endParaRPr lang="en-US" altLang="ko-KR" sz="2800" b="1" dirty="0">
              <a:latin typeface="+mn-ea"/>
              <a:cs typeface="Arial Unicode MS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40A6165-1F07-4F06-A4B5-49B71F87BE05}"/>
              </a:ext>
            </a:extLst>
          </p:cNvPr>
          <p:cNvCxnSpPr/>
          <p:nvPr/>
        </p:nvCxnSpPr>
        <p:spPr>
          <a:xfrm>
            <a:off x="3889995" y="3645024"/>
            <a:ext cx="76327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F8B1C53-9AD7-4F3F-B356-7BD403934389}"/>
              </a:ext>
            </a:extLst>
          </p:cNvPr>
          <p:cNvSpPr txBox="1"/>
          <p:nvPr/>
        </p:nvSpPr>
        <p:spPr>
          <a:xfrm>
            <a:off x="7176120" y="3212976"/>
            <a:ext cx="446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조</a:t>
            </a:r>
            <a:r>
              <a:rPr lang="en-US" altLang="ko-KR" dirty="0"/>
              <a:t>: </a:t>
            </a:r>
            <a:r>
              <a:rPr lang="ko-KR" altLang="en-US" dirty="0" err="1"/>
              <a:t>김진필</a:t>
            </a:r>
            <a:r>
              <a:rPr lang="ko-KR" altLang="en-US" dirty="0"/>
              <a:t> </a:t>
            </a:r>
            <a:r>
              <a:rPr lang="ko-KR" altLang="en-US" dirty="0" err="1"/>
              <a:t>김태은</a:t>
            </a:r>
            <a:r>
              <a:rPr lang="ko-KR" altLang="en-US" dirty="0"/>
              <a:t> 김현지 </a:t>
            </a:r>
            <a:r>
              <a:rPr lang="ko-KR" altLang="en-US" dirty="0" err="1"/>
              <a:t>문수연</a:t>
            </a:r>
            <a:r>
              <a:rPr lang="ko-KR" altLang="en-US" dirty="0"/>
              <a:t> 신원상</a:t>
            </a:r>
          </a:p>
        </p:txBody>
      </p:sp>
    </p:spTree>
    <p:extLst>
      <p:ext uri="{BB962C8B-B14F-4D97-AF65-F5344CB8AC3E}">
        <p14:creationId xmlns:p14="http://schemas.microsoft.com/office/powerpoint/2010/main" val="372916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 rot="4133447">
            <a:off x="4762795" y="2556948"/>
            <a:ext cx="1649762" cy="1409596"/>
          </a:xfrm>
          <a:prstGeom prst="triangle">
            <a:avLst/>
          </a:prstGeom>
          <a:noFill/>
          <a:ln w="57150">
            <a:solidFill>
              <a:srgbClr val="1243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050ACD-2F65-4968-B88A-3E20D8DF7F7C}"/>
              </a:ext>
            </a:extLst>
          </p:cNvPr>
          <p:cNvSpPr txBox="1"/>
          <p:nvPr/>
        </p:nvSpPr>
        <p:spPr>
          <a:xfrm>
            <a:off x="889922" y="1187460"/>
            <a:ext cx="6142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대우건설 회계처리 특성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93971" y="2923192"/>
            <a:ext cx="3961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유일하게 </a:t>
            </a:r>
            <a:r>
              <a:rPr lang="ko-KR" altLang="en-US" sz="1600" b="1" dirty="0" err="1"/>
              <a:t>그룹사에</a:t>
            </a:r>
            <a:r>
              <a:rPr lang="ko-KR" altLang="en-US" sz="1600" b="1" dirty="0"/>
              <a:t> 속해있지 않은 건설사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89732" y="2779672"/>
            <a:ext cx="4370764" cy="57180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68358" y="1854532"/>
            <a:ext cx="3111869" cy="14401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  건설업 회계처리 특징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 err="1">
                <a:solidFill>
                  <a:schemeClr val="tx1"/>
                </a:solidFill>
              </a:rPr>
              <a:t>투입법에</a:t>
            </a:r>
            <a:r>
              <a:rPr lang="ko-KR" altLang="en-US" sz="1200" dirty="0">
                <a:solidFill>
                  <a:schemeClr val="tx1"/>
                </a:solidFill>
              </a:rPr>
              <a:t> 다른 </a:t>
            </a:r>
            <a:r>
              <a:rPr lang="ko-KR" altLang="en-US" sz="1200" dirty="0" err="1">
                <a:solidFill>
                  <a:schemeClr val="tx1"/>
                </a:solidFill>
              </a:rPr>
              <a:t>진행기준의</a:t>
            </a:r>
            <a:r>
              <a:rPr lang="ko-KR" altLang="en-US" sz="1200" dirty="0">
                <a:solidFill>
                  <a:schemeClr val="tx1"/>
                </a:solidFill>
              </a:rPr>
              <a:t> 적용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- </a:t>
            </a:r>
            <a:r>
              <a:rPr lang="ko-KR" altLang="en-US" sz="1200" dirty="0">
                <a:solidFill>
                  <a:schemeClr val="tx1"/>
                </a:solidFill>
              </a:rPr>
              <a:t>진행률의 산정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 </a:t>
            </a:r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계약금액의 변경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- </a:t>
            </a:r>
            <a:r>
              <a:rPr lang="ko-KR" altLang="en-US" sz="1200" dirty="0" err="1">
                <a:solidFill>
                  <a:schemeClr val="tx1"/>
                </a:solidFill>
              </a:rPr>
              <a:t>자체공사와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수주공사의</a:t>
            </a:r>
            <a:r>
              <a:rPr lang="ko-KR" altLang="en-US" sz="1200" dirty="0">
                <a:solidFill>
                  <a:schemeClr val="tx1"/>
                </a:solidFill>
              </a:rPr>
              <a:t> 구분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- </a:t>
            </a:r>
            <a:r>
              <a:rPr lang="ko-KR" altLang="en-US" sz="1200" dirty="0" err="1">
                <a:solidFill>
                  <a:schemeClr val="tx1"/>
                </a:solidFill>
              </a:rPr>
              <a:t>미청구공사</a:t>
            </a:r>
            <a:r>
              <a:rPr lang="ko-KR" altLang="en-US" sz="1200" dirty="0">
                <a:solidFill>
                  <a:schemeClr val="tx1"/>
                </a:solidFill>
              </a:rPr>
              <a:t> 계정의 처리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723" y="1945921"/>
            <a:ext cx="533081" cy="402959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633094" y="4005064"/>
            <a:ext cx="3191098" cy="4844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건설업만 단독 영위하는 기업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052" y="4027794"/>
            <a:ext cx="499841" cy="438991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559496" y="4869160"/>
            <a:ext cx="9073008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일반 제조업 및 타 대기업 건설사 대비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회계처리 과정에 있어 </a:t>
            </a:r>
            <a:r>
              <a:rPr lang="en-US" altLang="ko-KR" sz="1400" b="1" dirty="0">
                <a:solidFill>
                  <a:schemeClr val="tx1"/>
                </a:solidFill>
              </a:rPr>
              <a:t>CEO</a:t>
            </a:r>
            <a:r>
              <a:rPr lang="ko-KR" altLang="en-US" sz="1400" b="1" dirty="0">
                <a:solidFill>
                  <a:schemeClr val="tx1"/>
                </a:solidFill>
              </a:rPr>
              <a:t>의 추정과 판단 개입에 따른 이익조정 가능성</a:t>
            </a:r>
            <a:r>
              <a:rPr lang="ko-KR" altLang="en-US" sz="1400" dirty="0">
                <a:solidFill>
                  <a:schemeClr val="tx1"/>
                </a:solidFill>
              </a:rPr>
              <a:t>이 높은 환경에 노출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E53CDA8-A2AD-46C6-A3A5-ABD2E79178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" t="13087" r="35962" b="60806"/>
          <a:stretch/>
        </p:blipFill>
        <p:spPr>
          <a:xfrm>
            <a:off x="6523155" y="471945"/>
            <a:ext cx="1440160" cy="3615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4E3F6F-D29D-48CE-9734-C5F71A5A80BA}"/>
              </a:ext>
            </a:extLst>
          </p:cNvPr>
          <p:cNvSpPr txBox="1"/>
          <p:nvPr/>
        </p:nvSpPr>
        <p:spPr>
          <a:xfrm>
            <a:off x="2197193" y="498158"/>
            <a:ext cx="4922398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      -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동일시점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동종산업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 회계처리 비교분석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4E3F6F-D29D-48CE-9734-C5F71A5A80BA}"/>
              </a:ext>
            </a:extLst>
          </p:cNvPr>
          <p:cNvSpPr txBox="1"/>
          <p:nvPr/>
        </p:nvSpPr>
        <p:spPr>
          <a:xfrm>
            <a:off x="597538" y="494892"/>
            <a:ext cx="2906174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03 |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빅배스의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 시사점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2821181"/>
            <a:ext cx="409426" cy="46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28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94E3F6F-D29D-48CE-9734-C5F71A5A80BA}"/>
              </a:ext>
            </a:extLst>
          </p:cNvPr>
          <p:cNvSpPr txBox="1"/>
          <p:nvPr/>
        </p:nvSpPr>
        <p:spPr>
          <a:xfrm>
            <a:off x="597538" y="494892"/>
            <a:ext cx="2906174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03 |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빅배스의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 시사점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503712" y="4738816"/>
            <a:ext cx="8688288" cy="9763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즉</a:t>
            </a:r>
            <a:r>
              <a:rPr lang="en-US" altLang="ko-KR" sz="2000" dirty="0">
                <a:solidFill>
                  <a:schemeClr val="bg1"/>
                </a:solidFill>
              </a:rPr>
              <a:t>,</a:t>
            </a:r>
            <a:r>
              <a:rPr lang="ko-KR" altLang="en-US" sz="2000" dirty="0">
                <a:solidFill>
                  <a:schemeClr val="bg1"/>
                </a:solidFill>
              </a:rPr>
              <a:t> 기업이 금액 예측을 위해 사용한 방법 관련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합리성 여부 판단은 정보이용자의 몫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3503711" y="3232140"/>
            <a:ext cx="4896545" cy="2482994"/>
            <a:chOff x="3503711" y="3232140"/>
            <a:chExt cx="4896545" cy="248299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6" name="직사각형 15"/>
            <p:cNvSpPr/>
            <p:nvPr/>
          </p:nvSpPr>
          <p:spPr>
            <a:xfrm>
              <a:off x="3503712" y="3232140"/>
              <a:ext cx="4896544" cy="9763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19" name="구부러진 연결선 18"/>
            <p:cNvCxnSpPr/>
            <p:nvPr/>
          </p:nvCxnSpPr>
          <p:spPr>
            <a:xfrm rot="10800000" flipV="1">
              <a:off x="3503713" y="3720299"/>
              <a:ext cx="12700" cy="1506676"/>
            </a:xfrm>
            <a:prstGeom prst="curvedConnector3">
              <a:avLst>
                <a:gd name="adj1" fmla="val 6000000"/>
              </a:avLst>
            </a:prstGeom>
            <a:grpFill/>
            <a:ln w="9779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이등변 삼각형 25"/>
            <p:cNvSpPr/>
            <p:nvPr/>
          </p:nvSpPr>
          <p:spPr>
            <a:xfrm rot="5400000">
              <a:off x="3225225" y="5017301"/>
              <a:ext cx="976319" cy="419348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712888" y="3458689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이를 위해 재무제표 및 회계처리 방법에 대한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내용이 사업보고서에 공시된 것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-24680" y="1700808"/>
            <a:ext cx="8408417" cy="2507650"/>
            <a:chOff x="0" y="1700808"/>
            <a:chExt cx="8408417" cy="250765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1" name="직사각형 20"/>
            <p:cNvSpPr/>
            <p:nvPr/>
          </p:nvSpPr>
          <p:spPr>
            <a:xfrm>
              <a:off x="0" y="1700808"/>
              <a:ext cx="8400256" cy="9763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 정보이용자가 회계정보를 면밀히 살피고</a:t>
              </a:r>
              <a:r>
                <a:rPr lang="en-US" altLang="ko-KR" sz="1400" dirty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>
                  <a:solidFill>
                    <a:schemeClr val="bg1"/>
                  </a:solidFill>
                </a:rPr>
                <a:t>기업이 사용한 예측 방법 확인 및</a:t>
              </a:r>
              <a:r>
                <a:rPr lang="en-US" altLang="ko-KR" sz="1400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 동종업계 유사 기업 벤치마킹 비교 등 통해 기업측 의도 추론 필요 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구부러진 연결선 6"/>
            <p:cNvCxnSpPr/>
            <p:nvPr/>
          </p:nvCxnSpPr>
          <p:spPr>
            <a:xfrm>
              <a:off x="8387556" y="2188967"/>
              <a:ext cx="12700" cy="1531332"/>
            </a:xfrm>
            <a:prstGeom prst="curvedConnector3">
              <a:avLst>
                <a:gd name="adj1" fmla="val 5800000"/>
              </a:avLst>
            </a:prstGeom>
            <a:grpFill/>
            <a:ln w="9779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이등변 삼각형 27"/>
            <p:cNvSpPr/>
            <p:nvPr/>
          </p:nvSpPr>
          <p:spPr>
            <a:xfrm rot="16200000">
              <a:off x="7710583" y="3510625"/>
              <a:ext cx="976319" cy="419348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028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B440032-1DAF-43D7-AEFE-2668D085EEE2}"/>
              </a:ext>
            </a:extLst>
          </p:cNvPr>
          <p:cNvSpPr txBox="1"/>
          <p:nvPr/>
        </p:nvSpPr>
        <p:spPr>
          <a:xfrm>
            <a:off x="4151784" y="2644170"/>
            <a:ext cx="3888432" cy="156966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latin typeface="+mn-ea"/>
                <a:cs typeface="Arial" panose="020B0604020202020204" pitchFamily="34" charset="0"/>
              </a:rPr>
              <a:t>EOD</a:t>
            </a:r>
            <a:endParaRPr lang="ko-KR" altLang="en-US" sz="9600" b="1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4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87319F-D5CF-4FBC-8DFB-545A43711C59}"/>
              </a:ext>
            </a:extLst>
          </p:cNvPr>
          <p:cNvSpPr txBox="1"/>
          <p:nvPr/>
        </p:nvSpPr>
        <p:spPr>
          <a:xfrm>
            <a:off x="6358907" y="1064637"/>
            <a:ext cx="480291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빅배스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과거 주요 사례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현대중공업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현대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기아차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기업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사례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빅배스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관련 논문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일반적인 분식회계와 </a:t>
            </a: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빅배스의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차이점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비용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자산 관점 효과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회계의 보수주의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빅배스에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대한 시사점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동일시점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동종산업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회계처리 비교분석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대우건설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5303913" cy="6453336"/>
          </a:xfrm>
          <a:prstGeom prst="rect">
            <a:avLst/>
          </a:prstGeom>
          <a:solidFill>
            <a:srgbClr val="124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127448" y="2708920"/>
            <a:ext cx="2880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27448" y="3573016"/>
            <a:ext cx="2880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03512" y="2879358"/>
            <a:ext cx="203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Contents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0230" y="1013548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01</a:t>
            </a:r>
            <a:endParaRPr lang="ko-KR" altLang="en-US" sz="4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47928" y="2708920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02</a:t>
            </a:r>
            <a:endParaRPr lang="ko-KR" altLang="en-US" sz="4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13191" y="4509120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03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759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94E3F6F-D29D-48CE-9734-C5F71A5A80BA}"/>
              </a:ext>
            </a:extLst>
          </p:cNvPr>
          <p:cNvSpPr txBox="1"/>
          <p:nvPr/>
        </p:nvSpPr>
        <p:spPr>
          <a:xfrm>
            <a:off x="597539" y="494892"/>
            <a:ext cx="3672408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01 |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빅배스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 과거 주요 사례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F43B53-8B76-4EF5-A09E-2EAD0014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114" y="1937953"/>
            <a:ext cx="3216877" cy="25100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E9616A-71EC-41CD-9F95-675E6FAA7E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458"/>
          <a:stretch/>
        </p:blipFill>
        <p:spPr>
          <a:xfrm>
            <a:off x="8320460" y="1916832"/>
            <a:ext cx="2935864" cy="23937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8AB8CD-D4C9-4F4E-B731-0A49CCC002B1}"/>
              </a:ext>
            </a:extLst>
          </p:cNvPr>
          <p:cNvSpPr txBox="1"/>
          <p:nvPr/>
        </p:nvSpPr>
        <p:spPr>
          <a:xfrm>
            <a:off x="9912424" y="6093296"/>
            <a:ext cx="21403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출처 </a:t>
            </a:r>
            <a:r>
              <a:rPr lang="en-US" altLang="ko-KR" sz="800" dirty="0"/>
              <a:t>: https://deathornot.tistory.com/1523</a:t>
            </a:r>
            <a:endParaRPr lang="ko-KR" altLang="en-US" sz="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29" y="1988840"/>
            <a:ext cx="1676486" cy="3619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68442" y="4309516"/>
            <a:ext cx="2696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현대중공업 분기별순이익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단위</a:t>
            </a:r>
            <a:r>
              <a:rPr lang="en-US" altLang="ko-KR" sz="1200" b="1" dirty="0"/>
              <a:t>:</a:t>
            </a:r>
            <a:r>
              <a:rPr lang="ko-KR" altLang="en-US" sz="1200" b="1" dirty="0"/>
              <a:t>억원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559992" y="1844824"/>
            <a:ext cx="3447776" cy="576063"/>
          </a:xfrm>
          <a:prstGeom prst="rect">
            <a:avLst/>
          </a:prstGeom>
          <a:noFill/>
          <a:ln w="12700">
            <a:solidFill>
              <a:srgbClr val="1243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2" name="직사각형 11"/>
          <p:cNvSpPr/>
          <p:nvPr/>
        </p:nvSpPr>
        <p:spPr>
          <a:xfrm>
            <a:off x="559992" y="2420887"/>
            <a:ext cx="3447776" cy="2664297"/>
          </a:xfrm>
          <a:prstGeom prst="rect">
            <a:avLst/>
          </a:prstGeom>
          <a:solidFill>
            <a:srgbClr val="124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(2014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년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10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월 말 </a:t>
            </a:r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</a:rPr>
              <a:t>권오갑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 사장 취임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현대중공업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現 한국조선해양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은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시장점유율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위의 조선사로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pPr algn="ctr"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2014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년 경영자 교체 시점에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미래 가능한 부실을 미리 반영하여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갑자기 큰 손실을 기록한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1400" b="1" u="sng" dirty="0" err="1"/>
              <a:t>빅배스</a:t>
            </a:r>
            <a:r>
              <a:rPr lang="ko-KR" altLang="en-US" sz="1400" b="1" u="sng" dirty="0"/>
              <a:t> 회계처리를 단행</a:t>
            </a:r>
            <a:endParaRPr lang="en-US" altLang="ko-KR" sz="1400" b="1" u="sng" dirty="0"/>
          </a:p>
        </p:txBody>
      </p:sp>
      <p:sp>
        <p:nvSpPr>
          <p:cNvPr id="15" name="직사각형 14"/>
          <p:cNvSpPr/>
          <p:nvPr/>
        </p:nvSpPr>
        <p:spPr>
          <a:xfrm>
            <a:off x="4376416" y="1844823"/>
            <a:ext cx="3447776" cy="2789149"/>
          </a:xfrm>
          <a:prstGeom prst="rect">
            <a:avLst/>
          </a:prstGeom>
          <a:noFill/>
          <a:ln w="12700">
            <a:solidFill>
              <a:srgbClr val="1243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4379282" y="4633972"/>
            <a:ext cx="3444910" cy="523220"/>
          </a:xfrm>
          <a:prstGeom prst="rect">
            <a:avLst/>
          </a:prstGeom>
          <a:solidFill>
            <a:srgbClr val="124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2014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년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분기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조원대 영업적자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이익 감소와 함께 주가하락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195706" y="4648595"/>
            <a:ext cx="3444910" cy="523220"/>
          </a:xfrm>
          <a:prstGeom prst="rect">
            <a:avLst/>
          </a:prstGeom>
          <a:solidFill>
            <a:srgbClr val="124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분기 대규모 적자발생 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1400" b="1" dirty="0" err="1">
                <a:solidFill>
                  <a:schemeClr val="bg1">
                    <a:lumMod val="85000"/>
                  </a:schemeClr>
                </a:solidFill>
              </a:rPr>
              <a:t>빅배스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</a:rPr>
              <a:t> 추정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4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분기 적자폭 감소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192840" y="1844823"/>
            <a:ext cx="3447776" cy="2789149"/>
          </a:xfrm>
          <a:prstGeom prst="rect">
            <a:avLst/>
          </a:prstGeom>
          <a:noFill/>
          <a:ln w="12700">
            <a:solidFill>
              <a:srgbClr val="1243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4488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94E3F6F-D29D-48CE-9734-C5F71A5A80BA}"/>
              </a:ext>
            </a:extLst>
          </p:cNvPr>
          <p:cNvSpPr txBox="1"/>
          <p:nvPr/>
        </p:nvSpPr>
        <p:spPr>
          <a:xfrm>
            <a:off x="597539" y="494892"/>
            <a:ext cx="3672408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01 |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빅배스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 과거 주요 사례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404664"/>
            <a:ext cx="1676486" cy="361969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4007768" y="1829969"/>
            <a:ext cx="3744416" cy="3024336"/>
            <a:chOff x="4007768" y="2132856"/>
            <a:chExt cx="3744416" cy="302433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1824" y="2276872"/>
              <a:ext cx="2633291" cy="2102047"/>
            </a:xfrm>
            <a:prstGeom prst="rect">
              <a:avLst/>
            </a:prstGeom>
          </p:spPr>
        </p:pic>
        <p:sp>
          <p:nvSpPr>
            <p:cNvPr id="4" name="타원 3"/>
            <p:cNvSpPr/>
            <p:nvPr/>
          </p:nvSpPr>
          <p:spPr>
            <a:xfrm>
              <a:off x="4007768" y="2132856"/>
              <a:ext cx="3744416" cy="30243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05210" y="4148439"/>
              <a:ext cx="255210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공사진행기준</a:t>
              </a:r>
              <a:endParaRPr lang="en-US" altLang="ko-KR" b="1" dirty="0"/>
            </a:p>
            <a:p>
              <a:pPr algn="ctr"/>
              <a:r>
                <a:rPr lang="en-US" altLang="ko-KR" sz="1400" b="1" dirty="0"/>
                <a:t>(Percentage of Completion)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 flipH="1">
            <a:off x="7393979" y="1754813"/>
            <a:ext cx="3961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나중에 건물이나 선박이 완성되어</a:t>
            </a:r>
            <a:endParaRPr lang="en-US" altLang="ko-KR" sz="1400" dirty="0"/>
          </a:p>
          <a:p>
            <a:pPr algn="ctr"/>
            <a:r>
              <a:rPr lang="ko-KR" altLang="en-US" sz="1400" dirty="0"/>
              <a:t>구매자에게 인도될 때의 가격을 이용해</a:t>
            </a:r>
            <a:endParaRPr lang="en-US" altLang="ko-KR" sz="1400" dirty="0"/>
          </a:p>
          <a:p>
            <a:pPr algn="ctr"/>
            <a:r>
              <a:rPr lang="ko-KR" altLang="en-US" sz="1400" dirty="0"/>
              <a:t>전체 가격 중 </a:t>
            </a:r>
            <a:r>
              <a:rPr lang="ko-KR" altLang="en-US" sz="1400" b="1" u="sng" dirty="0"/>
              <a:t>당기의 공사진행률에</a:t>
            </a:r>
            <a:endParaRPr lang="en-US" altLang="ko-KR" sz="1400" b="1" u="sng" dirty="0"/>
          </a:p>
          <a:p>
            <a:pPr algn="ctr"/>
            <a:r>
              <a:rPr lang="ko-KR" altLang="en-US" sz="1400" b="1" u="sng" dirty="0"/>
              <a:t>해당하는 부분만 수익으로 인식</a:t>
            </a:r>
            <a:r>
              <a:rPr lang="ko-KR" altLang="en-US" sz="1400" dirty="0"/>
              <a:t>하는 방법</a:t>
            </a:r>
            <a:endParaRPr lang="en-US" altLang="ko-KR" sz="14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7406084" y="4509120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45791" y="4469622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44770" y="1611376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248128" y="1583214"/>
            <a:ext cx="396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flipH="1">
            <a:off x="477863" y="4679919"/>
            <a:ext cx="3961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쌓여왔던 손실을 제때 처리하지 않고</a:t>
            </a:r>
            <a:endParaRPr lang="en-US" altLang="ko-KR" sz="1400" dirty="0"/>
          </a:p>
          <a:p>
            <a:pPr algn="ctr"/>
            <a:r>
              <a:rPr lang="ko-KR" altLang="en-US" sz="1400" dirty="0"/>
              <a:t>한꺼번에 처리하면서</a:t>
            </a:r>
            <a:endParaRPr lang="en-US" altLang="ko-KR" sz="1400" dirty="0"/>
          </a:p>
          <a:p>
            <a:pPr algn="ctr"/>
            <a:r>
              <a:rPr lang="ko-KR" altLang="en-US" sz="1400" dirty="0"/>
              <a:t>미래에 대한 추정이 변함으로써</a:t>
            </a:r>
            <a:endParaRPr lang="en-US" altLang="ko-KR" sz="1400" dirty="0"/>
          </a:p>
          <a:p>
            <a:pPr algn="ctr"/>
            <a:r>
              <a:rPr lang="ko-KR" altLang="en-US" sz="1400" b="1" u="sng" dirty="0"/>
              <a:t>당기 손익에도 영향</a:t>
            </a:r>
            <a:r>
              <a:rPr lang="ko-KR" altLang="en-US" sz="1400" dirty="0"/>
              <a:t>을 주게 됨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7406083" y="4689646"/>
            <a:ext cx="3876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저가 리스크</a:t>
            </a:r>
            <a:r>
              <a:rPr lang="en-US" altLang="ko-KR" sz="1400" dirty="0"/>
              <a:t>, </a:t>
            </a:r>
            <a:r>
              <a:rPr lang="ko-KR" altLang="en-US" sz="1400" dirty="0"/>
              <a:t>유동성 리스크가 존재하여</a:t>
            </a:r>
            <a:endParaRPr lang="en-US" altLang="ko-KR" sz="1400" dirty="0"/>
          </a:p>
          <a:p>
            <a:pPr algn="ctr"/>
            <a:r>
              <a:rPr lang="ko-KR" altLang="en-US" sz="1400" dirty="0"/>
              <a:t>환율이나 원자재 가격 변동</a:t>
            </a:r>
            <a:r>
              <a:rPr lang="en-US" altLang="ko-KR" sz="1400" dirty="0"/>
              <a:t>, </a:t>
            </a:r>
            <a:r>
              <a:rPr lang="ko-KR" altLang="en-US" sz="1400" dirty="0"/>
              <a:t>공사 지연에 의해 최초로 산정했던 원가보다 더 많은 비용이</a:t>
            </a:r>
            <a:endParaRPr lang="en-US" altLang="ko-KR" sz="1400" dirty="0"/>
          </a:p>
          <a:p>
            <a:pPr algn="ctr"/>
            <a:r>
              <a:rPr lang="ko-KR" altLang="en-US" sz="1400" dirty="0"/>
              <a:t>나올 경우 손실을 입을 수 있음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622636" y="1755393"/>
            <a:ext cx="39619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건설사나 조선사들은 완성품을 만드는데</a:t>
            </a:r>
            <a:endParaRPr lang="en-US" altLang="ko-KR" sz="1400" dirty="0"/>
          </a:p>
          <a:p>
            <a:pPr algn="ctr"/>
            <a:r>
              <a:rPr lang="ko-KR" altLang="en-US" sz="1400" dirty="0"/>
              <a:t>장기간이 소요되는 산업으로</a:t>
            </a:r>
            <a:endParaRPr lang="en-US" altLang="ko-KR" sz="1400" dirty="0"/>
          </a:p>
          <a:p>
            <a:pPr algn="ctr"/>
            <a:r>
              <a:rPr lang="ko-KR" altLang="en-US" sz="1400" dirty="0"/>
              <a:t>제품을 제조해서 소비자에게 인도까지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오랜 시간이 소요되므로</a:t>
            </a:r>
            <a:endParaRPr lang="en-US" altLang="ko-KR" sz="1400" dirty="0"/>
          </a:p>
          <a:p>
            <a:pPr algn="ctr"/>
            <a:r>
              <a:rPr lang="ko-KR" altLang="en-US" sz="1400" b="1" u="sng" dirty="0"/>
              <a:t>수익과 비용의 인식</a:t>
            </a:r>
            <a:r>
              <a:rPr lang="ko-KR" altLang="en-US" sz="1400" dirty="0"/>
              <a:t>을 위해 사용</a:t>
            </a:r>
          </a:p>
        </p:txBody>
      </p:sp>
    </p:spTree>
    <p:extLst>
      <p:ext uri="{BB962C8B-B14F-4D97-AF65-F5344CB8AC3E}">
        <p14:creationId xmlns:p14="http://schemas.microsoft.com/office/powerpoint/2010/main" val="348652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279576" y="4290365"/>
            <a:ext cx="3816424" cy="12241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83432" y="3069522"/>
            <a:ext cx="3816424" cy="1224136"/>
          </a:xfrm>
          <a:prstGeom prst="rect">
            <a:avLst/>
          </a:prstGeom>
          <a:solidFill>
            <a:srgbClr val="1243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AB8CD-D4C9-4F4E-B731-0A49CCC002B1}"/>
              </a:ext>
            </a:extLst>
          </p:cNvPr>
          <p:cNvSpPr txBox="1"/>
          <p:nvPr/>
        </p:nvSpPr>
        <p:spPr>
          <a:xfrm>
            <a:off x="8387684" y="5445224"/>
            <a:ext cx="28376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현대차 연결손익계산서</a:t>
            </a:r>
            <a:r>
              <a:rPr lang="en-US" altLang="ko-KR" sz="800" dirty="0"/>
              <a:t>(2020), </a:t>
            </a:r>
            <a:r>
              <a:rPr lang="ko-KR" altLang="en-US" sz="800" dirty="0"/>
              <a:t>출처 </a:t>
            </a:r>
            <a:r>
              <a:rPr lang="en-US" altLang="ko-KR" sz="800" dirty="0"/>
              <a:t>: https://dart.fss.or.kr/</a:t>
            </a:r>
            <a:endParaRPr lang="ko-KR" altLang="en-US" sz="8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4A2461-6741-45AC-B295-5CE2BE612A1F}"/>
              </a:ext>
            </a:extLst>
          </p:cNvPr>
          <p:cNvGrpSpPr/>
          <p:nvPr/>
        </p:nvGrpSpPr>
        <p:grpSpPr>
          <a:xfrm>
            <a:off x="6888088" y="1484784"/>
            <a:ext cx="4469809" cy="3888431"/>
            <a:chOff x="6888088" y="1342738"/>
            <a:chExt cx="4829849" cy="453453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4EA79A4-A147-4363-BFC0-ACA61920A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8088" y="1342738"/>
              <a:ext cx="4829849" cy="453453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4F0D5E2-9CF1-4BF3-BD36-D355114A82E5}"/>
                </a:ext>
              </a:extLst>
            </p:cNvPr>
            <p:cNvSpPr/>
            <p:nvPr/>
          </p:nvSpPr>
          <p:spPr>
            <a:xfrm>
              <a:off x="9967097" y="3771037"/>
              <a:ext cx="792088" cy="2520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078842"/>
            <a:ext cx="1584176" cy="4934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4E3F6F-D29D-48CE-9734-C5F71A5A80BA}"/>
              </a:ext>
            </a:extLst>
          </p:cNvPr>
          <p:cNvSpPr txBox="1"/>
          <p:nvPr/>
        </p:nvSpPr>
        <p:spPr>
          <a:xfrm>
            <a:off x="597539" y="494892"/>
            <a:ext cx="3672408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01 |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빅배스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 과거 주요 사례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5520" y="3201525"/>
            <a:ext cx="27687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리콜 대상이 아닌 엔진에 대해서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sz="1400" b="1" u="sng" dirty="0">
                <a:solidFill>
                  <a:schemeClr val="bg1"/>
                </a:solidFill>
              </a:rPr>
              <a:t>선제적 조처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를 하여 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잠재적 부실 요소를 고려해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보수적으로 비용 산출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3592" y="4445763"/>
            <a:ext cx="3203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상반기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조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8635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억원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,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분기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5929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억원의 영업이익을 냈지만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분기에 품질비용 충당금으로 인해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3138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억원의 </a:t>
            </a:r>
            <a:r>
              <a:rPr lang="ko-KR" altLang="en-US" sz="1400" b="1" u="sng" dirty="0">
                <a:solidFill>
                  <a:schemeClr val="bg1"/>
                </a:solidFill>
              </a:rPr>
              <a:t>영업손실을 기록</a:t>
            </a:r>
            <a:endParaRPr lang="en-US" altLang="ko-KR" sz="1400" b="1" u="sng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83432" y="1844824"/>
            <a:ext cx="129614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/>
          </a:p>
        </p:txBody>
      </p:sp>
      <p:sp>
        <p:nvSpPr>
          <p:cNvPr id="12" name="직사각형 11"/>
          <p:cNvSpPr/>
          <p:nvPr/>
        </p:nvSpPr>
        <p:spPr>
          <a:xfrm>
            <a:off x="2279576" y="1844824"/>
            <a:ext cx="3816424" cy="12241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F3CE06-EE19-4421-89AF-AE5E15683DA9}"/>
              </a:ext>
            </a:extLst>
          </p:cNvPr>
          <p:cNvSpPr/>
          <p:nvPr/>
        </p:nvSpPr>
        <p:spPr>
          <a:xfrm>
            <a:off x="2423592" y="2013255"/>
            <a:ext cx="3960440" cy="90593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‘20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년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분기 엔진 결함 관련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400" b="1" u="sng" dirty="0">
                <a:solidFill>
                  <a:schemeClr val="bg1"/>
                </a:solidFill>
              </a:rPr>
              <a:t>충당금 적립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(3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조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4000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억원 가량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이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정의선 회장 취임 직후 단행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246" y="3201525"/>
            <a:ext cx="847725" cy="9048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983432" y="4293096"/>
            <a:ext cx="129614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342" y="2129883"/>
            <a:ext cx="1076325" cy="86677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799856" y="3081423"/>
            <a:ext cx="129614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660" y="4487390"/>
            <a:ext cx="847725" cy="88582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70582" y="1154551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엔진결함</a:t>
            </a:r>
            <a:r>
              <a:rPr lang="ko-KR" altLang="en-US" b="1" dirty="0"/>
              <a:t> 충당금 사례</a:t>
            </a:r>
          </a:p>
        </p:txBody>
      </p:sp>
    </p:spTree>
    <p:extLst>
      <p:ext uri="{BB962C8B-B14F-4D97-AF65-F5344CB8AC3E}">
        <p14:creationId xmlns:p14="http://schemas.microsoft.com/office/powerpoint/2010/main" val="80449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6C6F4A-EB6A-4273-BB4E-4F1AF59E4412}"/>
              </a:ext>
            </a:extLst>
          </p:cNvPr>
          <p:cNvSpPr/>
          <p:nvPr/>
        </p:nvSpPr>
        <p:spPr>
          <a:xfrm>
            <a:off x="623392" y="2936635"/>
            <a:ext cx="3240360" cy="100811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Sanne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Ståhl</a:t>
            </a:r>
            <a:r>
              <a:rPr lang="en-US" altLang="ko-KR" sz="1200" b="1" dirty="0"/>
              <a:t>, Michaela </a:t>
            </a:r>
            <a:r>
              <a:rPr lang="en-US" altLang="ko-KR" sz="1200" b="1" dirty="0" err="1"/>
              <a:t>Appelkvist</a:t>
            </a:r>
            <a:r>
              <a:rPr lang="en-US" altLang="ko-KR" sz="1200" b="1" dirty="0"/>
              <a:t> , “CEO Succession and Big Bath Accounting”</a:t>
            </a:r>
            <a:endParaRPr lang="ko-KR" altLang="en-US" sz="12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519233-13AF-45CA-8DE4-5C0095799B26}"/>
              </a:ext>
            </a:extLst>
          </p:cNvPr>
          <p:cNvSpPr/>
          <p:nvPr/>
        </p:nvSpPr>
        <p:spPr>
          <a:xfrm>
            <a:off x="3935760" y="2936635"/>
            <a:ext cx="6192688" cy="100811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새로 임명된 </a:t>
            </a:r>
            <a:r>
              <a:rPr lang="en-US" altLang="ko-KR" sz="1400" dirty="0"/>
              <a:t>CEO</a:t>
            </a:r>
            <a:r>
              <a:rPr lang="ko-KR" altLang="en-US" sz="1400" dirty="0"/>
              <a:t>가 취임하는 해에 음의 재량적 </a:t>
            </a:r>
            <a:r>
              <a:rPr lang="ko-KR" altLang="en-US" sz="1400" dirty="0" err="1"/>
              <a:t>발생액</a:t>
            </a:r>
            <a:r>
              <a:rPr lang="en-US" altLang="ko-KR" sz="1400" dirty="0"/>
              <a:t>(negative discretionary accruals)</a:t>
            </a:r>
            <a:r>
              <a:rPr lang="ko-KR" altLang="en-US" sz="1400" dirty="0"/>
              <a:t>을 증가시키며 그 다음해에는 양의 재량적 </a:t>
            </a:r>
            <a:r>
              <a:rPr lang="ko-KR" altLang="en-US" sz="1400" dirty="0" err="1"/>
              <a:t>발생액</a:t>
            </a:r>
            <a:r>
              <a:rPr lang="en-US" altLang="ko-KR" sz="1400" dirty="0"/>
              <a:t> (positive discretionary accruals) </a:t>
            </a:r>
            <a:r>
              <a:rPr lang="ko-KR" altLang="en-US" sz="1400" dirty="0"/>
              <a:t>을 늘리는 행동의 역전을 보임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29D7CF-E393-42D6-97B0-226F0AAF84A8}"/>
              </a:ext>
            </a:extLst>
          </p:cNvPr>
          <p:cNvSpPr/>
          <p:nvPr/>
        </p:nvSpPr>
        <p:spPr>
          <a:xfrm>
            <a:off x="623392" y="1916832"/>
            <a:ext cx="3240360" cy="100811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Charles E. Jordan, Stanley J. Clark, “Big Bath Earnings Management:  The Case Of Goodwill Impairment  Under </a:t>
            </a:r>
            <a:r>
              <a:rPr lang="en-US" altLang="ko-KR" sz="1200" b="1" dirty="0" err="1"/>
              <a:t>SFAS</a:t>
            </a:r>
            <a:r>
              <a:rPr lang="en-US" altLang="ko-KR" sz="1200" b="1" dirty="0"/>
              <a:t> No. 142”, </a:t>
            </a:r>
            <a:r>
              <a:rPr lang="en-US" altLang="ko-KR" sz="1200" b="1" i="1" dirty="0"/>
              <a:t>Journal Of Applied Business Research</a:t>
            </a:r>
            <a:endParaRPr lang="ko-KR" altLang="en-US" sz="1200" b="1" i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DA5B8C-A5C6-4A13-A4F4-C6E14BFDDD31}"/>
              </a:ext>
            </a:extLst>
          </p:cNvPr>
          <p:cNvSpPr/>
          <p:nvPr/>
        </p:nvSpPr>
        <p:spPr>
          <a:xfrm>
            <a:off x="3935760" y="1916832"/>
            <a:ext cx="6192688" cy="100811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기존까지는 비슷한 수익 수준을 보여온 기업들 중 </a:t>
            </a:r>
            <a:r>
              <a:rPr lang="en-US" altLang="ko-KR" sz="1400" dirty="0"/>
              <a:t>2002</a:t>
            </a:r>
            <a:r>
              <a:rPr lang="ko-KR" altLang="en-US" sz="1400" dirty="0"/>
              <a:t>년 영업권 </a:t>
            </a:r>
            <a:r>
              <a:rPr lang="ko-KR" altLang="en-US" sz="1400" dirty="0" err="1"/>
              <a:t>상각</a:t>
            </a:r>
            <a:r>
              <a:rPr lang="ko-KR" altLang="en-US" sz="1400" dirty="0"/>
              <a:t> 관행을 종식시킨 해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SFAS</a:t>
            </a:r>
            <a:r>
              <a:rPr lang="en-US" altLang="ko-KR" sz="1400" dirty="0"/>
              <a:t> No. 142</a:t>
            </a:r>
            <a:r>
              <a:rPr lang="ko-KR" altLang="en-US" sz="1400" dirty="0"/>
              <a:t>적용</a:t>
            </a:r>
            <a:r>
              <a:rPr lang="en-US" altLang="ko-KR" sz="1400" dirty="0"/>
              <a:t>)</a:t>
            </a:r>
            <a:r>
              <a:rPr lang="ko-KR" altLang="en-US" sz="1400" dirty="0"/>
              <a:t>에 영업권 손상비용을 부과한 기업이 그렇지 않은 기업보다 유의미하게 더 낮은 수익을 기록함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D9BB4B-CA8C-47D2-B3E7-BCBB25DE2E35}"/>
              </a:ext>
            </a:extLst>
          </p:cNvPr>
          <p:cNvSpPr/>
          <p:nvPr/>
        </p:nvSpPr>
        <p:spPr>
          <a:xfrm>
            <a:off x="623392" y="3944747"/>
            <a:ext cx="3240360" cy="100811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PETER </a:t>
            </a:r>
            <a:r>
              <a:rPr lang="en-US" altLang="ko-KR" sz="1200" b="1" dirty="0" err="1"/>
              <a:t>FIECHTER</a:t>
            </a:r>
            <a:r>
              <a:rPr lang="en-US" altLang="ko-KR" sz="1200" b="1" dirty="0"/>
              <a:t>, CONRAD MEYER, “Big Bath Accounting using Fair Value Measurement Discretion during the Financial Crisis”, </a:t>
            </a:r>
            <a:r>
              <a:rPr lang="en-US" altLang="ko-KR" sz="1200" b="1" i="1" dirty="0"/>
              <a:t>American Accounting Association Annual Meeting</a:t>
            </a:r>
            <a:endParaRPr lang="ko-KR" altLang="en-US" sz="1200" b="1" i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2FFDF-20E4-4D20-86F9-532F4C30CB3A}"/>
              </a:ext>
            </a:extLst>
          </p:cNvPr>
          <p:cNvSpPr/>
          <p:nvPr/>
        </p:nvSpPr>
        <p:spPr>
          <a:xfrm>
            <a:off x="3935760" y="3944747"/>
            <a:ext cx="6192688" cy="100811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금융위기 당시 사전 관리 성과</a:t>
            </a:r>
            <a:r>
              <a:rPr lang="en-US" altLang="ko-KR" sz="1400" dirty="0"/>
              <a:t>(pre-managed performance) </a:t>
            </a:r>
            <a:r>
              <a:rPr lang="ko-KR" altLang="en-US" sz="1400" dirty="0"/>
              <a:t>및 실적이 가장 낮은 은행들이 그렇지 않은 통제집단 보다 훨씬 더 높은 재량수준 손실을 보고함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4E3F6F-D29D-48CE-9734-C5F71A5A80BA}"/>
              </a:ext>
            </a:extLst>
          </p:cNvPr>
          <p:cNvSpPr txBox="1"/>
          <p:nvPr/>
        </p:nvSpPr>
        <p:spPr>
          <a:xfrm>
            <a:off x="597538" y="494892"/>
            <a:ext cx="3842277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01 |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빅배스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 과거 주요 사례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–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관련 논문</a:t>
            </a:r>
          </a:p>
        </p:txBody>
      </p:sp>
    </p:spTree>
    <p:extLst>
      <p:ext uri="{BB962C8B-B14F-4D97-AF65-F5344CB8AC3E}">
        <p14:creationId xmlns:p14="http://schemas.microsoft.com/office/powerpoint/2010/main" val="418004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049668" y="1052736"/>
            <a:ext cx="5763700" cy="5073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73324" y="1052736"/>
            <a:ext cx="5792024" cy="5073550"/>
          </a:xfrm>
          <a:prstGeom prst="rect">
            <a:avLst/>
          </a:prstGeom>
          <a:solidFill>
            <a:srgbClr val="124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439962-9AA3-4309-961A-67A89864A8F9}"/>
              </a:ext>
            </a:extLst>
          </p:cNvPr>
          <p:cNvSpPr/>
          <p:nvPr/>
        </p:nvSpPr>
        <p:spPr>
          <a:xfrm>
            <a:off x="1163452" y="1196752"/>
            <a:ext cx="3672408" cy="953050"/>
          </a:xfrm>
          <a:prstGeom prst="rect">
            <a:avLst/>
          </a:prstGeom>
          <a:solidFill>
            <a:srgbClr val="12438C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빅배스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Big Bath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DA09B3-9067-4FB7-92D8-8C504A1DCBD9}"/>
              </a:ext>
            </a:extLst>
          </p:cNvPr>
          <p:cNvSpPr/>
          <p:nvPr/>
        </p:nvSpPr>
        <p:spPr>
          <a:xfrm>
            <a:off x="7374471" y="1196752"/>
            <a:ext cx="3672408" cy="1008113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일반적인 분식회계</a:t>
            </a:r>
            <a:endParaRPr lang="en-US" altLang="ko-KR" sz="2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rPr>
              <a:t>Window Dressing Settlement</a:t>
            </a:r>
            <a:endParaRPr lang="en-US" altLang="ko-KR" sz="2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Arial Unicode MS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75920" y="1289695"/>
            <a:ext cx="12214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</a:rPr>
              <a:t>V</a:t>
            </a:r>
            <a:r>
              <a:rPr lang="en-US" altLang="ko-KR" sz="6600" b="1" dirty="0">
                <a:solidFill>
                  <a:srgbClr val="12438C"/>
                </a:solidFill>
              </a:rPr>
              <a:t>S</a:t>
            </a:r>
            <a:endParaRPr lang="ko-KR" altLang="en-US" sz="6600" b="1" dirty="0">
              <a:solidFill>
                <a:srgbClr val="12438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436" y="2376759"/>
            <a:ext cx="468052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회계처리 방법이나 미래에 대한 회계추정을 변경해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1400" b="1" u="sng" dirty="0">
                <a:solidFill>
                  <a:schemeClr val="bg1"/>
                </a:solidFill>
              </a:rPr>
              <a:t>이익을 하향조정</a:t>
            </a:r>
            <a:r>
              <a:rPr lang="ko-KR" altLang="en-US" sz="1400" dirty="0">
                <a:solidFill>
                  <a:schemeClr val="bg1"/>
                </a:solidFill>
              </a:rPr>
              <a:t>하는 회계처리를 대규모로 수행하는 것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4016" y="2293277"/>
            <a:ext cx="440877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400" dirty="0"/>
              <a:t>기업이 재정 상태나 경영 실적을</a:t>
            </a:r>
            <a:endParaRPr lang="en-US" altLang="ko-KR" sz="1400" dirty="0"/>
          </a:p>
          <a:p>
            <a:pPr algn="ctr" fontAlgn="base">
              <a:lnSpc>
                <a:spcPct val="150000"/>
              </a:lnSpc>
            </a:pPr>
            <a:r>
              <a:rPr lang="ko-KR" altLang="en-US" sz="1400" b="1" dirty="0"/>
              <a:t>실제보다 좋게 보이게 할 목적</a:t>
            </a:r>
            <a:r>
              <a:rPr lang="ko-KR" altLang="en-US" sz="1400" dirty="0"/>
              <a:t>으로 부당한 방법으로 자산이나 </a:t>
            </a:r>
            <a:r>
              <a:rPr lang="ko-KR" altLang="en-US" sz="1400" b="1" u="sng" dirty="0">
                <a:solidFill>
                  <a:srgbClr val="FF0000"/>
                </a:solidFill>
              </a:rPr>
              <a:t>이익을 부풀려 계산하는 것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3F6F-D29D-48CE-9734-C5F71A5A80BA}"/>
              </a:ext>
            </a:extLst>
          </p:cNvPr>
          <p:cNvSpPr txBox="1"/>
          <p:nvPr/>
        </p:nvSpPr>
        <p:spPr>
          <a:xfrm>
            <a:off x="597538" y="494892"/>
            <a:ext cx="4382337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02 |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일반적인 분식회계와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빅배스의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 차이점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288220" y="2492896"/>
            <a:ext cx="1455852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Definition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8708" y="4941168"/>
            <a:ext cx="495571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대손충당금 </a:t>
            </a:r>
            <a:r>
              <a:rPr lang="ko-KR" altLang="en-US" sz="1200" dirty="0" err="1">
                <a:solidFill>
                  <a:schemeClr val="bg1"/>
                </a:solidFill>
              </a:rPr>
              <a:t>설정비율</a:t>
            </a:r>
            <a:r>
              <a:rPr lang="ko-KR" altLang="en-US" sz="1200" dirty="0">
                <a:solidFill>
                  <a:schemeClr val="bg1"/>
                </a:solidFill>
              </a:rPr>
              <a:t> 변경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부실채권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정리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영업권의 특별 </a:t>
            </a:r>
            <a:r>
              <a:rPr lang="ko-KR" altLang="en-US" sz="1200" dirty="0" err="1">
                <a:solidFill>
                  <a:schemeClr val="bg1"/>
                </a:solidFill>
              </a:rPr>
              <a:t>상각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 정리해고 충당금 설정 등을 비용 처리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B4748E-D357-44A7-82FE-04A4D176C533}"/>
              </a:ext>
            </a:extLst>
          </p:cNvPr>
          <p:cNvSpPr/>
          <p:nvPr/>
        </p:nvSpPr>
        <p:spPr>
          <a:xfrm>
            <a:off x="6628792" y="4905319"/>
            <a:ext cx="5184576" cy="8823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8000" tIns="0" rIns="108000" bIns="0" rtlCol="0" anchor="ctr"/>
          <a:lstStyle/>
          <a:p>
            <a:pPr algn="ctr" fontAlgn="base">
              <a:lnSpc>
                <a:spcPct val="150000"/>
              </a:lnSpc>
            </a:pPr>
            <a:r>
              <a:rPr lang="ko-KR" altLang="en-US" sz="1200" dirty="0"/>
              <a:t>창고에 쌓여 있는 재고의 가치를 장부에 과대 계상하는 방법</a:t>
            </a:r>
            <a:r>
              <a:rPr lang="en-US" altLang="ko-KR" sz="1200" dirty="0"/>
              <a:t>, </a:t>
            </a:r>
            <a:r>
              <a:rPr lang="ko-KR" altLang="en-US" sz="1200" dirty="0"/>
              <a:t>팔지 않은 물품의 매출전표를 끊어 매출 채권을 부풀리는 방법</a:t>
            </a:r>
            <a:r>
              <a:rPr lang="en-US" altLang="ko-KR" sz="1200" dirty="0"/>
              <a:t>,</a:t>
            </a:r>
          </a:p>
          <a:p>
            <a:pPr algn="ctr" fontAlgn="base">
              <a:lnSpc>
                <a:spcPct val="150000"/>
              </a:lnSpc>
            </a:pPr>
            <a:r>
              <a:rPr lang="ko-KR" altLang="en-US" sz="1200" dirty="0"/>
              <a:t>매출 채권의 대손충당금을 고의로 적게 쌓아 이익을 부풀리는 방법 등</a:t>
            </a:r>
            <a:endParaRPr lang="en-US" altLang="ko-KR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5437978" y="4970655"/>
            <a:ext cx="1167820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Example</a:t>
            </a:r>
            <a:endParaRPr lang="ko-KR" altLang="en-US" sz="1400" b="1" dirty="0"/>
          </a:p>
        </p:txBody>
      </p:sp>
      <p:sp>
        <p:nvSpPr>
          <p:cNvPr id="19" name="직사각형 18"/>
          <p:cNvSpPr/>
          <p:nvPr/>
        </p:nvSpPr>
        <p:spPr>
          <a:xfrm>
            <a:off x="5298886" y="3703998"/>
            <a:ext cx="1455852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Principle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79376" y="3627021"/>
            <a:ext cx="47222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>
                <a:solidFill>
                  <a:schemeClr val="bg1"/>
                </a:solidFill>
              </a:rPr>
              <a:t>회계의 보수주의</a:t>
            </a:r>
            <a:r>
              <a:rPr lang="ko-KR" altLang="en-US" sz="1400" dirty="0">
                <a:solidFill>
                  <a:schemeClr val="bg1"/>
                </a:solidFill>
              </a:rPr>
              <a:t>에 따라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현재 상황이나 어떤 행동의 결과로 미래에 손실이 발생할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 것이라고 예상된다면 그 손실을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즉시 현재 시점에서 손실로 회계장부에 반영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050333" y="3596046"/>
            <a:ext cx="432068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400" dirty="0"/>
              <a:t>주주와 채권자들의 판단을 왜곡시켜 손해를 끼치기 때문에 </a:t>
            </a:r>
            <a:r>
              <a:rPr lang="ko-KR" altLang="en-US" sz="1400" b="1" u="sng" dirty="0"/>
              <a:t>법으로 금지</a:t>
            </a:r>
            <a:endParaRPr lang="en-US" altLang="ko-KR" sz="1400" b="1" u="sng" dirty="0"/>
          </a:p>
        </p:txBody>
      </p:sp>
    </p:spTree>
    <p:extLst>
      <p:ext uri="{BB962C8B-B14F-4D97-AF65-F5344CB8AC3E}">
        <p14:creationId xmlns:p14="http://schemas.microsoft.com/office/powerpoint/2010/main" val="344852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71960" y="1844825"/>
            <a:ext cx="3806638" cy="2160240"/>
          </a:xfrm>
          <a:prstGeom prst="rect">
            <a:avLst/>
          </a:prstGeom>
          <a:noFill/>
          <a:ln w="12700">
            <a:solidFill>
              <a:srgbClr val="1243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/>
              <a:t>매출총이익</a:t>
            </a:r>
            <a:endParaRPr lang="ko-KR" altLang="en-US" sz="1600" b="1" dirty="0"/>
          </a:p>
        </p:txBody>
      </p:sp>
      <p:sp>
        <p:nvSpPr>
          <p:cNvPr id="15" name="직사각형 14"/>
          <p:cNvSpPr/>
          <p:nvPr/>
        </p:nvSpPr>
        <p:spPr>
          <a:xfrm>
            <a:off x="271960" y="3976225"/>
            <a:ext cx="3806638" cy="388879"/>
          </a:xfrm>
          <a:prstGeom prst="rect">
            <a:avLst/>
          </a:prstGeom>
          <a:solidFill>
            <a:srgbClr val="124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/>
              <a:t>매출총이익</a:t>
            </a:r>
            <a:endParaRPr lang="ko-KR" altLang="en-US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D2A1D8-0489-44BB-B208-D871E85A3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49"/>
          <a:stretch/>
        </p:blipFill>
        <p:spPr>
          <a:xfrm>
            <a:off x="310897" y="1988839"/>
            <a:ext cx="3696872" cy="19779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C82589-6FC1-490B-AC74-DF6B7CFCB0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949"/>
          <a:stretch/>
        </p:blipFill>
        <p:spPr>
          <a:xfrm>
            <a:off x="4182869" y="1988840"/>
            <a:ext cx="3780446" cy="19779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9541762-60A7-4299-9155-F0965852A4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800"/>
          <a:stretch/>
        </p:blipFill>
        <p:spPr>
          <a:xfrm>
            <a:off x="8076194" y="1916831"/>
            <a:ext cx="3780446" cy="202334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E53CDA8-A2AD-46C6-A3A5-ABD2E79178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" t="13087" r="35962" b="60806"/>
          <a:stretch/>
        </p:blipFill>
        <p:spPr>
          <a:xfrm>
            <a:off x="6523155" y="471945"/>
            <a:ext cx="1440160" cy="3615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4E3F6F-D29D-48CE-9734-C5F71A5A80BA}"/>
              </a:ext>
            </a:extLst>
          </p:cNvPr>
          <p:cNvSpPr txBox="1"/>
          <p:nvPr/>
        </p:nvSpPr>
        <p:spPr>
          <a:xfrm>
            <a:off x="2197193" y="498158"/>
            <a:ext cx="4922398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      -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동일시점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동종산업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 회계처리 비교분석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559496" y="4869160"/>
            <a:ext cx="9073008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10</a:t>
            </a:r>
            <a:r>
              <a:rPr lang="ko-KR" altLang="en-US" sz="1400" dirty="0">
                <a:solidFill>
                  <a:schemeClr val="tx1"/>
                </a:solidFill>
              </a:rPr>
              <a:t>년 동안 매출총이익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영업손익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당기순손익변동 분석 결과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대우건설은 </a:t>
            </a:r>
            <a:r>
              <a:rPr lang="en-US" altLang="ko-KR" sz="1400" b="1" dirty="0">
                <a:solidFill>
                  <a:schemeClr val="tx1"/>
                </a:solidFill>
              </a:rPr>
              <a:t>CEO</a:t>
            </a:r>
            <a:r>
              <a:rPr lang="ko-KR" altLang="en-US" sz="1400" b="1" dirty="0">
                <a:solidFill>
                  <a:schemeClr val="tx1"/>
                </a:solidFill>
              </a:rPr>
              <a:t> 교체가 있었던 </a:t>
            </a:r>
            <a:r>
              <a:rPr lang="en-US" altLang="ko-KR" sz="1400" b="1" dirty="0">
                <a:solidFill>
                  <a:schemeClr val="tx1"/>
                </a:solidFill>
              </a:rPr>
              <a:t>2010</a:t>
            </a:r>
            <a:r>
              <a:rPr lang="ko-KR" altLang="en-US" sz="1400" b="1" dirty="0">
                <a:solidFill>
                  <a:schemeClr val="tx1"/>
                </a:solidFill>
              </a:rPr>
              <a:t>년</a:t>
            </a:r>
            <a:r>
              <a:rPr lang="en-US" altLang="ko-KR" sz="1400" b="1" dirty="0">
                <a:solidFill>
                  <a:schemeClr val="tx1"/>
                </a:solidFill>
              </a:rPr>
              <a:t>, 2013</a:t>
            </a:r>
            <a:r>
              <a:rPr lang="ko-KR" altLang="en-US" sz="1400" b="1" dirty="0">
                <a:solidFill>
                  <a:schemeClr val="tx1"/>
                </a:solidFill>
              </a:rPr>
              <a:t>년</a:t>
            </a:r>
            <a:r>
              <a:rPr lang="en-US" altLang="ko-KR" sz="1400" b="1" dirty="0">
                <a:solidFill>
                  <a:schemeClr val="tx1"/>
                </a:solidFill>
              </a:rPr>
              <a:t>, 2016</a:t>
            </a:r>
            <a:r>
              <a:rPr lang="ko-KR" altLang="en-US" sz="1400" b="1" dirty="0">
                <a:solidFill>
                  <a:schemeClr val="tx1"/>
                </a:solidFill>
              </a:rPr>
              <a:t>년에 타 건설사 대비 손익 급감 후 이듬해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급격히 상승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196370" y="3976225"/>
            <a:ext cx="3806638" cy="388879"/>
          </a:xfrm>
          <a:prstGeom prst="rect">
            <a:avLst/>
          </a:prstGeom>
          <a:solidFill>
            <a:srgbClr val="124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/>
              <a:t>영업손익</a:t>
            </a:r>
            <a:endParaRPr lang="ko-KR" altLang="en-US" sz="1600" b="1" dirty="0"/>
          </a:p>
        </p:txBody>
      </p:sp>
      <p:sp>
        <p:nvSpPr>
          <p:cNvPr id="34" name="직사각형 33"/>
          <p:cNvSpPr/>
          <p:nvPr/>
        </p:nvSpPr>
        <p:spPr>
          <a:xfrm>
            <a:off x="8130032" y="3976225"/>
            <a:ext cx="3806638" cy="388879"/>
          </a:xfrm>
          <a:prstGeom prst="rect">
            <a:avLst/>
          </a:prstGeom>
          <a:solidFill>
            <a:srgbClr val="124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/>
              <a:t>당기순손익</a:t>
            </a:r>
            <a:endParaRPr lang="ko-KR" altLang="en-US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64273" y="1217794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건설사 </a:t>
            </a:r>
            <a:r>
              <a:rPr lang="en-US" altLang="ko-KR" b="1" dirty="0"/>
              <a:t>Big5 </a:t>
            </a:r>
            <a:r>
              <a:rPr lang="ko-KR" altLang="en-US" b="1" dirty="0"/>
              <a:t>연도별 </a:t>
            </a:r>
            <a:r>
              <a:rPr lang="ko-KR" altLang="en-US" b="1" dirty="0" err="1"/>
              <a:t>손익분석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4E3F6F-D29D-48CE-9734-C5F71A5A80BA}"/>
              </a:ext>
            </a:extLst>
          </p:cNvPr>
          <p:cNvSpPr txBox="1"/>
          <p:nvPr/>
        </p:nvSpPr>
        <p:spPr>
          <a:xfrm>
            <a:off x="597538" y="494892"/>
            <a:ext cx="2906174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03 |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빅배스의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 시사점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196370" y="1844825"/>
            <a:ext cx="3806638" cy="2160240"/>
          </a:xfrm>
          <a:prstGeom prst="rect">
            <a:avLst/>
          </a:prstGeom>
          <a:noFill/>
          <a:ln w="12700">
            <a:solidFill>
              <a:srgbClr val="1243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8120780" y="1844825"/>
            <a:ext cx="3806638" cy="2160240"/>
          </a:xfrm>
          <a:prstGeom prst="rect">
            <a:avLst/>
          </a:prstGeom>
          <a:noFill/>
          <a:ln w="12700">
            <a:solidFill>
              <a:srgbClr val="1243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4830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2925425-4ABB-4111-807F-C5FE2C794FD6}"/>
              </a:ext>
            </a:extLst>
          </p:cNvPr>
          <p:cNvSpPr txBox="1"/>
          <p:nvPr/>
        </p:nvSpPr>
        <p:spPr>
          <a:xfrm>
            <a:off x="551384" y="4738788"/>
            <a:ext cx="51540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u="sng" dirty="0"/>
              <a:t>‘</a:t>
            </a:r>
            <a:r>
              <a:rPr lang="ko-KR" altLang="en-US" sz="1400" b="1" u="sng" dirty="0" err="1"/>
              <a:t>추정총계약원가’</a:t>
            </a:r>
            <a:r>
              <a:rPr lang="ko-KR" altLang="en-US" sz="1400" dirty="0" err="1"/>
              <a:t>의</a:t>
            </a:r>
            <a:r>
              <a:rPr lang="ko-KR" altLang="en-US" sz="1400" dirty="0"/>
              <a:t> 불확실성을 이용</a:t>
            </a:r>
            <a:endParaRPr lang="en-US" altLang="ko-KR" sz="1400" dirty="0"/>
          </a:p>
          <a:p>
            <a:pPr algn="ctr"/>
            <a:r>
              <a:rPr lang="ko-KR" altLang="en-US" sz="1400" dirty="0"/>
              <a:t>공사원가 </a:t>
            </a:r>
            <a:r>
              <a:rPr lang="ko-KR" altLang="en-US" sz="1400" dirty="0" err="1"/>
              <a:t>상승분</a:t>
            </a:r>
            <a:r>
              <a:rPr lang="ko-KR" altLang="en-US" sz="1400" dirty="0"/>
              <a:t> 일시 반영 내지 공사원가항목 중 하나인</a:t>
            </a:r>
            <a:endParaRPr lang="en-US" altLang="ko-KR" sz="1400" dirty="0"/>
          </a:p>
          <a:p>
            <a:pPr algn="ctr"/>
            <a:r>
              <a:rPr lang="ko-KR" altLang="en-US" sz="1400" dirty="0"/>
              <a:t>‘공사손실충당부채‘</a:t>
            </a:r>
            <a:r>
              <a:rPr lang="en-US" altLang="ko-KR" sz="1400" dirty="0"/>
              <a:t>(</a:t>
            </a:r>
            <a:r>
              <a:rPr lang="ko-KR" altLang="en-US" sz="1400" dirty="0"/>
              <a:t>미청구공사 대손충당금</a:t>
            </a:r>
            <a:r>
              <a:rPr lang="en-US" altLang="ko-KR" sz="1400" dirty="0"/>
              <a:t>)</a:t>
            </a:r>
            <a:r>
              <a:rPr lang="ko-KR" altLang="en-US" sz="1400" dirty="0"/>
              <a:t>를 일시에 인식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24F162-5A74-4F97-9F20-A982384C2654}"/>
              </a:ext>
            </a:extLst>
          </p:cNvPr>
          <p:cNvSpPr txBox="1"/>
          <p:nvPr/>
        </p:nvSpPr>
        <p:spPr>
          <a:xfrm>
            <a:off x="6523155" y="4738788"/>
            <a:ext cx="50405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u="sng" dirty="0"/>
              <a:t>‘</a:t>
            </a:r>
            <a:r>
              <a:rPr lang="ko-KR" altLang="en-US" sz="1400" b="1" u="sng" dirty="0" err="1"/>
              <a:t>미청구공사’</a:t>
            </a:r>
            <a:r>
              <a:rPr lang="ko-KR" altLang="en-US" sz="1400" dirty="0" err="1"/>
              <a:t>의</a:t>
            </a:r>
            <a:r>
              <a:rPr lang="ko-KR" altLang="en-US" sz="1400" dirty="0"/>
              <a:t> 회계처리 방법 이용</a:t>
            </a:r>
            <a:r>
              <a:rPr lang="en-US" altLang="ko-KR" sz="1400" dirty="0"/>
              <a:t>,</a:t>
            </a:r>
          </a:p>
          <a:p>
            <a:pPr algn="ctr"/>
            <a:r>
              <a:rPr lang="ko-KR" altLang="en-US" sz="1400" dirty="0"/>
              <a:t>회수가능성이 낮은 ‘</a:t>
            </a:r>
            <a:r>
              <a:rPr lang="ko-KR" altLang="en-US" sz="1400" dirty="0" err="1"/>
              <a:t>미청구공사’를</a:t>
            </a:r>
            <a:r>
              <a:rPr lang="ko-KR" altLang="en-US" sz="1400" dirty="0"/>
              <a:t> 누적으로 반영하지 않다가</a:t>
            </a:r>
            <a:endParaRPr lang="en-US" altLang="ko-KR" sz="1400" dirty="0"/>
          </a:p>
          <a:p>
            <a:pPr algn="ctr"/>
            <a:r>
              <a:rPr lang="ko-KR" altLang="en-US" sz="1400" dirty="0"/>
              <a:t>일시에 대손상각비로 처리하게 되면 나타날 수 있는 현상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B73FD7-50BD-4251-9109-C6ED7B8E7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93"/>
          <a:stretch/>
        </p:blipFill>
        <p:spPr>
          <a:xfrm>
            <a:off x="6993742" y="2016887"/>
            <a:ext cx="3726342" cy="197717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F62DF1E-CB1E-4527-81D2-467C9D3B0A99}"/>
              </a:ext>
            </a:extLst>
          </p:cNvPr>
          <p:cNvGrpSpPr/>
          <p:nvPr/>
        </p:nvGrpSpPr>
        <p:grpSpPr>
          <a:xfrm>
            <a:off x="1199456" y="2039337"/>
            <a:ext cx="3726342" cy="1843369"/>
            <a:chOff x="7104112" y="1277241"/>
            <a:chExt cx="3726342" cy="184336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B1D5379-155A-4136-A027-B550EC3029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714"/>
            <a:stretch/>
          </p:blipFill>
          <p:spPr>
            <a:xfrm>
              <a:off x="7104112" y="1277241"/>
              <a:ext cx="3726342" cy="1843369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0559954-1F8B-4C93-BE9C-E48038D3C6BE}"/>
                </a:ext>
              </a:extLst>
            </p:cNvPr>
            <p:cNvSpPr/>
            <p:nvPr/>
          </p:nvSpPr>
          <p:spPr>
            <a:xfrm>
              <a:off x="8112224" y="1486558"/>
              <a:ext cx="274526" cy="1290965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5120376-1721-49DC-9E48-8C198734A5A7}"/>
                </a:ext>
              </a:extLst>
            </p:cNvPr>
            <p:cNvSpPr/>
            <p:nvPr/>
          </p:nvSpPr>
          <p:spPr>
            <a:xfrm>
              <a:off x="8845810" y="1486558"/>
              <a:ext cx="274526" cy="1290965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C241C7D-E6D8-4201-8A3D-A96E26432016}"/>
                </a:ext>
              </a:extLst>
            </p:cNvPr>
            <p:cNvSpPr/>
            <p:nvPr/>
          </p:nvSpPr>
          <p:spPr>
            <a:xfrm>
              <a:off x="9624392" y="1484076"/>
              <a:ext cx="274526" cy="1290965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6943171" y="4004272"/>
            <a:ext cx="3852454" cy="388879"/>
          </a:xfrm>
          <a:prstGeom prst="rect">
            <a:avLst/>
          </a:prstGeom>
          <a:solidFill>
            <a:srgbClr val="124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92D2C0-AAA7-43C4-B75E-61421D94EEB0}"/>
              </a:ext>
            </a:extLst>
          </p:cNvPr>
          <p:cNvSpPr txBox="1"/>
          <p:nvPr/>
        </p:nvSpPr>
        <p:spPr>
          <a:xfrm>
            <a:off x="7077075" y="4068771"/>
            <a:ext cx="35748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건설사 </a:t>
            </a:r>
            <a:r>
              <a:rPr lang="en-US" altLang="ko-KR" sz="1200" b="1" dirty="0">
                <a:solidFill>
                  <a:schemeClr val="bg1"/>
                </a:solidFill>
              </a:rPr>
              <a:t>Big5 </a:t>
            </a:r>
            <a:r>
              <a:rPr lang="ko-KR" altLang="en-US" sz="1200" b="1" dirty="0">
                <a:solidFill>
                  <a:schemeClr val="bg1"/>
                </a:solidFill>
              </a:rPr>
              <a:t>연도별 </a:t>
            </a:r>
            <a:r>
              <a:rPr lang="ko-KR" altLang="en-US" sz="1200" b="1" dirty="0" err="1">
                <a:solidFill>
                  <a:schemeClr val="bg1"/>
                </a:solidFill>
              </a:rPr>
              <a:t>대손상각비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36056" y="4020964"/>
            <a:ext cx="3824627" cy="388879"/>
          </a:xfrm>
          <a:prstGeom prst="rect">
            <a:avLst/>
          </a:prstGeom>
          <a:solidFill>
            <a:srgbClr val="124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92D2C0-AAA7-43C4-B75E-61421D94EEB0}"/>
              </a:ext>
            </a:extLst>
          </p:cNvPr>
          <p:cNvSpPr txBox="1"/>
          <p:nvPr/>
        </p:nvSpPr>
        <p:spPr>
          <a:xfrm>
            <a:off x="1271464" y="4092971"/>
            <a:ext cx="35748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대우건설 연도별 매출원가율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127448" y="1889563"/>
            <a:ext cx="3817654" cy="2131401"/>
          </a:xfrm>
          <a:prstGeom prst="rect">
            <a:avLst/>
          </a:prstGeom>
          <a:noFill/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943171" y="1872871"/>
            <a:ext cx="3851224" cy="2131401"/>
          </a:xfrm>
          <a:prstGeom prst="rect">
            <a:avLst/>
          </a:prstGeom>
          <a:noFill/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6096000" y="1700808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4273" y="121779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이익조정 요소 분석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E53CDA8-A2AD-46C6-A3A5-ABD2E79178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" t="13087" r="35962" b="60806"/>
          <a:stretch/>
        </p:blipFill>
        <p:spPr>
          <a:xfrm>
            <a:off x="6523155" y="471945"/>
            <a:ext cx="1440160" cy="3615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94E3F6F-D29D-48CE-9734-C5F71A5A80BA}"/>
              </a:ext>
            </a:extLst>
          </p:cNvPr>
          <p:cNvSpPr txBox="1"/>
          <p:nvPr/>
        </p:nvSpPr>
        <p:spPr>
          <a:xfrm>
            <a:off x="2197193" y="498158"/>
            <a:ext cx="4922398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      -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동일시점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동종산업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 회계처리 비교분석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4E3F6F-D29D-48CE-9734-C5F71A5A80BA}"/>
              </a:ext>
            </a:extLst>
          </p:cNvPr>
          <p:cNvSpPr txBox="1"/>
          <p:nvPr/>
        </p:nvSpPr>
        <p:spPr>
          <a:xfrm>
            <a:off x="597538" y="494892"/>
            <a:ext cx="2906174" cy="3385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03 |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빅배스의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anose="020B0604020202020204" pitchFamily="34" charset="0"/>
              </a:rPr>
              <a:t> 시사점</a:t>
            </a:r>
          </a:p>
        </p:txBody>
      </p:sp>
    </p:spTree>
    <p:extLst>
      <p:ext uri="{BB962C8B-B14F-4D97-AF65-F5344CB8AC3E}">
        <p14:creationId xmlns:p14="http://schemas.microsoft.com/office/powerpoint/2010/main" val="159338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8021</TotalTime>
  <Words>864</Words>
  <Application>Microsoft Office PowerPoint</Application>
  <PresentationFormat>와이드스크린</PresentationFormat>
  <Paragraphs>140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SHIM</dc:creator>
  <cp:lastModifiedBy>Wonsang Shin (KR - IFS)</cp:lastModifiedBy>
  <cp:revision>142</cp:revision>
  <cp:lastPrinted>2022-04-11T10:30:20Z</cp:lastPrinted>
  <dcterms:created xsi:type="dcterms:W3CDTF">2014-12-02T10:59:05Z</dcterms:created>
  <dcterms:modified xsi:type="dcterms:W3CDTF">2022-04-12T04:55:14Z</dcterms:modified>
</cp:coreProperties>
</file>