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8" r:id="rId2"/>
    <p:sldId id="257" r:id="rId3"/>
    <p:sldId id="259" r:id="rId4"/>
    <p:sldId id="260" r:id="rId5"/>
    <p:sldId id="261" r:id="rId6"/>
    <p:sldId id="264" r:id="rId7"/>
    <p:sldId id="265" r:id="rId8"/>
    <p:sldId id="266" r:id="rId9"/>
    <p:sldId id="275" r:id="rId10"/>
    <p:sldId id="267" r:id="rId11"/>
    <p:sldId id="268" r:id="rId12"/>
    <p:sldId id="269"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468961-AC2D-431E-A445-D359529BC220}">
          <p14:sldIdLst>
            <p14:sldId id="258"/>
            <p14:sldId id="257"/>
            <p14:sldId id="259"/>
            <p14:sldId id="260"/>
            <p14:sldId id="261"/>
            <p14:sldId id="264"/>
            <p14:sldId id="265"/>
            <p14:sldId id="266"/>
            <p14:sldId id="275"/>
            <p14:sldId id="267"/>
            <p14:sldId id="268"/>
            <p14:sldId id="269"/>
            <p14:sldId id="270"/>
            <p14:sldId id="271"/>
            <p14:sldId id="272"/>
            <p14:sldId id="27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E0D73-1FCB-4A8F-AB54-B3CBE96B011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AC70448-8358-4482-A909-6382F038BD30}">
      <dgm:prSet/>
      <dgm:spPr/>
      <dgm:t>
        <a:bodyPr/>
        <a:lstStyle/>
        <a:p>
          <a:r>
            <a:rPr lang="en-US"/>
            <a:t>Through E-Commerce online shopping web sites for retail sales direct to consumers.</a:t>
          </a:r>
        </a:p>
      </dgm:t>
    </dgm:pt>
    <dgm:pt modelId="{5EC3F467-4ED4-44F3-8BA4-357CB30ADEAC}" type="parTrans" cxnId="{84EEEA77-35F0-485C-94E9-FAB7CFC25081}">
      <dgm:prSet/>
      <dgm:spPr/>
      <dgm:t>
        <a:bodyPr/>
        <a:lstStyle/>
        <a:p>
          <a:endParaRPr lang="en-US"/>
        </a:p>
      </dgm:t>
    </dgm:pt>
    <dgm:pt modelId="{772F5627-E0C6-4BF5-8521-6CCD075090DA}" type="sibTrans" cxnId="{84EEEA77-35F0-485C-94E9-FAB7CFC25081}">
      <dgm:prSet/>
      <dgm:spPr/>
      <dgm:t>
        <a:bodyPr/>
        <a:lstStyle/>
        <a:p>
          <a:endParaRPr lang="en-US"/>
        </a:p>
      </dgm:t>
    </dgm:pt>
    <dgm:pt modelId="{6DD66F5C-6222-4990-95D6-A9AD2593847F}">
      <dgm:prSet/>
      <dgm:spPr/>
      <dgm:t>
        <a:bodyPr/>
        <a:lstStyle/>
        <a:p>
          <a:r>
            <a:rPr lang="en-US"/>
            <a:t>Easy trade between business to business of buying and selling </a:t>
          </a:r>
        </a:p>
      </dgm:t>
    </dgm:pt>
    <dgm:pt modelId="{8247118B-6105-477B-B63C-C0D24EF41027}" type="parTrans" cxnId="{41AC0680-D42A-4FFB-BE3B-CA6C3530D627}">
      <dgm:prSet/>
      <dgm:spPr/>
      <dgm:t>
        <a:bodyPr/>
        <a:lstStyle/>
        <a:p>
          <a:endParaRPr lang="en-US"/>
        </a:p>
      </dgm:t>
    </dgm:pt>
    <dgm:pt modelId="{6BC48CD9-0B2A-4FE7-8FBA-B42CCB690F4B}" type="sibTrans" cxnId="{41AC0680-D42A-4FFB-BE3B-CA6C3530D627}">
      <dgm:prSet/>
      <dgm:spPr/>
      <dgm:t>
        <a:bodyPr/>
        <a:lstStyle/>
        <a:p>
          <a:endParaRPr lang="en-US"/>
        </a:p>
      </dgm:t>
    </dgm:pt>
    <dgm:pt modelId="{7480C745-5477-4D55-A53C-336CBA7194E6}">
      <dgm:prSet/>
      <dgm:spPr/>
      <dgm:t>
        <a:bodyPr/>
        <a:lstStyle/>
        <a:p>
          <a:r>
            <a:rPr lang="en-US"/>
            <a:t>Gathering of data through web contacts and social media using demographic</a:t>
          </a:r>
        </a:p>
      </dgm:t>
    </dgm:pt>
    <dgm:pt modelId="{CEC9AF99-56D4-4802-9662-00E2379B6545}" type="parTrans" cxnId="{092A5A25-D702-4817-8917-AFEC5B814214}">
      <dgm:prSet/>
      <dgm:spPr/>
      <dgm:t>
        <a:bodyPr/>
        <a:lstStyle/>
        <a:p>
          <a:endParaRPr lang="en-US"/>
        </a:p>
      </dgm:t>
    </dgm:pt>
    <dgm:pt modelId="{60F6349C-E918-4127-9B1B-0579C243E005}" type="sibTrans" cxnId="{092A5A25-D702-4817-8917-AFEC5B814214}">
      <dgm:prSet/>
      <dgm:spPr/>
      <dgm:t>
        <a:bodyPr/>
        <a:lstStyle/>
        <a:p>
          <a:endParaRPr lang="en-US"/>
        </a:p>
      </dgm:t>
    </dgm:pt>
    <dgm:pt modelId="{8AE1F224-E843-420E-91F9-CB5AAE390096}">
      <dgm:prSet/>
      <dgm:spPr/>
      <dgm:t>
        <a:bodyPr/>
        <a:lstStyle/>
        <a:p>
          <a:r>
            <a:rPr lang="en-US" dirty="0"/>
            <a:t>Gives exposure of your products or services round the clock availability. </a:t>
          </a:r>
        </a:p>
      </dgm:t>
    </dgm:pt>
    <dgm:pt modelId="{8F5CE814-AF94-4CCB-B268-1C224B192AA5}" type="parTrans" cxnId="{EF47ABA8-43C3-467A-B3D2-08C1AC96D138}">
      <dgm:prSet/>
      <dgm:spPr/>
      <dgm:t>
        <a:bodyPr/>
        <a:lstStyle/>
        <a:p>
          <a:endParaRPr lang="en-US"/>
        </a:p>
      </dgm:t>
    </dgm:pt>
    <dgm:pt modelId="{6DB7986B-6806-45BC-B77B-A0E729BDA3B8}" type="sibTrans" cxnId="{EF47ABA8-43C3-467A-B3D2-08C1AC96D138}">
      <dgm:prSet/>
      <dgm:spPr/>
      <dgm:t>
        <a:bodyPr/>
        <a:lstStyle/>
        <a:p>
          <a:endParaRPr lang="en-US"/>
        </a:p>
      </dgm:t>
    </dgm:pt>
    <dgm:pt modelId="{8F5B332A-9BAF-4EF5-846C-1B18E61B68A2}">
      <dgm:prSet/>
      <dgm:spPr/>
      <dgm:t>
        <a:bodyPr/>
        <a:lstStyle/>
        <a:p>
          <a:r>
            <a:rPr lang="en-US"/>
            <a:t>Customer get to choose from wide availability of products.</a:t>
          </a:r>
        </a:p>
      </dgm:t>
    </dgm:pt>
    <dgm:pt modelId="{3928F964-6EF8-4C4E-AAD7-9B73347A3171}" type="parTrans" cxnId="{27F07A29-3C4D-4BE6-BA94-96A884DAE92B}">
      <dgm:prSet/>
      <dgm:spPr/>
      <dgm:t>
        <a:bodyPr/>
        <a:lstStyle/>
        <a:p>
          <a:endParaRPr lang="en-US"/>
        </a:p>
      </dgm:t>
    </dgm:pt>
    <dgm:pt modelId="{4A42E0CE-671D-4143-BFC0-5831D49336BF}" type="sibTrans" cxnId="{27F07A29-3C4D-4BE6-BA94-96A884DAE92B}">
      <dgm:prSet/>
      <dgm:spPr/>
      <dgm:t>
        <a:bodyPr/>
        <a:lstStyle/>
        <a:p>
          <a:endParaRPr lang="en-US"/>
        </a:p>
      </dgm:t>
    </dgm:pt>
    <dgm:pt modelId="{E9109C41-83B2-4466-80E8-CAC3DD2F76C0}">
      <dgm:prSet/>
      <dgm:spPr/>
      <dgm:t>
        <a:bodyPr/>
        <a:lstStyle/>
        <a:p>
          <a:r>
            <a:rPr lang="en-US"/>
            <a:t>Easy accessibility and international reach.</a:t>
          </a:r>
        </a:p>
      </dgm:t>
    </dgm:pt>
    <dgm:pt modelId="{484A613B-A530-4CAD-A9C0-B1482FCE8243}" type="parTrans" cxnId="{3B9479A3-F95F-4F16-A43C-4F8E2CA179B4}">
      <dgm:prSet/>
      <dgm:spPr/>
      <dgm:t>
        <a:bodyPr/>
        <a:lstStyle/>
        <a:p>
          <a:endParaRPr lang="en-US"/>
        </a:p>
      </dgm:t>
    </dgm:pt>
    <dgm:pt modelId="{1EF38235-7BF2-48EA-BD7A-059887F98D9A}" type="sibTrans" cxnId="{3B9479A3-F95F-4F16-A43C-4F8E2CA179B4}">
      <dgm:prSet/>
      <dgm:spPr/>
      <dgm:t>
        <a:bodyPr/>
        <a:lstStyle/>
        <a:p>
          <a:endParaRPr lang="en-US"/>
        </a:p>
      </dgm:t>
    </dgm:pt>
    <dgm:pt modelId="{A2A21618-9115-4585-8498-6F125A776E2E}">
      <dgm:prSet/>
      <dgm:spPr/>
      <dgm:t>
        <a:bodyPr/>
        <a:lstStyle/>
        <a:p>
          <a:r>
            <a:rPr lang="en-US"/>
            <a:t>Customers can compare the products with other providers for better products easily .</a:t>
          </a:r>
        </a:p>
      </dgm:t>
    </dgm:pt>
    <dgm:pt modelId="{D72E8937-01BD-41CA-BB6F-238571BE21B6}" type="parTrans" cxnId="{1A3ACE29-8EF2-4323-8750-0F9296E63224}">
      <dgm:prSet/>
      <dgm:spPr/>
      <dgm:t>
        <a:bodyPr/>
        <a:lstStyle/>
        <a:p>
          <a:endParaRPr lang="en-US"/>
        </a:p>
      </dgm:t>
    </dgm:pt>
    <dgm:pt modelId="{02477F5B-AF94-46E9-A1E0-E1098891995C}" type="sibTrans" cxnId="{1A3ACE29-8EF2-4323-8750-0F9296E63224}">
      <dgm:prSet/>
      <dgm:spPr/>
      <dgm:t>
        <a:bodyPr/>
        <a:lstStyle/>
        <a:p>
          <a:endParaRPr lang="en-US"/>
        </a:p>
      </dgm:t>
    </dgm:pt>
    <dgm:pt modelId="{751E9513-3952-4F1F-9716-E79A10F0F3EF}">
      <dgm:prSet/>
      <dgm:spPr/>
      <dgm:t>
        <a:bodyPr/>
        <a:lstStyle/>
        <a:p>
          <a:r>
            <a:rPr lang="en-US"/>
            <a:t>E-Commerce improves the brand image of the company.</a:t>
          </a:r>
        </a:p>
      </dgm:t>
    </dgm:pt>
    <dgm:pt modelId="{E6B5E6AF-F398-4629-A8FB-9A8F7B9A7CB7}" type="parTrans" cxnId="{D7E689E0-DF5D-41D3-BB70-098B1A143DFC}">
      <dgm:prSet/>
      <dgm:spPr/>
      <dgm:t>
        <a:bodyPr/>
        <a:lstStyle/>
        <a:p>
          <a:endParaRPr lang="en-US"/>
        </a:p>
      </dgm:t>
    </dgm:pt>
    <dgm:pt modelId="{174CC9F2-E80F-4314-B3AF-9810771E94FC}" type="sibTrans" cxnId="{D7E689E0-DF5D-41D3-BB70-098B1A143DFC}">
      <dgm:prSet/>
      <dgm:spPr/>
      <dgm:t>
        <a:bodyPr/>
        <a:lstStyle/>
        <a:p>
          <a:endParaRPr lang="en-US"/>
        </a:p>
      </dgm:t>
    </dgm:pt>
    <dgm:pt modelId="{E5A1EE90-6842-4F74-93D9-1AFCAAB9327C}">
      <dgm:prSet/>
      <dgm:spPr/>
      <dgm:t>
        <a:bodyPr/>
        <a:lstStyle/>
        <a:p>
          <a:r>
            <a:rPr lang="en-US"/>
            <a:t>It helps to provide better customer services to the customers.</a:t>
          </a:r>
        </a:p>
      </dgm:t>
    </dgm:pt>
    <dgm:pt modelId="{C21417CA-072A-4366-B729-C726A79AC4E1}" type="parTrans" cxnId="{2B8823C1-B15E-42FF-95AF-71BDECF63431}">
      <dgm:prSet/>
      <dgm:spPr/>
      <dgm:t>
        <a:bodyPr/>
        <a:lstStyle/>
        <a:p>
          <a:endParaRPr lang="en-US"/>
        </a:p>
      </dgm:t>
    </dgm:pt>
    <dgm:pt modelId="{C2E20E84-6AB4-41C2-B694-A61386A24002}" type="sibTrans" cxnId="{2B8823C1-B15E-42FF-95AF-71BDECF63431}">
      <dgm:prSet/>
      <dgm:spPr/>
      <dgm:t>
        <a:bodyPr/>
        <a:lstStyle/>
        <a:p>
          <a:endParaRPr lang="en-US"/>
        </a:p>
      </dgm:t>
    </dgm:pt>
    <dgm:pt modelId="{CBF12B4E-FC83-411A-8E0E-17B0EA75D942}">
      <dgm:prSet/>
      <dgm:spPr/>
      <dgm:t>
        <a:bodyPr/>
        <a:lstStyle/>
        <a:p>
          <a:r>
            <a:rPr lang="en-US"/>
            <a:t>E-Commerce helps to simplify the business process and makes them faster and effective.</a:t>
          </a:r>
        </a:p>
      </dgm:t>
    </dgm:pt>
    <dgm:pt modelId="{7D02D36A-91C5-4321-BBBC-83CA05D7330E}" type="parTrans" cxnId="{C2B5D8D0-DC24-4CD5-992E-E5A1D5ADD3CF}">
      <dgm:prSet/>
      <dgm:spPr/>
      <dgm:t>
        <a:bodyPr/>
        <a:lstStyle/>
        <a:p>
          <a:endParaRPr lang="en-US"/>
        </a:p>
      </dgm:t>
    </dgm:pt>
    <dgm:pt modelId="{6A570CEA-A4C8-4D18-8089-A2C5E04D956D}" type="sibTrans" cxnId="{C2B5D8D0-DC24-4CD5-992E-E5A1D5ADD3CF}">
      <dgm:prSet/>
      <dgm:spPr/>
      <dgm:t>
        <a:bodyPr/>
        <a:lstStyle/>
        <a:p>
          <a:endParaRPr lang="en-US"/>
        </a:p>
      </dgm:t>
    </dgm:pt>
    <dgm:pt modelId="{D8C99CD0-DF41-4961-9338-2359F5BFD142}">
      <dgm:prSet/>
      <dgm:spPr/>
      <dgm:t>
        <a:bodyPr/>
        <a:lstStyle/>
        <a:p>
          <a:r>
            <a:rPr lang="en-US" dirty="0"/>
            <a:t>E-Commerce reduces the effort.</a:t>
          </a:r>
        </a:p>
      </dgm:t>
    </dgm:pt>
    <dgm:pt modelId="{A2B1B795-0084-4DBF-8768-A8792D78A53F}" type="parTrans" cxnId="{FA43DB89-F0E3-4C84-9EA8-1ECF38BE9A96}">
      <dgm:prSet/>
      <dgm:spPr/>
      <dgm:t>
        <a:bodyPr/>
        <a:lstStyle/>
        <a:p>
          <a:endParaRPr lang="en-US"/>
        </a:p>
      </dgm:t>
    </dgm:pt>
    <dgm:pt modelId="{D42B53CD-A1FA-494F-B636-121BB9BF9420}" type="sibTrans" cxnId="{FA43DB89-F0E3-4C84-9EA8-1ECF38BE9A96}">
      <dgm:prSet/>
      <dgm:spPr/>
      <dgm:t>
        <a:bodyPr/>
        <a:lstStyle/>
        <a:p>
          <a:endParaRPr lang="en-US"/>
        </a:p>
      </dgm:t>
    </dgm:pt>
    <dgm:pt modelId="{9053A3B0-1114-4338-87F8-84AE5BB2B835}">
      <dgm:prSet/>
      <dgm:spPr/>
      <dgm:t>
        <a:bodyPr/>
        <a:lstStyle/>
        <a:p>
          <a:r>
            <a:rPr lang="en-US" dirty="0"/>
            <a:t>It can provide 24/7 maintenance and can enquire about the product and services and can place the order anytime anywhere.</a:t>
          </a:r>
        </a:p>
      </dgm:t>
    </dgm:pt>
    <dgm:pt modelId="{071E2B9B-E023-477A-891B-114C5D6558AB}" type="parTrans" cxnId="{B00D08B7-4A5D-4C95-836D-52E9502A6B83}">
      <dgm:prSet/>
      <dgm:spPr/>
      <dgm:t>
        <a:bodyPr/>
        <a:lstStyle/>
        <a:p>
          <a:endParaRPr lang="en-US"/>
        </a:p>
      </dgm:t>
    </dgm:pt>
    <dgm:pt modelId="{A00FA4FA-6AF2-4282-B464-A0975693AF89}" type="sibTrans" cxnId="{B00D08B7-4A5D-4C95-836D-52E9502A6B83}">
      <dgm:prSet/>
      <dgm:spPr/>
      <dgm:t>
        <a:bodyPr/>
        <a:lstStyle/>
        <a:p>
          <a:endParaRPr lang="en-US"/>
        </a:p>
      </dgm:t>
    </dgm:pt>
    <dgm:pt modelId="{4DB28407-F2D1-436E-AE62-12625E0B3255}">
      <dgm:prSet/>
      <dgm:spPr/>
      <dgm:t>
        <a:bodyPr/>
        <a:lstStyle/>
        <a:p>
          <a:r>
            <a:rPr lang="en-US"/>
            <a:t>E-Commerce can provide options of virtual auctions.</a:t>
          </a:r>
        </a:p>
      </dgm:t>
    </dgm:pt>
    <dgm:pt modelId="{D6C21C7C-8BF7-4AEC-860A-6BA6EF4EF05A}" type="parTrans" cxnId="{326363DC-CA52-4930-A5D5-AF99874C19CC}">
      <dgm:prSet/>
      <dgm:spPr/>
      <dgm:t>
        <a:bodyPr/>
        <a:lstStyle/>
        <a:p>
          <a:endParaRPr lang="en-US"/>
        </a:p>
      </dgm:t>
    </dgm:pt>
    <dgm:pt modelId="{2DBF85D0-A082-494B-A4F6-61A0758FB47E}" type="sibTrans" cxnId="{326363DC-CA52-4930-A5D5-AF99874C19CC}">
      <dgm:prSet/>
      <dgm:spPr/>
      <dgm:t>
        <a:bodyPr/>
        <a:lstStyle/>
        <a:p>
          <a:endParaRPr lang="en-US"/>
        </a:p>
      </dgm:t>
    </dgm:pt>
    <dgm:pt modelId="{86463E0A-A669-4B91-802E-9E6197E77436}" type="pres">
      <dgm:prSet presAssocID="{D69E0D73-1FCB-4A8F-AB54-B3CBE96B011D}" presName="diagram" presStyleCnt="0">
        <dgm:presLayoutVars>
          <dgm:dir/>
          <dgm:resizeHandles val="exact"/>
        </dgm:presLayoutVars>
      </dgm:prSet>
      <dgm:spPr/>
    </dgm:pt>
    <dgm:pt modelId="{2C3B3A93-7480-4FB2-B335-A16282084D43}" type="pres">
      <dgm:prSet presAssocID="{EAC70448-8358-4482-A909-6382F038BD30}" presName="node" presStyleLbl="node1" presStyleIdx="0" presStyleCnt="13">
        <dgm:presLayoutVars>
          <dgm:bulletEnabled val="1"/>
        </dgm:presLayoutVars>
      </dgm:prSet>
      <dgm:spPr/>
    </dgm:pt>
    <dgm:pt modelId="{83DA0926-9DF8-43A0-8A1B-A6DE3E6E389A}" type="pres">
      <dgm:prSet presAssocID="{772F5627-E0C6-4BF5-8521-6CCD075090DA}" presName="sibTrans" presStyleCnt="0"/>
      <dgm:spPr/>
    </dgm:pt>
    <dgm:pt modelId="{A5EFDF42-A5E4-45F8-8660-BEE5BA580D9E}" type="pres">
      <dgm:prSet presAssocID="{6DD66F5C-6222-4990-95D6-A9AD2593847F}" presName="node" presStyleLbl="node1" presStyleIdx="1" presStyleCnt="13">
        <dgm:presLayoutVars>
          <dgm:bulletEnabled val="1"/>
        </dgm:presLayoutVars>
      </dgm:prSet>
      <dgm:spPr/>
    </dgm:pt>
    <dgm:pt modelId="{ED04942D-870F-41AC-9689-6037E7C40B27}" type="pres">
      <dgm:prSet presAssocID="{6BC48CD9-0B2A-4FE7-8FBA-B42CCB690F4B}" presName="sibTrans" presStyleCnt="0"/>
      <dgm:spPr/>
    </dgm:pt>
    <dgm:pt modelId="{E2A20312-3559-480B-BCC3-B3F02B444AEC}" type="pres">
      <dgm:prSet presAssocID="{7480C745-5477-4D55-A53C-336CBA7194E6}" presName="node" presStyleLbl="node1" presStyleIdx="2" presStyleCnt="13">
        <dgm:presLayoutVars>
          <dgm:bulletEnabled val="1"/>
        </dgm:presLayoutVars>
      </dgm:prSet>
      <dgm:spPr/>
    </dgm:pt>
    <dgm:pt modelId="{FF5690C4-B456-421F-8DD5-B6B027417E0D}" type="pres">
      <dgm:prSet presAssocID="{60F6349C-E918-4127-9B1B-0579C243E005}" presName="sibTrans" presStyleCnt="0"/>
      <dgm:spPr/>
    </dgm:pt>
    <dgm:pt modelId="{3FBF502A-465F-4CC4-A9FE-93C9CC8225E6}" type="pres">
      <dgm:prSet presAssocID="{8AE1F224-E843-420E-91F9-CB5AAE390096}" presName="node" presStyleLbl="node1" presStyleIdx="3" presStyleCnt="13">
        <dgm:presLayoutVars>
          <dgm:bulletEnabled val="1"/>
        </dgm:presLayoutVars>
      </dgm:prSet>
      <dgm:spPr/>
    </dgm:pt>
    <dgm:pt modelId="{8553361F-0F44-42BE-9262-A0C9560378DB}" type="pres">
      <dgm:prSet presAssocID="{6DB7986B-6806-45BC-B77B-A0E729BDA3B8}" presName="sibTrans" presStyleCnt="0"/>
      <dgm:spPr/>
    </dgm:pt>
    <dgm:pt modelId="{54106C4F-810B-45E4-AB78-82E7A9E0B57C}" type="pres">
      <dgm:prSet presAssocID="{8F5B332A-9BAF-4EF5-846C-1B18E61B68A2}" presName="node" presStyleLbl="node1" presStyleIdx="4" presStyleCnt="13">
        <dgm:presLayoutVars>
          <dgm:bulletEnabled val="1"/>
        </dgm:presLayoutVars>
      </dgm:prSet>
      <dgm:spPr/>
    </dgm:pt>
    <dgm:pt modelId="{DC632C3E-EF43-402D-B08C-39E40D3B30ED}" type="pres">
      <dgm:prSet presAssocID="{4A42E0CE-671D-4143-BFC0-5831D49336BF}" presName="sibTrans" presStyleCnt="0"/>
      <dgm:spPr/>
    </dgm:pt>
    <dgm:pt modelId="{56B13780-4F7A-42AF-8F28-21A24C1BF7A1}" type="pres">
      <dgm:prSet presAssocID="{E9109C41-83B2-4466-80E8-CAC3DD2F76C0}" presName="node" presStyleLbl="node1" presStyleIdx="5" presStyleCnt="13">
        <dgm:presLayoutVars>
          <dgm:bulletEnabled val="1"/>
        </dgm:presLayoutVars>
      </dgm:prSet>
      <dgm:spPr/>
    </dgm:pt>
    <dgm:pt modelId="{C2B3ABFB-AC57-49FA-97D0-8F1B5AE330A5}" type="pres">
      <dgm:prSet presAssocID="{1EF38235-7BF2-48EA-BD7A-059887F98D9A}" presName="sibTrans" presStyleCnt="0"/>
      <dgm:spPr/>
    </dgm:pt>
    <dgm:pt modelId="{D2DA2177-456D-4825-97B8-67567FDD8949}" type="pres">
      <dgm:prSet presAssocID="{A2A21618-9115-4585-8498-6F125A776E2E}" presName="node" presStyleLbl="node1" presStyleIdx="6" presStyleCnt="13">
        <dgm:presLayoutVars>
          <dgm:bulletEnabled val="1"/>
        </dgm:presLayoutVars>
      </dgm:prSet>
      <dgm:spPr/>
    </dgm:pt>
    <dgm:pt modelId="{CCA411B8-7B9A-47C6-B2AD-78215F447A46}" type="pres">
      <dgm:prSet presAssocID="{02477F5B-AF94-46E9-A1E0-E1098891995C}" presName="sibTrans" presStyleCnt="0"/>
      <dgm:spPr/>
    </dgm:pt>
    <dgm:pt modelId="{5B068BA6-4242-454F-B1EC-85BD9E353E84}" type="pres">
      <dgm:prSet presAssocID="{751E9513-3952-4F1F-9716-E79A10F0F3EF}" presName="node" presStyleLbl="node1" presStyleIdx="7" presStyleCnt="13">
        <dgm:presLayoutVars>
          <dgm:bulletEnabled val="1"/>
        </dgm:presLayoutVars>
      </dgm:prSet>
      <dgm:spPr/>
    </dgm:pt>
    <dgm:pt modelId="{EEDC0362-B309-4BE7-B1CA-82E595A55ECC}" type="pres">
      <dgm:prSet presAssocID="{174CC9F2-E80F-4314-B3AF-9810771E94FC}" presName="sibTrans" presStyleCnt="0"/>
      <dgm:spPr/>
    </dgm:pt>
    <dgm:pt modelId="{01717DF5-E548-43BF-A8EC-B93EF3890BF0}" type="pres">
      <dgm:prSet presAssocID="{E5A1EE90-6842-4F74-93D9-1AFCAAB9327C}" presName="node" presStyleLbl="node1" presStyleIdx="8" presStyleCnt="13">
        <dgm:presLayoutVars>
          <dgm:bulletEnabled val="1"/>
        </dgm:presLayoutVars>
      </dgm:prSet>
      <dgm:spPr/>
    </dgm:pt>
    <dgm:pt modelId="{E24F170F-6DFD-4455-A838-863C9FE7B36C}" type="pres">
      <dgm:prSet presAssocID="{C2E20E84-6AB4-41C2-B694-A61386A24002}" presName="sibTrans" presStyleCnt="0"/>
      <dgm:spPr/>
    </dgm:pt>
    <dgm:pt modelId="{345E4B02-E32E-4CF1-B7BE-EA1879C04B6A}" type="pres">
      <dgm:prSet presAssocID="{CBF12B4E-FC83-411A-8E0E-17B0EA75D942}" presName="node" presStyleLbl="node1" presStyleIdx="9" presStyleCnt="13">
        <dgm:presLayoutVars>
          <dgm:bulletEnabled val="1"/>
        </dgm:presLayoutVars>
      </dgm:prSet>
      <dgm:spPr/>
    </dgm:pt>
    <dgm:pt modelId="{775B4701-EE8A-4F05-9F73-2A75D2CBFE43}" type="pres">
      <dgm:prSet presAssocID="{6A570CEA-A4C8-4D18-8089-A2C5E04D956D}" presName="sibTrans" presStyleCnt="0"/>
      <dgm:spPr/>
    </dgm:pt>
    <dgm:pt modelId="{9B053B9F-C903-4F53-9AE0-8334D509CA9F}" type="pres">
      <dgm:prSet presAssocID="{D8C99CD0-DF41-4961-9338-2359F5BFD142}" presName="node" presStyleLbl="node1" presStyleIdx="10" presStyleCnt="13">
        <dgm:presLayoutVars>
          <dgm:bulletEnabled val="1"/>
        </dgm:presLayoutVars>
      </dgm:prSet>
      <dgm:spPr/>
    </dgm:pt>
    <dgm:pt modelId="{44D03EE1-BBCA-4655-BEAE-5509A6909A5E}" type="pres">
      <dgm:prSet presAssocID="{D42B53CD-A1FA-494F-B636-121BB9BF9420}" presName="sibTrans" presStyleCnt="0"/>
      <dgm:spPr/>
    </dgm:pt>
    <dgm:pt modelId="{22C69B02-2415-4FEB-943D-1297A80330BD}" type="pres">
      <dgm:prSet presAssocID="{9053A3B0-1114-4338-87F8-84AE5BB2B835}" presName="node" presStyleLbl="node1" presStyleIdx="11" presStyleCnt="13">
        <dgm:presLayoutVars>
          <dgm:bulletEnabled val="1"/>
        </dgm:presLayoutVars>
      </dgm:prSet>
      <dgm:spPr/>
    </dgm:pt>
    <dgm:pt modelId="{327FD0DE-19AB-4325-BC89-C271D4C96A61}" type="pres">
      <dgm:prSet presAssocID="{A00FA4FA-6AF2-4282-B464-A0975693AF89}" presName="sibTrans" presStyleCnt="0"/>
      <dgm:spPr/>
    </dgm:pt>
    <dgm:pt modelId="{47002FAE-95A8-4B0A-8FCC-2925D7C51BCB}" type="pres">
      <dgm:prSet presAssocID="{4DB28407-F2D1-436E-AE62-12625E0B3255}" presName="node" presStyleLbl="node1" presStyleIdx="12" presStyleCnt="13">
        <dgm:presLayoutVars>
          <dgm:bulletEnabled val="1"/>
        </dgm:presLayoutVars>
      </dgm:prSet>
      <dgm:spPr/>
    </dgm:pt>
  </dgm:ptLst>
  <dgm:cxnLst>
    <dgm:cxn modelId="{116BB100-382A-43E6-A0DE-74CDDB9BCF25}" type="presOf" srcId="{CBF12B4E-FC83-411A-8E0E-17B0EA75D942}" destId="{345E4B02-E32E-4CF1-B7BE-EA1879C04B6A}" srcOrd="0" destOrd="0" presId="urn:microsoft.com/office/officeart/2005/8/layout/default"/>
    <dgm:cxn modelId="{EA98E808-91E9-4365-8B71-5E54784F93AA}" type="presOf" srcId="{751E9513-3952-4F1F-9716-E79A10F0F3EF}" destId="{5B068BA6-4242-454F-B1EC-85BD9E353E84}" srcOrd="0" destOrd="0" presId="urn:microsoft.com/office/officeart/2005/8/layout/default"/>
    <dgm:cxn modelId="{6FB96C16-9E0C-4E74-BDBC-31A54E37B599}" type="presOf" srcId="{9053A3B0-1114-4338-87F8-84AE5BB2B835}" destId="{22C69B02-2415-4FEB-943D-1297A80330BD}" srcOrd="0" destOrd="0" presId="urn:microsoft.com/office/officeart/2005/8/layout/default"/>
    <dgm:cxn modelId="{092A5A25-D702-4817-8917-AFEC5B814214}" srcId="{D69E0D73-1FCB-4A8F-AB54-B3CBE96B011D}" destId="{7480C745-5477-4D55-A53C-336CBA7194E6}" srcOrd="2" destOrd="0" parTransId="{CEC9AF99-56D4-4802-9662-00E2379B6545}" sibTransId="{60F6349C-E918-4127-9B1B-0579C243E005}"/>
    <dgm:cxn modelId="{27F07A29-3C4D-4BE6-BA94-96A884DAE92B}" srcId="{D69E0D73-1FCB-4A8F-AB54-B3CBE96B011D}" destId="{8F5B332A-9BAF-4EF5-846C-1B18E61B68A2}" srcOrd="4" destOrd="0" parTransId="{3928F964-6EF8-4C4E-AAD7-9B73347A3171}" sibTransId="{4A42E0CE-671D-4143-BFC0-5831D49336BF}"/>
    <dgm:cxn modelId="{1A3ACE29-8EF2-4323-8750-0F9296E63224}" srcId="{D69E0D73-1FCB-4A8F-AB54-B3CBE96B011D}" destId="{A2A21618-9115-4585-8498-6F125A776E2E}" srcOrd="6" destOrd="0" parTransId="{D72E8937-01BD-41CA-BB6F-238571BE21B6}" sibTransId="{02477F5B-AF94-46E9-A1E0-E1098891995C}"/>
    <dgm:cxn modelId="{9D63292D-22C6-4FF6-BFAA-3B80A5B21C45}" type="presOf" srcId="{7480C745-5477-4D55-A53C-336CBA7194E6}" destId="{E2A20312-3559-480B-BCC3-B3F02B444AEC}" srcOrd="0" destOrd="0" presId="urn:microsoft.com/office/officeart/2005/8/layout/default"/>
    <dgm:cxn modelId="{A33DB362-44BF-4AC2-AA4A-67FA773E6173}" type="presOf" srcId="{D69E0D73-1FCB-4A8F-AB54-B3CBE96B011D}" destId="{86463E0A-A669-4B91-802E-9E6197E77436}" srcOrd="0" destOrd="0" presId="urn:microsoft.com/office/officeart/2005/8/layout/default"/>
    <dgm:cxn modelId="{A6CE974F-EB78-47AE-A49D-7680E31EDD4A}" type="presOf" srcId="{D8C99CD0-DF41-4961-9338-2359F5BFD142}" destId="{9B053B9F-C903-4F53-9AE0-8334D509CA9F}" srcOrd="0" destOrd="0" presId="urn:microsoft.com/office/officeart/2005/8/layout/default"/>
    <dgm:cxn modelId="{84EEEA77-35F0-485C-94E9-FAB7CFC25081}" srcId="{D69E0D73-1FCB-4A8F-AB54-B3CBE96B011D}" destId="{EAC70448-8358-4482-A909-6382F038BD30}" srcOrd="0" destOrd="0" parTransId="{5EC3F467-4ED4-44F3-8BA4-357CB30ADEAC}" sibTransId="{772F5627-E0C6-4BF5-8521-6CCD075090DA}"/>
    <dgm:cxn modelId="{41AC0680-D42A-4FFB-BE3B-CA6C3530D627}" srcId="{D69E0D73-1FCB-4A8F-AB54-B3CBE96B011D}" destId="{6DD66F5C-6222-4990-95D6-A9AD2593847F}" srcOrd="1" destOrd="0" parTransId="{8247118B-6105-477B-B63C-C0D24EF41027}" sibTransId="{6BC48CD9-0B2A-4FE7-8FBA-B42CCB690F4B}"/>
    <dgm:cxn modelId="{FA43DB89-F0E3-4C84-9EA8-1ECF38BE9A96}" srcId="{D69E0D73-1FCB-4A8F-AB54-B3CBE96B011D}" destId="{D8C99CD0-DF41-4961-9338-2359F5BFD142}" srcOrd="10" destOrd="0" parTransId="{A2B1B795-0084-4DBF-8768-A8792D78A53F}" sibTransId="{D42B53CD-A1FA-494F-B636-121BB9BF9420}"/>
    <dgm:cxn modelId="{3B9479A3-F95F-4F16-A43C-4F8E2CA179B4}" srcId="{D69E0D73-1FCB-4A8F-AB54-B3CBE96B011D}" destId="{E9109C41-83B2-4466-80E8-CAC3DD2F76C0}" srcOrd="5" destOrd="0" parTransId="{484A613B-A530-4CAD-A9C0-B1482FCE8243}" sibTransId="{1EF38235-7BF2-48EA-BD7A-059887F98D9A}"/>
    <dgm:cxn modelId="{3848C7A5-5D82-4038-BAF4-5FD4212DBF1D}" type="presOf" srcId="{E9109C41-83B2-4466-80E8-CAC3DD2F76C0}" destId="{56B13780-4F7A-42AF-8F28-21A24C1BF7A1}" srcOrd="0" destOrd="0" presId="urn:microsoft.com/office/officeart/2005/8/layout/default"/>
    <dgm:cxn modelId="{88EF2FA8-BC0F-4112-93CE-960ED86374CC}" type="presOf" srcId="{A2A21618-9115-4585-8498-6F125A776E2E}" destId="{D2DA2177-456D-4825-97B8-67567FDD8949}" srcOrd="0" destOrd="0" presId="urn:microsoft.com/office/officeart/2005/8/layout/default"/>
    <dgm:cxn modelId="{EF47ABA8-43C3-467A-B3D2-08C1AC96D138}" srcId="{D69E0D73-1FCB-4A8F-AB54-B3CBE96B011D}" destId="{8AE1F224-E843-420E-91F9-CB5AAE390096}" srcOrd="3" destOrd="0" parTransId="{8F5CE814-AF94-4CCB-B268-1C224B192AA5}" sibTransId="{6DB7986B-6806-45BC-B77B-A0E729BDA3B8}"/>
    <dgm:cxn modelId="{31107DB1-F295-4DC0-8675-8BC39B874BE4}" type="presOf" srcId="{6DD66F5C-6222-4990-95D6-A9AD2593847F}" destId="{A5EFDF42-A5E4-45F8-8660-BEE5BA580D9E}" srcOrd="0" destOrd="0" presId="urn:microsoft.com/office/officeart/2005/8/layout/default"/>
    <dgm:cxn modelId="{2B43FBB6-84A1-40A4-BC47-3E7FF040C71C}" type="presOf" srcId="{8AE1F224-E843-420E-91F9-CB5AAE390096}" destId="{3FBF502A-465F-4CC4-A9FE-93C9CC8225E6}" srcOrd="0" destOrd="0" presId="urn:microsoft.com/office/officeart/2005/8/layout/default"/>
    <dgm:cxn modelId="{B00D08B7-4A5D-4C95-836D-52E9502A6B83}" srcId="{D69E0D73-1FCB-4A8F-AB54-B3CBE96B011D}" destId="{9053A3B0-1114-4338-87F8-84AE5BB2B835}" srcOrd="11" destOrd="0" parTransId="{071E2B9B-E023-477A-891B-114C5D6558AB}" sibTransId="{A00FA4FA-6AF2-4282-B464-A0975693AF89}"/>
    <dgm:cxn modelId="{2B8823C1-B15E-42FF-95AF-71BDECF63431}" srcId="{D69E0D73-1FCB-4A8F-AB54-B3CBE96B011D}" destId="{E5A1EE90-6842-4F74-93D9-1AFCAAB9327C}" srcOrd="8" destOrd="0" parTransId="{C21417CA-072A-4366-B729-C726A79AC4E1}" sibTransId="{C2E20E84-6AB4-41C2-B694-A61386A24002}"/>
    <dgm:cxn modelId="{573753C2-AE6B-4BE3-87B4-45F0DFF27A7E}" type="presOf" srcId="{EAC70448-8358-4482-A909-6382F038BD30}" destId="{2C3B3A93-7480-4FB2-B335-A16282084D43}" srcOrd="0" destOrd="0" presId="urn:microsoft.com/office/officeart/2005/8/layout/default"/>
    <dgm:cxn modelId="{C2B5D8D0-DC24-4CD5-992E-E5A1D5ADD3CF}" srcId="{D69E0D73-1FCB-4A8F-AB54-B3CBE96B011D}" destId="{CBF12B4E-FC83-411A-8E0E-17B0EA75D942}" srcOrd="9" destOrd="0" parTransId="{7D02D36A-91C5-4321-BBBC-83CA05D7330E}" sibTransId="{6A570CEA-A4C8-4D18-8089-A2C5E04D956D}"/>
    <dgm:cxn modelId="{52D1F7D7-29B5-4EE1-A8A6-6E26F3C54069}" type="presOf" srcId="{E5A1EE90-6842-4F74-93D9-1AFCAAB9327C}" destId="{01717DF5-E548-43BF-A8EC-B93EF3890BF0}" srcOrd="0" destOrd="0" presId="urn:microsoft.com/office/officeart/2005/8/layout/default"/>
    <dgm:cxn modelId="{326363DC-CA52-4930-A5D5-AF99874C19CC}" srcId="{D69E0D73-1FCB-4A8F-AB54-B3CBE96B011D}" destId="{4DB28407-F2D1-436E-AE62-12625E0B3255}" srcOrd="12" destOrd="0" parTransId="{D6C21C7C-8BF7-4AEC-860A-6BA6EF4EF05A}" sibTransId="{2DBF85D0-A082-494B-A4F6-61A0758FB47E}"/>
    <dgm:cxn modelId="{D7E689E0-DF5D-41D3-BB70-098B1A143DFC}" srcId="{D69E0D73-1FCB-4A8F-AB54-B3CBE96B011D}" destId="{751E9513-3952-4F1F-9716-E79A10F0F3EF}" srcOrd="7" destOrd="0" parTransId="{E6B5E6AF-F398-4629-A8FB-9A8F7B9A7CB7}" sibTransId="{174CC9F2-E80F-4314-B3AF-9810771E94FC}"/>
    <dgm:cxn modelId="{1134F7EF-B14D-4C94-882E-32EE22DDBBBC}" type="presOf" srcId="{8F5B332A-9BAF-4EF5-846C-1B18E61B68A2}" destId="{54106C4F-810B-45E4-AB78-82E7A9E0B57C}" srcOrd="0" destOrd="0" presId="urn:microsoft.com/office/officeart/2005/8/layout/default"/>
    <dgm:cxn modelId="{9F8732F1-1058-43B1-AEEC-50A8D24DF18B}" type="presOf" srcId="{4DB28407-F2D1-436E-AE62-12625E0B3255}" destId="{47002FAE-95A8-4B0A-8FCC-2925D7C51BCB}" srcOrd="0" destOrd="0" presId="urn:microsoft.com/office/officeart/2005/8/layout/default"/>
    <dgm:cxn modelId="{DF38C875-4555-421B-A60F-381FA8981898}" type="presParOf" srcId="{86463E0A-A669-4B91-802E-9E6197E77436}" destId="{2C3B3A93-7480-4FB2-B335-A16282084D43}" srcOrd="0" destOrd="0" presId="urn:microsoft.com/office/officeart/2005/8/layout/default"/>
    <dgm:cxn modelId="{CA16D9F1-8A4D-4BF4-8207-1D71C2AFEEE2}" type="presParOf" srcId="{86463E0A-A669-4B91-802E-9E6197E77436}" destId="{83DA0926-9DF8-43A0-8A1B-A6DE3E6E389A}" srcOrd="1" destOrd="0" presId="urn:microsoft.com/office/officeart/2005/8/layout/default"/>
    <dgm:cxn modelId="{4B050D23-B77F-4D65-B97B-6434FC1D11B6}" type="presParOf" srcId="{86463E0A-A669-4B91-802E-9E6197E77436}" destId="{A5EFDF42-A5E4-45F8-8660-BEE5BA580D9E}" srcOrd="2" destOrd="0" presId="urn:microsoft.com/office/officeart/2005/8/layout/default"/>
    <dgm:cxn modelId="{3B1231A3-4AA3-4C10-8C54-8B981F3F3AF0}" type="presParOf" srcId="{86463E0A-A669-4B91-802E-9E6197E77436}" destId="{ED04942D-870F-41AC-9689-6037E7C40B27}" srcOrd="3" destOrd="0" presId="urn:microsoft.com/office/officeart/2005/8/layout/default"/>
    <dgm:cxn modelId="{1ACACD10-C17E-4181-8B5A-BC54E441CD85}" type="presParOf" srcId="{86463E0A-A669-4B91-802E-9E6197E77436}" destId="{E2A20312-3559-480B-BCC3-B3F02B444AEC}" srcOrd="4" destOrd="0" presId="urn:microsoft.com/office/officeart/2005/8/layout/default"/>
    <dgm:cxn modelId="{9B0B96C9-E265-455D-A5BC-FA294C0BF609}" type="presParOf" srcId="{86463E0A-A669-4B91-802E-9E6197E77436}" destId="{FF5690C4-B456-421F-8DD5-B6B027417E0D}" srcOrd="5" destOrd="0" presId="urn:microsoft.com/office/officeart/2005/8/layout/default"/>
    <dgm:cxn modelId="{FF718556-1884-469D-9F2C-D2FC708FC9AB}" type="presParOf" srcId="{86463E0A-A669-4B91-802E-9E6197E77436}" destId="{3FBF502A-465F-4CC4-A9FE-93C9CC8225E6}" srcOrd="6" destOrd="0" presId="urn:microsoft.com/office/officeart/2005/8/layout/default"/>
    <dgm:cxn modelId="{F931B3F6-BDA0-4A5C-B0C2-4A1A7FFD34A4}" type="presParOf" srcId="{86463E0A-A669-4B91-802E-9E6197E77436}" destId="{8553361F-0F44-42BE-9262-A0C9560378DB}" srcOrd="7" destOrd="0" presId="urn:microsoft.com/office/officeart/2005/8/layout/default"/>
    <dgm:cxn modelId="{4F9089AC-B652-44DC-A43F-99D8EDD77F5A}" type="presParOf" srcId="{86463E0A-A669-4B91-802E-9E6197E77436}" destId="{54106C4F-810B-45E4-AB78-82E7A9E0B57C}" srcOrd="8" destOrd="0" presId="urn:microsoft.com/office/officeart/2005/8/layout/default"/>
    <dgm:cxn modelId="{3F8D9D43-48EA-435F-8643-82BA770379B5}" type="presParOf" srcId="{86463E0A-A669-4B91-802E-9E6197E77436}" destId="{DC632C3E-EF43-402D-B08C-39E40D3B30ED}" srcOrd="9" destOrd="0" presId="urn:microsoft.com/office/officeart/2005/8/layout/default"/>
    <dgm:cxn modelId="{6DEA1CF2-E147-42E6-9904-D61E17E34551}" type="presParOf" srcId="{86463E0A-A669-4B91-802E-9E6197E77436}" destId="{56B13780-4F7A-42AF-8F28-21A24C1BF7A1}" srcOrd="10" destOrd="0" presId="urn:microsoft.com/office/officeart/2005/8/layout/default"/>
    <dgm:cxn modelId="{88EB374C-732D-4E68-B920-6D3481E27614}" type="presParOf" srcId="{86463E0A-A669-4B91-802E-9E6197E77436}" destId="{C2B3ABFB-AC57-49FA-97D0-8F1B5AE330A5}" srcOrd="11" destOrd="0" presId="urn:microsoft.com/office/officeart/2005/8/layout/default"/>
    <dgm:cxn modelId="{B548553D-9F68-4FE2-8922-2BDF8E2B92E4}" type="presParOf" srcId="{86463E0A-A669-4B91-802E-9E6197E77436}" destId="{D2DA2177-456D-4825-97B8-67567FDD8949}" srcOrd="12" destOrd="0" presId="urn:microsoft.com/office/officeart/2005/8/layout/default"/>
    <dgm:cxn modelId="{6B328287-5C21-4219-A7CA-A8130606F6E5}" type="presParOf" srcId="{86463E0A-A669-4B91-802E-9E6197E77436}" destId="{CCA411B8-7B9A-47C6-B2AD-78215F447A46}" srcOrd="13" destOrd="0" presId="urn:microsoft.com/office/officeart/2005/8/layout/default"/>
    <dgm:cxn modelId="{352A79D1-0D6B-4B70-983E-884ED3AA0047}" type="presParOf" srcId="{86463E0A-A669-4B91-802E-9E6197E77436}" destId="{5B068BA6-4242-454F-B1EC-85BD9E353E84}" srcOrd="14" destOrd="0" presId="urn:microsoft.com/office/officeart/2005/8/layout/default"/>
    <dgm:cxn modelId="{B04A8B9A-DA1D-4C73-BD9F-10BB3312BE8D}" type="presParOf" srcId="{86463E0A-A669-4B91-802E-9E6197E77436}" destId="{EEDC0362-B309-4BE7-B1CA-82E595A55ECC}" srcOrd="15" destOrd="0" presId="urn:microsoft.com/office/officeart/2005/8/layout/default"/>
    <dgm:cxn modelId="{D293A378-88CA-4201-AA46-09B1FFBEBD6E}" type="presParOf" srcId="{86463E0A-A669-4B91-802E-9E6197E77436}" destId="{01717DF5-E548-43BF-A8EC-B93EF3890BF0}" srcOrd="16" destOrd="0" presId="urn:microsoft.com/office/officeart/2005/8/layout/default"/>
    <dgm:cxn modelId="{26D7AAE2-36C5-49B6-A48D-2FF8D58EA400}" type="presParOf" srcId="{86463E0A-A669-4B91-802E-9E6197E77436}" destId="{E24F170F-6DFD-4455-A838-863C9FE7B36C}" srcOrd="17" destOrd="0" presId="urn:microsoft.com/office/officeart/2005/8/layout/default"/>
    <dgm:cxn modelId="{7E464A00-E867-4DBA-95F1-4E84A78BF208}" type="presParOf" srcId="{86463E0A-A669-4B91-802E-9E6197E77436}" destId="{345E4B02-E32E-4CF1-B7BE-EA1879C04B6A}" srcOrd="18" destOrd="0" presId="urn:microsoft.com/office/officeart/2005/8/layout/default"/>
    <dgm:cxn modelId="{DC8B82C0-239F-4AD2-8208-2F652E92777A}" type="presParOf" srcId="{86463E0A-A669-4B91-802E-9E6197E77436}" destId="{775B4701-EE8A-4F05-9F73-2A75D2CBFE43}" srcOrd="19" destOrd="0" presId="urn:microsoft.com/office/officeart/2005/8/layout/default"/>
    <dgm:cxn modelId="{E3BE0B04-C1E4-426C-8C56-01FF3B92E815}" type="presParOf" srcId="{86463E0A-A669-4B91-802E-9E6197E77436}" destId="{9B053B9F-C903-4F53-9AE0-8334D509CA9F}" srcOrd="20" destOrd="0" presId="urn:microsoft.com/office/officeart/2005/8/layout/default"/>
    <dgm:cxn modelId="{D96A9244-2BBE-4CF0-88CC-B1E4A9467A11}" type="presParOf" srcId="{86463E0A-A669-4B91-802E-9E6197E77436}" destId="{44D03EE1-BBCA-4655-BEAE-5509A6909A5E}" srcOrd="21" destOrd="0" presId="urn:microsoft.com/office/officeart/2005/8/layout/default"/>
    <dgm:cxn modelId="{7CE60D3B-3639-4448-900A-FB30B2D31E95}" type="presParOf" srcId="{86463E0A-A669-4B91-802E-9E6197E77436}" destId="{22C69B02-2415-4FEB-943D-1297A80330BD}" srcOrd="22" destOrd="0" presId="urn:microsoft.com/office/officeart/2005/8/layout/default"/>
    <dgm:cxn modelId="{E5886777-8D91-484B-AD8C-02D85E7C11BE}" type="presParOf" srcId="{86463E0A-A669-4B91-802E-9E6197E77436}" destId="{327FD0DE-19AB-4325-BC89-C271D4C96A61}" srcOrd="23" destOrd="0" presId="urn:microsoft.com/office/officeart/2005/8/layout/default"/>
    <dgm:cxn modelId="{B1258F7C-F0EC-4113-9452-D07FD988776B}" type="presParOf" srcId="{86463E0A-A669-4B91-802E-9E6197E77436}" destId="{47002FAE-95A8-4B0A-8FCC-2925D7C51BCB}"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1A86B9-B18B-4682-809D-E7CE825CCAD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EC2C516-1EBE-452C-9510-7F6E99954C5A}">
      <dgm:prSet/>
      <dgm:spPr/>
      <dgm:t>
        <a:bodyPr/>
        <a:lstStyle/>
        <a:p>
          <a:r>
            <a:rPr lang="en-US" b="0" i="0"/>
            <a:t>Rated among the most effective modes, personalization is at the core of </a:t>
          </a:r>
          <a:r>
            <a:rPr lang="en-US" i="0"/>
            <a:t>AI in Ecommerce marketing</a:t>
          </a:r>
          <a:r>
            <a:rPr lang="en-US" b="0" i="0"/>
            <a:t>. Based on specific data gathered from each online user, AI and </a:t>
          </a:r>
          <a:r>
            <a:rPr lang="en-US" i="0"/>
            <a:t>machine learning in Ecommerce </a:t>
          </a:r>
          <a:r>
            <a:rPr lang="en-US" b="0" i="0"/>
            <a:t>is deriving important user insights from the generated customer data.</a:t>
          </a:r>
          <a:endParaRPr lang="en-US"/>
        </a:p>
      </dgm:t>
    </dgm:pt>
    <dgm:pt modelId="{1829F6CD-3F0C-4756-96AE-30D388DADF79}" type="parTrans" cxnId="{A4C3B7AC-AA0E-400F-8F5D-0EA30963F209}">
      <dgm:prSet/>
      <dgm:spPr/>
      <dgm:t>
        <a:bodyPr/>
        <a:lstStyle/>
        <a:p>
          <a:endParaRPr lang="en-US"/>
        </a:p>
      </dgm:t>
    </dgm:pt>
    <dgm:pt modelId="{CEC7BF1A-9704-4A26-882A-5CC20C5215A2}" type="sibTrans" cxnId="{A4C3B7AC-AA0E-400F-8F5D-0EA30963F209}">
      <dgm:prSet/>
      <dgm:spPr/>
      <dgm:t>
        <a:bodyPr/>
        <a:lstStyle/>
        <a:p>
          <a:endParaRPr lang="en-US"/>
        </a:p>
      </dgm:t>
    </dgm:pt>
    <dgm:pt modelId="{39AF258E-35DB-444D-888F-BB38A4988D16}">
      <dgm:prSet/>
      <dgm:spPr/>
      <dgm:t>
        <a:bodyPr/>
        <a:lstStyle/>
        <a:p>
          <a:r>
            <a:rPr lang="en-US" b="0" i="0" dirty="0"/>
            <a:t>For instance, the AI-enabled tool, Boomtrain is able to analyse customer data from multiple touch points (including mobile apps, email campaigns, and websites) to see how they are performing online interactions. These insights enable Ecommerce retailers to make suitable product recommendations and provide a consistent user experience across all devices.</a:t>
          </a:r>
          <a:endParaRPr lang="en-US" dirty="0"/>
        </a:p>
      </dgm:t>
    </dgm:pt>
    <dgm:pt modelId="{BF33E728-AF11-4FEF-80E4-3CEE056DD432}" type="parTrans" cxnId="{CAF69776-B138-437C-A331-4123D7B4EF7B}">
      <dgm:prSet/>
      <dgm:spPr/>
      <dgm:t>
        <a:bodyPr/>
        <a:lstStyle/>
        <a:p>
          <a:endParaRPr lang="en-US"/>
        </a:p>
      </dgm:t>
    </dgm:pt>
    <dgm:pt modelId="{4C3166C1-4D79-4423-80DE-591E7E8F19A3}" type="sibTrans" cxnId="{CAF69776-B138-437C-A331-4123D7B4EF7B}">
      <dgm:prSet/>
      <dgm:spPr/>
      <dgm:t>
        <a:bodyPr/>
        <a:lstStyle/>
        <a:p>
          <a:endParaRPr lang="en-US"/>
        </a:p>
      </dgm:t>
    </dgm:pt>
    <dgm:pt modelId="{A22AEF45-53BC-4600-9D93-7D489CB6E38B}" type="pres">
      <dgm:prSet presAssocID="{CA1A86B9-B18B-4682-809D-E7CE825CCADD}" presName="hierChild1" presStyleCnt="0">
        <dgm:presLayoutVars>
          <dgm:chPref val="1"/>
          <dgm:dir/>
          <dgm:animOne val="branch"/>
          <dgm:animLvl val="lvl"/>
          <dgm:resizeHandles/>
        </dgm:presLayoutVars>
      </dgm:prSet>
      <dgm:spPr/>
    </dgm:pt>
    <dgm:pt modelId="{EFA0E901-DC1F-42FC-BCC0-62E711BB642B}" type="pres">
      <dgm:prSet presAssocID="{5EC2C516-1EBE-452C-9510-7F6E99954C5A}" presName="hierRoot1" presStyleCnt="0"/>
      <dgm:spPr/>
    </dgm:pt>
    <dgm:pt modelId="{FCBC1FB9-1FAE-4CEB-A7C1-C62943E188B1}" type="pres">
      <dgm:prSet presAssocID="{5EC2C516-1EBE-452C-9510-7F6E99954C5A}" presName="composite" presStyleCnt="0"/>
      <dgm:spPr/>
    </dgm:pt>
    <dgm:pt modelId="{2277DFF8-988F-4FB2-A899-DCB936E72834}" type="pres">
      <dgm:prSet presAssocID="{5EC2C516-1EBE-452C-9510-7F6E99954C5A}" presName="background" presStyleLbl="node0" presStyleIdx="0" presStyleCnt="2"/>
      <dgm:spPr/>
    </dgm:pt>
    <dgm:pt modelId="{8E0A3C90-7053-4577-9FC3-177A0F43DA2B}" type="pres">
      <dgm:prSet presAssocID="{5EC2C516-1EBE-452C-9510-7F6E99954C5A}" presName="text" presStyleLbl="fgAcc0" presStyleIdx="0" presStyleCnt="2">
        <dgm:presLayoutVars>
          <dgm:chPref val="3"/>
        </dgm:presLayoutVars>
      </dgm:prSet>
      <dgm:spPr/>
    </dgm:pt>
    <dgm:pt modelId="{023CEF93-0D8E-4E41-A731-EE35B7830F0E}" type="pres">
      <dgm:prSet presAssocID="{5EC2C516-1EBE-452C-9510-7F6E99954C5A}" presName="hierChild2" presStyleCnt="0"/>
      <dgm:spPr/>
    </dgm:pt>
    <dgm:pt modelId="{A09B93D4-5F91-4639-B61A-758050D780AD}" type="pres">
      <dgm:prSet presAssocID="{39AF258E-35DB-444D-888F-BB38A4988D16}" presName="hierRoot1" presStyleCnt="0"/>
      <dgm:spPr/>
    </dgm:pt>
    <dgm:pt modelId="{A4AC0F43-51A2-4AEA-8D8B-A4487D426448}" type="pres">
      <dgm:prSet presAssocID="{39AF258E-35DB-444D-888F-BB38A4988D16}" presName="composite" presStyleCnt="0"/>
      <dgm:spPr/>
    </dgm:pt>
    <dgm:pt modelId="{266F427A-FDEC-4920-89FC-8B2807569708}" type="pres">
      <dgm:prSet presAssocID="{39AF258E-35DB-444D-888F-BB38A4988D16}" presName="background" presStyleLbl="node0" presStyleIdx="1" presStyleCnt="2"/>
      <dgm:spPr/>
    </dgm:pt>
    <dgm:pt modelId="{E52F30ED-EE7F-48B5-9324-84E8A340BE2D}" type="pres">
      <dgm:prSet presAssocID="{39AF258E-35DB-444D-888F-BB38A4988D16}" presName="text" presStyleLbl="fgAcc0" presStyleIdx="1" presStyleCnt="2">
        <dgm:presLayoutVars>
          <dgm:chPref val="3"/>
        </dgm:presLayoutVars>
      </dgm:prSet>
      <dgm:spPr/>
    </dgm:pt>
    <dgm:pt modelId="{93CEC7B7-E0BE-4C0B-A873-C4B6024AB65A}" type="pres">
      <dgm:prSet presAssocID="{39AF258E-35DB-444D-888F-BB38A4988D16}" presName="hierChild2" presStyleCnt="0"/>
      <dgm:spPr/>
    </dgm:pt>
  </dgm:ptLst>
  <dgm:cxnLst>
    <dgm:cxn modelId="{CAF69776-B138-437C-A331-4123D7B4EF7B}" srcId="{CA1A86B9-B18B-4682-809D-E7CE825CCADD}" destId="{39AF258E-35DB-444D-888F-BB38A4988D16}" srcOrd="1" destOrd="0" parTransId="{BF33E728-AF11-4FEF-80E4-3CEE056DD432}" sibTransId="{4C3166C1-4D79-4423-80DE-591E7E8F19A3}"/>
    <dgm:cxn modelId="{21FF865A-8377-49E3-973B-28986DCDA9C9}" type="presOf" srcId="{CA1A86B9-B18B-4682-809D-E7CE825CCADD}" destId="{A22AEF45-53BC-4600-9D93-7D489CB6E38B}" srcOrd="0" destOrd="0" presId="urn:microsoft.com/office/officeart/2005/8/layout/hierarchy1"/>
    <dgm:cxn modelId="{DDB82EA0-8D61-44DA-B6AB-262ABCD88D03}" type="presOf" srcId="{5EC2C516-1EBE-452C-9510-7F6E99954C5A}" destId="{8E0A3C90-7053-4577-9FC3-177A0F43DA2B}" srcOrd="0" destOrd="0" presId="urn:microsoft.com/office/officeart/2005/8/layout/hierarchy1"/>
    <dgm:cxn modelId="{A4C3B7AC-AA0E-400F-8F5D-0EA30963F209}" srcId="{CA1A86B9-B18B-4682-809D-E7CE825CCADD}" destId="{5EC2C516-1EBE-452C-9510-7F6E99954C5A}" srcOrd="0" destOrd="0" parTransId="{1829F6CD-3F0C-4756-96AE-30D388DADF79}" sibTransId="{CEC7BF1A-9704-4A26-882A-5CC20C5215A2}"/>
    <dgm:cxn modelId="{F5CE6FEB-2269-4CBB-89ED-03873A2F8DE9}" type="presOf" srcId="{39AF258E-35DB-444D-888F-BB38A4988D16}" destId="{E52F30ED-EE7F-48B5-9324-84E8A340BE2D}" srcOrd="0" destOrd="0" presId="urn:microsoft.com/office/officeart/2005/8/layout/hierarchy1"/>
    <dgm:cxn modelId="{F9D8C4FE-D3FB-4128-898E-92213508D621}" type="presParOf" srcId="{A22AEF45-53BC-4600-9D93-7D489CB6E38B}" destId="{EFA0E901-DC1F-42FC-BCC0-62E711BB642B}" srcOrd="0" destOrd="0" presId="urn:microsoft.com/office/officeart/2005/8/layout/hierarchy1"/>
    <dgm:cxn modelId="{ABCF9F9D-C88F-4C54-B9F3-0629E789FA89}" type="presParOf" srcId="{EFA0E901-DC1F-42FC-BCC0-62E711BB642B}" destId="{FCBC1FB9-1FAE-4CEB-A7C1-C62943E188B1}" srcOrd="0" destOrd="0" presId="urn:microsoft.com/office/officeart/2005/8/layout/hierarchy1"/>
    <dgm:cxn modelId="{8CC7E17B-A6DB-4D20-9FC3-460DF2D1F735}" type="presParOf" srcId="{FCBC1FB9-1FAE-4CEB-A7C1-C62943E188B1}" destId="{2277DFF8-988F-4FB2-A899-DCB936E72834}" srcOrd="0" destOrd="0" presId="urn:microsoft.com/office/officeart/2005/8/layout/hierarchy1"/>
    <dgm:cxn modelId="{DAB9E564-05E4-4FDC-960D-682F9311A63D}" type="presParOf" srcId="{FCBC1FB9-1FAE-4CEB-A7C1-C62943E188B1}" destId="{8E0A3C90-7053-4577-9FC3-177A0F43DA2B}" srcOrd="1" destOrd="0" presId="urn:microsoft.com/office/officeart/2005/8/layout/hierarchy1"/>
    <dgm:cxn modelId="{409E1B87-4ADF-4B1A-A734-0E7326F8F737}" type="presParOf" srcId="{EFA0E901-DC1F-42FC-BCC0-62E711BB642B}" destId="{023CEF93-0D8E-4E41-A731-EE35B7830F0E}" srcOrd="1" destOrd="0" presId="urn:microsoft.com/office/officeart/2005/8/layout/hierarchy1"/>
    <dgm:cxn modelId="{3E5015B5-B027-4B1E-A335-4257F97A48E8}" type="presParOf" srcId="{A22AEF45-53BC-4600-9D93-7D489CB6E38B}" destId="{A09B93D4-5F91-4639-B61A-758050D780AD}" srcOrd="1" destOrd="0" presId="urn:microsoft.com/office/officeart/2005/8/layout/hierarchy1"/>
    <dgm:cxn modelId="{BC463594-CAAD-4AFF-9C22-AD40E9649438}" type="presParOf" srcId="{A09B93D4-5F91-4639-B61A-758050D780AD}" destId="{A4AC0F43-51A2-4AEA-8D8B-A4487D426448}" srcOrd="0" destOrd="0" presId="urn:microsoft.com/office/officeart/2005/8/layout/hierarchy1"/>
    <dgm:cxn modelId="{D47CA9FD-FB9B-43EF-BB8D-5FD08E67F98D}" type="presParOf" srcId="{A4AC0F43-51A2-4AEA-8D8B-A4487D426448}" destId="{266F427A-FDEC-4920-89FC-8B2807569708}" srcOrd="0" destOrd="0" presId="urn:microsoft.com/office/officeart/2005/8/layout/hierarchy1"/>
    <dgm:cxn modelId="{B3EFBD9A-7461-4A57-80F7-646E70781059}" type="presParOf" srcId="{A4AC0F43-51A2-4AEA-8D8B-A4487D426448}" destId="{E52F30ED-EE7F-48B5-9324-84E8A340BE2D}" srcOrd="1" destOrd="0" presId="urn:microsoft.com/office/officeart/2005/8/layout/hierarchy1"/>
    <dgm:cxn modelId="{7510E40A-96B8-4756-9E89-EA4B241637C1}" type="presParOf" srcId="{A09B93D4-5F91-4639-B61A-758050D780AD}" destId="{93CEC7B7-E0BE-4C0B-A873-C4B6024AB6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B3A93-7480-4FB2-B335-A16282084D43}">
      <dsp:nvSpPr>
        <dsp:cNvPr id="0" name=""/>
        <dsp:cNvSpPr/>
      </dsp:nvSpPr>
      <dsp:spPr>
        <a:xfrm>
          <a:off x="3594" y="229666"/>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Through E-Commerce online shopping web sites for retail sales direct to consumers.</a:t>
          </a:r>
        </a:p>
      </dsp:txBody>
      <dsp:txXfrm>
        <a:off x="3594" y="229666"/>
        <a:ext cx="1946002" cy="1167601"/>
      </dsp:txXfrm>
    </dsp:sp>
    <dsp:sp modelId="{A5EFDF42-A5E4-45F8-8660-BEE5BA580D9E}">
      <dsp:nvSpPr>
        <dsp:cNvPr id="0" name=""/>
        <dsp:cNvSpPr/>
      </dsp:nvSpPr>
      <dsp:spPr>
        <a:xfrm>
          <a:off x="2144196" y="229666"/>
          <a:ext cx="1946002" cy="1167601"/>
        </a:xfrm>
        <a:prstGeom prst="rect">
          <a:avLst/>
        </a:prstGeom>
        <a:solidFill>
          <a:schemeClr val="accent5">
            <a:hueOff val="-563212"/>
            <a:satOff val="-1452"/>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Easy trade between business to business of buying and selling </a:t>
          </a:r>
        </a:p>
      </dsp:txBody>
      <dsp:txXfrm>
        <a:off x="2144196" y="229666"/>
        <a:ext cx="1946002" cy="1167601"/>
      </dsp:txXfrm>
    </dsp:sp>
    <dsp:sp modelId="{E2A20312-3559-480B-BCC3-B3F02B444AEC}">
      <dsp:nvSpPr>
        <dsp:cNvPr id="0" name=""/>
        <dsp:cNvSpPr/>
      </dsp:nvSpPr>
      <dsp:spPr>
        <a:xfrm>
          <a:off x="4284798" y="229666"/>
          <a:ext cx="1946002" cy="1167601"/>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Gathering of data through web contacts and social media using demographic</a:t>
          </a:r>
        </a:p>
      </dsp:txBody>
      <dsp:txXfrm>
        <a:off x="4284798" y="229666"/>
        <a:ext cx="1946002" cy="1167601"/>
      </dsp:txXfrm>
    </dsp:sp>
    <dsp:sp modelId="{3FBF502A-465F-4CC4-A9FE-93C9CC8225E6}">
      <dsp:nvSpPr>
        <dsp:cNvPr id="0" name=""/>
        <dsp:cNvSpPr/>
      </dsp:nvSpPr>
      <dsp:spPr>
        <a:xfrm>
          <a:off x="6425401" y="229666"/>
          <a:ext cx="1946002" cy="1167601"/>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Gives exposure of your products or services round the clock availability. </a:t>
          </a:r>
        </a:p>
      </dsp:txBody>
      <dsp:txXfrm>
        <a:off x="6425401" y="229666"/>
        <a:ext cx="1946002" cy="1167601"/>
      </dsp:txXfrm>
    </dsp:sp>
    <dsp:sp modelId="{54106C4F-810B-45E4-AB78-82E7A9E0B57C}">
      <dsp:nvSpPr>
        <dsp:cNvPr id="0" name=""/>
        <dsp:cNvSpPr/>
      </dsp:nvSpPr>
      <dsp:spPr>
        <a:xfrm>
          <a:off x="8566003" y="229666"/>
          <a:ext cx="1946002" cy="1167601"/>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Customer get to choose from wide availability of products.</a:t>
          </a:r>
        </a:p>
      </dsp:txBody>
      <dsp:txXfrm>
        <a:off x="8566003" y="229666"/>
        <a:ext cx="1946002" cy="1167601"/>
      </dsp:txXfrm>
    </dsp:sp>
    <dsp:sp modelId="{56B13780-4F7A-42AF-8F28-21A24C1BF7A1}">
      <dsp:nvSpPr>
        <dsp:cNvPr id="0" name=""/>
        <dsp:cNvSpPr/>
      </dsp:nvSpPr>
      <dsp:spPr>
        <a:xfrm>
          <a:off x="3594" y="1591868"/>
          <a:ext cx="1946002" cy="1167601"/>
        </a:xfrm>
        <a:prstGeom prst="rect">
          <a:avLst/>
        </a:prstGeom>
        <a:solidFill>
          <a:schemeClr val="accent5">
            <a:hueOff val="-2816059"/>
            <a:satOff val="-7258"/>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Easy accessibility and international reach.</a:t>
          </a:r>
        </a:p>
      </dsp:txBody>
      <dsp:txXfrm>
        <a:off x="3594" y="1591868"/>
        <a:ext cx="1946002" cy="1167601"/>
      </dsp:txXfrm>
    </dsp:sp>
    <dsp:sp modelId="{D2DA2177-456D-4825-97B8-67567FDD8949}">
      <dsp:nvSpPr>
        <dsp:cNvPr id="0" name=""/>
        <dsp:cNvSpPr/>
      </dsp:nvSpPr>
      <dsp:spPr>
        <a:xfrm>
          <a:off x="2144196" y="1591868"/>
          <a:ext cx="1946002" cy="1167601"/>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Customers can compare the products with other providers for better products easily .</a:t>
          </a:r>
        </a:p>
      </dsp:txBody>
      <dsp:txXfrm>
        <a:off x="2144196" y="1591868"/>
        <a:ext cx="1946002" cy="1167601"/>
      </dsp:txXfrm>
    </dsp:sp>
    <dsp:sp modelId="{5B068BA6-4242-454F-B1EC-85BD9E353E84}">
      <dsp:nvSpPr>
        <dsp:cNvPr id="0" name=""/>
        <dsp:cNvSpPr/>
      </dsp:nvSpPr>
      <dsp:spPr>
        <a:xfrm>
          <a:off x="4284798" y="1591868"/>
          <a:ext cx="1946002" cy="1167601"/>
        </a:xfrm>
        <a:prstGeom prst="rect">
          <a:avLst/>
        </a:prstGeom>
        <a:solidFill>
          <a:schemeClr val="accent5">
            <a:hueOff val="-3942483"/>
            <a:satOff val="-10161"/>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E-Commerce improves the brand image of the company.</a:t>
          </a:r>
        </a:p>
      </dsp:txBody>
      <dsp:txXfrm>
        <a:off x="4284798" y="1591868"/>
        <a:ext cx="1946002" cy="1167601"/>
      </dsp:txXfrm>
    </dsp:sp>
    <dsp:sp modelId="{01717DF5-E548-43BF-A8EC-B93EF3890BF0}">
      <dsp:nvSpPr>
        <dsp:cNvPr id="0" name=""/>
        <dsp:cNvSpPr/>
      </dsp:nvSpPr>
      <dsp:spPr>
        <a:xfrm>
          <a:off x="6425401" y="1591868"/>
          <a:ext cx="1946002" cy="1167601"/>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It helps to provide better customer services to the customers.</a:t>
          </a:r>
        </a:p>
      </dsp:txBody>
      <dsp:txXfrm>
        <a:off x="6425401" y="1591868"/>
        <a:ext cx="1946002" cy="1167601"/>
      </dsp:txXfrm>
    </dsp:sp>
    <dsp:sp modelId="{345E4B02-E32E-4CF1-B7BE-EA1879C04B6A}">
      <dsp:nvSpPr>
        <dsp:cNvPr id="0" name=""/>
        <dsp:cNvSpPr/>
      </dsp:nvSpPr>
      <dsp:spPr>
        <a:xfrm>
          <a:off x="8566003" y="1591868"/>
          <a:ext cx="1946002" cy="1167601"/>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E-Commerce helps to simplify the business process and makes them faster and effective.</a:t>
          </a:r>
        </a:p>
      </dsp:txBody>
      <dsp:txXfrm>
        <a:off x="8566003" y="1591868"/>
        <a:ext cx="1946002" cy="1167601"/>
      </dsp:txXfrm>
    </dsp:sp>
    <dsp:sp modelId="{9B053B9F-C903-4F53-9AE0-8334D509CA9F}">
      <dsp:nvSpPr>
        <dsp:cNvPr id="0" name=""/>
        <dsp:cNvSpPr/>
      </dsp:nvSpPr>
      <dsp:spPr>
        <a:xfrm>
          <a:off x="2144196" y="2954069"/>
          <a:ext cx="1946002" cy="1167601"/>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E-Commerce reduces the effort.</a:t>
          </a:r>
        </a:p>
      </dsp:txBody>
      <dsp:txXfrm>
        <a:off x="2144196" y="2954069"/>
        <a:ext cx="1946002" cy="1167601"/>
      </dsp:txXfrm>
    </dsp:sp>
    <dsp:sp modelId="{22C69B02-2415-4FEB-943D-1297A80330BD}">
      <dsp:nvSpPr>
        <dsp:cNvPr id="0" name=""/>
        <dsp:cNvSpPr/>
      </dsp:nvSpPr>
      <dsp:spPr>
        <a:xfrm>
          <a:off x="4284798" y="2954069"/>
          <a:ext cx="1946002" cy="1167601"/>
        </a:xfrm>
        <a:prstGeom prst="rect">
          <a:avLst/>
        </a:prstGeom>
        <a:solidFill>
          <a:schemeClr val="accent5">
            <a:hueOff val="-6195331"/>
            <a:satOff val="-15967"/>
            <a:lumOff val="-10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It can provide 24/7 maintenance and can enquire about the product and services and can place the order anytime anywhere.</a:t>
          </a:r>
        </a:p>
      </dsp:txBody>
      <dsp:txXfrm>
        <a:off x="4284798" y="2954069"/>
        <a:ext cx="1946002" cy="1167601"/>
      </dsp:txXfrm>
    </dsp:sp>
    <dsp:sp modelId="{47002FAE-95A8-4B0A-8FCC-2925D7C51BCB}">
      <dsp:nvSpPr>
        <dsp:cNvPr id="0" name=""/>
        <dsp:cNvSpPr/>
      </dsp:nvSpPr>
      <dsp:spPr>
        <a:xfrm>
          <a:off x="6425401" y="2954069"/>
          <a:ext cx="1946002" cy="116760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E-Commerce can provide options of virtual auctions.</a:t>
          </a:r>
        </a:p>
      </dsp:txBody>
      <dsp:txXfrm>
        <a:off x="6425401" y="2954069"/>
        <a:ext cx="1946002" cy="1167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7DFF8-988F-4FB2-A899-DCB936E72834}">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A3C90-7053-4577-9FC3-177A0F43DA2B}">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Rated among the most effective modes, personalization is at the core of </a:t>
          </a:r>
          <a:r>
            <a:rPr lang="en-US" sz="1800" i="0" kern="1200"/>
            <a:t>AI in Ecommerce marketing</a:t>
          </a:r>
          <a:r>
            <a:rPr lang="en-US" sz="1800" b="0" i="0" kern="1200"/>
            <a:t>. Based on specific data gathered from each online user, AI and </a:t>
          </a:r>
          <a:r>
            <a:rPr lang="en-US" sz="1800" i="0" kern="1200"/>
            <a:t>machine learning in Ecommerce </a:t>
          </a:r>
          <a:r>
            <a:rPr lang="en-US" sz="1800" b="0" i="0" kern="1200"/>
            <a:t>is deriving important user insights from the generated customer data.</a:t>
          </a:r>
          <a:endParaRPr lang="en-US" sz="1800" kern="1200"/>
        </a:p>
      </dsp:txBody>
      <dsp:txXfrm>
        <a:off x="585701" y="1066737"/>
        <a:ext cx="4337991" cy="2693452"/>
      </dsp:txXfrm>
    </dsp:sp>
    <dsp:sp modelId="{266F427A-FDEC-4920-89FC-8B2807569708}">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2F30ED-EE7F-48B5-9324-84E8A340BE2D}">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For instance, the AI-enabled tool, Boomtrain is able to analyse customer data from multiple touch points (including mobile apps, email campaigns, and websites) to see how they are performing online interactions. These insights enable Ecommerce retailers to make suitable product recommendations and provide a consistent user experience across all devices.</a:t>
          </a:r>
          <a:endParaRPr lang="en-US" sz="1800" kern="1200" dirty="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F2080-762A-403B-BC19-39A389498579}" type="datetimeFigureOut">
              <a:rPr lang="en-IN" smtClean="0"/>
              <a:t>20-10-2020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D7659-CC31-4B01-BAA4-C8948ECDDB3B}" type="slidenum">
              <a:rPr lang="en-IN" smtClean="0"/>
              <a:t>‹#›</a:t>
            </a:fld>
            <a:endParaRPr lang="en-IN"/>
          </a:p>
        </p:txBody>
      </p:sp>
    </p:spTree>
    <p:extLst>
      <p:ext uri="{BB962C8B-B14F-4D97-AF65-F5344CB8AC3E}">
        <p14:creationId xmlns:p14="http://schemas.microsoft.com/office/powerpoint/2010/main" val="391432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D0CC-E02A-44A6-92BD-FDEFAF1A57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9E89DA-D6EF-4ABB-8C74-C7DAD772A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451C39-033F-42FE-9337-1C37440C1C34}"/>
              </a:ext>
            </a:extLst>
          </p:cNvPr>
          <p:cNvSpPr>
            <a:spLocks noGrp="1"/>
          </p:cNvSpPr>
          <p:nvPr>
            <p:ph type="dt" sz="half" idx="10"/>
          </p:nvPr>
        </p:nvSpPr>
        <p:spPr/>
        <p:txBody>
          <a:bodyPr/>
          <a:lstStyle/>
          <a:p>
            <a:fld id="{7FDC7980-AFC3-4172-A4D9-0D1BA8FAFE00}" type="datetime1">
              <a:rPr lang="en-IN" smtClean="0"/>
              <a:t>20-10-2020</a:t>
            </a:fld>
            <a:endParaRPr lang="en-IN"/>
          </a:p>
        </p:txBody>
      </p:sp>
      <p:sp>
        <p:nvSpPr>
          <p:cNvPr id="5" name="Footer Placeholder 4">
            <a:extLst>
              <a:ext uri="{FF2B5EF4-FFF2-40B4-BE49-F238E27FC236}">
                <a16:creationId xmlns:a16="http://schemas.microsoft.com/office/drawing/2014/main" id="{65C1B39C-E05C-4D58-ADFF-79794EF60A5C}"/>
              </a:ext>
            </a:extLst>
          </p:cNvPr>
          <p:cNvSpPr>
            <a:spLocks noGrp="1"/>
          </p:cNvSpPr>
          <p:nvPr>
            <p:ph type="ftr" sz="quarter" idx="11"/>
          </p:nvPr>
        </p:nvSpPr>
        <p:spPr/>
        <p:txBody>
          <a:bodyPr/>
          <a:lstStyle/>
          <a:p>
            <a:r>
              <a:rPr lang="en-IN"/>
              <a:t>PROJECT REPORT-1</a:t>
            </a:r>
          </a:p>
        </p:txBody>
      </p:sp>
      <p:sp>
        <p:nvSpPr>
          <p:cNvPr id="6" name="Slide Number Placeholder 5">
            <a:extLst>
              <a:ext uri="{FF2B5EF4-FFF2-40B4-BE49-F238E27FC236}">
                <a16:creationId xmlns:a16="http://schemas.microsoft.com/office/drawing/2014/main" id="{EFE98AB4-A65C-4F9C-B7C4-D77C4788F0D2}"/>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417968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35B1-AF69-435E-9D24-89FA01A94D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8ACBD6-0104-4763-9594-E71BA0F79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8366D-0283-45DB-9B90-650A3D5FE47B}"/>
              </a:ext>
            </a:extLst>
          </p:cNvPr>
          <p:cNvSpPr>
            <a:spLocks noGrp="1"/>
          </p:cNvSpPr>
          <p:nvPr>
            <p:ph type="dt" sz="half" idx="10"/>
          </p:nvPr>
        </p:nvSpPr>
        <p:spPr/>
        <p:txBody>
          <a:bodyPr/>
          <a:lstStyle/>
          <a:p>
            <a:fld id="{71ED18B0-468F-4B35-BA3A-F1D347313C5D}" type="datetime1">
              <a:rPr lang="en-IN" smtClean="0"/>
              <a:t>20-10-2020</a:t>
            </a:fld>
            <a:endParaRPr lang="en-IN"/>
          </a:p>
        </p:txBody>
      </p:sp>
      <p:sp>
        <p:nvSpPr>
          <p:cNvPr id="5" name="Footer Placeholder 4">
            <a:extLst>
              <a:ext uri="{FF2B5EF4-FFF2-40B4-BE49-F238E27FC236}">
                <a16:creationId xmlns:a16="http://schemas.microsoft.com/office/drawing/2014/main" id="{3E806327-F143-4BFE-9FC9-F4FE70487C61}"/>
              </a:ext>
            </a:extLst>
          </p:cNvPr>
          <p:cNvSpPr>
            <a:spLocks noGrp="1"/>
          </p:cNvSpPr>
          <p:nvPr>
            <p:ph type="ftr" sz="quarter" idx="11"/>
          </p:nvPr>
        </p:nvSpPr>
        <p:spPr/>
        <p:txBody>
          <a:bodyPr/>
          <a:lstStyle/>
          <a:p>
            <a:r>
              <a:rPr lang="en-IN"/>
              <a:t>PROJECT REPORT-1</a:t>
            </a:r>
          </a:p>
        </p:txBody>
      </p:sp>
      <p:sp>
        <p:nvSpPr>
          <p:cNvPr id="6" name="Slide Number Placeholder 5">
            <a:extLst>
              <a:ext uri="{FF2B5EF4-FFF2-40B4-BE49-F238E27FC236}">
                <a16:creationId xmlns:a16="http://schemas.microsoft.com/office/drawing/2014/main" id="{837FE98E-FD49-4B8E-B0E0-AA7011F4320B}"/>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6003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413E7-9EE6-498F-9DB7-6466A0A4E1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8193C2-2E6D-4224-9BBE-262FAA39B7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988E6-D27A-4A1E-A6B3-B7A0901CE196}"/>
              </a:ext>
            </a:extLst>
          </p:cNvPr>
          <p:cNvSpPr>
            <a:spLocks noGrp="1"/>
          </p:cNvSpPr>
          <p:nvPr>
            <p:ph type="dt" sz="half" idx="10"/>
          </p:nvPr>
        </p:nvSpPr>
        <p:spPr/>
        <p:txBody>
          <a:bodyPr/>
          <a:lstStyle/>
          <a:p>
            <a:fld id="{E019815F-3E64-4649-926E-5E33A88CD83E}" type="datetime1">
              <a:rPr lang="en-IN" smtClean="0"/>
              <a:t>20-10-2020</a:t>
            </a:fld>
            <a:endParaRPr lang="en-IN"/>
          </a:p>
        </p:txBody>
      </p:sp>
      <p:sp>
        <p:nvSpPr>
          <p:cNvPr id="5" name="Footer Placeholder 4">
            <a:extLst>
              <a:ext uri="{FF2B5EF4-FFF2-40B4-BE49-F238E27FC236}">
                <a16:creationId xmlns:a16="http://schemas.microsoft.com/office/drawing/2014/main" id="{B034F6CD-76C3-42DB-BF13-5A01F95BDDCD}"/>
              </a:ext>
            </a:extLst>
          </p:cNvPr>
          <p:cNvSpPr>
            <a:spLocks noGrp="1"/>
          </p:cNvSpPr>
          <p:nvPr>
            <p:ph type="ftr" sz="quarter" idx="11"/>
          </p:nvPr>
        </p:nvSpPr>
        <p:spPr/>
        <p:txBody>
          <a:bodyPr/>
          <a:lstStyle/>
          <a:p>
            <a:r>
              <a:rPr lang="en-IN"/>
              <a:t>PROJECT REPORT-1</a:t>
            </a:r>
          </a:p>
        </p:txBody>
      </p:sp>
      <p:sp>
        <p:nvSpPr>
          <p:cNvPr id="6" name="Slide Number Placeholder 5">
            <a:extLst>
              <a:ext uri="{FF2B5EF4-FFF2-40B4-BE49-F238E27FC236}">
                <a16:creationId xmlns:a16="http://schemas.microsoft.com/office/drawing/2014/main" id="{84B3A964-1BC7-453A-859B-9CB1B5BF3937}"/>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115126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7C05-66D7-4F31-98DE-01946F83E3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631EB-3C74-4C11-B487-520341779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1F34B-D9D0-4FC8-AFCD-13E1618E5898}"/>
              </a:ext>
            </a:extLst>
          </p:cNvPr>
          <p:cNvSpPr>
            <a:spLocks noGrp="1"/>
          </p:cNvSpPr>
          <p:nvPr>
            <p:ph type="dt" sz="half" idx="10"/>
          </p:nvPr>
        </p:nvSpPr>
        <p:spPr/>
        <p:txBody>
          <a:bodyPr/>
          <a:lstStyle/>
          <a:p>
            <a:fld id="{B577691D-75D8-4ECF-A738-BCA60C11B23B}" type="datetime1">
              <a:rPr lang="en-IN" smtClean="0"/>
              <a:t>20-10-2020</a:t>
            </a:fld>
            <a:endParaRPr lang="en-IN"/>
          </a:p>
        </p:txBody>
      </p:sp>
      <p:sp>
        <p:nvSpPr>
          <p:cNvPr id="5" name="Footer Placeholder 4">
            <a:extLst>
              <a:ext uri="{FF2B5EF4-FFF2-40B4-BE49-F238E27FC236}">
                <a16:creationId xmlns:a16="http://schemas.microsoft.com/office/drawing/2014/main" id="{3830B054-3E6E-4180-A17B-0A95C46C2EA3}"/>
              </a:ext>
            </a:extLst>
          </p:cNvPr>
          <p:cNvSpPr>
            <a:spLocks noGrp="1"/>
          </p:cNvSpPr>
          <p:nvPr>
            <p:ph type="ftr" sz="quarter" idx="11"/>
          </p:nvPr>
        </p:nvSpPr>
        <p:spPr/>
        <p:txBody>
          <a:bodyPr/>
          <a:lstStyle/>
          <a:p>
            <a:r>
              <a:rPr lang="en-IN"/>
              <a:t>PROJECT REPORT-1</a:t>
            </a:r>
          </a:p>
        </p:txBody>
      </p:sp>
      <p:sp>
        <p:nvSpPr>
          <p:cNvPr id="6" name="Slide Number Placeholder 5">
            <a:extLst>
              <a:ext uri="{FF2B5EF4-FFF2-40B4-BE49-F238E27FC236}">
                <a16:creationId xmlns:a16="http://schemas.microsoft.com/office/drawing/2014/main" id="{061BA3E9-DF89-4D5F-B824-B9707406B7AB}"/>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189959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9A44-9767-4A9E-A5BC-90EE0F555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4855D-1919-45D0-95C5-EB76CD201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80FAB-EA0C-4BE3-90C5-5C02EBA91B2E}"/>
              </a:ext>
            </a:extLst>
          </p:cNvPr>
          <p:cNvSpPr>
            <a:spLocks noGrp="1"/>
          </p:cNvSpPr>
          <p:nvPr>
            <p:ph type="dt" sz="half" idx="10"/>
          </p:nvPr>
        </p:nvSpPr>
        <p:spPr/>
        <p:txBody>
          <a:bodyPr/>
          <a:lstStyle/>
          <a:p>
            <a:fld id="{0B40CC4D-F90D-416C-90C8-F23DC285E869}" type="datetime1">
              <a:rPr lang="en-IN" smtClean="0"/>
              <a:t>20-10-2020</a:t>
            </a:fld>
            <a:endParaRPr lang="en-IN"/>
          </a:p>
        </p:txBody>
      </p:sp>
      <p:sp>
        <p:nvSpPr>
          <p:cNvPr id="5" name="Footer Placeholder 4">
            <a:extLst>
              <a:ext uri="{FF2B5EF4-FFF2-40B4-BE49-F238E27FC236}">
                <a16:creationId xmlns:a16="http://schemas.microsoft.com/office/drawing/2014/main" id="{B78B92C0-34A9-4F54-BDE7-4C65120EDADF}"/>
              </a:ext>
            </a:extLst>
          </p:cNvPr>
          <p:cNvSpPr>
            <a:spLocks noGrp="1"/>
          </p:cNvSpPr>
          <p:nvPr>
            <p:ph type="ftr" sz="quarter" idx="11"/>
          </p:nvPr>
        </p:nvSpPr>
        <p:spPr/>
        <p:txBody>
          <a:bodyPr/>
          <a:lstStyle/>
          <a:p>
            <a:r>
              <a:rPr lang="en-IN"/>
              <a:t>PROJECT REPORT-1</a:t>
            </a:r>
          </a:p>
        </p:txBody>
      </p:sp>
      <p:sp>
        <p:nvSpPr>
          <p:cNvPr id="6" name="Slide Number Placeholder 5">
            <a:extLst>
              <a:ext uri="{FF2B5EF4-FFF2-40B4-BE49-F238E27FC236}">
                <a16:creationId xmlns:a16="http://schemas.microsoft.com/office/drawing/2014/main" id="{1F42126D-9BE3-455B-B935-C4111057AC7E}"/>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257484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81AB-A339-4A2E-8DB6-BB9C2A61FD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A9A8C5-1F34-45D5-9551-9E135513D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D1DC2F-4E28-4B08-9E2C-34CCAE7BC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B5EAD9-3BAE-42A9-9E5B-9908123B2ED4}"/>
              </a:ext>
            </a:extLst>
          </p:cNvPr>
          <p:cNvSpPr>
            <a:spLocks noGrp="1"/>
          </p:cNvSpPr>
          <p:nvPr>
            <p:ph type="dt" sz="half" idx="10"/>
          </p:nvPr>
        </p:nvSpPr>
        <p:spPr/>
        <p:txBody>
          <a:bodyPr/>
          <a:lstStyle/>
          <a:p>
            <a:fld id="{3F23EE5B-473B-44EB-B8CD-2D6140D9AD92}" type="datetime1">
              <a:rPr lang="en-IN" smtClean="0"/>
              <a:t>20-10-2020</a:t>
            </a:fld>
            <a:endParaRPr lang="en-IN"/>
          </a:p>
        </p:txBody>
      </p:sp>
      <p:sp>
        <p:nvSpPr>
          <p:cNvPr id="6" name="Footer Placeholder 5">
            <a:extLst>
              <a:ext uri="{FF2B5EF4-FFF2-40B4-BE49-F238E27FC236}">
                <a16:creationId xmlns:a16="http://schemas.microsoft.com/office/drawing/2014/main" id="{E5D48006-D90D-4122-9FC1-25802C48F9CB}"/>
              </a:ext>
            </a:extLst>
          </p:cNvPr>
          <p:cNvSpPr>
            <a:spLocks noGrp="1"/>
          </p:cNvSpPr>
          <p:nvPr>
            <p:ph type="ftr" sz="quarter" idx="11"/>
          </p:nvPr>
        </p:nvSpPr>
        <p:spPr/>
        <p:txBody>
          <a:bodyPr/>
          <a:lstStyle/>
          <a:p>
            <a:r>
              <a:rPr lang="en-IN"/>
              <a:t>PROJECT REPORT-1</a:t>
            </a:r>
          </a:p>
        </p:txBody>
      </p:sp>
      <p:sp>
        <p:nvSpPr>
          <p:cNvPr id="7" name="Slide Number Placeholder 6">
            <a:extLst>
              <a:ext uri="{FF2B5EF4-FFF2-40B4-BE49-F238E27FC236}">
                <a16:creationId xmlns:a16="http://schemas.microsoft.com/office/drawing/2014/main" id="{18AFBC5B-B88B-4FC8-A940-25E6BB749DE3}"/>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1446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B12B-23F3-409B-8132-DE50641080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D911B7-3574-4CD3-BF1F-80ADD98DD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C3165-3FDF-4F26-AC74-5DBBD30376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E1AAFF-6C6A-4409-9E58-86734B0E8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FA76CB-CD7A-4D70-A323-56C0949FC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C1A2B6-984E-4079-816B-CA3083C4D35F}"/>
              </a:ext>
            </a:extLst>
          </p:cNvPr>
          <p:cNvSpPr>
            <a:spLocks noGrp="1"/>
          </p:cNvSpPr>
          <p:nvPr>
            <p:ph type="dt" sz="half" idx="10"/>
          </p:nvPr>
        </p:nvSpPr>
        <p:spPr/>
        <p:txBody>
          <a:bodyPr/>
          <a:lstStyle/>
          <a:p>
            <a:fld id="{EA3E6CEA-1D22-468C-9ADA-46E550E4CC72}" type="datetime1">
              <a:rPr lang="en-IN" smtClean="0"/>
              <a:t>20-10-2020</a:t>
            </a:fld>
            <a:endParaRPr lang="en-IN"/>
          </a:p>
        </p:txBody>
      </p:sp>
      <p:sp>
        <p:nvSpPr>
          <p:cNvPr id="8" name="Footer Placeholder 7">
            <a:extLst>
              <a:ext uri="{FF2B5EF4-FFF2-40B4-BE49-F238E27FC236}">
                <a16:creationId xmlns:a16="http://schemas.microsoft.com/office/drawing/2014/main" id="{386A8FF2-A801-496D-8047-6BC6FD2342ED}"/>
              </a:ext>
            </a:extLst>
          </p:cNvPr>
          <p:cNvSpPr>
            <a:spLocks noGrp="1"/>
          </p:cNvSpPr>
          <p:nvPr>
            <p:ph type="ftr" sz="quarter" idx="11"/>
          </p:nvPr>
        </p:nvSpPr>
        <p:spPr/>
        <p:txBody>
          <a:bodyPr/>
          <a:lstStyle/>
          <a:p>
            <a:r>
              <a:rPr lang="en-IN"/>
              <a:t>PROJECT REPORT-1</a:t>
            </a:r>
          </a:p>
        </p:txBody>
      </p:sp>
      <p:sp>
        <p:nvSpPr>
          <p:cNvPr id="9" name="Slide Number Placeholder 8">
            <a:extLst>
              <a:ext uri="{FF2B5EF4-FFF2-40B4-BE49-F238E27FC236}">
                <a16:creationId xmlns:a16="http://schemas.microsoft.com/office/drawing/2014/main" id="{F473FEEF-A68A-455B-B7F8-98E5469601EB}"/>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162188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473C-3697-4D6D-885F-1D1956FB1D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B000F-EB6A-43DA-9772-2FB56A23AEE0}"/>
              </a:ext>
            </a:extLst>
          </p:cNvPr>
          <p:cNvSpPr>
            <a:spLocks noGrp="1"/>
          </p:cNvSpPr>
          <p:nvPr>
            <p:ph type="dt" sz="half" idx="10"/>
          </p:nvPr>
        </p:nvSpPr>
        <p:spPr/>
        <p:txBody>
          <a:bodyPr/>
          <a:lstStyle/>
          <a:p>
            <a:fld id="{3389BC4A-E1B2-405B-BB52-CD3A0AADBD1A}" type="datetime1">
              <a:rPr lang="en-IN" smtClean="0"/>
              <a:t>20-10-2020</a:t>
            </a:fld>
            <a:endParaRPr lang="en-IN"/>
          </a:p>
        </p:txBody>
      </p:sp>
      <p:sp>
        <p:nvSpPr>
          <p:cNvPr id="4" name="Footer Placeholder 3">
            <a:extLst>
              <a:ext uri="{FF2B5EF4-FFF2-40B4-BE49-F238E27FC236}">
                <a16:creationId xmlns:a16="http://schemas.microsoft.com/office/drawing/2014/main" id="{D14CCB90-37DA-4229-ACB1-F7B506421EDE}"/>
              </a:ext>
            </a:extLst>
          </p:cNvPr>
          <p:cNvSpPr>
            <a:spLocks noGrp="1"/>
          </p:cNvSpPr>
          <p:nvPr>
            <p:ph type="ftr" sz="quarter" idx="11"/>
          </p:nvPr>
        </p:nvSpPr>
        <p:spPr/>
        <p:txBody>
          <a:bodyPr/>
          <a:lstStyle/>
          <a:p>
            <a:r>
              <a:rPr lang="en-IN"/>
              <a:t>PROJECT REPORT-1</a:t>
            </a:r>
          </a:p>
        </p:txBody>
      </p:sp>
      <p:sp>
        <p:nvSpPr>
          <p:cNvPr id="5" name="Slide Number Placeholder 4">
            <a:extLst>
              <a:ext uri="{FF2B5EF4-FFF2-40B4-BE49-F238E27FC236}">
                <a16:creationId xmlns:a16="http://schemas.microsoft.com/office/drawing/2014/main" id="{6F61AACE-0962-4941-9BAC-83D95687859C}"/>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201632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DA000-A18A-4BAB-B7DD-63159C00AF04}"/>
              </a:ext>
            </a:extLst>
          </p:cNvPr>
          <p:cNvSpPr>
            <a:spLocks noGrp="1"/>
          </p:cNvSpPr>
          <p:nvPr>
            <p:ph type="dt" sz="half" idx="10"/>
          </p:nvPr>
        </p:nvSpPr>
        <p:spPr/>
        <p:txBody>
          <a:bodyPr/>
          <a:lstStyle/>
          <a:p>
            <a:fld id="{6BC82B29-F950-408E-BD4B-09A632712B34}" type="datetime1">
              <a:rPr lang="en-IN" smtClean="0"/>
              <a:t>20-10-2020</a:t>
            </a:fld>
            <a:endParaRPr lang="en-IN"/>
          </a:p>
        </p:txBody>
      </p:sp>
      <p:sp>
        <p:nvSpPr>
          <p:cNvPr id="3" name="Footer Placeholder 2">
            <a:extLst>
              <a:ext uri="{FF2B5EF4-FFF2-40B4-BE49-F238E27FC236}">
                <a16:creationId xmlns:a16="http://schemas.microsoft.com/office/drawing/2014/main" id="{CC8D58A7-9EB6-4D17-BDA8-03AB0C4240F6}"/>
              </a:ext>
            </a:extLst>
          </p:cNvPr>
          <p:cNvSpPr>
            <a:spLocks noGrp="1"/>
          </p:cNvSpPr>
          <p:nvPr>
            <p:ph type="ftr" sz="quarter" idx="11"/>
          </p:nvPr>
        </p:nvSpPr>
        <p:spPr/>
        <p:txBody>
          <a:bodyPr/>
          <a:lstStyle/>
          <a:p>
            <a:r>
              <a:rPr lang="en-IN"/>
              <a:t>PROJECT REPORT-1</a:t>
            </a:r>
          </a:p>
        </p:txBody>
      </p:sp>
      <p:sp>
        <p:nvSpPr>
          <p:cNvPr id="4" name="Slide Number Placeholder 3">
            <a:extLst>
              <a:ext uri="{FF2B5EF4-FFF2-40B4-BE49-F238E27FC236}">
                <a16:creationId xmlns:a16="http://schemas.microsoft.com/office/drawing/2014/main" id="{7924F491-3B6E-4576-9ACE-3B80D0D4BB77}"/>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122589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EFF4-34C5-41DF-BA52-A4F228B9C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FA101C-B749-4A54-AE34-2CAF89E62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9EE71D-A4E9-4E03-BBDA-0AC536519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3144D-B76D-4B77-8F77-DCF53BEBEB54}"/>
              </a:ext>
            </a:extLst>
          </p:cNvPr>
          <p:cNvSpPr>
            <a:spLocks noGrp="1"/>
          </p:cNvSpPr>
          <p:nvPr>
            <p:ph type="dt" sz="half" idx="10"/>
          </p:nvPr>
        </p:nvSpPr>
        <p:spPr/>
        <p:txBody>
          <a:bodyPr/>
          <a:lstStyle/>
          <a:p>
            <a:fld id="{33082045-D2EA-4EFF-ABDE-303BFF5A91E3}" type="datetime1">
              <a:rPr lang="en-IN" smtClean="0"/>
              <a:t>20-10-2020</a:t>
            </a:fld>
            <a:endParaRPr lang="en-IN"/>
          </a:p>
        </p:txBody>
      </p:sp>
      <p:sp>
        <p:nvSpPr>
          <p:cNvPr id="6" name="Footer Placeholder 5">
            <a:extLst>
              <a:ext uri="{FF2B5EF4-FFF2-40B4-BE49-F238E27FC236}">
                <a16:creationId xmlns:a16="http://schemas.microsoft.com/office/drawing/2014/main" id="{ED7FAC43-5795-422B-A375-BF6050A27FD7}"/>
              </a:ext>
            </a:extLst>
          </p:cNvPr>
          <p:cNvSpPr>
            <a:spLocks noGrp="1"/>
          </p:cNvSpPr>
          <p:nvPr>
            <p:ph type="ftr" sz="quarter" idx="11"/>
          </p:nvPr>
        </p:nvSpPr>
        <p:spPr/>
        <p:txBody>
          <a:bodyPr/>
          <a:lstStyle/>
          <a:p>
            <a:r>
              <a:rPr lang="en-IN"/>
              <a:t>PROJECT REPORT-1</a:t>
            </a:r>
          </a:p>
        </p:txBody>
      </p:sp>
      <p:sp>
        <p:nvSpPr>
          <p:cNvPr id="7" name="Slide Number Placeholder 6">
            <a:extLst>
              <a:ext uri="{FF2B5EF4-FFF2-40B4-BE49-F238E27FC236}">
                <a16:creationId xmlns:a16="http://schemas.microsoft.com/office/drawing/2014/main" id="{4A59B976-55F8-4EF7-8B6E-C5D7B6DDC6CB}"/>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99737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B332-0F83-4D60-B907-3B960118A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0D6BB1-5963-4081-91F1-581E73D42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E3C8C4-2AA5-4A76-9AD4-5EABE23CA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7EC86-FEE6-45B7-8133-4F2BF0B41523}"/>
              </a:ext>
            </a:extLst>
          </p:cNvPr>
          <p:cNvSpPr>
            <a:spLocks noGrp="1"/>
          </p:cNvSpPr>
          <p:nvPr>
            <p:ph type="dt" sz="half" idx="10"/>
          </p:nvPr>
        </p:nvSpPr>
        <p:spPr/>
        <p:txBody>
          <a:bodyPr/>
          <a:lstStyle/>
          <a:p>
            <a:fld id="{38458314-85B1-4D31-8163-73468FD194B0}" type="datetime1">
              <a:rPr lang="en-IN" smtClean="0"/>
              <a:t>20-10-2020</a:t>
            </a:fld>
            <a:endParaRPr lang="en-IN"/>
          </a:p>
        </p:txBody>
      </p:sp>
      <p:sp>
        <p:nvSpPr>
          <p:cNvPr id="6" name="Footer Placeholder 5">
            <a:extLst>
              <a:ext uri="{FF2B5EF4-FFF2-40B4-BE49-F238E27FC236}">
                <a16:creationId xmlns:a16="http://schemas.microsoft.com/office/drawing/2014/main" id="{36D1041A-B9EA-440B-9675-00F9E0680A6F}"/>
              </a:ext>
            </a:extLst>
          </p:cNvPr>
          <p:cNvSpPr>
            <a:spLocks noGrp="1"/>
          </p:cNvSpPr>
          <p:nvPr>
            <p:ph type="ftr" sz="quarter" idx="11"/>
          </p:nvPr>
        </p:nvSpPr>
        <p:spPr/>
        <p:txBody>
          <a:bodyPr/>
          <a:lstStyle/>
          <a:p>
            <a:r>
              <a:rPr lang="en-IN"/>
              <a:t>PROJECT REPORT-1</a:t>
            </a:r>
          </a:p>
        </p:txBody>
      </p:sp>
      <p:sp>
        <p:nvSpPr>
          <p:cNvPr id="7" name="Slide Number Placeholder 6">
            <a:extLst>
              <a:ext uri="{FF2B5EF4-FFF2-40B4-BE49-F238E27FC236}">
                <a16:creationId xmlns:a16="http://schemas.microsoft.com/office/drawing/2014/main" id="{9A4A85D5-FC97-4F2C-97EA-05C070A96ED0}"/>
              </a:ext>
            </a:extLst>
          </p:cNvPr>
          <p:cNvSpPr>
            <a:spLocks noGrp="1"/>
          </p:cNvSpPr>
          <p:nvPr>
            <p:ph type="sldNum" sz="quarter" idx="12"/>
          </p:nvPr>
        </p:nvSpPr>
        <p:spPr/>
        <p:txBody>
          <a:bodyPr/>
          <a:lstStyle/>
          <a:p>
            <a:fld id="{DF4C30A3-4AFE-4867-AC37-5DF133C91C6A}" type="slidenum">
              <a:rPr lang="en-IN" smtClean="0"/>
              <a:t>‹#›</a:t>
            </a:fld>
            <a:endParaRPr lang="en-IN"/>
          </a:p>
        </p:txBody>
      </p:sp>
    </p:spTree>
    <p:extLst>
      <p:ext uri="{BB962C8B-B14F-4D97-AF65-F5344CB8AC3E}">
        <p14:creationId xmlns:p14="http://schemas.microsoft.com/office/powerpoint/2010/main" val="383483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A21EE-90B3-49C7-83D6-E975F6474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B8ABCC-A5D2-40D4-81B4-7150E4964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5DD46-4E75-47C3-9229-06C0A90D9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7A1BF-988C-46AC-A8E5-70FFCBEC3CA7}" type="datetime1">
              <a:rPr lang="en-IN" smtClean="0"/>
              <a:t>20-10-2020</a:t>
            </a:fld>
            <a:endParaRPr lang="en-IN"/>
          </a:p>
        </p:txBody>
      </p:sp>
      <p:sp>
        <p:nvSpPr>
          <p:cNvPr id="5" name="Footer Placeholder 4">
            <a:extLst>
              <a:ext uri="{FF2B5EF4-FFF2-40B4-BE49-F238E27FC236}">
                <a16:creationId xmlns:a16="http://schemas.microsoft.com/office/drawing/2014/main" id="{2DEBBDEE-AC57-4F1F-B781-7040F4F3A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REPORT-1</a:t>
            </a:r>
          </a:p>
        </p:txBody>
      </p:sp>
      <p:sp>
        <p:nvSpPr>
          <p:cNvPr id="6" name="Slide Number Placeholder 5">
            <a:extLst>
              <a:ext uri="{FF2B5EF4-FFF2-40B4-BE49-F238E27FC236}">
                <a16:creationId xmlns:a16="http://schemas.microsoft.com/office/drawing/2014/main" id="{4F523EC3-BE38-423E-98B0-F2CA4095E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C30A3-4AFE-4867-AC37-5DF133C91C6A}" type="slidenum">
              <a:rPr lang="en-IN" smtClean="0"/>
              <a:t>‹#›</a:t>
            </a:fld>
            <a:endParaRPr lang="en-IN"/>
          </a:p>
        </p:txBody>
      </p:sp>
    </p:spTree>
    <p:extLst>
      <p:ext uri="{BB962C8B-B14F-4D97-AF65-F5344CB8AC3E}">
        <p14:creationId xmlns:p14="http://schemas.microsoft.com/office/powerpoint/2010/main" val="194451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CEAB-A3D1-4C3C-9AC2-5CB69BE3057F}"/>
              </a:ext>
            </a:extLst>
          </p:cNvPr>
          <p:cNvSpPr>
            <a:spLocks noGrp="1"/>
          </p:cNvSpPr>
          <p:nvPr>
            <p:ph type="title"/>
          </p:nvPr>
        </p:nvSpPr>
        <p:spPr>
          <a:xfrm>
            <a:off x="838200" y="2340430"/>
            <a:ext cx="4245429" cy="2206364"/>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E-COMMERCE BUSINESS SYSTEM</a:t>
            </a:r>
          </a:p>
        </p:txBody>
      </p:sp>
      <p:sp>
        <p:nvSpPr>
          <p:cNvPr id="20"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officeArt object" descr="A screenshot of a cell phone&#10;&#10;Description automatically generated">
            <a:extLst>
              <a:ext uri="{FF2B5EF4-FFF2-40B4-BE49-F238E27FC236}">
                <a16:creationId xmlns:a16="http://schemas.microsoft.com/office/drawing/2014/main" id="{FC9E4C9D-FDC6-4D15-8A40-5F9CF657415F}"/>
              </a:ext>
            </a:extLst>
          </p:cNvPr>
          <p:cNvPicPr/>
          <p:nvPr/>
        </p:nvPicPr>
        <p:blipFill rotWithShape="1">
          <a:blip r:embed="rId2"/>
          <a:srcRect l="3712" r="5516"/>
          <a:stretch/>
        </p:blipFill>
        <p:spPr>
          <a:xfrm>
            <a:off x="5237825" y="1704513"/>
            <a:ext cx="6314096" cy="2842281"/>
          </a:xfrm>
          <a:prstGeom prst="rect">
            <a:avLst/>
          </a:prstGeom>
        </p:spPr>
      </p:pic>
      <p:sp>
        <p:nvSpPr>
          <p:cNvPr id="22"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3319"/>
            <a:ext cx="5925190"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7092887" cy="217468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
        <p:nvSpPr>
          <p:cNvPr id="6" name="Slide Number Placeholder 5">
            <a:extLst>
              <a:ext uri="{FF2B5EF4-FFF2-40B4-BE49-F238E27FC236}">
                <a16:creationId xmlns:a16="http://schemas.microsoft.com/office/drawing/2014/main" id="{CEE7FCA0-B46E-4E53-B54B-BC75F73F2E3F}"/>
              </a:ext>
            </a:extLst>
          </p:cNvPr>
          <p:cNvSpPr>
            <a:spLocks noGrp="1"/>
          </p:cNvSpPr>
          <p:nvPr>
            <p:ph type="sldNum" sz="quarter" idx="12"/>
          </p:nvPr>
        </p:nvSpPr>
        <p:spPr>
          <a:xfrm>
            <a:off x="8657617" y="6356350"/>
            <a:ext cx="2696183" cy="365125"/>
          </a:xfrm>
        </p:spPr>
        <p:txBody>
          <a:bodyPr vert="horz" lIns="91440" tIns="45720" rIns="91440" bIns="45720" rtlCol="0">
            <a:normAutofit/>
          </a:bodyPr>
          <a:lstStyle/>
          <a:p>
            <a:pPr>
              <a:spcAft>
                <a:spcPts val="600"/>
              </a:spcAft>
              <a:defRPr/>
            </a:pPr>
            <a:fld id="{DF4C30A3-4AFE-4867-AC37-5DF133C91C6A}" type="slidenum">
              <a:rPr lang="en-US" smtClean="0">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Tree>
    <p:extLst>
      <p:ext uri="{BB962C8B-B14F-4D97-AF65-F5344CB8AC3E}">
        <p14:creationId xmlns:p14="http://schemas.microsoft.com/office/powerpoint/2010/main" val="98292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picture containing drawing&#10;&#10;Description automatically generated">
            <a:extLst>
              <a:ext uri="{FF2B5EF4-FFF2-40B4-BE49-F238E27FC236}">
                <a16:creationId xmlns:a16="http://schemas.microsoft.com/office/drawing/2014/main" id="{79A5C519-A0D9-4F9A-94B5-FF3E9248D4D5}"/>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7528" r="26851"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1E5D03E0-2224-439F-A023-68D1999DBCD8}"/>
              </a:ext>
            </a:extLst>
          </p:cNvPr>
          <p:cNvSpPr>
            <a:spLocks noGrp="1"/>
          </p:cNvSpPr>
          <p:nvPr>
            <p:ph idx="1"/>
          </p:nvPr>
        </p:nvSpPr>
        <p:spPr>
          <a:xfrm>
            <a:off x="6090574" y="907232"/>
            <a:ext cx="4977578" cy="5153740"/>
          </a:xfrm>
        </p:spPr>
        <p:txBody>
          <a:bodyPr anchor="ctr">
            <a:normAutofit/>
          </a:bodyPr>
          <a:lstStyle/>
          <a:p>
            <a:r>
              <a:rPr lang="en-US" sz="2000" b="0" i="0" dirty="0">
                <a:solidFill>
                  <a:srgbClr val="000000"/>
                </a:solidFill>
                <a:effectLst/>
                <a:latin typeface="medium-content-serif-font"/>
              </a:rPr>
              <a:t>Apart from product recommendations, </a:t>
            </a:r>
            <a:r>
              <a:rPr lang="en-US" sz="2000" i="0" dirty="0">
                <a:solidFill>
                  <a:srgbClr val="000000"/>
                </a:solidFill>
                <a:effectLst/>
                <a:latin typeface="medium-content-serif-font"/>
              </a:rPr>
              <a:t>artificial intelligence in Ecommerce </a:t>
            </a:r>
            <a:r>
              <a:rPr lang="en-US" sz="2000" b="0" i="0" dirty="0">
                <a:solidFill>
                  <a:srgbClr val="000000"/>
                </a:solidFill>
                <a:effectLst/>
                <a:latin typeface="medium-content-serif-font"/>
              </a:rPr>
              <a:t>industry is being utilized by online retailers for providing chatbot services, analysing customer comments, and for providing personalized services to online shoppers. In fact, a </a:t>
            </a:r>
            <a:r>
              <a:rPr lang="en-US" sz="2000" b="0" i="0" u="none" strike="noStrike" dirty="0">
                <a:solidFill>
                  <a:srgbClr val="000000"/>
                </a:solidFill>
                <a:effectLst/>
                <a:latin typeface="medium-content-serif-font"/>
              </a:rPr>
              <a:t>2019 Ubisend study</a:t>
            </a:r>
            <a:r>
              <a:rPr lang="en-US" sz="2000" b="0" i="0" dirty="0">
                <a:solidFill>
                  <a:srgbClr val="000000"/>
                </a:solidFill>
                <a:effectLst/>
                <a:latin typeface="medium-content-serif-font"/>
              </a:rPr>
              <a:t> found that 1 in every 5 consumers are willing to purchase goods or services from a chatbot, while 40% of the online shoppers are looking for great offers and shopping deals from chatbots.</a:t>
            </a:r>
            <a:endParaRPr lang="en-IN" sz="2000" dirty="0">
              <a:solidFill>
                <a:srgbClr val="000000"/>
              </a:solidFill>
            </a:endParaRPr>
          </a:p>
        </p:txBody>
      </p:sp>
      <p:sp>
        <p:nvSpPr>
          <p:cNvPr id="4" name="Footer Placeholder 3">
            <a:extLst>
              <a:ext uri="{FF2B5EF4-FFF2-40B4-BE49-F238E27FC236}">
                <a16:creationId xmlns:a16="http://schemas.microsoft.com/office/drawing/2014/main" id="{B3448F03-317B-4DFA-80BD-23475C9DADA7}"/>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IN" sz="1100">
                <a:solidFill>
                  <a:srgbClr val="898989"/>
                </a:solidFill>
              </a:rPr>
              <a:t>PROJECT REPORT-1</a:t>
            </a:r>
          </a:p>
        </p:txBody>
      </p:sp>
      <p:sp>
        <p:nvSpPr>
          <p:cNvPr id="5" name="Slide Number Placeholder 4">
            <a:extLst>
              <a:ext uri="{FF2B5EF4-FFF2-40B4-BE49-F238E27FC236}">
                <a16:creationId xmlns:a16="http://schemas.microsoft.com/office/drawing/2014/main" id="{FA818ACC-CE59-41E7-AF51-8E730A56F805}"/>
              </a:ext>
            </a:extLst>
          </p:cNvPr>
          <p:cNvSpPr>
            <a:spLocks noGrp="1"/>
          </p:cNvSpPr>
          <p:nvPr>
            <p:ph type="sldNum" sz="quarter" idx="12"/>
          </p:nvPr>
        </p:nvSpPr>
        <p:spPr>
          <a:xfrm>
            <a:off x="10825930" y="6223702"/>
            <a:ext cx="570728" cy="314067"/>
          </a:xfrm>
        </p:spPr>
        <p:txBody>
          <a:bodyPr>
            <a:normAutofit/>
          </a:bodyPr>
          <a:lstStyle/>
          <a:p>
            <a:pPr>
              <a:spcAft>
                <a:spcPts val="600"/>
              </a:spcAft>
            </a:pPr>
            <a:fld id="{DF4C30A3-4AFE-4867-AC37-5DF133C91C6A}" type="slidenum">
              <a:rPr lang="en-IN" sz="1100">
                <a:solidFill>
                  <a:srgbClr val="898989"/>
                </a:solidFill>
              </a:rPr>
              <a:pPr>
                <a:spcAft>
                  <a:spcPts val="600"/>
                </a:spcAft>
              </a:pPr>
              <a:t>10</a:t>
            </a:fld>
            <a:endParaRPr lang="en-IN" sz="1100">
              <a:solidFill>
                <a:srgbClr val="898989"/>
              </a:solidFill>
            </a:endParaRPr>
          </a:p>
        </p:txBody>
      </p:sp>
    </p:spTree>
    <p:extLst>
      <p:ext uri="{BB962C8B-B14F-4D97-AF65-F5344CB8AC3E}">
        <p14:creationId xmlns:p14="http://schemas.microsoft.com/office/powerpoint/2010/main" val="127126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F7F0542-129E-49C1-8E2C-D31E6EC0D3DA}"/>
              </a:ext>
            </a:extLst>
          </p:cNvPr>
          <p:cNvPicPr>
            <a:picLocks noChangeAspect="1"/>
          </p:cNvPicPr>
          <p:nvPr/>
        </p:nvPicPr>
        <p:blipFill rotWithShape="1">
          <a:blip r:embed="rId2">
            <a:extLst>
              <a:ext uri="{28A0092B-C50C-407E-A947-70E740481C1C}">
                <a14:useLocalDpi xmlns:a14="http://schemas.microsoft.com/office/drawing/2010/main" val="0"/>
              </a:ext>
            </a:extLst>
          </a:blip>
          <a:srcRect t="24728" b="1440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D097B44-D928-4226-A42D-2121E680507A}"/>
              </a:ext>
            </a:extLst>
          </p:cNvPr>
          <p:cNvSpPr>
            <a:spLocks noGrp="1"/>
          </p:cNvSpPr>
          <p:nvPr>
            <p:ph idx="1"/>
          </p:nvPr>
        </p:nvSpPr>
        <p:spPr>
          <a:xfrm>
            <a:off x="2052282" y="3807139"/>
            <a:ext cx="8361225" cy="2336210"/>
          </a:xfrm>
        </p:spPr>
        <p:txBody>
          <a:bodyPr anchor="ctr">
            <a:normAutofit/>
          </a:bodyPr>
          <a:lstStyle/>
          <a:p>
            <a:r>
              <a:rPr lang="en-US" sz="1500" b="0" i="0" dirty="0">
                <a:effectLst/>
                <a:latin typeface="medium-content-serif-font"/>
              </a:rPr>
              <a:t>The use of </a:t>
            </a:r>
            <a:r>
              <a:rPr lang="en-US" sz="1500" i="0" dirty="0">
                <a:effectLst/>
                <a:latin typeface="medium-content-serif-font"/>
              </a:rPr>
              <a:t>artificial intelligence in online shopping </a:t>
            </a:r>
            <a:r>
              <a:rPr lang="en-US" sz="1500" b="0" i="0" dirty="0">
                <a:effectLst/>
                <a:latin typeface="medium-content-serif-font"/>
              </a:rPr>
              <a:t>is transforming the E-commerce industry by predicting shopping patterns based on the products that shoppers buy and when they buy them. For example, if online shoppers frequently buy a particular brand of rice every week, then the online retailer could send a personalized offer to these shoppers for this product, or even use a machine learning-enabled recommendation for a supplementary product that goes well with rice dishes.</a:t>
            </a:r>
          </a:p>
          <a:p>
            <a:r>
              <a:rPr lang="en-US" sz="1500" i="0" dirty="0">
                <a:effectLst/>
                <a:latin typeface="medium-content-serif-font"/>
              </a:rPr>
              <a:t>Ecommerce AI tools </a:t>
            </a:r>
            <a:r>
              <a:rPr lang="en-US" sz="1500" b="0" i="0" dirty="0">
                <a:effectLst/>
                <a:latin typeface="medium-content-serif-font"/>
              </a:rPr>
              <a:t>or AI-enabled digital assistants such as the </a:t>
            </a:r>
            <a:r>
              <a:rPr lang="en-US" sz="1500" b="0" i="0" u="none" strike="noStrike" dirty="0">
                <a:effectLst/>
                <a:latin typeface="medium-content-serif-font"/>
              </a:rPr>
              <a:t>Google Duplex</a:t>
            </a:r>
            <a:r>
              <a:rPr lang="en-US" sz="1500" b="0" i="0" dirty="0">
                <a:effectLst/>
                <a:latin typeface="medium-content-serif-font"/>
              </a:rPr>
              <a:t> tool is developing capabilities like creating grocery lists (from the shopper’s natural voice) and even placing online shopping orders for them.</a:t>
            </a:r>
            <a:endParaRPr lang="en-IN" sz="1500" dirty="0"/>
          </a:p>
        </p:txBody>
      </p:sp>
      <p:sp>
        <p:nvSpPr>
          <p:cNvPr id="4" name="Footer Placeholder 3">
            <a:extLst>
              <a:ext uri="{FF2B5EF4-FFF2-40B4-BE49-F238E27FC236}">
                <a16:creationId xmlns:a16="http://schemas.microsoft.com/office/drawing/2014/main" id="{208575AB-1C98-4720-834B-5F7971ACA61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solidFill>
                  <a:schemeClr val="tx1">
                    <a:lumMod val="75000"/>
                    <a:lumOff val="25000"/>
                  </a:schemeClr>
                </a:solidFill>
              </a:rPr>
              <a:t>PROJECT REPORT-1</a:t>
            </a:r>
          </a:p>
        </p:txBody>
      </p:sp>
      <p:sp>
        <p:nvSpPr>
          <p:cNvPr id="5" name="Slide Number Placeholder 4">
            <a:extLst>
              <a:ext uri="{FF2B5EF4-FFF2-40B4-BE49-F238E27FC236}">
                <a16:creationId xmlns:a16="http://schemas.microsoft.com/office/drawing/2014/main" id="{30584661-AC12-4471-8028-CFA22A137FD1}"/>
              </a:ext>
            </a:extLst>
          </p:cNvPr>
          <p:cNvSpPr>
            <a:spLocks noGrp="1"/>
          </p:cNvSpPr>
          <p:nvPr>
            <p:ph type="sldNum" sz="quarter" idx="12"/>
          </p:nvPr>
        </p:nvSpPr>
        <p:spPr>
          <a:xfrm>
            <a:off x="8864600" y="6356350"/>
            <a:ext cx="2743200" cy="365125"/>
          </a:xfrm>
        </p:spPr>
        <p:txBody>
          <a:bodyPr>
            <a:normAutofit/>
          </a:bodyPr>
          <a:lstStyle/>
          <a:p>
            <a:pPr>
              <a:spcAft>
                <a:spcPts val="600"/>
              </a:spcAft>
            </a:pPr>
            <a:fld id="{DF4C30A3-4AFE-4867-AC37-5DF133C91C6A}" type="slidenum">
              <a:rPr lang="en-IN">
                <a:solidFill>
                  <a:schemeClr val="tx1">
                    <a:lumMod val="75000"/>
                    <a:lumOff val="25000"/>
                  </a:schemeClr>
                </a:solidFill>
              </a:rPr>
              <a:pPr>
                <a:spcAft>
                  <a:spcPts val="600"/>
                </a:spcAft>
              </a:pPr>
              <a:t>11</a:t>
            </a:fld>
            <a:endParaRPr lang="en-IN">
              <a:solidFill>
                <a:schemeClr val="tx1">
                  <a:lumMod val="75000"/>
                  <a:lumOff val="25000"/>
                </a:schemeClr>
              </a:solidFill>
            </a:endParaRPr>
          </a:p>
        </p:txBody>
      </p:sp>
    </p:spTree>
    <p:extLst>
      <p:ext uri="{BB962C8B-B14F-4D97-AF65-F5344CB8AC3E}">
        <p14:creationId xmlns:p14="http://schemas.microsoft.com/office/powerpoint/2010/main" val="298928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a:extLst>
              <a:ext uri="{FF2B5EF4-FFF2-40B4-BE49-F238E27FC236}">
                <a16:creationId xmlns:a16="http://schemas.microsoft.com/office/drawing/2014/main" id="{D306DC51-96CE-48D4-A090-A1C071AD80EF}"/>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21" name="Rectangle 1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B44BE3-5D42-4196-9FD4-84D2175959F4}"/>
              </a:ext>
            </a:extLst>
          </p:cNvPr>
          <p:cNvSpPr>
            <a:spLocks noGrp="1"/>
          </p:cNvSpPr>
          <p:nvPr>
            <p:ph type="title"/>
          </p:nvPr>
        </p:nvSpPr>
        <p:spPr>
          <a:xfrm>
            <a:off x="7762875" y="1312863"/>
            <a:ext cx="4128135" cy="4060760"/>
          </a:xfrm>
        </p:spPr>
        <p:txBody>
          <a:bodyPr vert="horz" lIns="91440" tIns="45720" rIns="91440" bIns="45720" rtlCol="0" anchor="b">
            <a:normAutofit/>
          </a:bodyPr>
          <a:lstStyle/>
          <a:p>
            <a:r>
              <a:rPr lang="en-US" sz="4800" b="1" dirty="0">
                <a:latin typeface="Times New Roman" panose="02020603050405020304" pitchFamily="18" charset="0"/>
                <a:cs typeface="Times New Roman" panose="02020603050405020304" pitchFamily="18" charset="0"/>
              </a:rPr>
              <a:t>M</a:t>
            </a:r>
            <a:r>
              <a:rPr lang="en-US" sz="4800" b="1" i="0" dirty="0">
                <a:effectLst/>
                <a:latin typeface="Times New Roman" panose="02020603050405020304" pitchFamily="18" charset="0"/>
                <a:cs typeface="Times New Roman" panose="02020603050405020304" pitchFamily="18" charset="0"/>
              </a:rPr>
              <a:t>ajor AI Applications in Ecommerce</a:t>
            </a:r>
            <a:br>
              <a:rPr lang="en-US" sz="4800" b="1" i="0" dirty="0">
                <a:effectLst/>
              </a:rPr>
            </a:br>
            <a:endParaRPr lang="en-US" sz="4800" dirty="0"/>
          </a:p>
        </p:txBody>
      </p:sp>
      <p:sp>
        <p:nvSpPr>
          <p:cNvPr id="22"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7A6C7A1-BA2D-454E-B1B2-0B1CAD867BFC}"/>
              </a:ext>
            </a:extLst>
          </p:cNvPr>
          <p:cNvSpPr>
            <a:spLocks noGrp="1"/>
          </p:cNvSpPr>
          <p:nvPr>
            <p:ph type="ftr" sz="quarter" idx="11"/>
          </p:nvPr>
        </p:nvSpPr>
        <p:spPr>
          <a:xfrm>
            <a:off x="7848600" y="6356350"/>
            <a:ext cx="3096491" cy="365125"/>
          </a:xfrm>
        </p:spPr>
        <p:txBody>
          <a:bodyPr vert="horz" lIns="91440" tIns="45720" rIns="91440" bIns="45720" rtlCol="0" anchor="ctr">
            <a:normAutofit/>
          </a:bodyPr>
          <a:lstStyle/>
          <a:p>
            <a:pPr algn="l">
              <a:spcAft>
                <a:spcPts val="600"/>
              </a:spcAft>
              <a:defRPr/>
            </a:pPr>
            <a:r>
              <a:rPr lang="en-US" kern="1200">
                <a:solidFill>
                  <a:schemeClr val="tx1">
                    <a:lumMod val="50000"/>
                    <a:lumOff val="50000"/>
                  </a:schemeClr>
                </a:solidFill>
                <a:latin typeface="Calibri" panose="020F0502020204030204"/>
                <a:ea typeface="+mn-ea"/>
                <a:cs typeface="+mn-cs"/>
              </a:rPr>
              <a:t>PROJECT REPORT-1</a:t>
            </a:r>
          </a:p>
        </p:txBody>
      </p:sp>
      <p:sp>
        <p:nvSpPr>
          <p:cNvPr id="5" name="Slide Number Placeholder 4">
            <a:extLst>
              <a:ext uri="{FF2B5EF4-FFF2-40B4-BE49-F238E27FC236}">
                <a16:creationId xmlns:a16="http://schemas.microsoft.com/office/drawing/2014/main" id="{DBEB28FE-1196-4101-944B-A7662C8F4AA7}"/>
              </a:ext>
            </a:extLst>
          </p:cNvPr>
          <p:cNvSpPr>
            <a:spLocks noGrp="1"/>
          </p:cNvSpPr>
          <p:nvPr>
            <p:ph type="sldNum" sz="quarter" idx="12"/>
          </p:nvPr>
        </p:nvSpPr>
        <p:spPr>
          <a:xfrm>
            <a:off x="11150138" y="6356350"/>
            <a:ext cx="721822" cy="365125"/>
          </a:xfrm>
        </p:spPr>
        <p:txBody>
          <a:bodyPr vert="horz" lIns="91440" tIns="45720" rIns="91440" bIns="45720" rtlCol="0" anchor="ctr">
            <a:normAutofit/>
          </a:bodyPr>
          <a:lstStyle/>
          <a:p>
            <a:pPr>
              <a:spcAft>
                <a:spcPts val="600"/>
              </a:spcAft>
              <a:defRPr/>
            </a:pPr>
            <a:fld id="{DF4C30A3-4AFE-4867-AC37-5DF133C91C6A}" type="slidenum">
              <a:rPr lang="en-US">
                <a:solidFill>
                  <a:schemeClr val="tx1">
                    <a:lumMod val="50000"/>
                    <a:lumOff val="50000"/>
                  </a:schemeClr>
                </a:solidFill>
                <a:latin typeface="Calibri" panose="020F0502020204030204"/>
              </a:rPr>
              <a:pPr>
                <a:spcAft>
                  <a:spcPts val="600"/>
                </a:spcAft>
                <a:defRPr/>
              </a:pPr>
              <a:t>12</a:t>
            </a:fld>
            <a:endParaRPr lang="en-US">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336811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8">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0">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A6C7372-3E63-40C6-A5F1-2334055F2F11}"/>
              </a:ext>
            </a:extLst>
          </p:cNvPr>
          <p:cNvSpPr>
            <a:spLocks noGrp="1"/>
          </p:cNvSpPr>
          <p:nvPr>
            <p:ph type="title"/>
          </p:nvPr>
        </p:nvSpPr>
        <p:spPr>
          <a:xfrm>
            <a:off x="804672" y="802955"/>
            <a:ext cx="5145024" cy="1454051"/>
          </a:xfrm>
        </p:spPr>
        <p:txBody>
          <a:bodyPr>
            <a:normAutofit/>
          </a:bodyPr>
          <a:lstStyle/>
          <a:p>
            <a:r>
              <a:rPr lang="en-US" sz="3100" b="1" i="0">
                <a:solidFill>
                  <a:srgbClr val="000000"/>
                </a:solidFill>
                <a:effectLst/>
                <a:latin typeface="Times New Roman" panose="02020603050405020304" pitchFamily="18" charset="0"/>
                <a:cs typeface="Times New Roman" panose="02020603050405020304" pitchFamily="18" charset="0"/>
              </a:rPr>
              <a:t>Chatbots and other virtual assistants</a:t>
            </a:r>
            <a:br>
              <a:rPr lang="en-US" sz="3100" b="1" i="0">
                <a:solidFill>
                  <a:srgbClr val="000000"/>
                </a:solidFill>
                <a:effectLst/>
                <a:latin typeface="medium-content-sans-serif-font"/>
              </a:rPr>
            </a:br>
            <a:endParaRPr lang="en-IN" sz="3100">
              <a:solidFill>
                <a:srgbClr val="000000"/>
              </a:solidFill>
            </a:endParaRPr>
          </a:p>
        </p:txBody>
      </p:sp>
      <p:sp>
        <p:nvSpPr>
          <p:cNvPr id="33"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room&#10;&#10;Description automatically generated">
            <a:extLst>
              <a:ext uri="{FF2B5EF4-FFF2-40B4-BE49-F238E27FC236}">
                <a16:creationId xmlns:a16="http://schemas.microsoft.com/office/drawing/2014/main" id="{40C63409-2D72-450E-BDF0-FB094098F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148" y="282732"/>
            <a:ext cx="2393326" cy="1334278"/>
          </a:xfrm>
          <a:prstGeom prst="rect">
            <a:avLst/>
          </a:prstGeom>
        </p:spPr>
      </p:pic>
      <p:sp>
        <p:nvSpPr>
          <p:cNvPr id="3" name="Content Placeholder 2">
            <a:extLst>
              <a:ext uri="{FF2B5EF4-FFF2-40B4-BE49-F238E27FC236}">
                <a16:creationId xmlns:a16="http://schemas.microsoft.com/office/drawing/2014/main" id="{4EF12551-58E6-40DA-8BF0-5F911D059578}"/>
              </a:ext>
            </a:extLst>
          </p:cNvPr>
          <p:cNvSpPr>
            <a:spLocks noGrp="1"/>
          </p:cNvSpPr>
          <p:nvPr>
            <p:ph idx="1"/>
          </p:nvPr>
        </p:nvSpPr>
        <p:spPr>
          <a:xfrm>
            <a:off x="804672" y="2421682"/>
            <a:ext cx="5145024" cy="3639289"/>
          </a:xfrm>
        </p:spPr>
        <p:txBody>
          <a:bodyPr anchor="ctr">
            <a:normAutofit/>
          </a:bodyPr>
          <a:lstStyle/>
          <a:p>
            <a:r>
              <a:rPr lang="en-US" sz="1400" b="0" i="0" dirty="0">
                <a:solidFill>
                  <a:srgbClr val="000000"/>
                </a:solidFill>
                <a:effectLst/>
                <a:latin typeface="medium-content-serif-font"/>
              </a:rPr>
              <a:t>E-commerce retailers are increasingly turning towards chatbots or digital assistants to provide 24×7 support to their online shoppers. Built using AI technologies, chatbots are getting more intuitive and are enabling a better customer experience.</a:t>
            </a:r>
          </a:p>
          <a:p>
            <a:pPr marL="0" indent="0">
              <a:buNone/>
            </a:pPr>
            <a:r>
              <a:rPr lang="en-US" sz="1400" b="0" i="0" dirty="0">
                <a:solidFill>
                  <a:srgbClr val="000000"/>
                </a:solidFill>
                <a:effectLst/>
                <a:latin typeface="medium-content-serif-font"/>
              </a:rPr>
              <a:t>Apart from providing good customer support, chatbots are enhancing the </a:t>
            </a:r>
            <a:r>
              <a:rPr lang="en-US" sz="1400" i="0" dirty="0">
                <a:solidFill>
                  <a:srgbClr val="000000"/>
                </a:solidFill>
                <a:effectLst/>
                <a:latin typeface="medium-content-serif-font"/>
              </a:rPr>
              <a:t>impact of AI in Ecommerce </a:t>
            </a:r>
            <a:r>
              <a:rPr lang="en-US" sz="1400" b="0" i="0" dirty="0">
                <a:solidFill>
                  <a:srgbClr val="000000"/>
                </a:solidFill>
                <a:effectLst/>
                <a:latin typeface="medium-content-serif-font"/>
              </a:rPr>
              <a:t>through capabilities such:</a:t>
            </a:r>
          </a:p>
          <a:p>
            <a:r>
              <a:rPr lang="en-US" sz="1400" b="0" i="0" dirty="0">
                <a:solidFill>
                  <a:srgbClr val="000000"/>
                </a:solidFill>
                <a:effectLst/>
                <a:latin typeface="medium-content-serif-font"/>
              </a:rPr>
              <a:t>Natural language processing (or NLP) that can interpret voice-based interactions with consumers.</a:t>
            </a:r>
          </a:p>
          <a:p>
            <a:pPr>
              <a:buFont typeface="Arial" panose="020B0604020202020204" pitchFamily="34" charset="0"/>
              <a:buChar char="•"/>
            </a:pPr>
            <a:r>
              <a:rPr lang="en-US" sz="1400" b="0" i="0" dirty="0">
                <a:solidFill>
                  <a:srgbClr val="000000"/>
                </a:solidFill>
                <a:effectLst/>
                <a:latin typeface="medium-content-serif-font"/>
              </a:rPr>
              <a:t>Addressing consumer needs through deeper insights.</a:t>
            </a:r>
          </a:p>
          <a:p>
            <a:pPr>
              <a:buFont typeface="Arial" panose="020B0604020202020204" pitchFamily="34" charset="0"/>
              <a:buChar char="•"/>
            </a:pPr>
            <a:r>
              <a:rPr lang="en-US" sz="1400" b="0" i="0" dirty="0">
                <a:solidFill>
                  <a:srgbClr val="000000"/>
                </a:solidFill>
                <a:effectLst/>
                <a:latin typeface="medium-content-serif-font"/>
              </a:rPr>
              <a:t>Self-learning capabilities that help them improve over time.</a:t>
            </a:r>
          </a:p>
          <a:p>
            <a:pPr>
              <a:buFont typeface="Arial" panose="020B0604020202020204" pitchFamily="34" charset="0"/>
              <a:buChar char="•"/>
            </a:pPr>
            <a:r>
              <a:rPr lang="en-US" sz="1400" b="0" i="0" dirty="0">
                <a:solidFill>
                  <a:srgbClr val="000000"/>
                </a:solidFill>
                <a:effectLst/>
                <a:latin typeface="medium-content-serif-font"/>
              </a:rPr>
              <a:t>Provide personalized or targeted offers to customers.</a:t>
            </a:r>
          </a:p>
          <a:p>
            <a:endParaRPr lang="en-IN" sz="1400" dirty="0">
              <a:solidFill>
                <a:srgbClr val="000000"/>
              </a:solidFill>
            </a:endParaRPr>
          </a:p>
        </p:txBody>
      </p:sp>
      <p:sp>
        <p:nvSpPr>
          <p:cNvPr id="4" name="Footer Placeholder 3">
            <a:extLst>
              <a:ext uri="{FF2B5EF4-FFF2-40B4-BE49-F238E27FC236}">
                <a16:creationId xmlns:a16="http://schemas.microsoft.com/office/drawing/2014/main" id="{4FEC0375-3EFA-4826-A13B-B7AABB5A44A0}"/>
              </a:ext>
            </a:extLst>
          </p:cNvPr>
          <p:cNvSpPr>
            <a:spLocks noGrp="1"/>
          </p:cNvSpPr>
          <p:nvPr>
            <p:ph type="ftr" sz="quarter" idx="11"/>
          </p:nvPr>
        </p:nvSpPr>
        <p:spPr>
          <a:xfrm>
            <a:off x="805661" y="6223702"/>
            <a:ext cx="3749040" cy="314067"/>
          </a:xfrm>
        </p:spPr>
        <p:txBody>
          <a:bodyPr>
            <a:normAutofit/>
          </a:bodyPr>
          <a:lstStyle/>
          <a:p>
            <a:pPr algn="l">
              <a:spcAft>
                <a:spcPts val="600"/>
              </a:spcAft>
            </a:pPr>
            <a:r>
              <a:rPr lang="en-IN" sz="1100">
                <a:solidFill>
                  <a:srgbClr val="898989"/>
                </a:solidFill>
              </a:rPr>
              <a:t>PROJECT REPORT-1</a:t>
            </a:r>
          </a:p>
        </p:txBody>
      </p:sp>
      <p:sp>
        <p:nvSpPr>
          <p:cNvPr id="5" name="Slide Number Placeholder 4">
            <a:extLst>
              <a:ext uri="{FF2B5EF4-FFF2-40B4-BE49-F238E27FC236}">
                <a16:creationId xmlns:a16="http://schemas.microsoft.com/office/drawing/2014/main" id="{A4849952-574B-45EE-A85B-73DE4A03D059}"/>
              </a:ext>
            </a:extLst>
          </p:cNvPr>
          <p:cNvSpPr>
            <a:spLocks noGrp="1"/>
          </p:cNvSpPr>
          <p:nvPr>
            <p:ph type="sldNum" sz="quarter" idx="12"/>
          </p:nvPr>
        </p:nvSpPr>
        <p:spPr>
          <a:xfrm>
            <a:off x="6497729" y="6223702"/>
            <a:ext cx="570728" cy="314067"/>
          </a:xfrm>
        </p:spPr>
        <p:txBody>
          <a:bodyPr>
            <a:normAutofit/>
          </a:bodyPr>
          <a:lstStyle/>
          <a:p>
            <a:pPr>
              <a:spcAft>
                <a:spcPts val="600"/>
              </a:spcAft>
            </a:pPr>
            <a:fld id="{DF4C30A3-4AFE-4867-AC37-5DF133C91C6A}" type="slidenum">
              <a:rPr lang="en-IN" sz="1100">
                <a:solidFill>
                  <a:srgbClr val="898989"/>
                </a:solidFill>
              </a:rPr>
              <a:pPr>
                <a:spcAft>
                  <a:spcPts val="600"/>
                </a:spcAft>
              </a:pPr>
              <a:t>13</a:t>
            </a:fld>
            <a:endParaRPr lang="en-IN" sz="1100">
              <a:solidFill>
                <a:srgbClr val="898989"/>
              </a:solidFill>
            </a:endParaRPr>
          </a:p>
        </p:txBody>
      </p:sp>
      <p:sp>
        <p:nvSpPr>
          <p:cNvPr id="34"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Robot">
            <a:extLst>
              <a:ext uri="{FF2B5EF4-FFF2-40B4-BE49-F238E27FC236}">
                <a16:creationId xmlns:a16="http://schemas.microsoft.com/office/drawing/2014/main" id="{0275F890-1623-4687-B136-51E442F114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2423" y="3989614"/>
            <a:ext cx="2548155" cy="2548155"/>
          </a:xfrm>
          <a:prstGeom prst="rect">
            <a:avLst/>
          </a:prstGeom>
        </p:spPr>
      </p:pic>
    </p:spTree>
    <p:extLst>
      <p:ext uri="{BB962C8B-B14F-4D97-AF65-F5344CB8AC3E}">
        <p14:creationId xmlns:p14="http://schemas.microsoft.com/office/powerpoint/2010/main" val="85667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3">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18">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CF00ED-7AAE-406A-A494-5617178099CB}"/>
              </a:ext>
            </a:extLst>
          </p:cNvPr>
          <p:cNvSpPr>
            <a:spLocks noGrp="1"/>
          </p:cNvSpPr>
          <p:nvPr>
            <p:ph type="title"/>
          </p:nvPr>
        </p:nvSpPr>
        <p:spPr>
          <a:xfrm>
            <a:off x="1047280" y="759805"/>
            <a:ext cx="10306520" cy="1325563"/>
          </a:xfrm>
        </p:spPr>
        <p:txBody>
          <a:bodyPr>
            <a:normAutofit/>
          </a:bodyPr>
          <a:lstStyle/>
          <a:p>
            <a:pPr algn="ctr"/>
            <a:r>
              <a:rPr lang="en-IN" sz="4000" b="1" i="0" dirty="0">
                <a:solidFill>
                  <a:srgbClr val="FFFFFF"/>
                </a:solidFill>
                <a:effectLst/>
                <a:latin typeface="Times New Roman" panose="02020603050405020304" pitchFamily="18" charset="0"/>
                <a:cs typeface="Times New Roman" panose="02020603050405020304" pitchFamily="18" charset="0"/>
              </a:rPr>
              <a:t>Intelligent Product Recommendations</a:t>
            </a:r>
            <a:br>
              <a:rPr lang="en-IN" sz="4000" b="1" i="0" dirty="0">
                <a:solidFill>
                  <a:srgbClr val="FFFFFF"/>
                </a:solidFill>
                <a:effectLst/>
                <a:latin typeface="medium-content-sans-serif-font"/>
              </a:rPr>
            </a:br>
            <a:endParaRPr lang="en-IN" sz="4000" dirty="0">
              <a:solidFill>
                <a:srgbClr val="FFFFFF"/>
              </a:solidFill>
            </a:endParaRPr>
          </a:p>
        </p:txBody>
      </p:sp>
      <p:pic>
        <p:nvPicPr>
          <p:cNvPr id="27" name="Graphic 8" descr="CRM Customer Insights App">
            <a:extLst>
              <a:ext uri="{FF2B5EF4-FFF2-40B4-BE49-F238E27FC236}">
                <a16:creationId xmlns:a16="http://schemas.microsoft.com/office/drawing/2014/main" id="{DD237E6D-0F9D-4A18-B731-03FA7F5077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02" y="2669172"/>
            <a:ext cx="3209779" cy="3209779"/>
          </a:xfrm>
          <a:prstGeom prst="rect">
            <a:avLst/>
          </a:prstGeom>
        </p:spPr>
      </p:pic>
      <p:sp>
        <p:nvSpPr>
          <p:cNvPr id="3" name="Content Placeholder 2">
            <a:extLst>
              <a:ext uri="{FF2B5EF4-FFF2-40B4-BE49-F238E27FC236}">
                <a16:creationId xmlns:a16="http://schemas.microsoft.com/office/drawing/2014/main" id="{5AF5E2ED-FA25-4C18-A3CF-DB2666C26EC4}"/>
              </a:ext>
            </a:extLst>
          </p:cNvPr>
          <p:cNvSpPr>
            <a:spLocks noGrp="1"/>
          </p:cNvSpPr>
          <p:nvPr>
            <p:ph idx="1"/>
          </p:nvPr>
        </p:nvSpPr>
        <p:spPr>
          <a:xfrm>
            <a:off x="5295569" y="2494450"/>
            <a:ext cx="5471529" cy="3563159"/>
          </a:xfrm>
        </p:spPr>
        <p:txBody>
          <a:bodyPr>
            <a:normAutofit/>
          </a:bodyPr>
          <a:lstStyle/>
          <a:p>
            <a:r>
              <a:rPr lang="en-US" sz="1500" b="0" i="0" dirty="0">
                <a:effectLst/>
                <a:latin typeface="medium-content-serif-font"/>
              </a:rPr>
              <a:t>Among the major applications of </a:t>
            </a:r>
            <a:r>
              <a:rPr lang="en-US" sz="1500" i="0" dirty="0">
                <a:effectLst/>
                <a:latin typeface="medium-content-serif-font"/>
              </a:rPr>
              <a:t>artificial intelligence in Ecommerce</a:t>
            </a:r>
            <a:r>
              <a:rPr lang="en-US" sz="1500" b="0" i="0" dirty="0">
                <a:effectLst/>
                <a:latin typeface="medium-content-serif-font"/>
              </a:rPr>
              <a:t>, personalized product recommendations for online shoppers are increasing </a:t>
            </a:r>
            <a:r>
              <a:rPr lang="en-US" sz="1500" b="0" i="0" u="none" strike="noStrike" dirty="0">
                <a:effectLst/>
                <a:latin typeface="medium-content-serif-font"/>
              </a:rPr>
              <a:t>conversion rates by 915% and average order values by 3%</a:t>
            </a:r>
            <a:r>
              <a:rPr lang="en-US" sz="1500" b="0" i="0" dirty="0">
                <a:effectLst/>
                <a:latin typeface="medium-content-serif-font"/>
              </a:rPr>
              <a:t>. With the use of big data, </a:t>
            </a:r>
            <a:r>
              <a:rPr lang="en-US" sz="1500" i="0" dirty="0">
                <a:effectLst/>
                <a:latin typeface="medium-content-serif-font"/>
              </a:rPr>
              <a:t>AI in Ecommerce </a:t>
            </a:r>
            <a:r>
              <a:rPr lang="en-US" sz="1500" b="0" i="0" dirty="0">
                <a:effectLst/>
                <a:latin typeface="medium-content-serif-font"/>
              </a:rPr>
              <a:t>is impacting customer choices thanks to its knowledge of previous purchases, searched products, and online browsing habits.</a:t>
            </a:r>
          </a:p>
          <a:p>
            <a:pPr marL="0" indent="0">
              <a:buNone/>
            </a:pPr>
            <a:r>
              <a:rPr lang="en-US" sz="1500" b="0" i="0" dirty="0">
                <a:effectLst/>
                <a:latin typeface="medium-content-serif-font"/>
              </a:rPr>
              <a:t>Product recommendations provide multiple benefits for Ecommerce retailers including:</a:t>
            </a:r>
          </a:p>
          <a:p>
            <a:pPr>
              <a:buFont typeface="Arial" panose="020B0604020202020204" pitchFamily="34" charset="0"/>
              <a:buChar char="•"/>
            </a:pPr>
            <a:r>
              <a:rPr lang="en-US" sz="1500" b="0" i="0" dirty="0">
                <a:effectLst/>
                <a:latin typeface="medium-content-serif-font"/>
              </a:rPr>
              <a:t>Higher number of returning customers</a:t>
            </a:r>
          </a:p>
          <a:p>
            <a:pPr>
              <a:buFont typeface="Arial" panose="020B0604020202020204" pitchFamily="34" charset="0"/>
              <a:buChar char="•"/>
            </a:pPr>
            <a:r>
              <a:rPr lang="en-US" sz="1500" b="0" i="0" dirty="0">
                <a:effectLst/>
                <a:latin typeface="medium-content-serif-font"/>
              </a:rPr>
              <a:t>Improved customer retention and sales</a:t>
            </a:r>
          </a:p>
          <a:p>
            <a:pPr>
              <a:buFont typeface="Arial" panose="020B0604020202020204" pitchFamily="34" charset="0"/>
              <a:buChar char="•"/>
            </a:pPr>
            <a:r>
              <a:rPr lang="en-US" sz="1500" b="0" i="0" dirty="0">
                <a:effectLst/>
                <a:latin typeface="medium-content-serif-font"/>
              </a:rPr>
              <a:t>A personalized shopping experience to online shoppers</a:t>
            </a:r>
          </a:p>
          <a:p>
            <a:pPr>
              <a:buFont typeface="Arial" panose="020B0604020202020204" pitchFamily="34" charset="0"/>
              <a:buChar char="•"/>
            </a:pPr>
            <a:r>
              <a:rPr lang="en-US" sz="1500" b="0" i="0" dirty="0">
                <a:effectLst/>
                <a:latin typeface="medium-content-serif-font"/>
              </a:rPr>
              <a:t>Enable a personalized business email campaign.</a:t>
            </a:r>
          </a:p>
          <a:p>
            <a:endParaRPr lang="en-IN" sz="1500" dirty="0"/>
          </a:p>
        </p:txBody>
      </p:sp>
      <p:sp>
        <p:nvSpPr>
          <p:cNvPr id="4" name="Footer Placeholder 3">
            <a:extLst>
              <a:ext uri="{FF2B5EF4-FFF2-40B4-BE49-F238E27FC236}">
                <a16:creationId xmlns:a16="http://schemas.microsoft.com/office/drawing/2014/main" id="{674B8B00-66DC-498A-BF5A-F2CF8EAF89E7}"/>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IN" sz="1000"/>
              <a:t>PROJECT REPORT-1</a:t>
            </a:r>
          </a:p>
        </p:txBody>
      </p:sp>
      <p:sp>
        <p:nvSpPr>
          <p:cNvPr id="5" name="Slide Number Placeholder 4">
            <a:extLst>
              <a:ext uri="{FF2B5EF4-FFF2-40B4-BE49-F238E27FC236}">
                <a16:creationId xmlns:a16="http://schemas.microsoft.com/office/drawing/2014/main" id="{1F754F7B-4244-4AB5-B922-817FDB9042A0}"/>
              </a:ext>
            </a:extLst>
          </p:cNvPr>
          <p:cNvSpPr>
            <a:spLocks noGrp="1"/>
          </p:cNvSpPr>
          <p:nvPr>
            <p:ph type="sldNum" sz="quarter" idx="12"/>
          </p:nvPr>
        </p:nvSpPr>
        <p:spPr>
          <a:xfrm>
            <a:off x="10707624" y="6382512"/>
            <a:ext cx="685800" cy="320040"/>
          </a:xfrm>
        </p:spPr>
        <p:txBody>
          <a:bodyPr>
            <a:normAutofit/>
          </a:bodyPr>
          <a:lstStyle/>
          <a:p>
            <a:pPr>
              <a:spcAft>
                <a:spcPts val="600"/>
              </a:spcAft>
            </a:pPr>
            <a:fld id="{DF4C30A3-4AFE-4867-AC37-5DF133C91C6A}" type="slidenum">
              <a:rPr lang="en-IN" sz="1000"/>
              <a:pPr>
                <a:spcAft>
                  <a:spcPts val="600"/>
                </a:spcAft>
              </a:pPr>
              <a:t>14</a:t>
            </a:fld>
            <a:endParaRPr lang="en-IN" sz="1000"/>
          </a:p>
        </p:txBody>
      </p:sp>
    </p:spTree>
    <p:extLst>
      <p:ext uri="{BB962C8B-B14F-4D97-AF65-F5344CB8AC3E}">
        <p14:creationId xmlns:p14="http://schemas.microsoft.com/office/powerpoint/2010/main" val="319273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5F308-D3BA-4685-9432-C883D55C8196}"/>
              </a:ext>
            </a:extLst>
          </p:cNvPr>
          <p:cNvSpPr>
            <a:spLocks noGrp="1"/>
          </p:cNvSpPr>
          <p:nvPr>
            <p:ph type="title"/>
          </p:nvPr>
        </p:nvSpPr>
        <p:spPr>
          <a:xfrm>
            <a:off x="643467" y="321734"/>
            <a:ext cx="10905066" cy="2394833"/>
          </a:xfrm>
        </p:spPr>
        <p:txBody>
          <a:bodyPr>
            <a:normAutofit/>
          </a:bodyPr>
          <a:lstStyle/>
          <a:p>
            <a:pPr algn="ctr"/>
            <a:r>
              <a:rPr lang="en-IN" sz="3600" b="1" i="0" dirty="0">
                <a:effectLst/>
                <a:latin typeface="Times New Roman" panose="02020603050405020304" pitchFamily="18" charset="0"/>
                <a:cs typeface="Times New Roman" panose="02020603050405020304" pitchFamily="18" charset="0"/>
              </a:rPr>
              <a:t>AI Personalization in Ecommerce</a:t>
            </a:r>
            <a:br>
              <a:rPr lang="en-IN" sz="3600" b="1" i="0" dirty="0">
                <a:effectLst/>
                <a:latin typeface="medium-content-sans-serif-font"/>
              </a:rPr>
            </a:br>
            <a:endParaRPr lang="en-IN" sz="3600" dirty="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CBFFF2-45C3-4C2E-B46C-CC6ED0B4BA5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PROJECT REPORT-1</a:t>
            </a:r>
          </a:p>
        </p:txBody>
      </p:sp>
      <p:sp>
        <p:nvSpPr>
          <p:cNvPr id="5" name="Slide Number Placeholder 4">
            <a:extLst>
              <a:ext uri="{FF2B5EF4-FFF2-40B4-BE49-F238E27FC236}">
                <a16:creationId xmlns:a16="http://schemas.microsoft.com/office/drawing/2014/main" id="{8DDD2748-572A-43FC-9695-312B2C9907DB}"/>
              </a:ext>
            </a:extLst>
          </p:cNvPr>
          <p:cNvSpPr>
            <a:spLocks noGrp="1"/>
          </p:cNvSpPr>
          <p:nvPr>
            <p:ph type="sldNum" sz="quarter" idx="12"/>
          </p:nvPr>
        </p:nvSpPr>
        <p:spPr>
          <a:xfrm>
            <a:off x="8805333" y="6356350"/>
            <a:ext cx="2743200" cy="365125"/>
          </a:xfrm>
        </p:spPr>
        <p:txBody>
          <a:bodyPr>
            <a:normAutofit/>
          </a:bodyPr>
          <a:lstStyle/>
          <a:p>
            <a:pPr>
              <a:spcAft>
                <a:spcPts val="600"/>
              </a:spcAft>
            </a:pPr>
            <a:fld id="{DF4C30A3-4AFE-4867-AC37-5DF133C91C6A}" type="slidenum">
              <a:rPr lang="en-IN" smtClean="0"/>
              <a:pPr>
                <a:spcAft>
                  <a:spcPts val="600"/>
                </a:spcAft>
              </a:pPr>
              <a:t>15</a:t>
            </a:fld>
            <a:endParaRPr lang="en-IN"/>
          </a:p>
        </p:txBody>
      </p:sp>
      <p:graphicFrame>
        <p:nvGraphicFramePr>
          <p:cNvPr id="26" name="Content Placeholder 2">
            <a:extLst>
              <a:ext uri="{FF2B5EF4-FFF2-40B4-BE49-F238E27FC236}">
                <a16:creationId xmlns:a16="http://schemas.microsoft.com/office/drawing/2014/main" id="{14A69135-ED7D-421B-8409-AB0773B561EE}"/>
              </a:ext>
            </a:extLst>
          </p:cNvPr>
          <p:cNvGraphicFramePr>
            <a:graphicFrameLocks noGrp="1"/>
          </p:cNvGraphicFramePr>
          <p:nvPr>
            <p:ph idx="1"/>
            <p:extLst>
              <p:ext uri="{D42A27DB-BD31-4B8C-83A1-F6EECF244321}">
                <p14:modId xmlns:p14="http://schemas.microsoft.com/office/powerpoint/2010/main" val="4744156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7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69E6-55E3-42C9-8C1B-C84FAEDEADA2}"/>
              </a:ext>
            </a:extLst>
          </p:cNvPr>
          <p:cNvSpPr>
            <a:spLocks noGrp="1"/>
          </p:cNvSpPr>
          <p:nvPr>
            <p:ph type="title"/>
          </p:nvPr>
        </p:nvSpPr>
        <p:spPr>
          <a:xfrm>
            <a:off x="1136428" y="627564"/>
            <a:ext cx="7474172" cy="2630541"/>
          </a:xfrm>
        </p:spPr>
        <p:txBody>
          <a:bodyPr>
            <a:normAutofit/>
          </a:bodyPr>
          <a:lstStyle/>
          <a:p>
            <a:pPr algn="ctr"/>
            <a:r>
              <a:rPr lang="en-IN" b="1" i="0" dirty="0">
                <a:effectLst/>
                <a:latin typeface="Times New Roman" panose="02020603050405020304" pitchFamily="18" charset="0"/>
                <a:cs typeface="Times New Roman" panose="02020603050405020304" pitchFamily="18" charset="0"/>
              </a:rPr>
              <a:t>Inventory Management</a:t>
            </a:r>
            <a:br>
              <a:rPr lang="en-IN" b="1" i="0" dirty="0">
                <a:effectLst/>
                <a:latin typeface="medium-content-sans-serif-font"/>
              </a:rPr>
            </a:br>
            <a:endParaRPr lang="en-IN" dirty="0"/>
          </a:p>
        </p:txBody>
      </p:sp>
      <p:sp>
        <p:nvSpPr>
          <p:cNvPr id="3" name="Content Placeholder 2">
            <a:extLst>
              <a:ext uri="{FF2B5EF4-FFF2-40B4-BE49-F238E27FC236}">
                <a16:creationId xmlns:a16="http://schemas.microsoft.com/office/drawing/2014/main" id="{210A0A18-D6A6-4155-A2E1-B67F865D9816}"/>
              </a:ext>
            </a:extLst>
          </p:cNvPr>
          <p:cNvSpPr>
            <a:spLocks noGrp="1"/>
          </p:cNvSpPr>
          <p:nvPr>
            <p:ph idx="1"/>
          </p:nvPr>
        </p:nvSpPr>
        <p:spPr>
          <a:xfrm>
            <a:off x="1136429" y="2278173"/>
            <a:ext cx="6467867" cy="3450613"/>
          </a:xfrm>
        </p:spPr>
        <p:txBody>
          <a:bodyPr anchor="ctr">
            <a:normAutofit/>
          </a:bodyPr>
          <a:lstStyle/>
          <a:p>
            <a:r>
              <a:rPr lang="en-US" sz="1700" b="0" i="0">
                <a:effectLst/>
                <a:latin typeface="medium-content-serif-font"/>
              </a:rPr>
              <a:t>Efficient inventory management is all about maintaining the right level of inventory that can fulfil market demand without adding to idle stock.</a:t>
            </a:r>
          </a:p>
          <a:p>
            <a:pPr marL="0" indent="0">
              <a:buNone/>
            </a:pPr>
            <a:r>
              <a:rPr lang="en-US" sz="1700" b="0" i="0">
                <a:effectLst/>
                <a:latin typeface="medium-content-serif-font"/>
              </a:rPr>
              <a:t>While the conventional form of inventory management was restricted to current stock levels, AI-enabled inventory management is enabling how to maintain stocks based on data related to:</a:t>
            </a:r>
          </a:p>
          <a:p>
            <a:pPr>
              <a:buFont typeface="Arial" panose="020B0604020202020204" pitchFamily="34" charset="0"/>
              <a:buChar char="•"/>
            </a:pPr>
            <a:r>
              <a:rPr lang="en-US" sz="1700" b="0" i="0">
                <a:effectLst/>
                <a:latin typeface="medium-content-serif-font"/>
              </a:rPr>
              <a:t>Sales trends over the previous years</a:t>
            </a:r>
          </a:p>
          <a:p>
            <a:pPr>
              <a:buFont typeface="Arial" panose="020B0604020202020204" pitchFamily="34" charset="0"/>
              <a:buChar char="•"/>
            </a:pPr>
            <a:r>
              <a:rPr lang="en-US" sz="1700" b="0" i="0">
                <a:effectLst/>
                <a:latin typeface="medium-content-serif-font"/>
              </a:rPr>
              <a:t>Projected or anticipated changes in product demands</a:t>
            </a:r>
          </a:p>
          <a:p>
            <a:pPr>
              <a:buFont typeface="Arial" panose="020B0604020202020204" pitchFamily="34" charset="0"/>
              <a:buChar char="•"/>
            </a:pPr>
            <a:r>
              <a:rPr lang="en-US" sz="1700" b="0" i="0">
                <a:effectLst/>
                <a:latin typeface="medium-content-serif-font"/>
              </a:rPr>
              <a:t>Potential supply-related issues that could impact inventory levels</a:t>
            </a:r>
          </a:p>
          <a:p>
            <a:endParaRPr lang="en-IN" sz="1700"/>
          </a:p>
        </p:txBody>
      </p:sp>
      <p:sp>
        <p:nvSpPr>
          <p:cNvPr id="4" name="Footer Placeholder 3">
            <a:extLst>
              <a:ext uri="{FF2B5EF4-FFF2-40B4-BE49-F238E27FC236}">
                <a16:creationId xmlns:a16="http://schemas.microsoft.com/office/drawing/2014/main" id="{D7E1E3A5-D362-435A-9BA7-F4FFCB6597B5}"/>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PROJECT REPORT-1</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Truck">
            <a:extLst>
              <a:ext uri="{FF2B5EF4-FFF2-40B4-BE49-F238E27FC236}">
                <a16:creationId xmlns:a16="http://schemas.microsoft.com/office/drawing/2014/main" id="{3082C76D-2D39-44AE-90F5-156ECC4EE1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51599E56-FE84-47FE-A289-F8598EB76638}"/>
              </a:ext>
            </a:extLst>
          </p:cNvPr>
          <p:cNvSpPr>
            <a:spLocks noGrp="1"/>
          </p:cNvSpPr>
          <p:nvPr>
            <p:ph type="sldNum" sz="quarter" idx="12"/>
          </p:nvPr>
        </p:nvSpPr>
        <p:spPr>
          <a:xfrm>
            <a:off x="10341428" y="6356350"/>
            <a:ext cx="1012371" cy="365125"/>
          </a:xfrm>
        </p:spPr>
        <p:txBody>
          <a:bodyPr>
            <a:normAutofit/>
          </a:bodyPr>
          <a:lstStyle/>
          <a:p>
            <a:pPr>
              <a:spcAft>
                <a:spcPts val="600"/>
              </a:spcAft>
            </a:pPr>
            <a:fld id="{DF4C30A3-4AFE-4867-AC37-5DF133C91C6A}" type="slidenum">
              <a:rPr lang="en-IN">
                <a:solidFill>
                  <a:srgbClr val="FFFFFF"/>
                </a:solidFill>
              </a:rPr>
              <a:pPr>
                <a:spcAft>
                  <a:spcPts val="600"/>
                </a:spcAft>
              </a:pPr>
              <a:t>16</a:t>
            </a:fld>
            <a:endParaRPr lang="en-IN">
              <a:solidFill>
                <a:srgbClr val="FFFFFF"/>
              </a:solidFill>
            </a:endParaRPr>
          </a:p>
        </p:txBody>
      </p:sp>
    </p:spTree>
    <p:extLst>
      <p:ext uri="{BB962C8B-B14F-4D97-AF65-F5344CB8AC3E}">
        <p14:creationId xmlns:p14="http://schemas.microsoft.com/office/powerpoint/2010/main" val="254791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D427B-0FFD-427D-81A8-1F8FE2F8AEF1}"/>
              </a:ext>
            </a:extLst>
          </p:cNvPr>
          <p:cNvSpPr>
            <a:spLocks noGrp="1"/>
          </p:cNvSpPr>
          <p:nvPr>
            <p:ph type="title"/>
          </p:nvPr>
        </p:nvSpPr>
        <p:spPr>
          <a:xfrm>
            <a:off x="589560" y="856180"/>
            <a:ext cx="4560584" cy="1128068"/>
          </a:xfrm>
        </p:spPr>
        <p:txBody>
          <a:bodyPr anchor="ctr">
            <a:normAutofit/>
          </a:bodyPr>
          <a:lstStyle/>
          <a:p>
            <a:r>
              <a:rPr lang="en-US" sz="3700" b="1">
                <a:latin typeface="Times New Roman" panose="02020603050405020304" pitchFamily="18" charset="0"/>
                <a:cs typeface="Times New Roman" panose="02020603050405020304" pitchFamily="18" charset="0"/>
              </a:rPr>
              <a:t>W</a:t>
            </a:r>
            <a:r>
              <a:rPr lang="en-US" sz="3700" b="1" i="0">
                <a:effectLst/>
                <a:latin typeface="Times New Roman" panose="02020603050405020304" pitchFamily="18" charset="0"/>
                <a:cs typeface="Times New Roman" panose="02020603050405020304" pitchFamily="18" charset="0"/>
              </a:rPr>
              <a:t>arehouse Management</a:t>
            </a:r>
            <a:endParaRPr lang="en-IN" sz="3700" b="1">
              <a:latin typeface="Times New Roman" panose="02020603050405020304" pitchFamily="18" charset="0"/>
              <a:cs typeface="Times New Roman" panose="02020603050405020304" pitchFamily="18" charset="0"/>
            </a:endParaRPr>
          </a:p>
        </p:txBody>
      </p:sp>
      <p:grpSp>
        <p:nvGrpSpPr>
          <p:cNvPr id="34"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5"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12FC5-A342-4A19-9ED2-1BCC022E5469}"/>
              </a:ext>
            </a:extLst>
          </p:cNvPr>
          <p:cNvSpPr>
            <a:spLocks noGrp="1"/>
          </p:cNvSpPr>
          <p:nvPr>
            <p:ph idx="1"/>
          </p:nvPr>
        </p:nvSpPr>
        <p:spPr>
          <a:xfrm>
            <a:off x="590719" y="2330505"/>
            <a:ext cx="4559425" cy="3979585"/>
          </a:xfrm>
        </p:spPr>
        <p:txBody>
          <a:bodyPr anchor="ctr">
            <a:normAutofit/>
          </a:bodyPr>
          <a:lstStyle/>
          <a:p>
            <a:r>
              <a:rPr lang="en-US" sz="2000" b="0" i="0">
                <a:effectLst/>
                <a:latin typeface="medium-content-serif-font"/>
              </a:rPr>
              <a:t>Apart from inventory management, AI is enabling warehouse management with the emergence of automated robots that is being projected as the </a:t>
            </a:r>
            <a:r>
              <a:rPr lang="en-US" sz="2000" i="0">
                <a:effectLst/>
                <a:latin typeface="medium-content-serif-font"/>
              </a:rPr>
              <a:t>future of artificial intelligence in Ecommerce. </a:t>
            </a:r>
            <a:r>
              <a:rPr lang="en-US" sz="2000" b="0" i="0">
                <a:effectLst/>
                <a:latin typeface="medium-content-serif-font"/>
              </a:rPr>
              <a:t>Unlike human employees, AI robots can be used to store or retrieve stocks 24×7 along with immediate dispatching of ordered items following an online order.</a:t>
            </a:r>
            <a:endParaRPr lang="en-IN" sz="2000"/>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ircuit board&#10;&#10;Description automatically generated">
            <a:extLst>
              <a:ext uri="{FF2B5EF4-FFF2-40B4-BE49-F238E27FC236}">
                <a16:creationId xmlns:a16="http://schemas.microsoft.com/office/drawing/2014/main" id="{DA3628A9-273F-4B2D-AC02-5C04022E09F3}"/>
              </a:ext>
            </a:extLst>
          </p:cNvPr>
          <p:cNvPicPr>
            <a:picLocks noChangeAspect="1"/>
          </p:cNvPicPr>
          <p:nvPr/>
        </p:nvPicPr>
        <p:blipFill rotWithShape="1">
          <a:blip r:embed="rId2">
            <a:extLst>
              <a:ext uri="{28A0092B-C50C-407E-A947-70E740481C1C}">
                <a14:useLocalDpi xmlns:a14="http://schemas.microsoft.com/office/drawing/2010/main" val="0"/>
              </a:ext>
            </a:extLst>
          </a:blip>
          <a:srcRect l="20544" r="15757" b="1"/>
          <a:stretch/>
        </p:blipFill>
        <p:spPr>
          <a:xfrm>
            <a:off x="5977788" y="799352"/>
            <a:ext cx="5425410" cy="5259296"/>
          </a:xfrm>
          <a:prstGeom prst="rect">
            <a:avLst/>
          </a:prstGeom>
        </p:spPr>
      </p:pic>
      <p:sp>
        <p:nvSpPr>
          <p:cNvPr id="4" name="Footer Placeholder 3">
            <a:extLst>
              <a:ext uri="{FF2B5EF4-FFF2-40B4-BE49-F238E27FC236}">
                <a16:creationId xmlns:a16="http://schemas.microsoft.com/office/drawing/2014/main" id="{F7BA9A73-4D9D-41EC-B86E-16C842D23F15}"/>
              </a:ext>
            </a:extLst>
          </p:cNvPr>
          <p:cNvSpPr>
            <a:spLocks noGrp="1"/>
          </p:cNvSpPr>
          <p:nvPr>
            <p:ph type="ftr" sz="quarter" idx="11"/>
          </p:nvPr>
        </p:nvSpPr>
        <p:spPr>
          <a:xfrm>
            <a:off x="5685810" y="6492240"/>
            <a:ext cx="3050866" cy="365125"/>
          </a:xfrm>
        </p:spPr>
        <p:txBody>
          <a:bodyPr>
            <a:normAutofit/>
          </a:bodyPr>
          <a:lstStyle/>
          <a:p>
            <a:pPr algn="l">
              <a:spcAft>
                <a:spcPts val="600"/>
              </a:spcAft>
            </a:pPr>
            <a:r>
              <a:rPr lang="en-IN"/>
              <a:t>PROJECT REPORT-1</a:t>
            </a:r>
          </a:p>
        </p:txBody>
      </p:sp>
      <p:sp>
        <p:nvSpPr>
          <p:cNvPr id="5" name="Slide Number Placeholder 4">
            <a:extLst>
              <a:ext uri="{FF2B5EF4-FFF2-40B4-BE49-F238E27FC236}">
                <a16:creationId xmlns:a16="http://schemas.microsoft.com/office/drawing/2014/main" id="{D75F9219-4B5A-40DB-BC1F-8654002AEB1F}"/>
              </a:ext>
            </a:extLst>
          </p:cNvPr>
          <p:cNvSpPr>
            <a:spLocks noGrp="1"/>
          </p:cNvSpPr>
          <p:nvPr>
            <p:ph type="sldNum" sz="quarter" idx="12"/>
          </p:nvPr>
        </p:nvSpPr>
        <p:spPr>
          <a:xfrm>
            <a:off x="9385070" y="6492240"/>
            <a:ext cx="1055716" cy="365125"/>
          </a:xfrm>
        </p:spPr>
        <p:txBody>
          <a:bodyPr>
            <a:normAutofit/>
          </a:bodyPr>
          <a:lstStyle/>
          <a:p>
            <a:pPr>
              <a:spcAft>
                <a:spcPts val="600"/>
              </a:spcAft>
            </a:pPr>
            <a:fld id="{DF4C30A3-4AFE-4867-AC37-5DF133C91C6A}" type="slidenum">
              <a:rPr lang="en-IN" smtClean="0"/>
              <a:pPr>
                <a:spcAft>
                  <a:spcPts val="600"/>
                </a:spcAft>
              </a:pPr>
              <a:t>17</a:t>
            </a:fld>
            <a:endParaRPr lang="en-IN"/>
          </a:p>
        </p:txBody>
      </p:sp>
    </p:spTree>
    <p:extLst>
      <p:ext uri="{BB962C8B-B14F-4D97-AF65-F5344CB8AC3E}">
        <p14:creationId xmlns:p14="http://schemas.microsoft.com/office/powerpoint/2010/main" val="3614265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F6EA23-57CE-462B-89F2-1C94DD5D5642}"/>
              </a:ext>
            </a:extLst>
          </p:cNvPr>
          <p:cNvSpPr>
            <a:spLocks noGrp="1"/>
          </p:cNvSpPr>
          <p:nvPr>
            <p:ph type="ctrTitle"/>
          </p:nvPr>
        </p:nvSpPr>
        <p:spPr>
          <a:xfrm>
            <a:off x="1848465" y="3298722"/>
            <a:ext cx="8495070" cy="1784402"/>
          </a:xfrm>
        </p:spPr>
        <p:txBody>
          <a:bodyPr anchor="b">
            <a:normAutofit/>
          </a:bodyPr>
          <a:lstStyle/>
          <a:p>
            <a:r>
              <a:rPr lang="en-US" b="1" dirty="0">
                <a:solidFill>
                  <a:srgbClr val="FFFFFF"/>
                </a:solidFill>
                <a:latin typeface="Times New Roman" panose="02020603050405020304" pitchFamily="18" charset="0"/>
                <a:cs typeface="Times New Roman" panose="02020603050405020304" pitchFamily="18" charset="0"/>
              </a:rPr>
              <a:t>THANK YOU</a:t>
            </a:r>
          </a:p>
        </p:txBody>
      </p:sp>
      <p:sp>
        <p:nvSpPr>
          <p:cNvPr id="27" name="Oval 26">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Graphic 21" descr="Accept">
            <a:extLst>
              <a:ext uri="{FF2B5EF4-FFF2-40B4-BE49-F238E27FC236}">
                <a16:creationId xmlns:a16="http://schemas.microsoft.com/office/drawing/2014/main" id="{B5F0772F-63BC-43BA-B3DF-69B63079E7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98019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A2AABA-5112-4041-A12D-36571B2ABCF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PROJECT TEAM</a:t>
            </a:r>
          </a:p>
        </p:txBody>
      </p:sp>
      <p:sp>
        <p:nvSpPr>
          <p:cNvPr id="6" name="TextBox 5">
            <a:extLst>
              <a:ext uri="{FF2B5EF4-FFF2-40B4-BE49-F238E27FC236}">
                <a16:creationId xmlns:a16="http://schemas.microsoft.com/office/drawing/2014/main" id="{1154214C-9FC4-4BBD-B497-64FA60B1CACB}"/>
              </a:ext>
            </a:extLst>
          </p:cNvPr>
          <p:cNvSpPr txBox="1"/>
          <p:nvPr/>
        </p:nvSpPr>
        <p:spPr>
          <a:xfrm>
            <a:off x="4038600" y="4884873"/>
            <a:ext cx="7188199" cy="129209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TITLE : EKART </a:t>
            </a:r>
          </a:p>
          <a:p>
            <a:pPr indent="-228600">
              <a:lnSpc>
                <a:spcPct val="90000"/>
              </a:lnSpc>
              <a:spcAft>
                <a:spcPts val="600"/>
              </a:spcAft>
              <a:buFont typeface="Arial" panose="020B0604020202020204" pitchFamily="34" charset="0"/>
              <a:buChar char="•"/>
            </a:pPr>
            <a:r>
              <a:rPr lang="en-US" dirty="0"/>
              <a:t>AUGUST 22,2020</a:t>
            </a:r>
          </a:p>
          <a:p>
            <a:pPr indent="-228600">
              <a:lnSpc>
                <a:spcPct val="90000"/>
              </a:lnSpc>
              <a:spcAft>
                <a:spcPts val="600"/>
              </a:spcAft>
              <a:buFont typeface="Arial" panose="020B0604020202020204" pitchFamily="34" charset="0"/>
              <a:buChar char="•"/>
            </a:pPr>
            <a:r>
              <a:rPr lang="en-US" dirty="0"/>
              <a:t>Team: NPM_SDP 540</a:t>
            </a:r>
          </a:p>
        </p:txBody>
      </p:sp>
      <p:sp>
        <p:nvSpPr>
          <p:cNvPr id="8" name="Footer Placeholder 7">
            <a:extLst>
              <a:ext uri="{FF2B5EF4-FFF2-40B4-BE49-F238E27FC236}">
                <a16:creationId xmlns:a16="http://schemas.microsoft.com/office/drawing/2014/main" id="{2E9374E2-9113-4848-9E2D-EDC42A5EA795}"/>
              </a:ext>
            </a:extLst>
          </p:cNvPr>
          <p:cNvSpPr>
            <a:spLocks noGrp="1"/>
          </p:cNvSpPr>
          <p:nvPr>
            <p:ph type="ftr" sz="quarter" idx="11"/>
          </p:nvPr>
        </p:nvSpPr>
        <p:spPr>
          <a:xfrm>
            <a:off x="4038599" y="6356350"/>
            <a:ext cx="4847897" cy="365125"/>
          </a:xfrm>
        </p:spPr>
        <p:txBody>
          <a:bodyPr vert="horz" lIns="91440" tIns="45720" rIns="91440" bIns="45720" rtlCol="0" anchor="ctr">
            <a:normAutofit/>
          </a:bodyPr>
          <a:lstStyle/>
          <a:p>
            <a:pPr algn="l">
              <a:spcAft>
                <a:spcPts val="600"/>
              </a:spcAft>
            </a:pPr>
            <a:r>
              <a:rPr lang="en-US" kern="1200">
                <a:solidFill>
                  <a:prstClr val="black">
                    <a:tint val="75000"/>
                  </a:prstClr>
                </a:solidFill>
                <a:latin typeface="+mn-lt"/>
                <a:ea typeface="+mn-ea"/>
                <a:cs typeface="+mn-cs"/>
              </a:rPr>
              <a:t>PROJECT REPORT-1</a:t>
            </a:r>
          </a:p>
        </p:txBody>
      </p:sp>
      <p:sp>
        <p:nvSpPr>
          <p:cNvPr id="7" name="Slide Number Placeholder 6">
            <a:extLst>
              <a:ext uri="{FF2B5EF4-FFF2-40B4-BE49-F238E27FC236}">
                <a16:creationId xmlns:a16="http://schemas.microsoft.com/office/drawing/2014/main" id="{16163C57-A727-4353-9F3C-A91ACC26E1E4}"/>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DF4C30A3-4AFE-4867-AC37-5DF133C91C6A}" type="slidenum">
              <a:rPr lang="en-US">
                <a:solidFill>
                  <a:prstClr val="black">
                    <a:tint val="75000"/>
                  </a:prstClr>
                </a:solidFill>
              </a:rPr>
              <a:pPr>
                <a:spcAft>
                  <a:spcPts val="600"/>
                </a:spcAft>
              </a:pPr>
              <a:t>2</a:t>
            </a:fld>
            <a:endParaRPr lang="en-US">
              <a:solidFill>
                <a:prstClr val="black">
                  <a:tint val="75000"/>
                </a:prstClr>
              </a:solidFill>
            </a:endParaRPr>
          </a:p>
        </p:txBody>
      </p:sp>
      <p:graphicFrame>
        <p:nvGraphicFramePr>
          <p:cNvPr id="5" name="Table 5">
            <a:extLst>
              <a:ext uri="{FF2B5EF4-FFF2-40B4-BE49-F238E27FC236}">
                <a16:creationId xmlns:a16="http://schemas.microsoft.com/office/drawing/2014/main" id="{BF9FF9FA-9F5A-490B-9A4F-FE403DAEB4E9}"/>
              </a:ext>
            </a:extLst>
          </p:cNvPr>
          <p:cNvGraphicFramePr>
            <a:graphicFrameLocks noGrp="1"/>
          </p:cNvGraphicFramePr>
          <p:nvPr>
            <p:ph idx="1"/>
            <p:extLst>
              <p:ext uri="{D42A27DB-BD31-4B8C-83A1-F6EECF244321}">
                <p14:modId xmlns:p14="http://schemas.microsoft.com/office/powerpoint/2010/main" val="1211041836"/>
              </p:ext>
            </p:extLst>
          </p:nvPr>
        </p:nvGraphicFramePr>
        <p:xfrm>
          <a:off x="4038600" y="1515343"/>
          <a:ext cx="7188198" cy="2687060"/>
        </p:xfrm>
        <a:graphic>
          <a:graphicData uri="http://schemas.openxmlformats.org/drawingml/2006/table">
            <a:tbl>
              <a:tblPr firstRow="1" bandRow="1">
                <a:solidFill>
                  <a:schemeClr val="bg1"/>
                </a:solidFill>
                <a:tableStyleId>{8EC20E35-A176-4012-BC5E-935CFFF8708E}</a:tableStyleId>
              </a:tblPr>
              <a:tblGrid>
                <a:gridCol w="2926554">
                  <a:extLst>
                    <a:ext uri="{9D8B030D-6E8A-4147-A177-3AD203B41FA5}">
                      <a16:colId xmlns:a16="http://schemas.microsoft.com/office/drawing/2014/main" val="3122906048"/>
                    </a:ext>
                  </a:extLst>
                </a:gridCol>
                <a:gridCol w="4261644">
                  <a:extLst>
                    <a:ext uri="{9D8B030D-6E8A-4147-A177-3AD203B41FA5}">
                      <a16:colId xmlns:a16="http://schemas.microsoft.com/office/drawing/2014/main" val="2269922898"/>
                    </a:ext>
                  </a:extLst>
                </a:gridCol>
              </a:tblGrid>
              <a:tr h="671765">
                <a:tc>
                  <a:txBody>
                    <a:bodyPr/>
                    <a:lstStyle/>
                    <a:p>
                      <a:pPr algn="ctr"/>
                      <a:r>
                        <a:rPr lang="en-IN" sz="2200" b="0" cap="none" spc="0">
                          <a:solidFill>
                            <a:schemeClr val="bg1"/>
                          </a:solidFill>
                        </a:rPr>
                        <a:t>ID</a:t>
                      </a:r>
                    </a:p>
                  </a:txBody>
                  <a:tcPr marL="184499" marR="192216" marT="141922" marB="14192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IN" sz="2200" b="0" cap="none" spc="0" dirty="0">
                          <a:solidFill>
                            <a:schemeClr val="bg1"/>
                          </a:solidFill>
                        </a:rPr>
                        <a:t>NAME</a:t>
                      </a:r>
                    </a:p>
                  </a:txBody>
                  <a:tcPr marL="184499" marR="192216" marT="141922" marB="14192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952646518"/>
                  </a:ext>
                </a:extLst>
              </a:tr>
              <a:tr h="671765">
                <a:tc>
                  <a:txBody>
                    <a:bodyPr/>
                    <a:lstStyle/>
                    <a:p>
                      <a:pPr algn="ctr"/>
                      <a:r>
                        <a:rPr lang="en-IN" sz="2200" cap="none" spc="0">
                          <a:solidFill>
                            <a:schemeClr val="tx1"/>
                          </a:solidFill>
                        </a:rPr>
                        <a:t>190030141</a:t>
                      </a:r>
                    </a:p>
                  </a:txBody>
                  <a:tcPr marL="184499" marR="192216" marT="141922" marB="141922">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IN" sz="2200" cap="none" spc="0">
                          <a:solidFill>
                            <a:schemeClr val="tx1"/>
                          </a:solidFill>
                        </a:rPr>
                        <a:t>B MOHANA VAMSI</a:t>
                      </a:r>
                    </a:p>
                  </a:txBody>
                  <a:tcPr marL="184499" marR="192216" marT="141922" marB="141922">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1892679"/>
                  </a:ext>
                </a:extLst>
              </a:tr>
              <a:tr h="671765">
                <a:tc>
                  <a:txBody>
                    <a:bodyPr/>
                    <a:lstStyle/>
                    <a:p>
                      <a:pPr algn="ctr"/>
                      <a:r>
                        <a:rPr lang="en-IN" sz="2200" cap="none" spc="0">
                          <a:solidFill>
                            <a:schemeClr val="tx1"/>
                          </a:solidFill>
                        </a:rPr>
                        <a:t>190031065</a:t>
                      </a:r>
                    </a:p>
                  </a:txBody>
                  <a:tcPr marL="184499" marR="192216" marT="141922" marB="141922">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IN" sz="2200" cap="none" spc="0">
                          <a:solidFill>
                            <a:schemeClr val="tx1"/>
                          </a:solidFill>
                        </a:rPr>
                        <a:t>MD TARIQUE ANJUM</a:t>
                      </a:r>
                    </a:p>
                  </a:txBody>
                  <a:tcPr marL="184499" marR="192216" marT="141922" marB="141922">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89845456"/>
                  </a:ext>
                </a:extLst>
              </a:tr>
              <a:tr h="671765">
                <a:tc>
                  <a:txBody>
                    <a:bodyPr/>
                    <a:lstStyle/>
                    <a:p>
                      <a:pPr algn="ctr"/>
                      <a:r>
                        <a:rPr lang="en-IN" sz="2200" cap="none" spc="0">
                          <a:solidFill>
                            <a:schemeClr val="tx1"/>
                          </a:solidFill>
                        </a:rPr>
                        <a:t>190031634</a:t>
                      </a:r>
                    </a:p>
                  </a:txBody>
                  <a:tcPr marL="184499" marR="192216" marT="141922" marB="141922">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IN" sz="2200" cap="none" spc="0" dirty="0">
                          <a:solidFill>
                            <a:schemeClr val="tx1"/>
                          </a:solidFill>
                        </a:rPr>
                        <a:t>T JOSEPH SUBHAKAR</a:t>
                      </a:r>
                    </a:p>
                  </a:txBody>
                  <a:tcPr marL="184499" marR="192216" marT="141922" marB="141922">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569756583"/>
                  </a:ext>
                </a:extLst>
              </a:tr>
            </a:tbl>
          </a:graphicData>
        </a:graphic>
      </p:graphicFrame>
    </p:spTree>
    <p:extLst>
      <p:ext uri="{BB962C8B-B14F-4D97-AF65-F5344CB8AC3E}">
        <p14:creationId xmlns:p14="http://schemas.microsoft.com/office/powerpoint/2010/main" val="69980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630D25FB-48D7-4187-B9E3-4E7C82D7121A}"/>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5002" r="20697"/>
          <a:stretch/>
        </p:blipFill>
        <p:spPr>
          <a:xfrm>
            <a:off x="5797543" y="10"/>
            <a:ext cx="6394152" cy="6857990"/>
          </a:xfrm>
          <a:prstGeom prst="rect">
            <a:avLst/>
          </a:prstGeom>
        </p:spPr>
      </p:pic>
      <p:pic>
        <p:nvPicPr>
          <p:cNvPr id="75" name="Picture 74">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3" name="Content Placeholder 2">
            <a:extLst>
              <a:ext uri="{FF2B5EF4-FFF2-40B4-BE49-F238E27FC236}">
                <a16:creationId xmlns:a16="http://schemas.microsoft.com/office/drawing/2014/main" id="{5D32B091-C0CE-4072-B538-1ECC95B2E939}"/>
              </a:ext>
            </a:extLst>
          </p:cNvPr>
          <p:cNvSpPr>
            <a:spLocks noGrp="1"/>
          </p:cNvSpPr>
          <p:nvPr>
            <p:ph idx="1"/>
          </p:nvPr>
        </p:nvSpPr>
        <p:spPr>
          <a:xfrm>
            <a:off x="313618" y="375081"/>
            <a:ext cx="5956918" cy="6107837"/>
          </a:xfrm>
        </p:spPr>
        <p:txBody>
          <a:bodyPr anchor="ctr">
            <a:normAutofit/>
          </a:bodyPr>
          <a:lstStyle/>
          <a:p>
            <a:pPr marL="0" indent="0" algn="ctr">
              <a:buNone/>
            </a:pPr>
            <a:r>
              <a:rPr lang="en-US" sz="1400" b="1" dirty="0">
                <a:solidFill>
                  <a:srgbClr val="000000"/>
                </a:solidFill>
                <a:latin typeface="Times New Roman" panose="02020603050405020304" pitchFamily="18" charset="0"/>
                <a:ea typeface="Helvetica Neue Light"/>
                <a:cs typeface="Times New Roman" panose="02020603050405020304" pitchFamily="18" charset="0"/>
              </a:rPr>
              <a:t>UNDERSTANDING OF E-COMMERCE BUSINESS SYSTEM</a:t>
            </a:r>
            <a:endParaRPr lang="en-US" sz="1400" b="1" dirty="0">
              <a:ln>
                <a:noFill/>
              </a:ln>
              <a:solidFill>
                <a:srgbClr val="000000"/>
              </a:solidFill>
              <a:effectLst/>
              <a:latin typeface="Times New Roman" panose="02020603050405020304" pitchFamily="18" charset="0"/>
              <a:ea typeface="Helvetica Neue Light"/>
              <a:cs typeface="Times New Roman" panose="02020603050405020304" pitchFamily="18" charset="0"/>
            </a:endParaRPr>
          </a:p>
          <a:p>
            <a:r>
              <a:rPr lang="en-US" sz="1400" dirty="0">
                <a:ln>
                  <a:noFill/>
                </a:ln>
                <a:solidFill>
                  <a:srgbClr val="000000"/>
                </a:solidFill>
                <a:effectLst/>
                <a:latin typeface="Helvetica Neue Medium"/>
                <a:ea typeface="Helvetica Neue Light"/>
                <a:cs typeface="Times New Roman" panose="02020603050405020304" pitchFamily="18" charset="0"/>
              </a:rPr>
              <a:t>What is E-commerce?</a:t>
            </a:r>
            <a:endParaRPr lang="en-IN" sz="1400" dirty="0">
              <a:solidFill>
                <a:srgbClr val="000000"/>
              </a:solidFill>
              <a:latin typeface="Helvetica Neue Light"/>
              <a:ea typeface="Helvetica Neue Light"/>
              <a:cs typeface="Times New Roman" panose="02020603050405020304" pitchFamily="18" charset="0"/>
            </a:endParaRPr>
          </a:p>
          <a:p>
            <a:pPr marL="0" indent="0">
              <a:buNone/>
            </a:pPr>
            <a:r>
              <a:rPr lang="en-IN" sz="1400" dirty="0">
                <a:ln>
                  <a:noFill/>
                </a:ln>
                <a:solidFill>
                  <a:srgbClr val="000000"/>
                </a:solidFill>
                <a:effectLst/>
                <a:latin typeface="Helvetica Neue Light"/>
                <a:ea typeface="Helvetica Neue Light"/>
                <a:cs typeface="Times New Roman" panose="02020603050405020304" pitchFamily="18" charset="0"/>
              </a:rPr>
              <a:t>E</a:t>
            </a:r>
            <a:r>
              <a:rPr lang="en-US" sz="1400" dirty="0">
                <a:ln>
                  <a:noFill/>
                </a:ln>
                <a:solidFill>
                  <a:srgbClr val="000000"/>
                </a:solidFill>
                <a:effectLst/>
                <a:latin typeface="Helvetica Neue Light"/>
                <a:ea typeface="Helvetica Neue Light"/>
                <a:cs typeface="Times New Roman" panose="02020603050405020304" pitchFamily="18" charset="0"/>
              </a:rPr>
              <a:t>-commerce, also known as electronic commerce or internet commerce, refers to the buying and selling of goods or services using the internet, and the transfer of money and data to execute these transactions. E-commerce is often used to refer to the sale of physical products online, but it can also describe any kind of commercial transaction that is facilitated through the internet.</a:t>
            </a:r>
            <a:endParaRPr lang="en-IN" sz="1400" dirty="0">
              <a:ln>
                <a:noFill/>
              </a:ln>
              <a:solidFill>
                <a:srgbClr val="000000"/>
              </a:solidFill>
              <a:effectLst/>
              <a:latin typeface="Helvetica Neue Light"/>
              <a:ea typeface="Helvetica Neue Light"/>
              <a:cs typeface="Times New Roman" panose="02020603050405020304" pitchFamily="18" charset="0"/>
            </a:endParaRPr>
          </a:p>
          <a:p>
            <a:pPr marL="0" indent="0">
              <a:buNone/>
            </a:pPr>
            <a:r>
              <a:rPr lang="en-US" sz="1400" dirty="0">
                <a:ln>
                  <a:noFill/>
                </a:ln>
                <a:solidFill>
                  <a:srgbClr val="000000"/>
                </a:solidFill>
                <a:effectLst/>
                <a:latin typeface="Helvetica Neue Light"/>
                <a:ea typeface="Helvetica Neue Light"/>
                <a:cs typeface="Times New Roman" panose="02020603050405020304" pitchFamily="18" charset="0"/>
              </a:rPr>
              <a:t>Whereas e-business refers to all aspects of operating an online business, </a:t>
            </a:r>
            <a:r>
              <a:rPr lang="en-IN" sz="1400" dirty="0">
                <a:ln>
                  <a:noFill/>
                </a:ln>
                <a:solidFill>
                  <a:srgbClr val="000000"/>
                </a:solidFill>
                <a:effectLst/>
                <a:latin typeface="Helvetica Neue Light"/>
                <a:ea typeface="Helvetica Neue Light"/>
                <a:cs typeface="Times New Roman" panose="02020603050405020304" pitchFamily="18" charset="0"/>
              </a:rPr>
              <a:t>e</a:t>
            </a:r>
            <a:r>
              <a:rPr lang="en-US" sz="1400" dirty="0">
                <a:ln>
                  <a:noFill/>
                </a:ln>
                <a:solidFill>
                  <a:srgbClr val="000000"/>
                </a:solidFill>
                <a:effectLst/>
                <a:latin typeface="Helvetica Neue Light"/>
                <a:ea typeface="Helvetica Neue Light"/>
                <a:cs typeface="Times New Roman" panose="02020603050405020304" pitchFamily="18" charset="0"/>
              </a:rPr>
              <a:t>commerce refers specifically to the transaction of goods and services.</a:t>
            </a:r>
            <a:r>
              <a:rPr lang="en-IN" sz="1400" dirty="0">
                <a:ln>
                  <a:noFill/>
                </a:ln>
                <a:solidFill>
                  <a:srgbClr val="000000"/>
                </a:solidFill>
                <a:effectLst/>
                <a:latin typeface="Helvetica Neue Light"/>
                <a:ea typeface="Helvetica Neue Light"/>
                <a:cs typeface="Times New Roman" panose="02020603050405020304" pitchFamily="18" charset="0"/>
              </a:rPr>
              <a:t> </a:t>
            </a:r>
          </a:p>
          <a:p>
            <a:r>
              <a:rPr lang="en-US" sz="1400" dirty="0">
                <a:ln>
                  <a:noFill/>
                </a:ln>
                <a:solidFill>
                  <a:srgbClr val="000000"/>
                </a:solidFill>
                <a:effectLst/>
                <a:latin typeface="Helvetica Neue Medium"/>
                <a:ea typeface="Helvetica Neue Light"/>
                <a:cs typeface="Times New Roman" panose="02020603050405020304" pitchFamily="18" charset="0"/>
              </a:rPr>
              <a:t>History</a:t>
            </a:r>
            <a:endParaRPr lang="en-IN" sz="1400" dirty="0">
              <a:ln>
                <a:noFill/>
              </a:ln>
              <a:solidFill>
                <a:srgbClr val="000000"/>
              </a:solidFill>
              <a:effectLst/>
              <a:latin typeface="Helvetica Neue Light"/>
              <a:ea typeface="Helvetica Neue Light"/>
              <a:cs typeface="Times New Roman" panose="02020603050405020304" pitchFamily="18" charset="0"/>
            </a:endParaRPr>
          </a:p>
          <a:p>
            <a:pPr marL="0" indent="0">
              <a:buNone/>
            </a:pPr>
            <a:r>
              <a:rPr lang="en-US" sz="1400" dirty="0">
                <a:ln>
                  <a:noFill/>
                </a:ln>
                <a:solidFill>
                  <a:srgbClr val="000000"/>
                </a:solidFill>
                <a:effectLst/>
                <a:latin typeface="Helvetica Neue Light"/>
                <a:ea typeface="Helvetica Neue Light"/>
                <a:cs typeface="Times New Roman" panose="02020603050405020304" pitchFamily="18" charset="0"/>
              </a:rPr>
              <a:t>The history of e-commerce begins with the first ever online sale: on the August 11, 1994 a man sold a CD by the band Sting to his friend through his website NetMarket, an American retail platform. This is the first example of a consumer purchasing a product from a business through the World Wide Web—</a:t>
            </a:r>
            <a:r>
              <a:rPr lang="en-IN" sz="1400" dirty="0">
                <a:ln>
                  <a:noFill/>
                </a:ln>
                <a:solidFill>
                  <a:srgbClr val="000000"/>
                </a:solidFill>
                <a:effectLst/>
                <a:latin typeface="Helvetica Neue Light"/>
                <a:ea typeface="Helvetica Neue Light"/>
                <a:cs typeface="Times New Roman" panose="02020603050405020304" pitchFamily="18" charset="0"/>
              </a:rPr>
              <a:t>or </a:t>
            </a:r>
          </a:p>
          <a:p>
            <a:pPr marL="0" indent="0">
              <a:buNone/>
            </a:pPr>
            <a:r>
              <a:rPr lang="en-IN" sz="1400" dirty="0">
                <a:ln>
                  <a:noFill/>
                </a:ln>
                <a:solidFill>
                  <a:srgbClr val="000000"/>
                </a:solidFill>
                <a:effectLst/>
                <a:latin typeface="Helvetica Neue Light"/>
                <a:ea typeface="Helvetica Neue Light"/>
                <a:cs typeface="Times New Roman" panose="02020603050405020304" pitchFamily="18" charset="0"/>
              </a:rPr>
              <a:t>“e</a:t>
            </a:r>
            <a:r>
              <a:rPr lang="en-US" sz="1400" dirty="0">
                <a:ln>
                  <a:noFill/>
                </a:ln>
                <a:solidFill>
                  <a:srgbClr val="000000"/>
                </a:solidFill>
                <a:effectLst/>
                <a:latin typeface="Helvetica Neue Light"/>
                <a:ea typeface="Helvetica Neue Light"/>
                <a:cs typeface="Times New Roman" panose="02020603050405020304" pitchFamily="18" charset="0"/>
              </a:rPr>
              <a:t>-commerce</a:t>
            </a:r>
            <a:r>
              <a:rPr lang="en-IN" sz="1400" dirty="0">
                <a:ln>
                  <a:noFill/>
                </a:ln>
                <a:solidFill>
                  <a:srgbClr val="000000"/>
                </a:solidFill>
                <a:effectLst/>
                <a:latin typeface="Helvetica Neue Light"/>
                <a:ea typeface="Helvetica Neue Light"/>
                <a:cs typeface="Times New Roman" panose="02020603050405020304" pitchFamily="18" charset="0"/>
              </a:rPr>
              <a:t>” </a:t>
            </a:r>
            <a:r>
              <a:rPr lang="en-US" sz="1400" dirty="0">
                <a:ln>
                  <a:noFill/>
                </a:ln>
                <a:solidFill>
                  <a:srgbClr val="000000"/>
                </a:solidFill>
                <a:effectLst/>
                <a:latin typeface="Helvetica Neue Light"/>
                <a:ea typeface="Helvetica Neue Light"/>
                <a:cs typeface="Times New Roman" panose="02020603050405020304" pitchFamily="18" charset="0"/>
              </a:rPr>
              <a:t>as we commonly know it today.</a:t>
            </a:r>
            <a:endParaRPr lang="en-IN" sz="1400" dirty="0">
              <a:ln>
                <a:noFill/>
              </a:ln>
              <a:solidFill>
                <a:srgbClr val="000000"/>
              </a:solidFill>
              <a:effectLst/>
              <a:latin typeface="Helvetica Neue Light"/>
              <a:ea typeface="Helvetica Neue Light"/>
              <a:cs typeface="Times New Roman" panose="02020603050405020304" pitchFamily="18" charset="0"/>
            </a:endParaRPr>
          </a:p>
          <a:p>
            <a:pPr marL="0" indent="0">
              <a:buNone/>
            </a:pPr>
            <a:r>
              <a:rPr lang="en-US" sz="1400" dirty="0">
                <a:solidFill>
                  <a:srgbClr val="000000"/>
                </a:solidFill>
                <a:effectLst/>
                <a:latin typeface="Helvetica Neue Light"/>
                <a:ea typeface="Arial Unicode MS" panose="020B0604020202020204" pitchFamily="34" charset="-128"/>
              </a:rPr>
              <a:t>Since then, e-commerce has evolved to make products easier to discover and purchase through online retailers and marketplaces.  Independent freelancers, small businesses, and large corporations have all benefited from e-commerce, which enables them to sell their goods and services at a scale that was not possible with traditional offline retail.</a:t>
            </a:r>
            <a:endParaRPr lang="en-IN" sz="1400" dirty="0">
              <a:solidFill>
                <a:srgbClr val="000000"/>
              </a:solidFill>
              <a:latin typeface="Helvetica Neue Light"/>
            </a:endParaRPr>
          </a:p>
        </p:txBody>
      </p:sp>
      <p:sp>
        <p:nvSpPr>
          <p:cNvPr id="7" name="Footer Placeholder 6">
            <a:extLst>
              <a:ext uri="{FF2B5EF4-FFF2-40B4-BE49-F238E27FC236}">
                <a16:creationId xmlns:a16="http://schemas.microsoft.com/office/drawing/2014/main" id="{50921015-A64B-4490-95AD-C20F9BE44DB8}"/>
              </a:ext>
            </a:extLst>
          </p:cNvPr>
          <p:cNvSpPr>
            <a:spLocks noGrp="1"/>
          </p:cNvSpPr>
          <p:nvPr>
            <p:ph type="ftr" sz="quarter" idx="11"/>
          </p:nvPr>
        </p:nvSpPr>
        <p:spPr>
          <a:xfrm>
            <a:off x="786611" y="6414202"/>
            <a:ext cx="6584750" cy="314067"/>
          </a:xfrm>
        </p:spPr>
        <p:txBody>
          <a:bodyPr>
            <a:normAutofit/>
          </a:bodyPr>
          <a:lstStyle/>
          <a:p>
            <a:pPr algn="l">
              <a:spcAft>
                <a:spcPts val="600"/>
              </a:spcAft>
            </a:pPr>
            <a:r>
              <a:rPr lang="en-IN" sz="1100" dirty="0">
                <a:solidFill>
                  <a:srgbClr val="898989"/>
                </a:solidFill>
              </a:rPr>
              <a:t>PROJECT REPORT-1</a:t>
            </a:r>
          </a:p>
        </p:txBody>
      </p:sp>
      <p:sp>
        <p:nvSpPr>
          <p:cNvPr id="6" name="Slide Number Placeholder 5">
            <a:extLst>
              <a:ext uri="{FF2B5EF4-FFF2-40B4-BE49-F238E27FC236}">
                <a16:creationId xmlns:a16="http://schemas.microsoft.com/office/drawing/2014/main" id="{D9B5FDB1-8C65-416F-8349-88D70529DC45}"/>
              </a:ext>
            </a:extLst>
          </p:cNvPr>
          <p:cNvSpPr>
            <a:spLocks noGrp="1"/>
          </p:cNvSpPr>
          <p:nvPr>
            <p:ph type="sldNum" sz="quarter" idx="12"/>
          </p:nvPr>
        </p:nvSpPr>
        <p:spPr>
          <a:xfrm>
            <a:off x="10825930" y="6223702"/>
            <a:ext cx="570728" cy="314067"/>
          </a:xfrm>
        </p:spPr>
        <p:txBody>
          <a:bodyPr>
            <a:normAutofit/>
          </a:bodyPr>
          <a:lstStyle/>
          <a:p>
            <a:pPr>
              <a:spcAft>
                <a:spcPts val="600"/>
              </a:spcAft>
            </a:pPr>
            <a:fld id="{DF4C30A3-4AFE-4867-AC37-5DF133C91C6A}" type="slidenum">
              <a:rPr lang="en-IN" sz="1100">
                <a:solidFill>
                  <a:srgbClr val="FFFFFF"/>
                </a:solidFill>
              </a:rPr>
              <a:pPr>
                <a:spcAft>
                  <a:spcPts val="600"/>
                </a:spcAft>
              </a:pPr>
              <a:t>3</a:t>
            </a:fld>
            <a:endParaRPr lang="en-IN" sz="1100">
              <a:solidFill>
                <a:srgbClr val="FFFFFF"/>
              </a:solidFill>
            </a:endParaRPr>
          </a:p>
        </p:txBody>
      </p:sp>
    </p:spTree>
    <p:extLst>
      <p:ext uri="{BB962C8B-B14F-4D97-AF65-F5344CB8AC3E}">
        <p14:creationId xmlns:p14="http://schemas.microsoft.com/office/powerpoint/2010/main" val="123468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6AB4B1-1AB9-413B-B92B-AC7238FA0A7A}"/>
              </a:ext>
            </a:extLst>
          </p:cNvPr>
          <p:cNvSpPr>
            <a:spLocks noGrp="1"/>
          </p:cNvSpPr>
          <p:nvPr>
            <p:ph idx="1"/>
          </p:nvPr>
        </p:nvSpPr>
        <p:spPr>
          <a:xfrm>
            <a:off x="1014059" y="210348"/>
            <a:ext cx="10534473" cy="5907079"/>
          </a:xfrm>
        </p:spPr>
        <p:txBody>
          <a:bodyPr>
            <a:normAutofit lnSpcReduction="10000"/>
          </a:bodyPr>
          <a:lstStyle/>
          <a:p>
            <a:pPr marL="0" indent="0" algn="ctr">
              <a:buNone/>
            </a:pPr>
            <a:r>
              <a:rPr lang="en-US" sz="1800" b="1" dirty="0">
                <a:ln>
                  <a:noFill/>
                </a:ln>
                <a:effectLst/>
                <a:latin typeface="Times New Roman" panose="02020603050405020304" pitchFamily="18" charset="0"/>
                <a:ea typeface="Helvetica Neue Light"/>
                <a:cs typeface="Times New Roman" panose="02020603050405020304" pitchFamily="18" charset="0"/>
              </a:rPr>
              <a:t>Types of E-commerce Models</a:t>
            </a:r>
            <a:endParaRPr lang="en-IN" sz="1800" b="1" dirty="0">
              <a:ln>
                <a:noFill/>
              </a:ln>
              <a:effectLst/>
              <a:latin typeface="Times New Roman" panose="02020603050405020304" pitchFamily="18" charset="0"/>
              <a:ea typeface="Helvetica Neue Light"/>
              <a:cs typeface="Times New Roman" panose="02020603050405020304" pitchFamily="18" charset="0"/>
            </a:endParaRPr>
          </a:p>
          <a:p>
            <a:pPr marL="0" indent="0">
              <a:buNone/>
            </a:pPr>
            <a:r>
              <a:rPr lang="en-US" sz="1600" dirty="0">
                <a:ln>
                  <a:noFill/>
                </a:ln>
                <a:effectLst/>
                <a:latin typeface="Helvetica Neue Light"/>
                <a:ea typeface="Helvetica Neue Light"/>
                <a:cs typeface="Helvetica Neue Light"/>
              </a:rPr>
              <a:t>There are four main types of e-commerce models that can describe almost every transaction that takes place between consumers and businesses.</a:t>
            </a:r>
            <a:r>
              <a:rPr lang="en-IN" sz="1600" dirty="0">
                <a:ln>
                  <a:noFill/>
                </a:ln>
                <a:effectLst/>
                <a:latin typeface="Helvetica Neue Light"/>
                <a:ea typeface="Helvetica Neue Light"/>
                <a:cs typeface="Helvetica Neue Light"/>
              </a:rPr>
              <a:t> </a:t>
            </a:r>
          </a:p>
          <a:p>
            <a:endParaRPr lang="en-US" sz="1600" dirty="0">
              <a:ln>
                <a:noFill/>
              </a:ln>
              <a:effectLst/>
              <a:latin typeface="Helvetica Neue Medium"/>
              <a:ea typeface="Helvetica Neue Light"/>
              <a:cs typeface="Helvetica Neue Light"/>
            </a:endParaRPr>
          </a:p>
          <a:p>
            <a:r>
              <a:rPr lang="en-US" sz="1600" dirty="0">
                <a:ln>
                  <a:noFill/>
                </a:ln>
                <a:effectLst/>
                <a:latin typeface="Helvetica Neue Medium"/>
                <a:ea typeface="Helvetica Neue Light"/>
                <a:cs typeface="Helvetica Neue Light"/>
              </a:rPr>
              <a:t>1. Business to Consumer (B2C):</a:t>
            </a:r>
            <a:endParaRPr lang="en-IN" sz="1600" dirty="0">
              <a:latin typeface="Helvetica Neue Light"/>
              <a:ea typeface="Helvetica Neue Light"/>
              <a:cs typeface="Helvetica Neue Light"/>
            </a:endParaRPr>
          </a:p>
          <a:p>
            <a:pPr marL="0" indent="0">
              <a:buNone/>
            </a:pPr>
            <a:r>
              <a:rPr lang="en-US" sz="1600" dirty="0">
                <a:ln>
                  <a:noFill/>
                </a:ln>
                <a:effectLst/>
                <a:latin typeface="Helvetica Neue Light"/>
                <a:ea typeface="Helvetica Neue Light"/>
                <a:cs typeface="Helvetica Neue Light"/>
              </a:rPr>
              <a:t>When a business sells a good or service to an individual consumer (e.g. You buy a pair of shoes from an online retailer).</a:t>
            </a:r>
            <a:r>
              <a:rPr lang="en-IN" sz="1600" dirty="0">
                <a:ln>
                  <a:noFill/>
                </a:ln>
                <a:effectLst/>
                <a:latin typeface="Helvetica Neue Light"/>
                <a:ea typeface="Helvetica Neue Light"/>
                <a:cs typeface="Helvetica Neue Light"/>
              </a:rPr>
              <a:t> </a:t>
            </a:r>
          </a:p>
          <a:p>
            <a:endParaRPr lang="en-US" sz="1600" dirty="0">
              <a:ln>
                <a:noFill/>
              </a:ln>
              <a:effectLst/>
              <a:latin typeface="Helvetica Neue Medium"/>
              <a:ea typeface="Helvetica Neue Light"/>
              <a:cs typeface="Helvetica Neue Light"/>
            </a:endParaRPr>
          </a:p>
          <a:p>
            <a:r>
              <a:rPr lang="en-US" sz="1600" dirty="0">
                <a:ln>
                  <a:noFill/>
                </a:ln>
                <a:effectLst/>
                <a:latin typeface="Helvetica Neue Medium"/>
                <a:ea typeface="Helvetica Neue Light"/>
                <a:cs typeface="Helvetica Neue Light"/>
              </a:rPr>
              <a:t>2. Business to Business (B2B):</a:t>
            </a:r>
            <a:endParaRPr lang="en-IN" sz="1600" dirty="0">
              <a:ln>
                <a:noFill/>
              </a:ln>
              <a:effectLst/>
              <a:latin typeface="Helvetica Neue Light"/>
              <a:ea typeface="Helvetica Neue Light"/>
              <a:cs typeface="Helvetica Neue Light"/>
            </a:endParaRPr>
          </a:p>
          <a:p>
            <a:pPr marL="0" indent="0">
              <a:buNone/>
            </a:pPr>
            <a:r>
              <a:rPr lang="en-US" sz="1600" dirty="0">
                <a:ln>
                  <a:noFill/>
                </a:ln>
                <a:effectLst/>
                <a:latin typeface="Helvetica Neue Light"/>
                <a:ea typeface="Helvetica Neue Light"/>
                <a:cs typeface="Helvetica Neue Light"/>
              </a:rPr>
              <a:t>When a business sells a good or service to another business (e.g. A business sells software-as-a-service for other businesses to use)  </a:t>
            </a:r>
            <a:r>
              <a:rPr lang="en-IN" sz="1600" dirty="0">
                <a:ln>
                  <a:noFill/>
                </a:ln>
                <a:effectLst/>
                <a:latin typeface="Helvetica Neue Light"/>
                <a:ea typeface="Helvetica Neue Light"/>
                <a:cs typeface="Helvetica Neue Light"/>
              </a:rPr>
              <a:t> </a:t>
            </a:r>
          </a:p>
          <a:p>
            <a:endParaRPr lang="en-US" sz="1600" dirty="0">
              <a:ln>
                <a:noFill/>
              </a:ln>
              <a:effectLst/>
              <a:latin typeface="Helvetica Neue Medium"/>
              <a:ea typeface="Helvetica Neue Light"/>
              <a:cs typeface="Helvetica Neue Light"/>
            </a:endParaRPr>
          </a:p>
          <a:p>
            <a:r>
              <a:rPr lang="en-US" sz="1600" dirty="0">
                <a:ln>
                  <a:noFill/>
                </a:ln>
                <a:effectLst/>
                <a:latin typeface="Helvetica Neue Medium"/>
                <a:ea typeface="Helvetica Neue Light"/>
                <a:cs typeface="Helvetica Neue Light"/>
              </a:rPr>
              <a:t>3. Consumer to Consumer (C2C):</a:t>
            </a:r>
            <a:endParaRPr lang="en-IN" sz="1600" dirty="0">
              <a:ln>
                <a:noFill/>
              </a:ln>
              <a:effectLst/>
              <a:latin typeface="Helvetica Neue Light"/>
              <a:ea typeface="Helvetica Neue Light"/>
              <a:cs typeface="Helvetica Neue Light"/>
            </a:endParaRPr>
          </a:p>
          <a:p>
            <a:pPr marL="0" indent="0">
              <a:buNone/>
            </a:pPr>
            <a:r>
              <a:rPr lang="en-US" sz="1600" dirty="0">
                <a:ln>
                  <a:noFill/>
                </a:ln>
                <a:effectLst/>
                <a:latin typeface="Helvetica Neue Light"/>
                <a:ea typeface="Helvetica Neue Light"/>
                <a:cs typeface="Helvetica Neue Light"/>
              </a:rPr>
              <a:t>When a consumer sells a good or service to another consumer (e.g. You sell your old furniture on eBay to another consumer).</a:t>
            </a:r>
            <a:r>
              <a:rPr lang="en-IN" sz="1600" dirty="0">
                <a:ln>
                  <a:noFill/>
                </a:ln>
                <a:effectLst/>
                <a:latin typeface="Helvetica Neue Light"/>
                <a:ea typeface="Helvetica Neue Light"/>
                <a:cs typeface="Helvetica Neue Light"/>
              </a:rPr>
              <a:t> </a:t>
            </a:r>
          </a:p>
          <a:p>
            <a:pPr marL="0" indent="0">
              <a:buNone/>
            </a:pPr>
            <a:endParaRPr lang="en-US" sz="1600" dirty="0">
              <a:latin typeface="Helvetica Neue Medium"/>
              <a:ea typeface="Helvetica Neue Light"/>
              <a:cs typeface="Helvetica Neue Light"/>
            </a:endParaRPr>
          </a:p>
          <a:p>
            <a:r>
              <a:rPr lang="en-US" sz="1600" dirty="0">
                <a:ln>
                  <a:noFill/>
                </a:ln>
                <a:effectLst/>
                <a:latin typeface="Helvetica Neue Medium"/>
                <a:ea typeface="Helvetica Neue Light"/>
                <a:cs typeface="Helvetica Neue Light"/>
              </a:rPr>
              <a:t>4. Consumer to Business (C2B):</a:t>
            </a:r>
            <a:endParaRPr lang="en-IN" sz="1600" dirty="0">
              <a:ln>
                <a:noFill/>
              </a:ln>
              <a:effectLst/>
              <a:latin typeface="Helvetica Neue Light"/>
              <a:ea typeface="Helvetica Neue Light"/>
              <a:cs typeface="Helvetica Neue Light"/>
            </a:endParaRPr>
          </a:p>
          <a:p>
            <a:pPr marL="0" indent="0">
              <a:buNone/>
            </a:pPr>
            <a:r>
              <a:rPr lang="en-US" sz="1600" dirty="0">
                <a:ln>
                  <a:noFill/>
                </a:ln>
                <a:effectLst/>
                <a:latin typeface="Helvetica Neue Light"/>
                <a:ea typeface="Helvetica Neue Light"/>
                <a:cs typeface="Helvetica Neue Light"/>
              </a:rPr>
              <a:t>When a consumer sells their own products or services to a business or organization (e.g. An influencer offers exposure to their online audience in exchange for a fee, or a photographer licenses their photo for a business to use).</a:t>
            </a:r>
            <a:endParaRPr lang="en-IN" sz="1600" dirty="0">
              <a:ln>
                <a:noFill/>
              </a:ln>
              <a:effectLst/>
              <a:latin typeface="Helvetica Neue Light"/>
              <a:ea typeface="Helvetica Neue Light"/>
              <a:cs typeface="Helvetica Neue Light"/>
            </a:endParaRPr>
          </a:p>
          <a:p>
            <a:endParaRPr lang="en-IN" sz="1600" dirty="0"/>
          </a:p>
        </p:txBody>
      </p:sp>
      <p:sp>
        <p:nvSpPr>
          <p:cNvPr id="30"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39614625-DEBF-4D18-84B8-53E85757BAD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PROJECT REPORT-1</a:t>
            </a:r>
          </a:p>
        </p:txBody>
      </p:sp>
      <p:sp>
        <p:nvSpPr>
          <p:cNvPr id="4" name="Slide Number Placeholder 3">
            <a:extLst>
              <a:ext uri="{FF2B5EF4-FFF2-40B4-BE49-F238E27FC236}">
                <a16:creationId xmlns:a16="http://schemas.microsoft.com/office/drawing/2014/main" id="{30961585-C2E0-4812-9E4A-D47055F0ADDA}"/>
              </a:ext>
            </a:extLst>
          </p:cNvPr>
          <p:cNvSpPr>
            <a:spLocks noGrp="1"/>
          </p:cNvSpPr>
          <p:nvPr>
            <p:ph type="sldNum" sz="quarter" idx="12"/>
          </p:nvPr>
        </p:nvSpPr>
        <p:spPr>
          <a:xfrm>
            <a:off x="8805333" y="6356350"/>
            <a:ext cx="2743200" cy="365125"/>
          </a:xfrm>
        </p:spPr>
        <p:txBody>
          <a:bodyPr>
            <a:normAutofit/>
          </a:bodyPr>
          <a:lstStyle/>
          <a:p>
            <a:pPr>
              <a:spcAft>
                <a:spcPts val="600"/>
              </a:spcAft>
            </a:pPr>
            <a:fld id="{DF4C30A3-4AFE-4867-AC37-5DF133C91C6A}" type="slidenum">
              <a:rPr lang="en-IN" smtClean="0"/>
              <a:pPr>
                <a:spcAft>
                  <a:spcPts val="600"/>
                </a:spcAft>
              </a:pPr>
              <a:t>4</a:t>
            </a:fld>
            <a:endParaRPr lang="en-IN"/>
          </a:p>
        </p:txBody>
      </p:sp>
    </p:spTree>
    <p:extLst>
      <p:ext uri="{BB962C8B-B14F-4D97-AF65-F5344CB8AC3E}">
        <p14:creationId xmlns:p14="http://schemas.microsoft.com/office/powerpoint/2010/main" val="68974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EDC76F-1258-41BF-82FB-965453DDB74D}"/>
              </a:ext>
            </a:extLst>
          </p:cNvPr>
          <p:cNvSpPr>
            <a:spLocks noGrp="1"/>
          </p:cNvSpPr>
          <p:nvPr>
            <p:ph idx="1"/>
          </p:nvPr>
        </p:nvSpPr>
        <p:spPr>
          <a:xfrm>
            <a:off x="1014059" y="238923"/>
            <a:ext cx="10438135" cy="6232898"/>
          </a:xfrm>
        </p:spPr>
        <p:txBody>
          <a:bodyPr>
            <a:normAutofit fontScale="92500" lnSpcReduction="20000"/>
          </a:bodyPr>
          <a:lstStyle/>
          <a:p>
            <a:pPr marL="0" indent="0" algn="ctr">
              <a:buNone/>
            </a:pPr>
            <a:r>
              <a:rPr lang="en-US" sz="1800" b="1" dirty="0">
                <a:ln>
                  <a:noFill/>
                </a:ln>
                <a:effectLst/>
                <a:latin typeface="Times New Roman" panose="02020603050405020304" pitchFamily="18" charset="0"/>
                <a:ea typeface="Helvetica Neue Light"/>
                <a:cs typeface="Times New Roman" panose="02020603050405020304" pitchFamily="18" charset="0"/>
              </a:rPr>
              <a:t>Examples of E-commerce</a:t>
            </a:r>
            <a:endParaRPr lang="en-IN" sz="1800" b="1" dirty="0">
              <a:ln>
                <a:noFill/>
              </a:ln>
              <a:effectLst/>
              <a:latin typeface="Times New Roman" panose="02020603050405020304" pitchFamily="18" charset="0"/>
              <a:ea typeface="Helvetica Neue Light"/>
              <a:cs typeface="Times New Roman" panose="02020603050405020304" pitchFamily="18" charset="0"/>
            </a:endParaRPr>
          </a:p>
          <a:p>
            <a:pPr marL="0" indent="0">
              <a:buNone/>
            </a:pPr>
            <a:r>
              <a:rPr lang="en-IN" sz="1800" dirty="0">
                <a:ln>
                  <a:noFill/>
                </a:ln>
                <a:effectLst/>
                <a:latin typeface="Helvetica Neue Medium"/>
                <a:ea typeface="Helvetica Neue Light"/>
                <a:cs typeface="Helvetica Neue Light"/>
              </a:rPr>
              <a:t>1. Retail:</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The sale of a product by a business directly to a customer without any intermediary.</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Medium"/>
                <a:ea typeface="Helvetica Neue Light"/>
                <a:cs typeface="Helvetica Neue Light"/>
              </a:rPr>
              <a:t>2. Wholesale:</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The sale of products in bulk, often to a retailer that then sells them directly to consumers.</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Medium"/>
                <a:ea typeface="Helvetica Neue Light"/>
                <a:cs typeface="Helvetica Neue Light"/>
              </a:rPr>
              <a:t>3. Drop shipping:</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The sale of a product, which is manufactured and shipped to the consumer by a third party.</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Medium"/>
                <a:ea typeface="Helvetica Neue Light"/>
                <a:cs typeface="Helvetica Neue Light"/>
              </a:rPr>
              <a:t>4. Crowdfunding:</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The collection of money from consumers in advance of a product being available in order to raise the startup capital necessary to bring it to market.</a:t>
            </a:r>
          </a:p>
          <a:p>
            <a:pPr marL="0" indent="0">
              <a:buNone/>
            </a:pPr>
            <a:r>
              <a:rPr lang="en-US" sz="1800" dirty="0">
                <a:ln>
                  <a:noFill/>
                </a:ln>
                <a:effectLst/>
                <a:latin typeface="Helvetica Neue Medium"/>
                <a:ea typeface="Helvetica Neue Light"/>
                <a:cs typeface="Helvetica Neue Light"/>
              </a:rPr>
              <a:t>5. Subscription:</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The automatic recurring purchase of a product or service on a regular basis until the subscriber chooses to cancel.</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Medium"/>
                <a:ea typeface="Helvetica Neue Light"/>
                <a:cs typeface="Helvetica Neue Light"/>
              </a:rPr>
              <a:t>6. Physical products:</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Any tangible good that requires inventory to be replenished and orders to be physically shipped to customers as sales are made.</a:t>
            </a:r>
          </a:p>
          <a:p>
            <a:pPr marL="0" indent="0">
              <a:buNone/>
            </a:pPr>
            <a:r>
              <a:rPr lang="en-US" sz="1800" dirty="0">
                <a:ln>
                  <a:noFill/>
                </a:ln>
                <a:effectLst/>
                <a:latin typeface="Helvetica Neue Medium"/>
                <a:ea typeface="Helvetica Neue Light"/>
                <a:cs typeface="Helvetica Neue Light"/>
              </a:rPr>
              <a:t>7. Digital products:</a:t>
            </a:r>
            <a:endParaRPr lang="en-IN" sz="1800" dirty="0">
              <a:ln>
                <a:noFill/>
              </a:ln>
              <a:effectLst/>
              <a:latin typeface="Helvetica Neue Light"/>
              <a:ea typeface="Helvetica Neue Light"/>
              <a:cs typeface="Helvetica Neue Light"/>
            </a:endParaRPr>
          </a:p>
          <a:p>
            <a:pPr marL="0" indent="0">
              <a:buNone/>
            </a:pPr>
            <a:r>
              <a:rPr lang="en-US" sz="1800" dirty="0">
                <a:ln>
                  <a:noFill/>
                </a:ln>
                <a:effectLst/>
                <a:latin typeface="Helvetica Neue Light"/>
                <a:ea typeface="Helvetica Neue Light"/>
                <a:cs typeface="Helvetica Neue Light"/>
              </a:rPr>
              <a:t>Downloadable digital goods, templates, and courses, or media that must be purchased for consumption or licensed for use.</a:t>
            </a:r>
            <a:endParaRPr lang="en-IN" sz="1800" dirty="0">
              <a:ln>
                <a:noFill/>
              </a:ln>
              <a:effectLst/>
              <a:latin typeface="Helvetica Neue Light"/>
              <a:ea typeface="Helvetica Neue Light"/>
              <a:cs typeface="Helvetica Neue Light"/>
            </a:endParaRPr>
          </a:p>
          <a:p>
            <a:pPr marL="0" indent="0">
              <a:buNone/>
            </a:pPr>
            <a:r>
              <a:rPr lang="en-IN" sz="1800" dirty="0">
                <a:ln>
                  <a:noFill/>
                </a:ln>
                <a:effectLst/>
                <a:latin typeface="Helvetica Neue Medium"/>
                <a:ea typeface="Helvetica Neue Light"/>
                <a:cs typeface="Helvetica Neue Light"/>
              </a:rPr>
              <a:t>8. Services:</a:t>
            </a:r>
            <a:endParaRPr lang="en-IN" sz="1800" dirty="0">
              <a:latin typeface="Helvetica Neue Light"/>
              <a:ea typeface="Helvetica Neue Light"/>
              <a:cs typeface="Helvetica Neue Light"/>
            </a:endParaRPr>
          </a:p>
          <a:p>
            <a:pPr marL="0" indent="0">
              <a:buNone/>
            </a:pPr>
            <a:r>
              <a:rPr lang="en-IN" sz="1800" dirty="0">
                <a:latin typeface="Helvetica Neue Light"/>
                <a:ea typeface="Helvetica Neue Light"/>
                <a:cs typeface="Helvetica Neue Light"/>
              </a:rPr>
              <a:t>A </a:t>
            </a:r>
            <a:r>
              <a:rPr lang="en-US" sz="1800" dirty="0">
                <a:ln>
                  <a:noFill/>
                </a:ln>
                <a:effectLst/>
                <a:latin typeface="Helvetica Neue Light"/>
                <a:ea typeface="Helvetica Neue Light"/>
                <a:cs typeface="Helvetica Neue Light"/>
              </a:rPr>
              <a:t>skill or set of skills provided in exchange for compensation. The service provider</a:t>
            </a:r>
            <a:r>
              <a:rPr lang="en-IN" sz="1800" dirty="0">
                <a:ln>
                  <a:noFill/>
                </a:ln>
                <a:effectLst/>
                <a:latin typeface="Helvetica Neue Light"/>
                <a:ea typeface="Helvetica Neue Light"/>
                <a:cs typeface="Helvetica Neue Light"/>
              </a:rPr>
              <a:t>’</a:t>
            </a:r>
            <a:r>
              <a:rPr lang="en-US" sz="1800" dirty="0">
                <a:ln>
                  <a:noFill/>
                </a:ln>
                <a:effectLst/>
                <a:latin typeface="Helvetica Neue Light"/>
                <a:ea typeface="Helvetica Neue Light"/>
                <a:cs typeface="Helvetica Neue Light"/>
              </a:rPr>
              <a:t>s time can be purchased for a fee</a:t>
            </a:r>
            <a:endParaRPr lang="en-IN" sz="1800" dirty="0">
              <a:ln>
                <a:noFill/>
              </a:ln>
              <a:effectLst/>
              <a:latin typeface="Helvetica Neue Light"/>
              <a:ea typeface="Helvetica Neue Light"/>
              <a:cs typeface="Helvetica Neue Light"/>
            </a:endParaRPr>
          </a:p>
          <a:p>
            <a:pPr marL="0" indent="0">
              <a:buNone/>
            </a:pPr>
            <a:endParaRPr lang="en-IN" sz="800" dirty="0">
              <a:ln>
                <a:noFill/>
              </a:ln>
              <a:effectLst/>
              <a:latin typeface="Helvetica Neue Light"/>
              <a:ea typeface="Helvetica Neue Light"/>
              <a:cs typeface="Helvetica Neue Light"/>
            </a:endParaRPr>
          </a:p>
          <a:p>
            <a:pPr marL="0" indent="0">
              <a:buNone/>
            </a:pPr>
            <a:endParaRPr lang="en-IN" sz="800" dirty="0">
              <a:ln>
                <a:noFill/>
              </a:ln>
              <a:effectLst/>
              <a:latin typeface="Helvetica Neue Light"/>
              <a:ea typeface="Helvetica Neue Light"/>
              <a:cs typeface="Helvetica Neue Light"/>
            </a:endParaRP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a16="http://schemas.microsoft.com/office/drawing/2014/main" id="{EF961B2A-AB86-4257-B262-7DB7BCCF97C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dirty="0"/>
              <a:t>PROJECT REPORT-1</a:t>
            </a:r>
            <a:endParaRPr lang="en-IN"/>
          </a:p>
        </p:txBody>
      </p:sp>
      <p:sp>
        <p:nvSpPr>
          <p:cNvPr id="5" name="Slide Number Placeholder 4">
            <a:extLst>
              <a:ext uri="{FF2B5EF4-FFF2-40B4-BE49-F238E27FC236}">
                <a16:creationId xmlns:a16="http://schemas.microsoft.com/office/drawing/2014/main" id="{0CE70F4A-2CCD-4253-A3EE-AA5008624093}"/>
              </a:ext>
            </a:extLst>
          </p:cNvPr>
          <p:cNvSpPr>
            <a:spLocks noGrp="1"/>
          </p:cNvSpPr>
          <p:nvPr>
            <p:ph type="sldNum" sz="quarter" idx="12"/>
          </p:nvPr>
        </p:nvSpPr>
        <p:spPr>
          <a:xfrm>
            <a:off x="8805333" y="6356350"/>
            <a:ext cx="2743200" cy="365125"/>
          </a:xfrm>
        </p:spPr>
        <p:txBody>
          <a:bodyPr>
            <a:normAutofit/>
          </a:bodyPr>
          <a:lstStyle/>
          <a:p>
            <a:pPr>
              <a:spcAft>
                <a:spcPts val="600"/>
              </a:spcAft>
            </a:pPr>
            <a:fld id="{DF4C30A3-4AFE-4867-AC37-5DF133C91C6A}" type="slidenum">
              <a:rPr lang="en-IN" smtClean="0"/>
              <a:pPr>
                <a:spcAft>
                  <a:spcPts val="600"/>
                </a:spcAft>
              </a:pPr>
              <a:t>5</a:t>
            </a:fld>
            <a:endParaRPr lang="en-IN"/>
          </a:p>
        </p:txBody>
      </p:sp>
    </p:spTree>
    <p:extLst>
      <p:ext uri="{BB962C8B-B14F-4D97-AF65-F5344CB8AC3E}">
        <p14:creationId xmlns:p14="http://schemas.microsoft.com/office/powerpoint/2010/main" val="349382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2262806-289C-4527-B515-B60FF6916009}"/>
              </a:ext>
            </a:extLst>
          </p:cNvPr>
          <p:cNvSpPr>
            <a:spLocks noGrp="1"/>
          </p:cNvSpPr>
          <p:nvPr>
            <p:ph idx="1"/>
          </p:nvPr>
        </p:nvSpPr>
        <p:spPr>
          <a:xfrm>
            <a:off x="1014060" y="27558"/>
            <a:ext cx="10398036" cy="6328792"/>
          </a:xfrm>
        </p:spPr>
        <p:txBody>
          <a:bodyPr>
            <a:normAutofit fontScale="25000" lnSpcReduction="20000"/>
          </a:bodyPr>
          <a:lstStyle/>
          <a:p>
            <a:pPr marL="0" indent="0" algn="ctr">
              <a:buNone/>
            </a:pPr>
            <a:r>
              <a:rPr lang="en-IN" sz="7200" b="1" dirty="0">
                <a:ln>
                  <a:noFill/>
                </a:ln>
                <a:effectLst/>
                <a:latin typeface="Times New Roman" panose="02020603050405020304" pitchFamily="18" charset="0"/>
                <a:ea typeface="Helvetica Neue Light"/>
                <a:cs typeface="Times New Roman" panose="02020603050405020304" pitchFamily="18" charset="0"/>
              </a:rPr>
              <a:t>SERVICES</a:t>
            </a:r>
          </a:p>
          <a:p>
            <a:r>
              <a:rPr lang="en-IN" sz="5500" dirty="0">
                <a:latin typeface="Helvetica Neue Light"/>
              </a:rPr>
              <a:t>Register:</a:t>
            </a:r>
          </a:p>
          <a:p>
            <a:pPr marL="0" indent="0">
              <a:buNone/>
            </a:pPr>
            <a:r>
              <a:rPr lang="en-IN" sz="5500" dirty="0">
                <a:latin typeface="Helvetica Neue Light"/>
              </a:rPr>
              <a:t>	New user is added after filling details.</a:t>
            </a:r>
          </a:p>
          <a:p>
            <a:r>
              <a:rPr lang="en-IN" sz="5500" dirty="0">
                <a:latin typeface="Helvetica Neue Light"/>
              </a:rPr>
              <a:t>Login:</a:t>
            </a:r>
          </a:p>
          <a:p>
            <a:pPr marL="0" indent="0">
              <a:buNone/>
            </a:pPr>
            <a:r>
              <a:rPr lang="en-IN" sz="5500" dirty="0">
                <a:latin typeface="Helvetica Neue Light"/>
              </a:rPr>
              <a:t>	User is given access to the account after verification.</a:t>
            </a:r>
          </a:p>
          <a:p>
            <a:r>
              <a:rPr lang="en-IN" sz="5500" dirty="0">
                <a:latin typeface="Helvetica Neue Light"/>
              </a:rPr>
              <a:t>Search a Product:</a:t>
            </a:r>
          </a:p>
          <a:p>
            <a:pPr marL="0" indent="0">
              <a:buNone/>
            </a:pPr>
            <a:r>
              <a:rPr lang="en-IN" sz="5500" dirty="0">
                <a:latin typeface="Helvetica Neue Light"/>
              </a:rPr>
              <a:t>	Search for a particular product.</a:t>
            </a:r>
          </a:p>
          <a:p>
            <a:r>
              <a:rPr lang="en-IN" sz="5500" dirty="0">
                <a:latin typeface="Helvetica Neue Light"/>
              </a:rPr>
              <a:t>Browse Products:</a:t>
            </a:r>
          </a:p>
          <a:p>
            <a:pPr marL="0" indent="0">
              <a:buNone/>
            </a:pPr>
            <a:r>
              <a:rPr lang="en-IN" sz="5500" dirty="0">
                <a:latin typeface="Helvetica Neue Light"/>
              </a:rPr>
              <a:t>	Browse through products of various categories.</a:t>
            </a:r>
          </a:p>
          <a:p>
            <a:r>
              <a:rPr lang="en-IN" sz="5500" dirty="0">
                <a:latin typeface="Helvetica Neue Light"/>
              </a:rPr>
              <a:t>Add to Wish List:</a:t>
            </a:r>
          </a:p>
          <a:p>
            <a:pPr marL="0" indent="0">
              <a:buNone/>
            </a:pPr>
            <a:r>
              <a:rPr lang="en-IN" sz="5500" dirty="0">
                <a:latin typeface="Helvetica Neue Light"/>
              </a:rPr>
              <a:t>	Add Product to wish-list for later purchase of the product.</a:t>
            </a:r>
          </a:p>
          <a:p>
            <a:r>
              <a:rPr lang="en-IN" sz="5500" dirty="0">
                <a:latin typeface="Helvetica Neue Light"/>
              </a:rPr>
              <a:t>Add to Shipping cart:</a:t>
            </a:r>
          </a:p>
          <a:p>
            <a:pPr marL="0" indent="0">
              <a:buNone/>
            </a:pPr>
            <a:r>
              <a:rPr lang="en-IN" sz="5500" dirty="0">
                <a:latin typeface="Helvetica Neue Light"/>
              </a:rPr>
              <a:t>	Add product to shipping cart if you want to buy now.</a:t>
            </a:r>
          </a:p>
          <a:p>
            <a:r>
              <a:rPr lang="en-IN" sz="5500" dirty="0">
                <a:latin typeface="Helvetica Neue Light"/>
              </a:rPr>
              <a:t>View the Shipping cart:</a:t>
            </a:r>
          </a:p>
          <a:p>
            <a:pPr marL="0" indent="0">
              <a:buNone/>
            </a:pPr>
            <a:r>
              <a:rPr lang="en-IN" sz="5500" dirty="0">
                <a:latin typeface="Helvetica Neue Light"/>
              </a:rPr>
              <a:t>	View the shipping cart with total bill tagged with.</a:t>
            </a:r>
          </a:p>
          <a:p>
            <a:r>
              <a:rPr lang="en-IN" sz="5500" dirty="0">
                <a:latin typeface="Helvetica Neue Light"/>
              </a:rPr>
              <a:t>Payment:</a:t>
            </a:r>
          </a:p>
          <a:p>
            <a:pPr marL="0" indent="0">
              <a:buNone/>
            </a:pPr>
            <a:r>
              <a:rPr lang="en-IN" sz="5500" dirty="0">
                <a:latin typeface="Helvetica Neue Light"/>
              </a:rPr>
              <a:t>	Payment of the order using Credit/Debit/Net Banking etc.</a:t>
            </a:r>
          </a:p>
          <a:p>
            <a:r>
              <a:rPr lang="en-IN" sz="5500" dirty="0">
                <a:latin typeface="Helvetica Neue Light"/>
              </a:rPr>
              <a:t>Shipping:</a:t>
            </a:r>
          </a:p>
          <a:p>
            <a:pPr marL="0" indent="0">
              <a:buNone/>
            </a:pPr>
            <a:r>
              <a:rPr lang="en-IN" sz="5500" dirty="0">
                <a:latin typeface="Helvetica Neue Light"/>
              </a:rPr>
              <a:t>	User get shipment details.</a:t>
            </a:r>
          </a:p>
          <a:p>
            <a:r>
              <a:rPr lang="en-IN" sz="5500" dirty="0">
                <a:latin typeface="Helvetica Neue Light"/>
              </a:rPr>
              <a:t>Track your order:</a:t>
            </a:r>
          </a:p>
          <a:p>
            <a:pPr marL="0" indent="0">
              <a:buNone/>
            </a:pPr>
            <a:r>
              <a:rPr lang="en-IN" sz="5500" dirty="0">
                <a:latin typeface="Helvetica Neue Light"/>
              </a:rPr>
              <a:t>	Track the order where it is and when user will receive.</a:t>
            </a:r>
          </a:p>
          <a:p>
            <a:r>
              <a:rPr lang="en-IN" sz="5500" dirty="0">
                <a:latin typeface="Helvetica Neue Light"/>
              </a:rPr>
              <a:t>Feedback:</a:t>
            </a:r>
          </a:p>
          <a:p>
            <a:pPr marL="0" indent="0">
              <a:buNone/>
            </a:pPr>
            <a:r>
              <a:rPr lang="en-IN" sz="5500" dirty="0">
                <a:latin typeface="Helvetica Neue Light"/>
              </a:rPr>
              <a:t>	Write a review and rate the product.</a:t>
            </a:r>
          </a:p>
          <a:p>
            <a:pPr marL="0" indent="0">
              <a:buNone/>
            </a:pPr>
            <a:endParaRPr lang="en-IN" sz="500" dirty="0">
              <a:latin typeface="Helvetica Neue Light"/>
            </a:endParaRPr>
          </a:p>
          <a:p>
            <a:endParaRPr lang="en-IN" sz="500" dirty="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a16="http://schemas.microsoft.com/office/drawing/2014/main" id="{6AEBE501-2A73-4600-8C4C-4E00EE29660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PROJECT REPORT-1</a:t>
            </a:r>
          </a:p>
        </p:txBody>
      </p:sp>
      <p:sp>
        <p:nvSpPr>
          <p:cNvPr id="5" name="Slide Number Placeholder 4">
            <a:extLst>
              <a:ext uri="{FF2B5EF4-FFF2-40B4-BE49-F238E27FC236}">
                <a16:creationId xmlns:a16="http://schemas.microsoft.com/office/drawing/2014/main" id="{22B9956D-34F8-4E99-88CF-F7C29058F09C}"/>
              </a:ext>
            </a:extLst>
          </p:cNvPr>
          <p:cNvSpPr>
            <a:spLocks noGrp="1"/>
          </p:cNvSpPr>
          <p:nvPr>
            <p:ph type="sldNum" sz="quarter" idx="12"/>
          </p:nvPr>
        </p:nvSpPr>
        <p:spPr>
          <a:xfrm>
            <a:off x="8805333" y="6356350"/>
            <a:ext cx="2743200" cy="365125"/>
          </a:xfrm>
        </p:spPr>
        <p:txBody>
          <a:bodyPr>
            <a:normAutofit/>
          </a:bodyPr>
          <a:lstStyle/>
          <a:p>
            <a:pPr>
              <a:spcAft>
                <a:spcPts val="600"/>
              </a:spcAft>
            </a:pPr>
            <a:fld id="{DF4C30A3-4AFE-4867-AC37-5DF133C91C6A}" type="slidenum">
              <a:rPr lang="en-IN" smtClean="0"/>
              <a:pPr>
                <a:spcAft>
                  <a:spcPts val="600"/>
                </a:spcAft>
              </a:pPr>
              <a:t>6</a:t>
            </a:fld>
            <a:endParaRPr lang="en-IN"/>
          </a:p>
        </p:txBody>
      </p:sp>
      <p:pic>
        <p:nvPicPr>
          <p:cNvPr id="7" name="Picture 6" descr="A picture containing table, cake&#10;&#10;Description automatically generated">
            <a:extLst>
              <a:ext uri="{FF2B5EF4-FFF2-40B4-BE49-F238E27FC236}">
                <a16:creationId xmlns:a16="http://schemas.microsoft.com/office/drawing/2014/main" id="{D8B13884-79F0-4FEB-A3BD-2213CB2B5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030" y="2022475"/>
            <a:ext cx="5743575" cy="3390900"/>
          </a:xfrm>
          <a:prstGeom prst="rect">
            <a:avLst/>
          </a:prstGeom>
        </p:spPr>
      </p:pic>
    </p:spTree>
    <p:extLst>
      <p:ext uri="{BB962C8B-B14F-4D97-AF65-F5344CB8AC3E}">
        <p14:creationId xmlns:p14="http://schemas.microsoft.com/office/powerpoint/2010/main" val="123231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46" name="Rectangle 45">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46">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3" name="Rectangle 48">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5E01993D-46F0-454D-87A1-6E445C334D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378" t="-265" r="-23801" b="12842"/>
          <a:stretch/>
        </p:blipFill>
        <p:spPr>
          <a:xfrm>
            <a:off x="115061" y="790575"/>
            <a:ext cx="11961876" cy="5593596"/>
          </a:xfrm>
          <a:prstGeom prst="rect">
            <a:avLst/>
          </a:prstGeom>
        </p:spPr>
      </p:pic>
      <p:sp>
        <p:nvSpPr>
          <p:cNvPr id="4" name="Footer Placeholder 3">
            <a:extLst>
              <a:ext uri="{FF2B5EF4-FFF2-40B4-BE49-F238E27FC236}">
                <a16:creationId xmlns:a16="http://schemas.microsoft.com/office/drawing/2014/main" id="{40C49CAE-B5ED-46F5-8F04-B6DA34DBAA79}"/>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PROJECT REPORT-1</a:t>
            </a:r>
          </a:p>
        </p:txBody>
      </p:sp>
      <p:sp>
        <p:nvSpPr>
          <p:cNvPr id="5" name="Slide Number Placeholder 4">
            <a:extLst>
              <a:ext uri="{FF2B5EF4-FFF2-40B4-BE49-F238E27FC236}">
                <a16:creationId xmlns:a16="http://schemas.microsoft.com/office/drawing/2014/main" id="{ECCFE6A2-58CB-482E-83B0-2C931058B8B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DF4C30A3-4AFE-4867-AC37-5DF133C91C6A}" type="slidenum">
              <a:rPr lang="en-US" smtClean="0"/>
              <a:pPr>
                <a:spcAft>
                  <a:spcPts val="600"/>
                </a:spcAft>
                <a:defRPr/>
              </a:pPr>
              <a:t>7</a:t>
            </a:fld>
            <a:endParaRPr lang="en-US"/>
          </a:p>
        </p:txBody>
      </p:sp>
    </p:spTree>
    <p:extLst>
      <p:ext uri="{BB962C8B-B14F-4D97-AF65-F5344CB8AC3E}">
        <p14:creationId xmlns:p14="http://schemas.microsoft.com/office/powerpoint/2010/main" val="357634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009906F0-638C-48AC-AA2C-80B8AAA4286B}"/>
              </a:ext>
            </a:extLst>
          </p:cNvPr>
          <p:cNvSpPr>
            <a:spLocks noGrp="1"/>
          </p:cNvSpPr>
          <p:nvPr>
            <p:ph type="title"/>
          </p:nvPr>
        </p:nvSpPr>
        <p:spPr>
          <a:xfrm>
            <a:off x="643467" y="321734"/>
            <a:ext cx="10905066" cy="1135737"/>
          </a:xfrm>
        </p:spPr>
        <p:txBody>
          <a:bodyPr>
            <a:normAutofit/>
          </a:bodyPr>
          <a:lstStyle/>
          <a:p>
            <a:pPr algn="ctr"/>
            <a:r>
              <a:rPr lang="en-US" sz="3600" b="1" dirty="0">
                <a:latin typeface="Times New Roman" panose="02020603050405020304" pitchFamily="18" charset="0"/>
                <a:cs typeface="Times New Roman" panose="02020603050405020304" pitchFamily="18" charset="0"/>
              </a:rPr>
              <a:t>Advantages of E-Commerce </a:t>
            </a:r>
            <a:br>
              <a:rPr lang="en-US" sz="3600" dirty="0"/>
            </a:br>
            <a:endParaRPr lang="en-IN" sz="3600" dirty="0"/>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4E1F4F44-C19B-4F52-9D33-DE407FF065F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PROJECT REPORT-1</a:t>
            </a:r>
          </a:p>
        </p:txBody>
      </p:sp>
      <p:sp>
        <p:nvSpPr>
          <p:cNvPr id="3" name="Slide Number Placeholder 2">
            <a:extLst>
              <a:ext uri="{FF2B5EF4-FFF2-40B4-BE49-F238E27FC236}">
                <a16:creationId xmlns:a16="http://schemas.microsoft.com/office/drawing/2014/main" id="{362445E9-2218-4DEE-A072-D70A4859BC30}"/>
              </a:ext>
            </a:extLst>
          </p:cNvPr>
          <p:cNvSpPr>
            <a:spLocks noGrp="1"/>
          </p:cNvSpPr>
          <p:nvPr>
            <p:ph type="sldNum" sz="quarter" idx="12"/>
          </p:nvPr>
        </p:nvSpPr>
        <p:spPr>
          <a:xfrm>
            <a:off x="8805333" y="6356350"/>
            <a:ext cx="2743200" cy="365125"/>
          </a:xfrm>
        </p:spPr>
        <p:txBody>
          <a:bodyPr>
            <a:normAutofit/>
          </a:bodyPr>
          <a:lstStyle/>
          <a:p>
            <a:pPr>
              <a:spcAft>
                <a:spcPts val="600"/>
              </a:spcAft>
            </a:pPr>
            <a:fld id="{DF4C30A3-4AFE-4867-AC37-5DF133C91C6A}" type="slidenum">
              <a:rPr lang="en-IN" smtClean="0"/>
              <a:pPr>
                <a:spcAft>
                  <a:spcPts val="600"/>
                </a:spcAft>
              </a:pPr>
              <a:t>8</a:t>
            </a:fld>
            <a:endParaRPr lang="en-IN"/>
          </a:p>
        </p:txBody>
      </p:sp>
      <p:graphicFrame>
        <p:nvGraphicFramePr>
          <p:cNvPr id="11" name="Content Placeholder 8">
            <a:extLst>
              <a:ext uri="{FF2B5EF4-FFF2-40B4-BE49-F238E27FC236}">
                <a16:creationId xmlns:a16="http://schemas.microsoft.com/office/drawing/2014/main" id="{20D3A8C7-396B-4C88-AF9A-CD7276DF4C8E}"/>
              </a:ext>
            </a:extLst>
          </p:cNvPr>
          <p:cNvGraphicFramePr>
            <a:graphicFrameLocks noGrp="1"/>
          </p:cNvGraphicFramePr>
          <p:nvPr>
            <p:ph idx="1"/>
            <p:extLst>
              <p:ext uri="{D42A27DB-BD31-4B8C-83A1-F6EECF244321}">
                <p14:modId xmlns:p14="http://schemas.microsoft.com/office/powerpoint/2010/main" val="3666832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33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B50406-6E36-4FFB-8AEF-57FB85060533}"/>
              </a:ext>
            </a:extLst>
          </p:cNvPr>
          <p:cNvSpPr>
            <a:spLocks noGrp="1"/>
          </p:cNvSpPr>
          <p:nvPr>
            <p:ph type="title"/>
          </p:nvPr>
        </p:nvSpPr>
        <p:spPr>
          <a:xfrm>
            <a:off x="3043403" y="2523057"/>
            <a:ext cx="6105194" cy="2031055"/>
          </a:xfrm>
        </p:spPr>
        <p:txBody>
          <a:bodyPr vert="horz" lIns="91440" tIns="45720" rIns="91440" bIns="45720" rtlCol="0" anchor="b">
            <a:normAutofit fontScale="90000"/>
          </a:bodyPr>
          <a:lstStyle/>
          <a:p>
            <a:pPr algn="ctr"/>
            <a:r>
              <a:rPr lang="en-US" sz="5100" b="1" kern="1200" dirty="0">
                <a:solidFill>
                  <a:srgbClr val="FFFFFF"/>
                </a:solidFill>
                <a:latin typeface="+mj-lt"/>
                <a:ea typeface="+mj-ea"/>
                <a:cs typeface="+mj-cs"/>
              </a:rPr>
              <a:t>IMPACT OF ARTIFICIAL INTELLIGENCE ON </a:t>
            </a:r>
            <a:br>
              <a:rPr lang="en-US" sz="5100" b="1" kern="1200" dirty="0">
                <a:solidFill>
                  <a:srgbClr val="FFFFFF"/>
                </a:solidFill>
                <a:latin typeface="+mj-lt"/>
                <a:ea typeface="+mj-ea"/>
                <a:cs typeface="+mj-cs"/>
              </a:rPr>
            </a:br>
            <a:r>
              <a:rPr lang="en-US" sz="5100" b="1" kern="1200" dirty="0">
                <a:solidFill>
                  <a:srgbClr val="FFFFFF"/>
                </a:solidFill>
                <a:latin typeface="+mj-lt"/>
                <a:ea typeface="+mj-ea"/>
                <a:cs typeface="+mj-cs"/>
              </a:rPr>
              <a:t>E-COMMERCE</a:t>
            </a:r>
          </a:p>
        </p:txBody>
      </p:sp>
      <p:sp>
        <p:nvSpPr>
          <p:cNvPr id="4" name="Footer Placeholder 3">
            <a:extLst>
              <a:ext uri="{FF2B5EF4-FFF2-40B4-BE49-F238E27FC236}">
                <a16:creationId xmlns:a16="http://schemas.microsoft.com/office/drawing/2014/main" id="{3673C5AC-5EB2-4F0E-9817-CCA610ED912F}"/>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spcAft>
                <a:spcPts val="600"/>
              </a:spcAft>
            </a:pPr>
            <a:r>
              <a:rPr lang="en-US" sz="1000" kern="1200">
                <a:solidFill>
                  <a:srgbClr val="898989"/>
                </a:solidFill>
                <a:latin typeface="+mn-lt"/>
                <a:ea typeface="+mn-ea"/>
                <a:cs typeface="+mn-cs"/>
              </a:rPr>
              <a:t>PROJECT REPORT-1</a:t>
            </a:r>
          </a:p>
        </p:txBody>
      </p:sp>
      <p:sp>
        <p:nvSpPr>
          <p:cNvPr id="5" name="Slide Number Placeholder 4">
            <a:extLst>
              <a:ext uri="{FF2B5EF4-FFF2-40B4-BE49-F238E27FC236}">
                <a16:creationId xmlns:a16="http://schemas.microsoft.com/office/drawing/2014/main" id="{B25794B1-1476-487B-83BC-4CF32C9B7612}"/>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DF4C30A3-4AFE-4867-AC37-5DF133C91C6A}" type="slidenum">
              <a:rPr lang="en-US" sz="1000">
                <a:solidFill>
                  <a:srgbClr val="898989"/>
                </a:solidFill>
              </a:rPr>
              <a:pPr>
                <a:spcAft>
                  <a:spcPts val="600"/>
                </a:spcAft>
              </a:pPr>
              <a:t>9</a:t>
            </a:fld>
            <a:endParaRPr lang="en-US" sz="1000">
              <a:solidFill>
                <a:srgbClr val="898989"/>
              </a:solidFill>
            </a:endParaRPr>
          </a:p>
        </p:txBody>
      </p:sp>
    </p:spTree>
    <p:extLst>
      <p:ext uri="{BB962C8B-B14F-4D97-AF65-F5344CB8AC3E}">
        <p14:creationId xmlns:p14="http://schemas.microsoft.com/office/powerpoint/2010/main" val="289455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Helvetica Neue Light</vt:lpstr>
      <vt:lpstr>Helvetica Neue Medium</vt:lpstr>
      <vt:lpstr>medium-content-sans-serif-font</vt:lpstr>
      <vt:lpstr>medium-content-serif-font</vt:lpstr>
      <vt:lpstr>Times New Roman</vt:lpstr>
      <vt:lpstr>Office Theme</vt:lpstr>
      <vt:lpstr>E-COMMERCE BUSINESS SYSTEM</vt:lpstr>
      <vt:lpstr>PROJECT TEAM</vt:lpstr>
      <vt:lpstr>PowerPoint Presentation</vt:lpstr>
      <vt:lpstr>PowerPoint Presentation</vt:lpstr>
      <vt:lpstr>PowerPoint Presentation</vt:lpstr>
      <vt:lpstr>PowerPoint Presentation</vt:lpstr>
      <vt:lpstr>PowerPoint Presentation</vt:lpstr>
      <vt:lpstr>Advantages of E-Commerce  </vt:lpstr>
      <vt:lpstr>IMPACT OF ARTIFICIAL INTELLIGENCE ON  E-COMMERCE</vt:lpstr>
      <vt:lpstr>PowerPoint Presentation</vt:lpstr>
      <vt:lpstr>PowerPoint Presentation</vt:lpstr>
      <vt:lpstr>Major AI Applications in Ecommerce </vt:lpstr>
      <vt:lpstr>Chatbots and other virtual assistants </vt:lpstr>
      <vt:lpstr>Intelligent Product Recommendations </vt:lpstr>
      <vt:lpstr>AI Personalization in Ecommerce </vt:lpstr>
      <vt:lpstr>Inventory Management </vt:lpstr>
      <vt:lpstr>Warehouse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SYSTEM</dc:title>
  <dc:creator>TARIQUE ANJUM MOHAMMAD</dc:creator>
  <cp:lastModifiedBy>TARIQUE ANJUM MOHAMMAD</cp:lastModifiedBy>
  <cp:revision>1</cp:revision>
  <dcterms:created xsi:type="dcterms:W3CDTF">2020-10-20T11:17:34Z</dcterms:created>
  <dcterms:modified xsi:type="dcterms:W3CDTF">2020-10-20T11:17:38Z</dcterms:modified>
</cp:coreProperties>
</file>