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62" r:id="rId3"/>
    <p:sldId id="257" r:id="rId4"/>
    <p:sldId id="258" r:id="rId5"/>
    <p:sldId id="259" r:id="rId6"/>
    <p:sldId id="263" r:id="rId7"/>
    <p:sldId id="265" r:id="rId8"/>
    <p:sldId id="266" r:id="rId9"/>
    <p:sldId id="267" r:id="rId10"/>
    <p:sldId id="268"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7"/>
    <p:restoredTop sz="94679"/>
  </p:normalViewPr>
  <p:slideViewPr>
    <p:cSldViewPr snapToGrid="0">
      <p:cViewPr varScale="1">
        <p:scale>
          <a:sx n="112" d="100"/>
          <a:sy n="112" d="100"/>
        </p:scale>
        <p:origin x="9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DEEE21-3B59-45DF-A9E4-2F710F8AC2B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9257E413-E352-4B2B-BEE2-5CABE540C6A6}">
      <dgm:prSet/>
      <dgm:spPr/>
      <dgm:t>
        <a:bodyPr/>
        <a:lstStyle/>
        <a:p>
          <a:r>
            <a:rPr lang="en-US" b="0" i="0"/>
            <a:t>API Gateway (vid-gateway)</a:t>
          </a:r>
          <a:endParaRPr lang="en-US"/>
        </a:p>
      </dgm:t>
    </dgm:pt>
    <dgm:pt modelId="{858F89DF-4847-4B6C-8D0A-639E09D0FE40}" type="parTrans" cxnId="{77D1F513-F225-440D-AE50-D05EC48FDC86}">
      <dgm:prSet/>
      <dgm:spPr/>
      <dgm:t>
        <a:bodyPr/>
        <a:lstStyle/>
        <a:p>
          <a:endParaRPr lang="en-US"/>
        </a:p>
      </dgm:t>
    </dgm:pt>
    <dgm:pt modelId="{6B0222AE-A030-4C3B-A4EF-FD67866FF019}" type="sibTrans" cxnId="{77D1F513-F225-440D-AE50-D05EC48FDC86}">
      <dgm:prSet/>
      <dgm:spPr/>
      <dgm:t>
        <a:bodyPr/>
        <a:lstStyle/>
        <a:p>
          <a:endParaRPr lang="en-US"/>
        </a:p>
      </dgm:t>
    </dgm:pt>
    <dgm:pt modelId="{966FB4B7-F966-4598-972E-EB5D8868B37E}">
      <dgm:prSet/>
      <dgm:spPr/>
      <dgm:t>
        <a:bodyPr/>
        <a:lstStyle/>
        <a:p>
          <a:pPr>
            <a:lnSpc>
              <a:spcPct val="100000"/>
            </a:lnSpc>
          </a:pPr>
          <a:r>
            <a:rPr lang="en-US" b="0" i="0"/>
            <a:t>Built using NestJS.</a:t>
          </a:r>
          <a:endParaRPr lang="en-US"/>
        </a:p>
      </dgm:t>
    </dgm:pt>
    <dgm:pt modelId="{9974EB0B-7C24-45BD-9CC4-A21ABCEB0F77}" type="parTrans" cxnId="{DAC4D89A-D06C-4F88-9810-019ED364ED7E}">
      <dgm:prSet/>
      <dgm:spPr/>
      <dgm:t>
        <a:bodyPr/>
        <a:lstStyle/>
        <a:p>
          <a:endParaRPr lang="en-US"/>
        </a:p>
      </dgm:t>
    </dgm:pt>
    <dgm:pt modelId="{1D61492F-3F11-4654-A832-9D03DBBAD3FE}" type="sibTrans" cxnId="{DAC4D89A-D06C-4F88-9810-019ED364ED7E}">
      <dgm:prSet/>
      <dgm:spPr/>
      <dgm:t>
        <a:bodyPr/>
        <a:lstStyle/>
        <a:p>
          <a:endParaRPr lang="en-US"/>
        </a:p>
      </dgm:t>
    </dgm:pt>
    <dgm:pt modelId="{8823189A-E978-4470-AB20-35970CD2372D}">
      <dgm:prSet/>
      <dgm:spPr/>
      <dgm:t>
        <a:bodyPr/>
        <a:lstStyle/>
        <a:p>
          <a:pPr>
            <a:lnSpc>
              <a:spcPct val="100000"/>
            </a:lnSpc>
          </a:pPr>
          <a:r>
            <a:rPr lang="en-US" b="0" i="0"/>
            <a:t>Encapsulates all the microservices and serves as the primary interface for the entire application</a:t>
          </a:r>
          <a:endParaRPr lang="en-US" dirty="0"/>
        </a:p>
      </dgm:t>
    </dgm:pt>
    <dgm:pt modelId="{79F5A02D-F477-47BA-A232-E67CCF998B04}" type="parTrans" cxnId="{79F2F391-E806-4C67-9D3D-DA7E38BAEBCE}">
      <dgm:prSet/>
      <dgm:spPr/>
      <dgm:t>
        <a:bodyPr/>
        <a:lstStyle/>
        <a:p>
          <a:endParaRPr lang="en-US"/>
        </a:p>
      </dgm:t>
    </dgm:pt>
    <dgm:pt modelId="{3F9B8680-9D8A-449E-BBBB-C2A586A84154}" type="sibTrans" cxnId="{79F2F391-E806-4C67-9D3D-DA7E38BAEBCE}">
      <dgm:prSet/>
      <dgm:spPr/>
      <dgm:t>
        <a:bodyPr/>
        <a:lstStyle/>
        <a:p>
          <a:endParaRPr lang="en-US"/>
        </a:p>
      </dgm:t>
    </dgm:pt>
    <dgm:pt modelId="{290F3A0A-09D5-4532-9D63-1BE6CFF2EFED}">
      <dgm:prSet/>
      <dgm:spPr/>
      <dgm:t>
        <a:bodyPr/>
        <a:lstStyle/>
        <a:p>
          <a:pPr>
            <a:lnSpc>
              <a:spcPct val="100000"/>
            </a:lnSpc>
          </a:pPr>
          <a:r>
            <a:rPr lang="en-US" b="0" i="0"/>
            <a:t>All the external HTTP requests pass through it and are then routed to the designated recipient microservice.</a:t>
          </a:r>
          <a:endParaRPr lang="en-US"/>
        </a:p>
      </dgm:t>
    </dgm:pt>
    <dgm:pt modelId="{5B9D6308-329F-4C4A-AD9F-DF2FC059A355}" type="parTrans" cxnId="{495E4E0F-F0C3-47AF-A31C-C0A3D5297474}">
      <dgm:prSet/>
      <dgm:spPr/>
      <dgm:t>
        <a:bodyPr/>
        <a:lstStyle/>
        <a:p>
          <a:endParaRPr lang="en-US"/>
        </a:p>
      </dgm:t>
    </dgm:pt>
    <dgm:pt modelId="{524C1848-DA77-4EB9-9CD7-CDE55C3D2142}" type="sibTrans" cxnId="{495E4E0F-F0C3-47AF-A31C-C0A3D5297474}">
      <dgm:prSet/>
      <dgm:spPr/>
      <dgm:t>
        <a:bodyPr/>
        <a:lstStyle/>
        <a:p>
          <a:endParaRPr lang="en-US"/>
        </a:p>
      </dgm:t>
    </dgm:pt>
    <dgm:pt modelId="{884A0CA0-E76E-4459-B859-0529FBBC5AAD}">
      <dgm:prSet/>
      <dgm:spPr/>
      <dgm:t>
        <a:bodyPr/>
        <a:lstStyle/>
        <a:p>
          <a:pPr>
            <a:lnSpc>
              <a:spcPct val="100000"/>
            </a:lnSpc>
          </a:pPr>
          <a:r>
            <a:rPr lang="en-US" b="0" i="0"/>
            <a:t>It also serves the intercommunication amongst the microservices using the TCP based message communication.</a:t>
          </a:r>
          <a:endParaRPr lang="en-US"/>
        </a:p>
      </dgm:t>
    </dgm:pt>
    <dgm:pt modelId="{AA98045A-3AE3-4844-AD12-C9E3126350B7}" type="parTrans" cxnId="{19516254-F0B6-4CFE-BB3B-054A3CC13D66}">
      <dgm:prSet/>
      <dgm:spPr/>
      <dgm:t>
        <a:bodyPr/>
        <a:lstStyle/>
        <a:p>
          <a:endParaRPr lang="en-US"/>
        </a:p>
      </dgm:t>
    </dgm:pt>
    <dgm:pt modelId="{C7556367-7D93-4A4B-AC8D-DEF013B32527}" type="sibTrans" cxnId="{19516254-F0B6-4CFE-BB3B-054A3CC13D66}">
      <dgm:prSet/>
      <dgm:spPr/>
      <dgm:t>
        <a:bodyPr/>
        <a:lstStyle/>
        <a:p>
          <a:endParaRPr lang="en-US"/>
        </a:p>
      </dgm:t>
    </dgm:pt>
    <dgm:pt modelId="{8C20438D-F05E-48B0-98FF-EF5CB8FB7FB0}">
      <dgm:prSet/>
      <dgm:spPr/>
      <dgm:t>
        <a:bodyPr/>
        <a:lstStyle/>
        <a:p>
          <a:r>
            <a:rPr lang="en-US" b="0" i="0"/>
            <a:t>Auth/Login Service</a:t>
          </a:r>
          <a:endParaRPr lang="en-US"/>
        </a:p>
      </dgm:t>
    </dgm:pt>
    <dgm:pt modelId="{E6EDFA86-75CC-402E-8DFC-1593D8520148}" type="parTrans" cxnId="{615A54F5-4D52-4AEE-945D-37D2443B0FBF}">
      <dgm:prSet/>
      <dgm:spPr/>
      <dgm:t>
        <a:bodyPr/>
        <a:lstStyle/>
        <a:p>
          <a:endParaRPr lang="en-US"/>
        </a:p>
      </dgm:t>
    </dgm:pt>
    <dgm:pt modelId="{0EBB096C-D077-4D23-879C-49E2C3EC4155}" type="sibTrans" cxnId="{615A54F5-4D52-4AEE-945D-37D2443B0FBF}">
      <dgm:prSet/>
      <dgm:spPr/>
      <dgm:t>
        <a:bodyPr/>
        <a:lstStyle/>
        <a:p>
          <a:endParaRPr lang="en-US"/>
        </a:p>
      </dgm:t>
    </dgm:pt>
    <dgm:pt modelId="{359633BA-BDA8-44AA-B302-FB404BC0A0E8}">
      <dgm:prSet/>
      <dgm:spPr/>
      <dgm:t>
        <a:bodyPr/>
        <a:lstStyle/>
        <a:p>
          <a:pPr>
            <a:lnSpc>
              <a:spcPct val="100000"/>
            </a:lnSpc>
          </a:pPr>
          <a:r>
            <a:rPr lang="en-US" b="0" i="0"/>
            <a:t>It is a microservice, which allows the user to sign-up, as well as login using the username and password,</a:t>
          </a:r>
          <a:endParaRPr lang="en-US"/>
        </a:p>
      </dgm:t>
    </dgm:pt>
    <dgm:pt modelId="{6A919760-EE2B-4A04-9C10-5EA500655DEE}" type="parTrans" cxnId="{89FAD36B-5A99-497B-8425-A8FE4CFEB9F1}">
      <dgm:prSet/>
      <dgm:spPr/>
      <dgm:t>
        <a:bodyPr/>
        <a:lstStyle/>
        <a:p>
          <a:endParaRPr lang="en-US"/>
        </a:p>
      </dgm:t>
    </dgm:pt>
    <dgm:pt modelId="{7E56404B-F507-4372-9507-7C502727D77A}" type="sibTrans" cxnId="{89FAD36B-5A99-497B-8425-A8FE4CFEB9F1}">
      <dgm:prSet/>
      <dgm:spPr/>
      <dgm:t>
        <a:bodyPr/>
        <a:lstStyle/>
        <a:p>
          <a:endParaRPr lang="en-US"/>
        </a:p>
      </dgm:t>
    </dgm:pt>
    <dgm:pt modelId="{7B7C368A-AD70-437C-B231-7E629BD969FB}">
      <dgm:prSet/>
      <dgm:spPr/>
      <dgm:t>
        <a:bodyPr/>
        <a:lstStyle/>
        <a:p>
          <a:pPr>
            <a:lnSpc>
              <a:spcPct val="100000"/>
            </a:lnSpc>
          </a:pPr>
          <a:r>
            <a:rPr lang="en-US" b="0" i="0"/>
            <a:t>Once the user is validated, it provides the access token to the client, encoded in JWT token</a:t>
          </a:r>
          <a:endParaRPr lang="en-US"/>
        </a:p>
      </dgm:t>
    </dgm:pt>
    <dgm:pt modelId="{F40B417A-174F-46E0-9AF8-3DC376C04B32}" type="parTrans" cxnId="{B9B466BB-B45F-4367-9E62-0EFCAC9B6FEB}">
      <dgm:prSet/>
      <dgm:spPr/>
      <dgm:t>
        <a:bodyPr/>
        <a:lstStyle/>
        <a:p>
          <a:endParaRPr lang="en-US"/>
        </a:p>
      </dgm:t>
    </dgm:pt>
    <dgm:pt modelId="{C061193C-C5FB-4863-8AAB-01795C0BAAC8}" type="sibTrans" cxnId="{B9B466BB-B45F-4367-9E62-0EFCAC9B6FEB}">
      <dgm:prSet/>
      <dgm:spPr/>
      <dgm:t>
        <a:bodyPr/>
        <a:lstStyle/>
        <a:p>
          <a:endParaRPr lang="en-US"/>
        </a:p>
      </dgm:t>
    </dgm:pt>
    <dgm:pt modelId="{6F8E045D-B323-427A-80C2-DDB4BDE69E2C}">
      <dgm:prSet/>
      <dgm:spPr/>
      <dgm:t>
        <a:bodyPr/>
        <a:lstStyle/>
        <a:p>
          <a:pPr>
            <a:lnSpc>
              <a:spcPct val="100000"/>
            </a:lnSpc>
          </a:pPr>
          <a:r>
            <a:rPr lang="en-US" b="0" i="0"/>
            <a:t>It also performs the validation of JWT,  which is requested by each microservice for every incoming request from UI.</a:t>
          </a:r>
          <a:endParaRPr lang="en-US" dirty="0"/>
        </a:p>
      </dgm:t>
    </dgm:pt>
    <dgm:pt modelId="{C63C41CC-D319-45BA-A08D-6029564B7943}" type="parTrans" cxnId="{61730C6F-4464-4B06-B1F7-9D1EC6E8FEDC}">
      <dgm:prSet/>
      <dgm:spPr/>
      <dgm:t>
        <a:bodyPr/>
        <a:lstStyle/>
        <a:p>
          <a:endParaRPr lang="en-US"/>
        </a:p>
      </dgm:t>
    </dgm:pt>
    <dgm:pt modelId="{ED30B088-E8FF-4E24-8D19-998F1F32A101}" type="sibTrans" cxnId="{61730C6F-4464-4B06-B1F7-9D1EC6E8FEDC}">
      <dgm:prSet/>
      <dgm:spPr/>
      <dgm:t>
        <a:bodyPr/>
        <a:lstStyle/>
        <a:p>
          <a:endParaRPr lang="en-US"/>
        </a:p>
      </dgm:t>
    </dgm:pt>
    <dgm:pt modelId="{BF5358B9-C94F-4571-A3A1-D4BD422AE84C}">
      <dgm:prSet/>
      <dgm:spPr/>
      <dgm:t>
        <a:bodyPr/>
        <a:lstStyle/>
        <a:p>
          <a:r>
            <a:rPr lang="en-US" b="0" i="0"/>
            <a:t>User Service</a:t>
          </a:r>
          <a:endParaRPr lang="en-US"/>
        </a:p>
      </dgm:t>
    </dgm:pt>
    <dgm:pt modelId="{593DF34C-ADBB-4351-ACCE-271E93D70328}" type="parTrans" cxnId="{95974635-78DC-41CA-BBC0-2F7AB6FA0D7E}">
      <dgm:prSet/>
      <dgm:spPr/>
      <dgm:t>
        <a:bodyPr/>
        <a:lstStyle/>
        <a:p>
          <a:endParaRPr lang="en-US"/>
        </a:p>
      </dgm:t>
    </dgm:pt>
    <dgm:pt modelId="{9E4FB3F9-3E47-41DF-B97A-296C00F935AA}" type="sibTrans" cxnId="{95974635-78DC-41CA-BBC0-2F7AB6FA0D7E}">
      <dgm:prSet/>
      <dgm:spPr/>
      <dgm:t>
        <a:bodyPr/>
        <a:lstStyle/>
        <a:p>
          <a:endParaRPr lang="en-US"/>
        </a:p>
      </dgm:t>
    </dgm:pt>
    <dgm:pt modelId="{EC629734-5399-4BF9-8751-88B01768BF65}">
      <dgm:prSet/>
      <dgm:spPr/>
      <dgm:t>
        <a:bodyPr/>
        <a:lstStyle/>
        <a:p>
          <a:pPr>
            <a:lnSpc>
              <a:spcPct val="100000"/>
            </a:lnSpc>
          </a:pPr>
          <a:r>
            <a:rPr lang="en-US" b="0" i="0"/>
            <a:t>It allows the UI to fetch basic user profile data from the database.</a:t>
          </a:r>
          <a:endParaRPr lang="en-US"/>
        </a:p>
      </dgm:t>
    </dgm:pt>
    <dgm:pt modelId="{FBD798FC-BD4C-459E-8859-0546967F40E6}" type="parTrans" cxnId="{D3B3347F-366F-40A2-A725-ABE83ECFEE59}">
      <dgm:prSet/>
      <dgm:spPr/>
      <dgm:t>
        <a:bodyPr/>
        <a:lstStyle/>
        <a:p>
          <a:endParaRPr lang="en-US"/>
        </a:p>
      </dgm:t>
    </dgm:pt>
    <dgm:pt modelId="{013EA098-65AE-48F9-A720-78F3C9EA3943}" type="sibTrans" cxnId="{D3B3347F-366F-40A2-A725-ABE83ECFEE59}">
      <dgm:prSet/>
      <dgm:spPr/>
      <dgm:t>
        <a:bodyPr/>
        <a:lstStyle/>
        <a:p>
          <a:endParaRPr lang="en-US"/>
        </a:p>
      </dgm:t>
    </dgm:pt>
    <dgm:pt modelId="{6A9AE6A9-540A-A649-84B8-788812DBE8F7}" type="pres">
      <dgm:prSet presAssocID="{27DEEE21-3B59-45DF-A9E4-2F710F8AC2B6}" presName="linear" presStyleCnt="0">
        <dgm:presLayoutVars>
          <dgm:dir/>
          <dgm:animLvl val="lvl"/>
          <dgm:resizeHandles val="exact"/>
        </dgm:presLayoutVars>
      </dgm:prSet>
      <dgm:spPr/>
    </dgm:pt>
    <dgm:pt modelId="{B64AF8D1-28D4-004D-BF76-760560470BC9}" type="pres">
      <dgm:prSet presAssocID="{9257E413-E352-4B2B-BEE2-5CABE540C6A6}" presName="parentLin" presStyleCnt="0"/>
      <dgm:spPr/>
    </dgm:pt>
    <dgm:pt modelId="{69DFAE18-0F43-8F47-8982-A5F53406182E}" type="pres">
      <dgm:prSet presAssocID="{9257E413-E352-4B2B-BEE2-5CABE540C6A6}" presName="parentLeftMargin" presStyleLbl="node1" presStyleIdx="0" presStyleCnt="3"/>
      <dgm:spPr/>
    </dgm:pt>
    <dgm:pt modelId="{E9B92257-0EF3-0142-A33C-C46824E06F28}" type="pres">
      <dgm:prSet presAssocID="{9257E413-E352-4B2B-BEE2-5CABE540C6A6}" presName="parentText" presStyleLbl="node1" presStyleIdx="0" presStyleCnt="3">
        <dgm:presLayoutVars>
          <dgm:chMax val="0"/>
          <dgm:bulletEnabled val="1"/>
        </dgm:presLayoutVars>
      </dgm:prSet>
      <dgm:spPr/>
    </dgm:pt>
    <dgm:pt modelId="{CB35AF77-1D4C-B043-A812-FC34578D2D5A}" type="pres">
      <dgm:prSet presAssocID="{9257E413-E352-4B2B-BEE2-5CABE540C6A6}" presName="negativeSpace" presStyleCnt="0"/>
      <dgm:spPr/>
    </dgm:pt>
    <dgm:pt modelId="{2B472270-1B61-884F-86E9-DF26B86B0D0E}" type="pres">
      <dgm:prSet presAssocID="{9257E413-E352-4B2B-BEE2-5CABE540C6A6}" presName="childText" presStyleLbl="conFgAcc1" presStyleIdx="0" presStyleCnt="3">
        <dgm:presLayoutVars>
          <dgm:bulletEnabled val="1"/>
        </dgm:presLayoutVars>
      </dgm:prSet>
      <dgm:spPr/>
    </dgm:pt>
    <dgm:pt modelId="{66969AD4-0E19-A84E-8ABF-52BFE095CFFB}" type="pres">
      <dgm:prSet presAssocID="{6B0222AE-A030-4C3B-A4EF-FD67866FF019}" presName="spaceBetweenRectangles" presStyleCnt="0"/>
      <dgm:spPr/>
    </dgm:pt>
    <dgm:pt modelId="{736B08A1-85F5-C241-9205-A146E705EBBE}" type="pres">
      <dgm:prSet presAssocID="{8C20438D-F05E-48B0-98FF-EF5CB8FB7FB0}" presName="parentLin" presStyleCnt="0"/>
      <dgm:spPr/>
    </dgm:pt>
    <dgm:pt modelId="{AAD38A64-1601-3041-BEB1-4276C7E562E8}" type="pres">
      <dgm:prSet presAssocID="{8C20438D-F05E-48B0-98FF-EF5CB8FB7FB0}" presName="parentLeftMargin" presStyleLbl="node1" presStyleIdx="0" presStyleCnt="3"/>
      <dgm:spPr/>
    </dgm:pt>
    <dgm:pt modelId="{5EE8899B-9FEF-294A-AB02-818699881D08}" type="pres">
      <dgm:prSet presAssocID="{8C20438D-F05E-48B0-98FF-EF5CB8FB7FB0}" presName="parentText" presStyleLbl="node1" presStyleIdx="1" presStyleCnt="3">
        <dgm:presLayoutVars>
          <dgm:chMax val="0"/>
          <dgm:bulletEnabled val="1"/>
        </dgm:presLayoutVars>
      </dgm:prSet>
      <dgm:spPr/>
    </dgm:pt>
    <dgm:pt modelId="{0D53CAC6-FB58-7F4C-9375-2D5FDF2A721C}" type="pres">
      <dgm:prSet presAssocID="{8C20438D-F05E-48B0-98FF-EF5CB8FB7FB0}" presName="negativeSpace" presStyleCnt="0"/>
      <dgm:spPr/>
    </dgm:pt>
    <dgm:pt modelId="{8DC64E2F-730A-F34E-8D83-42E72E0576AA}" type="pres">
      <dgm:prSet presAssocID="{8C20438D-F05E-48B0-98FF-EF5CB8FB7FB0}" presName="childText" presStyleLbl="conFgAcc1" presStyleIdx="1" presStyleCnt="3">
        <dgm:presLayoutVars>
          <dgm:bulletEnabled val="1"/>
        </dgm:presLayoutVars>
      </dgm:prSet>
      <dgm:spPr/>
    </dgm:pt>
    <dgm:pt modelId="{D85E1D73-4C44-4342-8D99-439156AA3772}" type="pres">
      <dgm:prSet presAssocID="{0EBB096C-D077-4D23-879C-49E2C3EC4155}" presName="spaceBetweenRectangles" presStyleCnt="0"/>
      <dgm:spPr/>
    </dgm:pt>
    <dgm:pt modelId="{C2E87C48-1364-5641-A826-485A1EF3E81C}" type="pres">
      <dgm:prSet presAssocID="{BF5358B9-C94F-4571-A3A1-D4BD422AE84C}" presName="parentLin" presStyleCnt="0"/>
      <dgm:spPr/>
    </dgm:pt>
    <dgm:pt modelId="{0ADF9905-1CC9-AC4A-9D9B-6801BC2E732F}" type="pres">
      <dgm:prSet presAssocID="{BF5358B9-C94F-4571-A3A1-D4BD422AE84C}" presName="parentLeftMargin" presStyleLbl="node1" presStyleIdx="1" presStyleCnt="3"/>
      <dgm:spPr/>
    </dgm:pt>
    <dgm:pt modelId="{B49BA378-6F48-9041-B728-E0E86BFD65B7}" type="pres">
      <dgm:prSet presAssocID="{BF5358B9-C94F-4571-A3A1-D4BD422AE84C}" presName="parentText" presStyleLbl="node1" presStyleIdx="2" presStyleCnt="3">
        <dgm:presLayoutVars>
          <dgm:chMax val="0"/>
          <dgm:bulletEnabled val="1"/>
        </dgm:presLayoutVars>
      </dgm:prSet>
      <dgm:spPr/>
    </dgm:pt>
    <dgm:pt modelId="{A4EED419-732F-8745-8CDE-E3D5B3BF2D52}" type="pres">
      <dgm:prSet presAssocID="{BF5358B9-C94F-4571-A3A1-D4BD422AE84C}" presName="negativeSpace" presStyleCnt="0"/>
      <dgm:spPr/>
    </dgm:pt>
    <dgm:pt modelId="{7FC31137-4D3F-2349-96D4-A0905D2D87B6}" type="pres">
      <dgm:prSet presAssocID="{BF5358B9-C94F-4571-A3A1-D4BD422AE84C}" presName="childText" presStyleLbl="conFgAcc1" presStyleIdx="2" presStyleCnt="3">
        <dgm:presLayoutVars>
          <dgm:bulletEnabled val="1"/>
        </dgm:presLayoutVars>
      </dgm:prSet>
      <dgm:spPr/>
    </dgm:pt>
  </dgm:ptLst>
  <dgm:cxnLst>
    <dgm:cxn modelId="{495E4E0F-F0C3-47AF-A31C-C0A3D5297474}" srcId="{9257E413-E352-4B2B-BEE2-5CABE540C6A6}" destId="{290F3A0A-09D5-4532-9D63-1BE6CFF2EFED}" srcOrd="2" destOrd="0" parTransId="{5B9D6308-329F-4C4A-AD9F-DF2FC059A355}" sibTransId="{524C1848-DA77-4EB9-9CD7-CDE55C3D2142}"/>
    <dgm:cxn modelId="{77D1F513-F225-440D-AE50-D05EC48FDC86}" srcId="{27DEEE21-3B59-45DF-A9E4-2F710F8AC2B6}" destId="{9257E413-E352-4B2B-BEE2-5CABE540C6A6}" srcOrd="0" destOrd="0" parTransId="{858F89DF-4847-4B6C-8D0A-639E09D0FE40}" sibTransId="{6B0222AE-A030-4C3B-A4EF-FD67866FF019}"/>
    <dgm:cxn modelId="{029DD722-6CAD-7748-8497-DC10E6AE26EE}" type="presOf" srcId="{9257E413-E352-4B2B-BEE2-5CABE540C6A6}" destId="{E9B92257-0EF3-0142-A33C-C46824E06F28}" srcOrd="1" destOrd="0" presId="urn:microsoft.com/office/officeart/2005/8/layout/list1"/>
    <dgm:cxn modelId="{95974635-78DC-41CA-BBC0-2F7AB6FA0D7E}" srcId="{27DEEE21-3B59-45DF-A9E4-2F710F8AC2B6}" destId="{BF5358B9-C94F-4571-A3A1-D4BD422AE84C}" srcOrd="2" destOrd="0" parTransId="{593DF34C-ADBB-4351-ACCE-271E93D70328}" sibTransId="{9E4FB3F9-3E47-41DF-B97A-296C00F935AA}"/>
    <dgm:cxn modelId="{537A433C-6773-8A45-A653-EF5DA299D876}" type="presOf" srcId="{BF5358B9-C94F-4571-A3A1-D4BD422AE84C}" destId="{0ADF9905-1CC9-AC4A-9D9B-6801BC2E732F}" srcOrd="0" destOrd="0" presId="urn:microsoft.com/office/officeart/2005/8/layout/list1"/>
    <dgm:cxn modelId="{19516254-F0B6-4CFE-BB3B-054A3CC13D66}" srcId="{9257E413-E352-4B2B-BEE2-5CABE540C6A6}" destId="{884A0CA0-E76E-4459-B859-0529FBBC5AAD}" srcOrd="3" destOrd="0" parTransId="{AA98045A-3AE3-4844-AD12-C9E3126350B7}" sibTransId="{C7556367-7D93-4A4B-AC8D-DEF013B32527}"/>
    <dgm:cxn modelId="{136C1559-B235-6A43-826D-6598FAE2C6FF}" type="presOf" srcId="{8C20438D-F05E-48B0-98FF-EF5CB8FB7FB0}" destId="{5EE8899B-9FEF-294A-AB02-818699881D08}" srcOrd="1" destOrd="0" presId="urn:microsoft.com/office/officeart/2005/8/layout/list1"/>
    <dgm:cxn modelId="{ABD1A25E-5EE2-1546-84B8-572B6A911844}" type="presOf" srcId="{7B7C368A-AD70-437C-B231-7E629BD969FB}" destId="{8DC64E2F-730A-F34E-8D83-42E72E0576AA}" srcOrd="0" destOrd="1" presId="urn:microsoft.com/office/officeart/2005/8/layout/list1"/>
    <dgm:cxn modelId="{41BE9362-0A36-0443-B7DF-AFEA6909FC01}" type="presOf" srcId="{290F3A0A-09D5-4532-9D63-1BE6CFF2EFED}" destId="{2B472270-1B61-884F-86E9-DF26B86B0D0E}" srcOrd="0" destOrd="2" presId="urn:microsoft.com/office/officeart/2005/8/layout/list1"/>
    <dgm:cxn modelId="{0436BC69-B743-4F45-BD1C-4CAC8849198D}" type="presOf" srcId="{EC629734-5399-4BF9-8751-88B01768BF65}" destId="{7FC31137-4D3F-2349-96D4-A0905D2D87B6}" srcOrd="0" destOrd="0" presId="urn:microsoft.com/office/officeart/2005/8/layout/list1"/>
    <dgm:cxn modelId="{89FAD36B-5A99-497B-8425-A8FE4CFEB9F1}" srcId="{8C20438D-F05E-48B0-98FF-EF5CB8FB7FB0}" destId="{359633BA-BDA8-44AA-B302-FB404BC0A0E8}" srcOrd="0" destOrd="0" parTransId="{6A919760-EE2B-4A04-9C10-5EA500655DEE}" sibTransId="{7E56404B-F507-4372-9507-7C502727D77A}"/>
    <dgm:cxn modelId="{61730C6F-4464-4B06-B1F7-9D1EC6E8FEDC}" srcId="{8C20438D-F05E-48B0-98FF-EF5CB8FB7FB0}" destId="{6F8E045D-B323-427A-80C2-DDB4BDE69E2C}" srcOrd="2" destOrd="0" parTransId="{C63C41CC-D319-45BA-A08D-6029564B7943}" sibTransId="{ED30B088-E8FF-4E24-8D19-998F1F32A101}"/>
    <dgm:cxn modelId="{CD514073-F1B4-EC48-8ED0-2B2410E46D5F}" type="presOf" srcId="{8823189A-E978-4470-AB20-35970CD2372D}" destId="{2B472270-1B61-884F-86E9-DF26B86B0D0E}" srcOrd="0" destOrd="1" presId="urn:microsoft.com/office/officeart/2005/8/layout/list1"/>
    <dgm:cxn modelId="{50D21774-B220-B240-BB66-E26E9FF187FF}" type="presOf" srcId="{884A0CA0-E76E-4459-B859-0529FBBC5AAD}" destId="{2B472270-1B61-884F-86E9-DF26B86B0D0E}" srcOrd="0" destOrd="3" presId="urn:microsoft.com/office/officeart/2005/8/layout/list1"/>
    <dgm:cxn modelId="{D3B3347F-366F-40A2-A725-ABE83ECFEE59}" srcId="{BF5358B9-C94F-4571-A3A1-D4BD422AE84C}" destId="{EC629734-5399-4BF9-8751-88B01768BF65}" srcOrd="0" destOrd="0" parTransId="{FBD798FC-BD4C-459E-8859-0546967F40E6}" sibTransId="{013EA098-65AE-48F9-A720-78F3C9EA3943}"/>
    <dgm:cxn modelId="{68FFD18B-09CD-BE44-B40D-D8B362D81DC0}" type="presOf" srcId="{359633BA-BDA8-44AA-B302-FB404BC0A0E8}" destId="{8DC64E2F-730A-F34E-8D83-42E72E0576AA}" srcOrd="0" destOrd="0" presId="urn:microsoft.com/office/officeart/2005/8/layout/list1"/>
    <dgm:cxn modelId="{79F2F391-E806-4C67-9D3D-DA7E38BAEBCE}" srcId="{9257E413-E352-4B2B-BEE2-5CABE540C6A6}" destId="{8823189A-E978-4470-AB20-35970CD2372D}" srcOrd="1" destOrd="0" parTransId="{79F5A02D-F477-47BA-A232-E67CCF998B04}" sibTransId="{3F9B8680-9D8A-449E-BBBB-C2A586A84154}"/>
    <dgm:cxn modelId="{DAC4D89A-D06C-4F88-9810-019ED364ED7E}" srcId="{9257E413-E352-4B2B-BEE2-5CABE540C6A6}" destId="{966FB4B7-F966-4598-972E-EB5D8868B37E}" srcOrd="0" destOrd="0" parTransId="{9974EB0B-7C24-45BD-9CC4-A21ABCEB0F77}" sibTransId="{1D61492F-3F11-4654-A832-9D03DBBAD3FE}"/>
    <dgm:cxn modelId="{323C6EA9-452F-3C46-9456-C42EC42C56B3}" type="presOf" srcId="{8C20438D-F05E-48B0-98FF-EF5CB8FB7FB0}" destId="{AAD38A64-1601-3041-BEB1-4276C7E562E8}" srcOrd="0" destOrd="0" presId="urn:microsoft.com/office/officeart/2005/8/layout/list1"/>
    <dgm:cxn modelId="{B9B466BB-B45F-4367-9E62-0EFCAC9B6FEB}" srcId="{8C20438D-F05E-48B0-98FF-EF5CB8FB7FB0}" destId="{7B7C368A-AD70-437C-B231-7E629BD969FB}" srcOrd="1" destOrd="0" parTransId="{F40B417A-174F-46E0-9AF8-3DC376C04B32}" sibTransId="{C061193C-C5FB-4863-8AAB-01795C0BAAC8}"/>
    <dgm:cxn modelId="{C034A6BD-CC4A-2C4A-9E7A-8617E9AC8B14}" type="presOf" srcId="{6F8E045D-B323-427A-80C2-DDB4BDE69E2C}" destId="{8DC64E2F-730A-F34E-8D83-42E72E0576AA}" srcOrd="0" destOrd="2" presId="urn:microsoft.com/office/officeart/2005/8/layout/list1"/>
    <dgm:cxn modelId="{1CCB13C5-E7A5-2046-93C2-654E9128FD2D}" type="presOf" srcId="{9257E413-E352-4B2B-BEE2-5CABE540C6A6}" destId="{69DFAE18-0F43-8F47-8982-A5F53406182E}" srcOrd="0" destOrd="0" presId="urn:microsoft.com/office/officeart/2005/8/layout/list1"/>
    <dgm:cxn modelId="{888AE0D8-9489-0A40-891C-1F4AE2002912}" type="presOf" srcId="{BF5358B9-C94F-4571-A3A1-D4BD422AE84C}" destId="{B49BA378-6F48-9041-B728-E0E86BFD65B7}" srcOrd="1" destOrd="0" presId="urn:microsoft.com/office/officeart/2005/8/layout/list1"/>
    <dgm:cxn modelId="{26C7A0D9-99CF-DB48-B834-5081FA093840}" type="presOf" srcId="{966FB4B7-F966-4598-972E-EB5D8868B37E}" destId="{2B472270-1B61-884F-86E9-DF26B86B0D0E}" srcOrd="0" destOrd="0" presId="urn:microsoft.com/office/officeart/2005/8/layout/list1"/>
    <dgm:cxn modelId="{A6BEF1ED-B537-5B4F-A798-701F1259D0A2}" type="presOf" srcId="{27DEEE21-3B59-45DF-A9E4-2F710F8AC2B6}" destId="{6A9AE6A9-540A-A649-84B8-788812DBE8F7}" srcOrd="0" destOrd="0" presId="urn:microsoft.com/office/officeart/2005/8/layout/list1"/>
    <dgm:cxn modelId="{615A54F5-4D52-4AEE-945D-37D2443B0FBF}" srcId="{27DEEE21-3B59-45DF-A9E4-2F710F8AC2B6}" destId="{8C20438D-F05E-48B0-98FF-EF5CB8FB7FB0}" srcOrd="1" destOrd="0" parTransId="{E6EDFA86-75CC-402E-8DFC-1593D8520148}" sibTransId="{0EBB096C-D077-4D23-879C-49E2C3EC4155}"/>
    <dgm:cxn modelId="{50760463-DBBC-1242-9A44-BD5F9CF3E211}" type="presParOf" srcId="{6A9AE6A9-540A-A649-84B8-788812DBE8F7}" destId="{B64AF8D1-28D4-004D-BF76-760560470BC9}" srcOrd="0" destOrd="0" presId="urn:microsoft.com/office/officeart/2005/8/layout/list1"/>
    <dgm:cxn modelId="{DC0E0E71-C96F-3349-8C54-E743C0A83DD1}" type="presParOf" srcId="{B64AF8D1-28D4-004D-BF76-760560470BC9}" destId="{69DFAE18-0F43-8F47-8982-A5F53406182E}" srcOrd="0" destOrd="0" presId="urn:microsoft.com/office/officeart/2005/8/layout/list1"/>
    <dgm:cxn modelId="{6AC72E50-134E-C14B-B587-0CA5EA121491}" type="presParOf" srcId="{B64AF8D1-28D4-004D-BF76-760560470BC9}" destId="{E9B92257-0EF3-0142-A33C-C46824E06F28}" srcOrd="1" destOrd="0" presId="urn:microsoft.com/office/officeart/2005/8/layout/list1"/>
    <dgm:cxn modelId="{08C0E192-65EB-9640-9A46-7A769314C8DD}" type="presParOf" srcId="{6A9AE6A9-540A-A649-84B8-788812DBE8F7}" destId="{CB35AF77-1D4C-B043-A812-FC34578D2D5A}" srcOrd="1" destOrd="0" presId="urn:microsoft.com/office/officeart/2005/8/layout/list1"/>
    <dgm:cxn modelId="{622FA4F1-0EE4-1A43-AD7F-A77A74496E37}" type="presParOf" srcId="{6A9AE6A9-540A-A649-84B8-788812DBE8F7}" destId="{2B472270-1B61-884F-86E9-DF26B86B0D0E}" srcOrd="2" destOrd="0" presId="urn:microsoft.com/office/officeart/2005/8/layout/list1"/>
    <dgm:cxn modelId="{19AB8A55-1EB1-F14C-ADE6-0B3C6F3C04EB}" type="presParOf" srcId="{6A9AE6A9-540A-A649-84B8-788812DBE8F7}" destId="{66969AD4-0E19-A84E-8ABF-52BFE095CFFB}" srcOrd="3" destOrd="0" presId="urn:microsoft.com/office/officeart/2005/8/layout/list1"/>
    <dgm:cxn modelId="{B1D1D21A-7980-4C49-AD87-AA8AE8FD29C1}" type="presParOf" srcId="{6A9AE6A9-540A-A649-84B8-788812DBE8F7}" destId="{736B08A1-85F5-C241-9205-A146E705EBBE}" srcOrd="4" destOrd="0" presId="urn:microsoft.com/office/officeart/2005/8/layout/list1"/>
    <dgm:cxn modelId="{3198F2AB-6FA0-9148-A59D-175152906478}" type="presParOf" srcId="{736B08A1-85F5-C241-9205-A146E705EBBE}" destId="{AAD38A64-1601-3041-BEB1-4276C7E562E8}" srcOrd="0" destOrd="0" presId="urn:microsoft.com/office/officeart/2005/8/layout/list1"/>
    <dgm:cxn modelId="{EF586966-7FA2-7240-B87D-9D881E951B47}" type="presParOf" srcId="{736B08A1-85F5-C241-9205-A146E705EBBE}" destId="{5EE8899B-9FEF-294A-AB02-818699881D08}" srcOrd="1" destOrd="0" presId="urn:microsoft.com/office/officeart/2005/8/layout/list1"/>
    <dgm:cxn modelId="{3E9F1A56-ECD1-454E-A837-8FD8AEDD36DB}" type="presParOf" srcId="{6A9AE6A9-540A-A649-84B8-788812DBE8F7}" destId="{0D53CAC6-FB58-7F4C-9375-2D5FDF2A721C}" srcOrd="5" destOrd="0" presId="urn:microsoft.com/office/officeart/2005/8/layout/list1"/>
    <dgm:cxn modelId="{6C7FD398-7900-4347-9DF9-2369D2FCA90A}" type="presParOf" srcId="{6A9AE6A9-540A-A649-84B8-788812DBE8F7}" destId="{8DC64E2F-730A-F34E-8D83-42E72E0576AA}" srcOrd="6" destOrd="0" presId="urn:microsoft.com/office/officeart/2005/8/layout/list1"/>
    <dgm:cxn modelId="{CAA3EE67-2AFD-7547-A0D3-D2AC3DECF35E}" type="presParOf" srcId="{6A9AE6A9-540A-A649-84B8-788812DBE8F7}" destId="{D85E1D73-4C44-4342-8D99-439156AA3772}" srcOrd="7" destOrd="0" presId="urn:microsoft.com/office/officeart/2005/8/layout/list1"/>
    <dgm:cxn modelId="{83152B94-CE19-FE4A-86E7-3C67731EA6EF}" type="presParOf" srcId="{6A9AE6A9-540A-A649-84B8-788812DBE8F7}" destId="{C2E87C48-1364-5641-A826-485A1EF3E81C}" srcOrd="8" destOrd="0" presId="urn:microsoft.com/office/officeart/2005/8/layout/list1"/>
    <dgm:cxn modelId="{FF8B2DE1-907A-8E45-B372-D0F83828B839}" type="presParOf" srcId="{C2E87C48-1364-5641-A826-485A1EF3E81C}" destId="{0ADF9905-1CC9-AC4A-9D9B-6801BC2E732F}" srcOrd="0" destOrd="0" presId="urn:microsoft.com/office/officeart/2005/8/layout/list1"/>
    <dgm:cxn modelId="{6DC6451B-7BCC-4145-BB2D-46CAC511325A}" type="presParOf" srcId="{C2E87C48-1364-5641-A826-485A1EF3E81C}" destId="{B49BA378-6F48-9041-B728-E0E86BFD65B7}" srcOrd="1" destOrd="0" presId="urn:microsoft.com/office/officeart/2005/8/layout/list1"/>
    <dgm:cxn modelId="{6122BA7F-A8C4-5B46-88F7-1BB2792624A1}" type="presParOf" srcId="{6A9AE6A9-540A-A649-84B8-788812DBE8F7}" destId="{A4EED419-732F-8745-8CDE-E3D5B3BF2D52}" srcOrd="9" destOrd="0" presId="urn:microsoft.com/office/officeart/2005/8/layout/list1"/>
    <dgm:cxn modelId="{324E497B-68D5-9C40-B44A-BAFE5410F063}" type="presParOf" srcId="{6A9AE6A9-540A-A649-84B8-788812DBE8F7}" destId="{7FC31137-4D3F-2349-96D4-A0905D2D87B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DEEE21-3B59-45DF-A9E4-2F710F8AC2B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257E413-E352-4B2B-BEE2-5CABE540C6A6}">
      <dgm:prSet/>
      <dgm:spPr/>
      <dgm:t>
        <a:bodyPr/>
        <a:lstStyle/>
        <a:p>
          <a:r>
            <a:rPr lang="en-US" b="0" i="0" dirty="0"/>
            <a:t>Upload Service</a:t>
          </a:r>
          <a:endParaRPr lang="en-US" dirty="0"/>
        </a:p>
      </dgm:t>
    </dgm:pt>
    <dgm:pt modelId="{858F89DF-4847-4B6C-8D0A-639E09D0FE40}" type="parTrans" cxnId="{77D1F513-F225-440D-AE50-D05EC48FDC86}">
      <dgm:prSet/>
      <dgm:spPr/>
      <dgm:t>
        <a:bodyPr/>
        <a:lstStyle/>
        <a:p>
          <a:endParaRPr lang="en-US"/>
        </a:p>
      </dgm:t>
    </dgm:pt>
    <dgm:pt modelId="{6B0222AE-A030-4C3B-A4EF-FD67866FF019}" type="sibTrans" cxnId="{77D1F513-F225-440D-AE50-D05EC48FDC86}">
      <dgm:prSet/>
      <dgm:spPr/>
      <dgm:t>
        <a:bodyPr/>
        <a:lstStyle/>
        <a:p>
          <a:endParaRPr lang="en-US"/>
        </a:p>
      </dgm:t>
    </dgm:pt>
    <dgm:pt modelId="{966FB4B7-F966-4598-972E-EB5D8868B37E}">
      <dgm:prSet/>
      <dgm:spPr/>
      <dgm:t>
        <a:bodyPr/>
        <a:lstStyle/>
        <a:p>
          <a:pPr>
            <a:lnSpc>
              <a:spcPct val="100000"/>
            </a:lnSpc>
          </a:pPr>
          <a:r>
            <a:rPr lang="en-US" b="0" i="0"/>
            <a:t>It is a microservice to allow user to upload the video file as well as the thumbnail from the UI and save it to the storage (like S3) and save the reference path in the MongoDB</a:t>
          </a:r>
          <a:endParaRPr lang="en-US" dirty="0"/>
        </a:p>
      </dgm:t>
    </dgm:pt>
    <dgm:pt modelId="{9974EB0B-7C24-45BD-9CC4-A21ABCEB0F77}" type="parTrans" cxnId="{DAC4D89A-D06C-4F88-9810-019ED364ED7E}">
      <dgm:prSet/>
      <dgm:spPr/>
      <dgm:t>
        <a:bodyPr/>
        <a:lstStyle/>
        <a:p>
          <a:endParaRPr lang="en-US"/>
        </a:p>
      </dgm:t>
    </dgm:pt>
    <dgm:pt modelId="{1D61492F-3F11-4654-A832-9D03DBBAD3FE}" type="sibTrans" cxnId="{DAC4D89A-D06C-4F88-9810-019ED364ED7E}">
      <dgm:prSet/>
      <dgm:spPr/>
      <dgm:t>
        <a:bodyPr/>
        <a:lstStyle/>
        <a:p>
          <a:endParaRPr lang="en-US"/>
        </a:p>
      </dgm:t>
    </dgm:pt>
    <dgm:pt modelId="{8C20438D-F05E-48B0-98FF-EF5CB8FB7FB0}">
      <dgm:prSet/>
      <dgm:spPr/>
      <dgm:t>
        <a:bodyPr/>
        <a:lstStyle/>
        <a:p>
          <a:r>
            <a:rPr lang="en-US" b="0" i="0" dirty="0"/>
            <a:t>Browse Service</a:t>
          </a:r>
          <a:endParaRPr lang="en-US" dirty="0"/>
        </a:p>
      </dgm:t>
    </dgm:pt>
    <dgm:pt modelId="{E6EDFA86-75CC-402E-8DFC-1593D8520148}" type="parTrans" cxnId="{615A54F5-4D52-4AEE-945D-37D2443B0FBF}">
      <dgm:prSet/>
      <dgm:spPr/>
      <dgm:t>
        <a:bodyPr/>
        <a:lstStyle/>
        <a:p>
          <a:endParaRPr lang="en-US"/>
        </a:p>
      </dgm:t>
    </dgm:pt>
    <dgm:pt modelId="{0EBB096C-D077-4D23-879C-49E2C3EC4155}" type="sibTrans" cxnId="{615A54F5-4D52-4AEE-945D-37D2443B0FBF}">
      <dgm:prSet/>
      <dgm:spPr/>
      <dgm:t>
        <a:bodyPr/>
        <a:lstStyle/>
        <a:p>
          <a:endParaRPr lang="en-US"/>
        </a:p>
      </dgm:t>
    </dgm:pt>
    <dgm:pt modelId="{359633BA-BDA8-44AA-B302-FB404BC0A0E8}">
      <dgm:prSet/>
      <dgm:spPr/>
      <dgm:t>
        <a:bodyPr/>
        <a:lstStyle/>
        <a:p>
          <a:pPr>
            <a:lnSpc>
              <a:spcPct val="100000"/>
            </a:lnSpc>
          </a:pPr>
          <a:r>
            <a:rPr lang="en-US" b="0" i="0"/>
            <a:t>It is a microservice to allow user to fetch the thumbnails and metadata of all the videos stored in the database.</a:t>
          </a:r>
          <a:endParaRPr lang="en-US" dirty="0"/>
        </a:p>
      </dgm:t>
    </dgm:pt>
    <dgm:pt modelId="{6A919760-EE2B-4A04-9C10-5EA500655DEE}" type="parTrans" cxnId="{89FAD36B-5A99-497B-8425-A8FE4CFEB9F1}">
      <dgm:prSet/>
      <dgm:spPr/>
      <dgm:t>
        <a:bodyPr/>
        <a:lstStyle/>
        <a:p>
          <a:endParaRPr lang="en-US"/>
        </a:p>
      </dgm:t>
    </dgm:pt>
    <dgm:pt modelId="{7E56404B-F507-4372-9507-7C502727D77A}" type="sibTrans" cxnId="{89FAD36B-5A99-497B-8425-A8FE4CFEB9F1}">
      <dgm:prSet/>
      <dgm:spPr/>
      <dgm:t>
        <a:bodyPr/>
        <a:lstStyle/>
        <a:p>
          <a:endParaRPr lang="en-US"/>
        </a:p>
      </dgm:t>
    </dgm:pt>
    <dgm:pt modelId="{BF5358B9-C94F-4571-A3A1-D4BD422AE84C}">
      <dgm:prSet/>
      <dgm:spPr/>
      <dgm:t>
        <a:bodyPr/>
        <a:lstStyle/>
        <a:p>
          <a:r>
            <a:rPr lang="en-US" b="0" i="0" dirty="0"/>
            <a:t>Search Service</a:t>
          </a:r>
          <a:endParaRPr lang="en-US" dirty="0"/>
        </a:p>
      </dgm:t>
    </dgm:pt>
    <dgm:pt modelId="{593DF34C-ADBB-4351-ACCE-271E93D70328}" type="parTrans" cxnId="{95974635-78DC-41CA-BBC0-2F7AB6FA0D7E}">
      <dgm:prSet/>
      <dgm:spPr/>
      <dgm:t>
        <a:bodyPr/>
        <a:lstStyle/>
        <a:p>
          <a:endParaRPr lang="en-US"/>
        </a:p>
      </dgm:t>
    </dgm:pt>
    <dgm:pt modelId="{9E4FB3F9-3E47-41DF-B97A-296C00F935AA}" type="sibTrans" cxnId="{95974635-78DC-41CA-BBC0-2F7AB6FA0D7E}">
      <dgm:prSet/>
      <dgm:spPr/>
      <dgm:t>
        <a:bodyPr/>
        <a:lstStyle/>
        <a:p>
          <a:endParaRPr lang="en-US"/>
        </a:p>
      </dgm:t>
    </dgm:pt>
    <dgm:pt modelId="{EC629734-5399-4BF9-8751-88B01768BF65}">
      <dgm:prSet/>
      <dgm:spPr/>
      <dgm:t>
        <a:bodyPr/>
        <a:lstStyle/>
        <a:p>
          <a:pPr>
            <a:lnSpc>
              <a:spcPct val="100000"/>
            </a:lnSpc>
          </a:pPr>
          <a:r>
            <a:rPr lang="en-US" b="0" i="0"/>
            <a:t>It allows the user to find the video(s) based on search keywords or filters applied at the UI and return the video metadata and thumbnails</a:t>
          </a:r>
          <a:endParaRPr lang="en-US" dirty="0"/>
        </a:p>
      </dgm:t>
    </dgm:pt>
    <dgm:pt modelId="{FBD798FC-BD4C-459E-8859-0546967F40E6}" type="parTrans" cxnId="{D3B3347F-366F-40A2-A725-ABE83ECFEE59}">
      <dgm:prSet/>
      <dgm:spPr/>
      <dgm:t>
        <a:bodyPr/>
        <a:lstStyle/>
        <a:p>
          <a:endParaRPr lang="en-US"/>
        </a:p>
      </dgm:t>
    </dgm:pt>
    <dgm:pt modelId="{013EA098-65AE-48F9-A720-78F3C9EA3943}" type="sibTrans" cxnId="{D3B3347F-366F-40A2-A725-ABE83ECFEE59}">
      <dgm:prSet/>
      <dgm:spPr/>
      <dgm:t>
        <a:bodyPr/>
        <a:lstStyle/>
        <a:p>
          <a:endParaRPr lang="en-US"/>
        </a:p>
      </dgm:t>
    </dgm:pt>
    <dgm:pt modelId="{E14EDD5B-B1E8-964D-B57D-5DCF985E0121}">
      <dgm:prSet/>
      <dgm:spPr/>
      <dgm:t>
        <a:bodyPr/>
        <a:lstStyle/>
        <a:p>
          <a:pPr>
            <a:lnSpc>
              <a:spcPct val="100000"/>
            </a:lnSpc>
          </a:pPr>
          <a:r>
            <a:rPr lang="en-US"/>
            <a:t>Subscription Service</a:t>
          </a:r>
          <a:endParaRPr lang="en-US" dirty="0"/>
        </a:p>
      </dgm:t>
    </dgm:pt>
    <dgm:pt modelId="{CED93AA2-B695-4A48-95C7-1B6997125529}" type="parTrans" cxnId="{682BD83A-2168-A74B-B48F-4203366D08FE}">
      <dgm:prSet/>
      <dgm:spPr/>
      <dgm:t>
        <a:bodyPr/>
        <a:lstStyle/>
        <a:p>
          <a:endParaRPr lang="en-GB"/>
        </a:p>
      </dgm:t>
    </dgm:pt>
    <dgm:pt modelId="{D5BED386-6AAF-4B43-8427-7AC2A75012B8}" type="sibTrans" cxnId="{682BD83A-2168-A74B-B48F-4203366D08FE}">
      <dgm:prSet/>
      <dgm:spPr/>
      <dgm:t>
        <a:bodyPr/>
        <a:lstStyle/>
        <a:p>
          <a:endParaRPr lang="en-GB"/>
        </a:p>
      </dgm:t>
    </dgm:pt>
    <dgm:pt modelId="{C3446329-E744-6741-B08E-2CFFC973E49E}">
      <dgm:prSet/>
      <dgm:spPr/>
      <dgm:t>
        <a:bodyPr/>
        <a:lstStyle/>
        <a:p>
          <a:pPr>
            <a:lnSpc>
              <a:spcPct val="100000"/>
            </a:lnSpc>
          </a:pPr>
          <a:r>
            <a:rPr lang="en-US" b="0" i="0"/>
            <a:t>It allows user to subscribe to a specific user, which in turn allows him/her to get notifies when the subscribed user uploads any new video.</a:t>
          </a:r>
          <a:endParaRPr lang="en-US" dirty="0"/>
        </a:p>
      </dgm:t>
    </dgm:pt>
    <dgm:pt modelId="{92CE2867-3CBE-754E-B01F-E5B6CE1E1486}" type="parTrans" cxnId="{C86D92E9-346F-CE43-90CE-733109771CAE}">
      <dgm:prSet/>
      <dgm:spPr/>
      <dgm:t>
        <a:bodyPr/>
        <a:lstStyle/>
        <a:p>
          <a:endParaRPr lang="en-GB"/>
        </a:p>
      </dgm:t>
    </dgm:pt>
    <dgm:pt modelId="{F0428B31-CB52-2442-A87C-81411E3A68B9}" type="sibTrans" cxnId="{C86D92E9-346F-CE43-90CE-733109771CAE}">
      <dgm:prSet/>
      <dgm:spPr/>
      <dgm:t>
        <a:bodyPr/>
        <a:lstStyle/>
        <a:p>
          <a:endParaRPr lang="en-GB"/>
        </a:p>
      </dgm:t>
    </dgm:pt>
    <dgm:pt modelId="{6A9AE6A9-540A-A649-84B8-788812DBE8F7}" type="pres">
      <dgm:prSet presAssocID="{27DEEE21-3B59-45DF-A9E4-2F710F8AC2B6}" presName="linear" presStyleCnt="0">
        <dgm:presLayoutVars>
          <dgm:dir/>
          <dgm:animLvl val="lvl"/>
          <dgm:resizeHandles val="exact"/>
        </dgm:presLayoutVars>
      </dgm:prSet>
      <dgm:spPr/>
    </dgm:pt>
    <dgm:pt modelId="{B64AF8D1-28D4-004D-BF76-760560470BC9}" type="pres">
      <dgm:prSet presAssocID="{9257E413-E352-4B2B-BEE2-5CABE540C6A6}" presName="parentLin" presStyleCnt="0"/>
      <dgm:spPr/>
    </dgm:pt>
    <dgm:pt modelId="{69DFAE18-0F43-8F47-8982-A5F53406182E}" type="pres">
      <dgm:prSet presAssocID="{9257E413-E352-4B2B-BEE2-5CABE540C6A6}" presName="parentLeftMargin" presStyleLbl="node1" presStyleIdx="0" presStyleCnt="4"/>
      <dgm:spPr/>
    </dgm:pt>
    <dgm:pt modelId="{E9B92257-0EF3-0142-A33C-C46824E06F28}" type="pres">
      <dgm:prSet presAssocID="{9257E413-E352-4B2B-BEE2-5CABE540C6A6}" presName="parentText" presStyleLbl="node1" presStyleIdx="0" presStyleCnt="4">
        <dgm:presLayoutVars>
          <dgm:chMax val="0"/>
          <dgm:bulletEnabled val="1"/>
        </dgm:presLayoutVars>
      </dgm:prSet>
      <dgm:spPr/>
    </dgm:pt>
    <dgm:pt modelId="{CB35AF77-1D4C-B043-A812-FC34578D2D5A}" type="pres">
      <dgm:prSet presAssocID="{9257E413-E352-4B2B-BEE2-5CABE540C6A6}" presName="negativeSpace" presStyleCnt="0"/>
      <dgm:spPr/>
    </dgm:pt>
    <dgm:pt modelId="{2B472270-1B61-884F-86E9-DF26B86B0D0E}" type="pres">
      <dgm:prSet presAssocID="{9257E413-E352-4B2B-BEE2-5CABE540C6A6}" presName="childText" presStyleLbl="conFgAcc1" presStyleIdx="0" presStyleCnt="4">
        <dgm:presLayoutVars>
          <dgm:bulletEnabled val="1"/>
        </dgm:presLayoutVars>
      </dgm:prSet>
      <dgm:spPr/>
    </dgm:pt>
    <dgm:pt modelId="{66969AD4-0E19-A84E-8ABF-52BFE095CFFB}" type="pres">
      <dgm:prSet presAssocID="{6B0222AE-A030-4C3B-A4EF-FD67866FF019}" presName="spaceBetweenRectangles" presStyleCnt="0"/>
      <dgm:spPr/>
    </dgm:pt>
    <dgm:pt modelId="{736B08A1-85F5-C241-9205-A146E705EBBE}" type="pres">
      <dgm:prSet presAssocID="{8C20438D-F05E-48B0-98FF-EF5CB8FB7FB0}" presName="parentLin" presStyleCnt="0"/>
      <dgm:spPr/>
    </dgm:pt>
    <dgm:pt modelId="{AAD38A64-1601-3041-BEB1-4276C7E562E8}" type="pres">
      <dgm:prSet presAssocID="{8C20438D-F05E-48B0-98FF-EF5CB8FB7FB0}" presName="parentLeftMargin" presStyleLbl="node1" presStyleIdx="0" presStyleCnt="4"/>
      <dgm:spPr/>
    </dgm:pt>
    <dgm:pt modelId="{5EE8899B-9FEF-294A-AB02-818699881D08}" type="pres">
      <dgm:prSet presAssocID="{8C20438D-F05E-48B0-98FF-EF5CB8FB7FB0}" presName="parentText" presStyleLbl="node1" presStyleIdx="1" presStyleCnt="4">
        <dgm:presLayoutVars>
          <dgm:chMax val="0"/>
          <dgm:bulletEnabled val="1"/>
        </dgm:presLayoutVars>
      </dgm:prSet>
      <dgm:spPr/>
    </dgm:pt>
    <dgm:pt modelId="{0D53CAC6-FB58-7F4C-9375-2D5FDF2A721C}" type="pres">
      <dgm:prSet presAssocID="{8C20438D-F05E-48B0-98FF-EF5CB8FB7FB0}" presName="negativeSpace" presStyleCnt="0"/>
      <dgm:spPr/>
    </dgm:pt>
    <dgm:pt modelId="{8DC64E2F-730A-F34E-8D83-42E72E0576AA}" type="pres">
      <dgm:prSet presAssocID="{8C20438D-F05E-48B0-98FF-EF5CB8FB7FB0}" presName="childText" presStyleLbl="conFgAcc1" presStyleIdx="1" presStyleCnt="4">
        <dgm:presLayoutVars>
          <dgm:bulletEnabled val="1"/>
        </dgm:presLayoutVars>
      </dgm:prSet>
      <dgm:spPr/>
    </dgm:pt>
    <dgm:pt modelId="{D85E1D73-4C44-4342-8D99-439156AA3772}" type="pres">
      <dgm:prSet presAssocID="{0EBB096C-D077-4D23-879C-49E2C3EC4155}" presName="spaceBetweenRectangles" presStyleCnt="0"/>
      <dgm:spPr/>
    </dgm:pt>
    <dgm:pt modelId="{C2E87C48-1364-5641-A826-485A1EF3E81C}" type="pres">
      <dgm:prSet presAssocID="{BF5358B9-C94F-4571-A3A1-D4BD422AE84C}" presName="parentLin" presStyleCnt="0"/>
      <dgm:spPr/>
    </dgm:pt>
    <dgm:pt modelId="{0ADF9905-1CC9-AC4A-9D9B-6801BC2E732F}" type="pres">
      <dgm:prSet presAssocID="{BF5358B9-C94F-4571-A3A1-D4BD422AE84C}" presName="parentLeftMargin" presStyleLbl="node1" presStyleIdx="1" presStyleCnt="4"/>
      <dgm:spPr/>
    </dgm:pt>
    <dgm:pt modelId="{B49BA378-6F48-9041-B728-E0E86BFD65B7}" type="pres">
      <dgm:prSet presAssocID="{BF5358B9-C94F-4571-A3A1-D4BD422AE84C}" presName="parentText" presStyleLbl="node1" presStyleIdx="2" presStyleCnt="4">
        <dgm:presLayoutVars>
          <dgm:chMax val="0"/>
          <dgm:bulletEnabled val="1"/>
        </dgm:presLayoutVars>
      </dgm:prSet>
      <dgm:spPr/>
    </dgm:pt>
    <dgm:pt modelId="{A4EED419-732F-8745-8CDE-E3D5B3BF2D52}" type="pres">
      <dgm:prSet presAssocID="{BF5358B9-C94F-4571-A3A1-D4BD422AE84C}" presName="negativeSpace" presStyleCnt="0"/>
      <dgm:spPr/>
    </dgm:pt>
    <dgm:pt modelId="{7FC31137-4D3F-2349-96D4-A0905D2D87B6}" type="pres">
      <dgm:prSet presAssocID="{BF5358B9-C94F-4571-A3A1-D4BD422AE84C}" presName="childText" presStyleLbl="conFgAcc1" presStyleIdx="2" presStyleCnt="4">
        <dgm:presLayoutVars>
          <dgm:bulletEnabled val="1"/>
        </dgm:presLayoutVars>
      </dgm:prSet>
      <dgm:spPr/>
    </dgm:pt>
    <dgm:pt modelId="{5DE18B88-D49E-C046-816B-C76D8BEB4C1F}" type="pres">
      <dgm:prSet presAssocID="{9E4FB3F9-3E47-41DF-B97A-296C00F935AA}" presName="spaceBetweenRectangles" presStyleCnt="0"/>
      <dgm:spPr/>
    </dgm:pt>
    <dgm:pt modelId="{7156B0EF-A93C-894F-B83E-D704F5100751}" type="pres">
      <dgm:prSet presAssocID="{E14EDD5B-B1E8-964D-B57D-5DCF985E0121}" presName="parentLin" presStyleCnt="0"/>
      <dgm:spPr/>
    </dgm:pt>
    <dgm:pt modelId="{14DE67D1-71B6-924B-9006-12BBE81CDD78}" type="pres">
      <dgm:prSet presAssocID="{E14EDD5B-B1E8-964D-B57D-5DCF985E0121}" presName="parentLeftMargin" presStyleLbl="node1" presStyleIdx="2" presStyleCnt="4"/>
      <dgm:spPr/>
    </dgm:pt>
    <dgm:pt modelId="{0ED44C23-5A06-2646-8060-E2DC43DEFAC8}" type="pres">
      <dgm:prSet presAssocID="{E14EDD5B-B1E8-964D-B57D-5DCF985E0121}" presName="parentText" presStyleLbl="node1" presStyleIdx="3" presStyleCnt="4">
        <dgm:presLayoutVars>
          <dgm:chMax val="0"/>
          <dgm:bulletEnabled val="1"/>
        </dgm:presLayoutVars>
      </dgm:prSet>
      <dgm:spPr/>
    </dgm:pt>
    <dgm:pt modelId="{0F78C956-59B7-3645-9A6D-C02E36E97679}" type="pres">
      <dgm:prSet presAssocID="{E14EDD5B-B1E8-964D-B57D-5DCF985E0121}" presName="negativeSpace" presStyleCnt="0"/>
      <dgm:spPr/>
    </dgm:pt>
    <dgm:pt modelId="{46B4DE3C-71A3-CA47-A777-839CFDDA6EE4}" type="pres">
      <dgm:prSet presAssocID="{E14EDD5B-B1E8-964D-B57D-5DCF985E0121}" presName="childText" presStyleLbl="conFgAcc1" presStyleIdx="3" presStyleCnt="4">
        <dgm:presLayoutVars>
          <dgm:bulletEnabled val="1"/>
        </dgm:presLayoutVars>
      </dgm:prSet>
      <dgm:spPr/>
    </dgm:pt>
  </dgm:ptLst>
  <dgm:cxnLst>
    <dgm:cxn modelId="{C3848F0C-F1FD-6C4B-A91B-F9FE05B4D305}" type="presOf" srcId="{C3446329-E744-6741-B08E-2CFFC973E49E}" destId="{46B4DE3C-71A3-CA47-A777-839CFDDA6EE4}" srcOrd="0" destOrd="0" presId="urn:microsoft.com/office/officeart/2005/8/layout/list1"/>
    <dgm:cxn modelId="{77D1F513-F225-440D-AE50-D05EC48FDC86}" srcId="{27DEEE21-3B59-45DF-A9E4-2F710F8AC2B6}" destId="{9257E413-E352-4B2B-BEE2-5CABE540C6A6}" srcOrd="0" destOrd="0" parTransId="{858F89DF-4847-4B6C-8D0A-639E09D0FE40}" sibTransId="{6B0222AE-A030-4C3B-A4EF-FD67866FF019}"/>
    <dgm:cxn modelId="{6E828323-2A35-BA47-B5B3-F6DDF291C36D}" type="presOf" srcId="{8C20438D-F05E-48B0-98FF-EF5CB8FB7FB0}" destId="{AAD38A64-1601-3041-BEB1-4276C7E562E8}" srcOrd="0" destOrd="0" presId="urn:microsoft.com/office/officeart/2005/8/layout/list1"/>
    <dgm:cxn modelId="{7B68F634-A792-2D4A-A757-8C593E1CA947}" type="presOf" srcId="{E14EDD5B-B1E8-964D-B57D-5DCF985E0121}" destId="{14DE67D1-71B6-924B-9006-12BBE81CDD78}" srcOrd="0" destOrd="0" presId="urn:microsoft.com/office/officeart/2005/8/layout/list1"/>
    <dgm:cxn modelId="{95974635-78DC-41CA-BBC0-2F7AB6FA0D7E}" srcId="{27DEEE21-3B59-45DF-A9E4-2F710F8AC2B6}" destId="{BF5358B9-C94F-4571-A3A1-D4BD422AE84C}" srcOrd="2" destOrd="0" parTransId="{593DF34C-ADBB-4351-ACCE-271E93D70328}" sibTransId="{9E4FB3F9-3E47-41DF-B97A-296C00F935AA}"/>
    <dgm:cxn modelId="{682BD83A-2168-A74B-B48F-4203366D08FE}" srcId="{27DEEE21-3B59-45DF-A9E4-2F710F8AC2B6}" destId="{E14EDD5B-B1E8-964D-B57D-5DCF985E0121}" srcOrd="3" destOrd="0" parTransId="{CED93AA2-B695-4A48-95C7-1B6997125529}" sibTransId="{D5BED386-6AAF-4B43-8427-7AC2A75012B8}"/>
    <dgm:cxn modelId="{E0F3E367-3CA0-3F46-9E9D-97B7C44266C7}" type="presOf" srcId="{EC629734-5399-4BF9-8751-88B01768BF65}" destId="{7FC31137-4D3F-2349-96D4-A0905D2D87B6}" srcOrd="0" destOrd="0" presId="urn:microsoft.com/office/officeart/2005/8/layout/list1"/>
    <dgm:cxn modelId="{89FAD36B-5A99-497B-8425-A8FE4CFEB9F1}" srcId="{8C20438D-F05E-48B0-98FF-EF5CB8FB7FB0}" destId="{359633BA-BDA8-44AA-B302-FB404BC0A0E8}" srcOrd="0" destOrd="0" parTransId="{6A919760-EE2B-4A04-9C10-5EA500655DEE}" sibTransId="{7E56404B-F507-4372-9507-7C502727D77A}"/>
    <dgm:cxn modelId="{0AD9D16E-0571-DB4F-9D85-E5DE8B116126}" type="presOf" srcId="{E14EDD5B-B1E8-964D-B57D-5DCF985E0121}" destId="{0ED44C23-5A06-2646-8060-E2DC43DEFAC8}" srcOrd="1" destOrd="0" presId="urn:microsoft.com/office/officeart/2005/8/layout/list1"/>
    <dgm:cxn modelId="{D3B3347F-366F-40A2-A725-ABE83ECFEE59}" srcId="{BF5358B9-C94F-4571-A3A1-D4BD422AE84C}" destId="{EC629734-5399-4BF9-8751-88B01768BF65}" srcOrd="0" destOrd="0" parTransId="{FBD798FC-BD4C-459E-8859-0546967F40E6}" sibTransId="{013EA098-65AE-48F9-A720-78F3C9EA3943}"/>
    <dgm:cxn modelId="{02153A8D-365D-584C-ADE8-0085F43178F8}" type="presOf" srcId="{BF5358B9-C94F-4571-A3A1-D4BD422AE84C}" destId="{0ADF9905-1CC9-AC4A-9D9B-6801BC2E732F}" srcOrd="0" destOrd="0" presId="urn:microsoft.com/office/officeart/2005/8/layout/list1"/>
    <dgm:cxn modelId="{0110F38E-5025-6640-B749-7DD1ED42E3C8}" type="presOf" srcId="{359633BA-BDA8-44AA-B302-FB404BC0A0E8}" destId="{8DC64E2F-730A-F34E-8D83-42E72E0576AA}" srcOrd="0" destOrd="0" presId="urn:microsoft.com/office/officeart/2005/8/layout/list1"/>
    <dgm:cxn modelId="{DAC4D89A-D06C-4F88-9810-019ED364ED7E}" srcId="{9257E413-E352-4B2B-BEE2-5CABE540C6A6}" destId="{966FB4B7-F966-4598-972E-EB5D8868B37E}" srcOrd="0" destOrd="0" parTransId="{9974EB0B-7C24-45BD-9CC4-A21ABCEB0F77}" sibTransId="{1D61492F-3F11-4654-A832-9D03DBBAD3FE}"/>
    <dgm:cxn modelId="{6BDC09A9-788D-0043-A673-BD46B6B616E0}" type="presOf" srcId="{9257E413-E352-4B2B-BEE2-5CABE540C6A6}" destId="{E9B92257-0EF3-0142-A33C-C46824E06F28}" srcOrd="1" destOrd="0" presId="urn:microsoft.com/office/officeart/2005/8/layout/list1"/>
    <dgm:cxn modelId="{689780B6-D747-9F41-9F45-561288D56934}" type="presOf" srcId="{8C20438D-F05E-48B0-98FF-EF5CB8FB7FB0}" destId="{5EE8899B-9FEF-294A-AB02-818699881D08}" srcOrd="1" destOrd="0" presId="urn:microsoft.com/office/officeart/2005/8/layout/list1"/>
    <dgm:cxn modelId="{BC1CCAC1-1CA5-EF41-B429-C089E52241DF}" type="presOf" srcId="{27DEEE21-3B59-45DF-A9E4-2F710F8AC2B6}" destId="{6A9AE6A9-540A-A649-84B8-788812DBE8F7}" srcOrd="0" destOrd="0" presId="urn:microsoft.com/office/officeart/2005/8/layout/list1"/>
    <dgm:cxn modelId="{A1A345CF-142D-E14A-98B6-E3E1F1C52C75}" type="presOf" srcId="{BF5358B9-C94F-4571-A3A1-D4BD422AE84C}" destId="{B49BA378-6F48-9041-B728-E0E86BFD65B7}" srcOrd="1" destOrd="0" presId="urn:microsoft.com/office/officeart/2005/8/layout/list1"/>
    <dgm:cxn modelId="{E8EC4DE0-C208-A94F-9C23-4C729EA9FB6A}" type="presOf" srcId="{966FB4B7-F966-4598-972E-EB5D8868B37E}" destId="{2B472270-1B61-884F-86E9-DF26B86B0D0E}" srcOrd="0" destOrd="0" presId="urn:microsoft.com/office/officeart/2005/8/layout/list1"/>
    <dgm:cxn modelId="{C86D92E9-346F-CE43-90CE-733109771CAE}" srcId="{E14EDD5B-B1E8-964D-B57D-5DCF985E0121}" destId="{C3446329-E744-6741-B08E-2CFFC973E49E}" srcOrd="0" destOrd="0" parTransId="{92CE2867-3CBE-754E-B01F-E5B6CE1E1486}" sibTransId="{F0428B31-CB52-2442-A87C-81411E3A68B9}"/>
    <dgm:cxn modelId="{615A54F5-4D52-4AEE-945D-37D2443B0FBF}" srcId="{27DEEE21-3B59-45DF-A9E4-2F710F8AC2B6}" destId="{8C20438D-F05E-48B0-98FF-EF5CB8FB7FB0}" srcOrd="1" destOrd="0" parTransId="{E6EDFA86-75CC-402E-8DFC-1593D8520148}" sibTransId="{0EBB096C-D077-4D23-879C-49E2C3EC4155}"/>
    <dgm:cxn modelId="{19821BFE-C83D-9F41-9106-DAD89E9C77A3}" type="presOf" srcId="{9257E413-E352-4B2B-BEE2-5CABE540C6A6}" destId="{69DFAE18-0F43-8F47-8982-A5F53406182E}" srcOrd="0" destOrd="0" presId="urn:microsoft.com/office/officeart/2005/8/layout/list1"/>
    <dgm:cxn modelId="{6D150311-2213-2840-9A75-00DC33AC5484}" type="presParOf" srcId="{6A9AE6A9-540A-A649-84B8-788812DBE8F7}" destId="{B64AF8D1-28D4-004D-BF76-760560470BC9}" srcOrd="0" destOrd="0" presId="urn:microsoft.com/office/officeart/2005/8/layout/list1"/>
    <dgm:cxn modelId="{19AF4A4F-0513-F74E-A15F-0A8B94D89991}" type="presParOf" srcId="{B64AF8D1-28D4-004D-BF76-760560470BC9}" destId="{69DFAE18-0F43-8F47-8982-A5F53406182E}" srcOrd="0" destOrd="0" presId="urn:microsoft.com/office/officeart/2005/8/layout/list1"/>
    <dgm:cxn modelId="{EE076B90-D4E4-0041-9AF8-C8275822C7E7}" type="presParOf" srcId="{B64AF8D1-28D4-004D-BF76-760560470BC9}" destId="{E9B92257-0EF3-0142-A33C-C46824E06F28}" srcOrd="1" destOrd="0" presId="urn:microsoft.com/office/officeart/2005/8/layout/list1"/>
    <dgm:cxn modelId="{99E8F4E3-3567-094A-99AB-2079F3C3DB48}" type="presParOf" srcId="{6A9AE6A9-540A-A649-84B8-788812DBE8F7}" destId="{CB35AF77-1D4C-B043-A812-FC34578D2D5A}" srcOrd="1" destOrd="0" presId="urn:microsoft.com/office/officeart/2005/8/layout/list1"/>
    <dgm:cxn modelId="{F54084E2-5EEF-1F48-9EC7-B90118F5AA85}" type="presParOf" srcId="{6A9AE6A9-540A-A649-84B8-788812DBE8F7}" destId="{2B472270-1B61-884F-86E9-DF26B86B0D0E}" srcOrd="2" destOrd="0" presId="urn:microsoft.com/office/officeart/2005/8/layout/list1"/>
    <dgm:cxn modelId="{009503B7-83DA-614E-A2B4-550414339953}" type="presParOf" srcId="{6A9AE6A9-540A-A649-84B8-788812DBE8F7}" destId="{66969AD4-0E19-A84E-8ABF-52BFE095CFFB}" srcOrd="3" destOrd="0" presId="urn:microsoft.com/office/officeart/2005/8/layout/list1"/>
    <dgm:cxn modelId="{22BFA7B7-E653-F147-A28C-8C36DF093A3F}" type="presParOf" srcId="{6A9AE6A9-540A-A649-84B8-788812DBE8F7}" destId="{736B08A1-85F5-C241-9205-A146E705EBBE}" srcOrd="4" destOrd="0" presId="urn:microsoft.com/office/officeart/2005/8/layout/list1"/>
    <dgm:cxn modelId="{8909616E-E905-E047-9FDB-FE0C558F16D1}" type="presParOf" srcId="{736B08A1-85F5-C241-9205-A146E705EBBE}" destId="{AAD38A64-1601-3041-BEB1-4276C7E562E8}" srcOrd="0" destOrd="0" presId="urn:microsoft.com/office/officeart/2005/8/layout/list1"/>
    <dgm:cxn modelId="{5790D198-3B9F-6140-9668-0ED70A222B75}" type="presParOf" srcId="{736B08A1-85F5-C241-9205-A146E705EBBE}" destId="{5EE8899B-9FEF-294A-AB02-818699881D08}" srcOrd="1" destOrd="0" presId="urn:microsoft.com/office/officeart/2005/8/layout/list1"/>
    <dgm:cxn modelId="{C40F4EE9-4238-3744-A7C1-FB4F07983936}" type="presParOf" srcId="{6A9AE6A9-540A-A649-84B8-788812DBE8F7}" destId="{0D53CAC6-FB58-7F4C-9375-2D5FDF2A721C}" srcOrd="5" destOrd="0" presId="urn:microsoft.com/office/officeart/2005/8/layout/list1"/>
    <dgm:cxn modelId="{74DED625-C6AD-474D-9654-88411097FC11}" type="presParOf" srcId="{6A9AE6A9-540A-A649-84B8-788812DBE8F7}" destId="{8DC64E2F-730A-F34E-8D83-42E72E0576AA}" srcOrd="6" destOrd="0" presId="urn:microsoft.com/office/officeart/2005/8/layout/list1"/>
    <dgm:cxn modelId="{0EB5AC3B-BA5B-AB42-8042-C38DDD21E108}" type="presParOf" srcId="{6A9AE6A9-540A-A649-84B8-788812DBE8F7}" destId="{D85E1D73-4C44-4342-8D99-439156AA3772}" srcOrd="7" destOrd="0" presId="urn:microsoft.com/office/officeart/2005/8/layout/list1"/>
    <dgm:cxn modelId="{EC14809B-7FC7-E84F-BFB8-7FD6E6ACAEAF}" type="presParOf" srcId="{6A9AE6A9-540A-A649-84B8-788812DBE8F7}" destId="{C2E87C48-1364-5641-A826-485A1EF3E81C}" srcOrd="8" destOrd="0" presId="urn:microsoft.com/office/officeart/2005/8/layout/list1"/>
    <dgm:cxn modelId="{E35F8417-75EC-6E49-8B79-CC2354E937E2}" type="presParOf" srcId="{C2E87C48-1364-5641-A826-485A1EF3E81C}" destId="{0ADF9905-1CC9-AC4A-9D9B-6801BC2E732F}" srcOrd="0" destOrd="0" presId="urn:microsoft.com/office/officeart/2005/8/layout/list1"/>
    <dgm:cxn modelId="{08780CC6-9F95-0B48-B598-CB6E07360D5B}" type="presParOf" srcId="{C2E87C48-1364-5641-A826-485A1EF3E81C}" destId="{B49BA378-6F48-9041-B728-E0E86BFD65B7}" srcOrd="1" destOrd="0" presId="urn:microsoft.com/office/officeart/2005/8/layout/list1"/>
    <dgm:cxn modelId="{0A27F9D2-C4D2-1F44-89C0-8059A8341ACA}" type="presParOf" srcId="{6A9AE6A9-540A-A649-84B8-788812DBE8F7}" destId="{A4EED419-732F-8745-8CDE-E3D5B3BF2D52}" srcOrd="9" destOrd="0" presId="urn:microsoft.com/office/officeart/2005/8/layout/list1"/>
    <dgm:cxn modelId="{124FDB62-923C-9A42-A90C-3C8F4741824C}" type="presParOf" srcId="{6A9AE6A9-540A-A649-84B8-788812DBE8F7}" destId="{7FC31137-4D3F-2349-96D4-A0905D2D87B6}" srcOrd="10" destOrd="0" presId="urn:microsoft.com/office/officeart/2005/8/layout/list1"/>
    <dgm:cxn modelId="{BA30BB1C-A6A0-4D4C-8752-B499141EBAA7}" type="presParOf" srcId="{6A9AE6A9-540A-A649-84B8-788812DBE8F7}" destId="{5DE18B88-D49E-C046-816B-C76D8BEB4C1F}" srcOrd="11" destOrd="0" presId="urn:microsoft.com/office/officeart/2005/8/layout/list1"/>
    <dgm:cxn modelId="{7B284ED4-9F49-7149-BFC0-7E56131B4FB9}" type="presParOf" srcId="{6A9AE6A9-540A-A649-84B8-788812DBE8F7}" destId="{7156B0EF-A93C-894F-B83E-D704F5100751}" srcOrd="12" destOrd="0" presId="urn:microsoft.com/office/officeart/2005/8/layout/list1"/>
    <dgm:cxn modelId="{21ED4B2C-09C4-4E4D-8C60-9110DD10E421}" type="presParOf" srcId="{7156B0EF-A93C-894F-B83E-D704F5100751}" destId="{14DE67D1-71B6-924B-9006-12BBE81CDD78}" srcOrd="0" destOrd="0" presId="urn:microsoft.com/office/officeart/2005/8/layout/list1"/>
    <dgm:cxn modelId="{C798B90F-2979-0B4B-92C9-55685B3FA26B}" type="presParOf" srcId="{7156B0EF-A93C-894F-B83E-D704F5100751}" destId="{0ED44C23-5A06-2646-8060-E2DC43DEFAC8}" srcOrd="1" destOrd="0" presId="urn:microsoft.com/office/officeart/2005/8/layout/list1"/>
    <dgm:cxn modelId="{FA888B2A-3344-C044-9430-64FDB621A930}" type="presParOf" srcId="{6A9AE6A9-540A-A649-84B8-788812DBE8F7}" destId="{0F78C956-59B7-3645-9A6D-C02E36E97679}" srcOrd="13" destOrd="0" presId="urn:microsoft.com/office/officeart/2005/8/layout/list1"/>
    <dgm:cxn modelId="{8CBA5C02-CCD4-274D-9A59-DD604145E859}" type="presParOf" srcId="{6A9AE6A9-540A-A649-84B8-788812DBE8F7}" destId="{46B4DE3C-71A3-CA47-A777-839CFDDA6EE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72270-1B61-884F-86E9-DF26B86B0D0E}">
      <dsp:nvSpPr>
        <dsp:cNvPr id="0" name=""/>
        <dsp:cNvSpPr/>
      </dsp:nvSpPr>
      <dsp:spPr>
        <a:xfrm>
          <a:off x="0" y="389228"/>
          <a:ext cx="6391275" cy="1883699"/>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70764" rIns="496034" bIns="92456" numCol="1" spcCol="1270" anchor="t" anchorCtr="0">
          <a:noAutofit/>
        </a:bodyPr>
        <a:lstStyle/>
        <a:p>
          <a:pPr marL="114300" lvl="1" indent="-114300" algn="l" defTabSz="577850">
            <a:lnSpc>
              <a:spcPct val="100000"/>
            </a:lnSpc>
            <a:spcBef>
              <a:spcPct val="0"/>
            </a:spcBef>
            <a:spcAft>
              <a:spcPct val="15000"/>
            </a:spcAft>
            <a:buChar char="•"/>
          </a:pPr>
          <a:r>
            <a:rPr lang="en-US" sz="1300" b="0" i="0" kern="1200"/>
            <a:t>Built using NestJS.</a:t>
          </a:r>
          <a:endParaRPr lang="en-US" sz="1300" kern="1200"/>
        </a:p>
        <a:p>
          <a:pPr marL="114300" lvl="1" indent="-114300" algn="l" defTabSz="577850">
            <a:lnSpc>
              <a:spcPct val="100000"/>
            </a:lnSpc>
            <a:spcBef>
              <a:spcPct val="0"/>
            </a:spcBef>
            <a:spcAft>
              <a:spcPct val="15000"/>
            </a:spcAft>
            <a:buChar char="•"/>
          </a:pPr>
          <a:r>
            <a:rPr lang="en-US" sz="1300" b="0" i="0" kern="1200"/>
            <a:t>Encapsulates all the microservices and serves as the primary interface for the entire application</a:t>
          </a:r>
          <a:endParaRPr lang="en-US" sz="1300" kern="1200" dirty="0"/>
        </a:p>
        <a:p>
          <a:pPr marL="114300" lvl="1" indent="-114300" algn="l" defTabSz="577850">
            <a:lnSpc>
              <a:spcPct val="100000"/>
            </a:lnSpc>
            <a:spcBef>
              <a:spcPct val="0"/>
            </a:spcBef>
            <a:spcAft>
              <a:spcPct val="15000"/>
            </a:spcAft>
            <a:buChar char="•"/>
          </a:pPr>
          <a:r>
            <a:rPr lang="en-US" sz="1300" b="0" i="0" kern="1200"/>
            <a:t>All the external HTTP requests pass through it and are then routed to the designated recipient microservice.</a:t>
          </a:r>
          <a:endParaRPr lang="en-US" sz="1300" kern="1200"/>
        </a:p>
        <a:p>
          <a:pPr marL="114300" lvl="1" indent="-114300" algn="l" defTabSz="577850">
            <a:lnSpc>
              <a:spcPct val="100000"/>
            </a:lnSpc>
            <a:spcBef>
              <a:spcPct val="0"/>
            </a:spcBef>
            <a:spcAft>
              <a:spcPct val="15000"/>
            </a:spcAft>
            <a:buChar char="•"/>
          </a:pPr>
          <a:r>
            <a:rPr lang="en-US" sz="1300" b="0" i="0" kern="1200"/>
            <a:t>It also serves the intercommunication amongst the microservices using the TCP based message communication.</a:t>
          </a:r>
          <a:endParaRPr lang="en-US" sz="1300" kern="1200"/>
        </a:p>
      </dsp:txBody>
      <dsp:txXfrm>
        <a:off x="0" y="389228"/>
        <a:ext cx="6391275" cy="1883699"/>
      </dsp:txXfrm>
    </dsp:sp>
    <dsp:sp modelId="{E9B92257-0EF3-0142-A33C-C46824E06F28}">
      <dsp:nvSpPr>
        <dsp:cNvPr id="0" name=""/>
        <dsp:cNvSpPr/>
      </dsp:nvSpPr>
      <dsp:spPr>
        <a:xfrm>
          <a:off x="319563" y="197348"/>
          <a:ext cx="4473892" cy="3837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77850">
            <a:lnSpc>
              <a:spcPct val="90000"/>
            </a:lnSpc>
            <a:spcBef>
              <a:spcPct val="0"/>
            </a:spcBef>
            <a:spcAft>
              <a:spcPct val="35000"/>
            </a:spcAft>
            <a:buNone/>
          </a:pPr>
          <a:r>
            <a:rPr lang="en-US" sz="1300" b="0" i="0" kern="1200"/>
            <a:t>API Gateway (vid-gateway)</a:t>
          </a:r>
          <a:endParaRPr lang="en-US" sz="1300" kern="1200"/>
        </a:p>
      </dsp:txBody>
      <dsp:txXfrm>
        <a:off x="338297" y="216082"/>
        <a:ext cx="4436424" cy="346292"/>
      </dsp:txXfrm>
    </dsp:sp>
    <dsp:sp modelId="{8DC64E2F-730A-F34E-8D83-42E72E0576AA}">
      <dsp:nvSpPr>
        <dsp:cNvPr id="0" name=""/>
        <dsp:cNvSpPr/>
      </dsp:nvSpPr>
      <dsp:spPr>
        <a:xfrm>
          <a:off x="0" y="2535008"/>
          <a:ext cx="6391275" cy="1678949"/>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70764" rIns="496034" bIns="92456" numCol="1" spcCol="1270" anchor="t" anchorCtr="0">
          <a:noAutofit/>
        </a:bodyPr>
        <a:lstStyle/>
        <a:p>
          <a:pPr marL="114300" lvl="1" indent="-114300" algn="l" defTabSz="577850">
            <a:lnSpc>
              <a:spcPct val="100000"/>
            </a:lnSpc>
            <a:spcBef>
              <a:spcPct val="0"/>
            </a:spcBef>
            <a:spcAft>
              <a:spcPct val="15000"/>
            </a:spcAft>
            <a:buChar char="•"/>
          </a:pPr>
          <a:r>
            <a:rPr lang="en-US" sz="1300" b="0" i="0" kern="1200"/>
            <a:t>It is a microservice, which allows the user to sign-up, as well as login using the username and password,</a:t>
          </a:r>
          <a:endParaRPr lang="en-US" sz="1300" kern="1200"/>
        </a:p>
        <a:p>
          <a:pPr marL="114300" lvl="1" indent="-114300" algn="l" defTabSz="577850">
            <a:lnSpc>
              <a:spcPct val="100000"/>
            </a:lnSpc>
            <a:spcBef>
              <a:spcPct val="0"/>
            </a:spcBef>
            <a:spcAft>
              <a:spcPct val="15000"/>
            </a:spcAft>
            <a:buChar char="•"/>
          </a:pPr>
          <a:r>
            <a:rPr lang="en-US" sz="1300" b="0" i="0" kern="1200"/>
            <a:t>Once the user is validated, it provides the access token to the client, encoded in JWT token</a:t>
          </a:r>
          <a:endParaRPr lang="en-US" sz="1300" kern="1200"/>
        </a:p>
        <a:p>
          <a:pPr marL="114300" lvl="1" indent="-114300" algn="l" defTabSz="577850">
            <a:lnSpc>
              <a:spcPct val="100000"/>
            </a:lnSpc>
            <a:spcBef>
              <a:spcPct val="0"/>
            </a:spcBef>
            <a:spcAft>
              <a:spcPct val="15000"/>
            </a:spcAft>
            <a:buChar char="•"/>
          </a:pPr>
          <a:r>
            <a:rPr lang="en-US" sz="1300" b="0" i="0" kern="1200"/>
            <a:t>It also performs the validation of JWT,  which is requested by each microservice for every incoming request from UI.</a:t>
          </a:r>
          <a:endParaRPr lang="en-US" sz="1300" kern="1200" dirty="0"/>
        </a:p>
      </dsp:txBody>
      <dsp:txXfrm>
        <a:off x="0" y="2535008"/>
        <a:ext cx="6391275" cy="1678949"/>
      </dsp:txXfrm>
    </dsp:sp>
    <dsp:sp modelId="{5EE8899B-9FEF-294A-AB02-818699881D08}">
      <dsp:nvSpPr>
        <dsp:cNvPr id="0" name=""/>
        <dsp:cNvSpPr/>
      </dsp:nvSpPr>
      <dsp:spPr>
        <a:xfrm>
          <a:off x="319563" y="2343128"/>
          <a:ext cx="4473892" cy="38376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77850">
            <a:lnSpc>
              <a:spcPct val="90000"/>
            </a:lnSpc>
            <a:spcBef>
              <a:spcPct val="0"/>
            </a:spcBef>
            <a:spcAft>
              <a:spcPct val="35000"/>
            </a:spcAft>
            <a:buNone/>
          </a:pPr>
          <a:r>
            <a:rPr lang="en-US" sz="1300" b="0" i="0" kern="1200"/>
            <a:t>Auth/Login Service</a:t>
          </a:r>
          <a:endParaRPr lang="en-US" sz="1300" kern="1200"/>
        </a:p>
      </dsp:txBody>
      <dsp:txXfrm>
        <a:off x="338297" y="2361862"/>
        <a:ext cx="4436424" cy="346292"/>
      </dsp:txXfrm>
    </dsp:sp>
    <dsp:sp modelId="{7FC31137-4D3F-2349-96D4-A0905D2D87B6}">
      <dsp:nvSpPr>
        <dsp:cNvPr id="0" name=""/>
        <dsp:cNvSpPr/>
      </dsp:nvSpPr>
      <dsp:spPr>
        <a:xfrm>
          <a:off x="0" y="4476038"/>
          <a:ext cx="6391275" cy="5733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70764" rIns="496034" bIns="92456" numCol="1" spcCol="1270" anchor="t" anchorCtr="0">
          <a:noAutofit/>
        </a:bodyPr>
        <a:lstStyle/>
        <a:p>
          <a:pPr marL="114300" lvl="1" indent="-114300" algn="l" defTabSz="577850">
            <a:lnSpc>
              <a:spcPct val="100000"/>
            </a:lnSpc>
            <a:spcBef>
              <a:spcPct val="0"/>
            </a:spcBef>
            <a:spcAft>
              <a:spcPct val="15000"/>
            </a:spcAft>
            <a:buChar char="•"/>
          </a:pPr>
          <a:r>
            <a:rPr lang="en-US" sz="1300" b="0" i="0" kern="1200"/>
            <a:t>It allows the UI to fetch basic user profile data from the database.</a:t>
          </a:r>
          <a:endParaRPr lang="en-US" sz="1300" kern="1200"/>
        </a:p>
      </dsp:txBody>
      <dsp:txXfrm>
        <a:off x="0" y="4476038"/>
        <a:ext cx="6391275" cy="573300"/>
      </dsp:txXfrm>
    </dsp:sp>
    <dsp:sp modelId="{B49BA378-6F48-9041-B728-E0E86BFD65B7}">
      <dsp:nvSpPr>
        <dsp:cNvPr id="0" name=""/>
        <dsp:cNvSpPr/>
      </dsp:nvSpPr>
      <dsp:spPr>
        <a:xfrm>
          <a:off x="319563" y="4284158"/>
          <a:ext cx="4473892" cy="38376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77850">
            <a:lnSpc>
              <a:spcPct val="90000"/>
            </a:lnSpc>
            <a:spcBef>
              <a:spcPct val="0"/>
            </a:spcBef>
            <a:spcAft>
              <a:spcPct val="35000"/>
            </a:spcAft>
            <a:buNone/>
          </a:pPr>
          <a:r>
            <a:rPr lang="en-US" sz="1300" b="0" i="0" kern="1200"/>
            <a:t>User Service</a:t>
          </a:r>
          <a:endParaRPr lang="en-US" sz="1300" kern="1200"/>
        </a:p>
      </dsp:txBody>
      <dsp:txXfrm>
        <a:off x="338297" y="4302892"/>
        <a:ext cx="4436424"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72270-1B61-884F-86E9-DF26B86B0D0E}">
      <dsp:nvSpPr>
        <dsp:cNvPr id="0" name=""/>
        <dsp:cNvSpPr/>
      </dsp:nvSpPr>
      <dsp:spPr>
        <a:xfrm>
          <a:off x="0" y="296753"/>
          <a:ext cx="6391275" cy="1058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a:t>It is a microservice to allow user to upload the video file as well as the thumbnail from the UI and save it to the storage (like S3) and save the reference path in the MongoDB</a:t>
          </a:r>
          <a:endParaRPr lang="en-US" sz="1400" kern="1200" dirty="0"/>
        </a:p>
      </dsp:txBody>
      <dsp:txXfrm>
        <a:off x="0" y="296753"/>
        <a:ext cx="6391275" cy="1058400"/>
      </dsp:txXfrm>
    </dsp:sp>
    <dsp:sp modelId="{E9B92257-0EF3-0142-A33C-C46824E06F28}">
      <dsp:nvSpPr>
        <dsp:cNvPr id="0" name=""/>
        <dsp:cNvSpPr/>
      </dsp:nvSpPr>
      <dsp:spPr>
        <a:xfrm>
          <a:off x="319563" y="90113"/>
          <a:ext cx="4473892" cy="41327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0" i="0" kern="1200" dirty="0"/>
            <a:t>Upload Service</a:t>
          </a:r>
          <a:endParaRPr lang="en-US" sz="1400" kern="1200" dirty="0"/>
        </a:p>
      </dsp:txBody>
      <dsp:txXfrm>
        <a:off x="339738" y="110288"/>
        <a:ext cx="4433542" cy="372929"/>
      </dsp:txXfrm>
    </dsp:sp>
    <dsp:sp modelId="{8DC64E2F-730A-F34E-8D83-42E72E0576AA}">
      <dsp:nvSpPr>
        <dsp:cNvPr id="0" name=""/>
        <dsp:cNvSpPr/>
      </dsp:nvSpPr>
      <dsp:spPr>
        <a:xfrm>
          <a:off x="0" y="1637393"/>
          <a:ext cx="6391275" cy="837900"/>
        </a:xfrm>
        <a:prstGeom prst="rect">
          <a:avLst/>
        </a:prstGeom>
        <a:solidFill>
          <a:schemeClr val="lt1">
            <a:alpha val="90000"/>
            <a:hueOff val="0"/>
            <a:satOff val="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a:t>It is a microservice to allow user to fetch the thumbnails and metadata of all the videos stored in the database.</a:t>
          </a:r>
          <a:endParaRPr lang="en-US" sz="1400" kern="1200" dirty="0"/>
        </a:p>
      </dsp:txBody>
      <dsp:txXfrm>
        <a:off x="0" y="1637393"/>
        <a:ext cx="6391275" cy="837900"/>
      </dsp:txXfrm>
    </dsp:sp>
    <dsp:sp modelId="{5EE8899B-9FEF-294A-AB02-818699881D08}">
      <dsp:nvSpPr>
        <dsp:cNvPr id="0" name=""/>
        <dsp:cNvSpPr/>
      </dsp:nvSpPr>
      <dsp:spPr>
        <a:xfrm>
          <a:off x="319563" y="1430753"/>
          <a:ext cx="4473892" cy="413279"/>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0" i="0" kern="1200" dirty="0"/>
            <a:t>Browse Service</a:t>
          </a:r>
          <a:endParaRPr lang="en-US" sz="1400" kern="1200" dirty="0"/>
        </a:p>
      </dsp:txBody>
      <dsp:txXfrm>
        <a:off x="339738" y="1450928"/>
        <a:ext cx="4433542" cy="372929"/>
      </dsp:txXfrm>
    </dsp:sp>
    <dsp:sp modelId="{7FC31137-4D3F-2349-96D4-A0905D2D87B6}">
      <dsp:nvSpPr>
        <dsp:cNvPr id="0" name=""/>
        <dsp:cNvSpPr/>
      </dsp:nvSpPr>
      <dsp:spPr>
        <a:xfrm>
          <a:off x="0" y="2757533"/>
          <a:ext cx="6391275" cy="1058400"/>
        </a:xfrm>
        <a:prstGeom prst="rect">
          <a:avLst/>
        </a:prstGeom>
        <a:solidFill>
          <a:schemeClr val="lt1">
            <a:alpha val="90000"/>
            <a:hueOff val="0"/>
            <a:satOff val="0"/>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a:t>It allows the user to find the video(s) based on search keywords or filters applied at the UI and return the video metadata and thumbnails</a:t>
          </a:r>
          <a:endParaRPr lang="en-US" sz="1400" kern="1200" dirty="0"/>
        </a:p>
      </dsp:txBody>
      <dsp:txXfrm>
        <a:off x="0" y="2757533"/>
        <a:ext cx="6391275" cy="1058400"/>
      </dsp:txXfrm>
    </dsp:sp>
    <dsp:sp modelId="{B49BA378-6F48-9041-B728-E0E86BFD65B7}">
      <dsp:nvSpPr>
        <dsp:cNvPr id="0" name=""/>
        <dsp:cNvSpPr/>
      </dsp:nvSpPr>
      <dsp:spPr>
        <a:xfrm>
          <a:off x="319563" y="2550893"/>
          <a:ext cx="4473892" cy="413279"/>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0" i="0" kern="1200" dirty="0"/>
            <a:t>Search Service</a:t>
          </a:r>
          <a:endParaRPr lang="en-US" sz="1400" kern="1200" dirty="0"/>
        </a:p>
      </dsp:txBody>
      <dsp:txXfrm>
        <a:off x="339738" y="2571068"/>
        <a:ext cx="4433542" cy="372929"/>
      </dsp:txXfrm>
    </dsp:sp>
    <dsp:sp modelId="{46B4DE3C-71A3-CA47-A777-839CFDDA6EE4}">
      <dsp:nvSpPr>
        <dsp:cNvPr id="0" name=""/>
        <dsp:cNvSpPr/>
      </dsp:nvSpPr>
      <dsp:spPr>
        <a:xfrm>
          <a:off x="0" y="4098173"/>
          <a:ext cx="6391275" cy="10584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a:t>It allows user to subscribe to a specific user, which in turn allows him/her to get notifies when the subscribed user uploads any new video.</a:t>
          </a:r>
          <a:endParaRPr lang="en-US" sz="1400" kern="1200" dirty="0"/>
        </a:p>
      </dsp:txBody>
      <dsp:txXfrm>
        <a:off x="0" y="4098173"/>
        <a:ext cx="6391275" cy="1058400"/>
      </dsp:txXfrm>
    </dsp:sp>
    <dsp:sp modelId="{0ED44C23-5A06-2646-8060-E2DC43DEFAC8}">
      <dsp:nvSpPr>
        <dsp:cNvPr id="0" name=""/>
        <dsp:cNvSpPr/>
      </dsp:nvSpPr>
      <dsp:spPr>
        <a:xfrm>
          <a:off x="319563" y="3891533"/>
          <a:ext cx="4473892" cy="413279"/>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100000"/>
            </a:lnSpc>
            <a:spcBef>
              <a:spcPct val="0"/>
            </a:spcBef>
            <a:spcAft>
              <a:spcPct val="35000"/>
            </a:spcAft>
            <a:buNone/>
          </a:pPr>
          <a:r>
            <a:rPr lang="en-US" sz="1400" kern="1200"/>
            <a:t>Subscription Service</a:t>
          </a:r>
          <a:endParaRPr lang="en-US" sz="1400" kern="1200" dirty="0"/>
        </a:p>
      </dsp:txBody>
      <dsp:txXfrm>
        <a:off x="339738" y="3911708"/>
        <a:ext cx="4433542" cy="37292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5D10A66-540F-404D-8A74-F5E33BCB0AA5}" type="datetimeFigureOut">
              <a:rPr lang="en-US" smtClean="0"/>
              <a:t>8/16/23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64765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5D10A66-540F-404D-8A74-F5E33BCB0AA5}" type="datetimeFigureOut">
              <a:rPr lang="en-US" smtClean="0"/>
              <a:t>8/16/23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206301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5D10A66-540F-404D-8A74-F5E33BCB0AA5}"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30289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5D10A66-540F-404D-8A74-F5E33BCB0AA5}"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1187330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D10A66-540F-404D-8A74-F5E33BCB0AA5}"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625833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D10A66-540F-404D-8A74-F5E33BCB0AA5}" type="datetimeFigureOut">
              <a:rPr lang="en-US" smtClean="0"/>
              <a:t>8/16/23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67470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D10A66-540F-404D-8A74-F5E33BCB0AA5}" type="datetimeFigureOut">
              <a:rPr lang="en-US" smtClean="0"/>
              <a:t>8/16/23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1448547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5D10A66-540F-404D-8A74-F5E33BCB0AA5}"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1746746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5D10A66-540F-404D-8A74-F5E33BCB0AA5}"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247052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D10A66-540F-404D-8A74-F5E33BCB0AA5}"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4947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D10A66-540F-404D-8A74-F5E33BCB0AA5}"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13077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5D10A66-540F-404D-8A74-F5E33BCB0AA5}" type="datetimeFigureOut">
              <a:rPr lang="en-US" smtClean="0"/>
              <a:t>8/16/23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69276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5D10A66-540F-404D-8A74-F5E33BCB0AA5}" type="datetimeFigureOut">
              <a:rPr lang="en-US" smtClean="0"/>
              <a:t>8/16/23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43100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5D10A66-540F-404D-8A74-F5E33BCB0AA5}" type="datetimeFigureOut">
              <a:rPr lang="en-US" smtClean="0"/>
              <a:t>8/16/23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58194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10A66-540F-404D-8A74-F5E33BCB0AA5}" type="datetimeFigureOut">
              <a:rPr lang="en-US" smtClean="0"/>
              <a:t>8/16/23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53128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5D10A66-540F-404D-8A74-F5E33BCB0AA5}" type="datetimeFigureOut">
              <a:rPr lang="en-US" smtClean="0"/>
              <a:t>8/16/23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424718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5D10A66-540F-404D-8A74-F5E33BCB0AA5}" type="datetimeFigureOut">
              <a:rPr lang="en-US" smtClean="0"/>
              <a:t>8/16/23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270706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5D10A66-540F-404D-8A74-F5E33BCB0AA5}" type="datetimeFigureOut">
              <a:rPr lang="en-US" smtClean="0"/>
              <a:t>8/16/23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D9DCBA2-7A9D-734F-904B-DA8919A8951B}" type="slidenum">
              <a:rPr lang="en-US" smtClean="0"/>
              <a:t>‹#›</a:t>
            </a:fld>
            <a:endParaRPr lang="en-US"/>
          </a:p>
        </p:txBody>
      </p:sp>
    </p:spTree>
    <p:extLst>
      <p:ext uri="{BB962C8B-B14F-4D97-AF65-F5344CB8AC3E}">
        <p14:creationId xmlns:p14="http://schemas.microsoft.com/office/powerpoint/2010/main" val="12550130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C028-5383-7A64-3A0A-D5D888B13488}"/>
              </a:ext>
            </a:extLst>
          </p:cNvPr>
          <p:cNvSpPr>
            <a:spLocks noGrp="1"/>
          </p:cNvSpPr>
          <p:nvPr>
            <p:ph type="ctrTitle"/>
          </p:nvPr>
        </p:nvSpPr>
        <p:spPr>
          <a:xfrm>
            <a:off x="4813990" y="1143000"/>
            <a:ext cx="6268246" cy="3134032"/>
          </a:xfrm>
        </p:spPr>
        <p:txBody>
          <a:bodyPr>
            <a:normAutofit/>
          </a:bodyPr>
          <a:lstStyle/>
          <a:p>
            <a:r>
              <a:rPr lang="en-IN" sz="6600" b="0" dirty="0">
                <a:solidFill>
                  <a:srgbClr val="EBEBEB"/>
                </a:solidFill>
                <a:effectLst/>
                <a:latin typeface="Calibri" panose="020F0502020204030204" pitchFamily="34" charset="0"/>
              </a:rPr>
              <a:t>Online video sharing and social media platform </a:t>
            </a:r>
            <a:endParaRPr lang="en-IN" sz="6600" dirty="0">
              <a:solidFill>
                <a:srgbClr val="EBEBEB"/>
              </a:solidFill>
            </a:endParaRPr>
          </a:p>
        </p:txBody>
      </p:sp>
      <p:sp>
        <p:nvSpPr>
          <p:cNvPr id="3" name="Subtitle 2">
            <a:extLst>
              <a:ext uri="{FF2B5EF4-FFF2-40B4-BE49-F238E27FC236}">
                <a16:creationId xmlns:a16="http://schemas.microsoft.com/office/drawing/2014/main" id="{C5FFA9A2-C662-7B3D-6EC5-917FEA571FA3}"/>
              </a:ext>
            </a:extLst>
          </p:cNvPr>
          <p:cNvSpPr>
            <a:spLocks noGrp="1"/>
          </p:cNvSpPr>
          <p:nvPr>
            <p:ph type="subTitle" idx="1"/>
          </p:nvPr>
        </p:nvSpPr>
        <p:spPr>
          <a:xfrm>
            <a:off x="4962580" y="4485107"/>
            <a:ext cx="5895920" cy="944768"/>
          </a:xfrm>
        </p:spPr>
        <p:txBody>
          <a:bodyPr>
            <a:normAutofit/>
          </a:bodyPr>
          <a:lstStyle/>
          <a:p>
            <a:r>
              <a:rPr lang="en-IN" sz="2000" b="0" i="0" dirty="0">
                <a:effectLst/>
                <a:latin typeface="Söhne"/>
              </a:rPr>
              <a:t>BACKEND MICROSERVICES PROJECT Using Nest JS MONOREPO</a:t>
            </a:r>
            <a:endParaRPr lang="en-US" sz="2000" dirty="0"/>
          </a:p>
        </p:txBody>
      </p:sp>
      <p:pic>
        <p:nvPicPr>
          <p:cNvPr id="7" name="Graphic 6" descr="Chat">
            <a:extLst>
              <a:ext uri="{FF2B5EF4-FFF2-40B4-BE49-F238E27FC236}">
                <a16:creationId xmlns:a16="http://schemas.microsoft.com/office/drawing/2014/main" id="{BE1AAF8D-D718-F6D1-D1F0-78C96910D4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441634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66FC-1BAD-7BF5-C2C4-A924C77951D5}"/>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CD640C6B-035F-9533-9731-2696343D20AA}"/>
              </a:ext>
            </a:extLst>
          </p:cNvPr>
          <p:cNvSpPr>
            <a:spLocks noGrp="1"/>
          </p:cNvSpPr>
          <p:nvPr>
            <p:ph idx="1"/>
          </p:nvPr>
        </p:nvSpPr>
        <p:spPr>
          <a:xfrm>
            <a:off x="1154954" y="2603500"/>
            <a:ext cx="8825659" cy="3820160"/>
          </a:xfrm>
        </p:spPr>
        <p:txBody>
          <a:bodyPr/>
          <a:lstStyle/>
          <a:p>
            <a:r>
              <a:rPr lang="en-US" dirty="0"/>
              <a:t>Kubernetes</a:t>
            </a:r>
          </a:p>
          <a:p>
            <a:pPr lvl="1"/>
            <a:r>
              <a:rPr lang="en-US" kern="100" dirty="0" err="1">
                <a:latin typeface="Calibri" panose="020F0502020204030204" pitchFamily="34" charset="0"/>
                <a:ea typeface="Calibri" panose="020F0502020204030204" pitchFamily="34" charset="0"/>
                <a:cs typeface="Times New Roman" panose="02020603050405020304" pitchFamily="18" charset="0"/>
              </a:rPr>
              <a:t>Minikube</a:t>
            </a:r>
            <a:r>
              <a:rPr lang="en-US" kern="100" dirty="0">
                <a:latin typeface="Calibri" panose="020F0502020204030204" pitchFamily="34" charset="0"/>
                <a:ea typeface="Calibri" panose="020F0502020204030204" pitchFamily="34" charset="0"/>
                <a:cs typeface="Times New Roman" panose="02020603050405020304" pitchFamily="18" charset="0"/>
              </a:rPr>
              <a:t> tool is used for Local Kubernetes deployment. Similar configuration can be used to deploy it in cloud services such as AWS EKS.</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Separate Deployment </a:t>
            </a:r>
            <a:r>
              <a:rPr lang="en-US" kern="100" dirty="0" err="1">
                <a:latin typeface="Calibri" panose="020F0502020204030204" pitchFamily="34" charset="0"/>
                <a:ea typeface="Calibri" panose="020F0502020204030204" pitchFamily="34" charset="0"/>
                <a:cs typeface="Times New Roman" panose="02020603050405020304" pitchFamily="18" charset="0"/>
              </a:rPr>
              <a:t>yaml</a:t>
            </a:r>
            <a:r>
              <a:rPr lang="en-US" kern="100" dirty="0">
                <a:latin typeface="Calibri" panose="020F0502020204030204" pitchFamily="34" charset="0"/>
                <a:ea typeface="Calibri" panose="020F0502020204030204" pitchFamily="34" charset="0"/>
                <a:cs typeface="Times New Roman" panose="02020603050405020304" pitchFamily="18" charset="0"/>
              </a:rPr>
              <a:t> files have been created for each microservice, which can be applied using </a:t>
            </a:r>
            <a:r>
              <a:rPr lang="en-US" kern="100" dirty="0" err="1">
                <a:latin typeface="Calibri" panose="020F0502020204030204" pitchFamily="34" charset="0"/>
                <a:ea typeface="Calibri" panose="020F0502020204030204" pitchFamily="34" charset="0"/>
                <a:cs typeface="Times New Roman" panose="02020603050405020304" pitchFamily="18" charset="0"/>
              </a:rPr>
              <a:t>kubectl</a:t>
            </a:r>
            <a:r>
              <a:rPr lang="en-US" kern="100" dirty="0">
                <a:latin typeface="Calibri" panose="020F0502020204030204" pitchFamily="34" charset="0"/>
                <a:ea typeface="Calibri" panose="020F0502020204030204" pitchFamily="34" charset="0"/>
                <a:cs typeface="Times New Roman" panose="02020603050405020304" pitchFamily="18" charset="0"/>
              </a:rPr>
              <a:t>, in order to create and deploy them in their respective PODs.</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As PODs in K8s cannot be accessed directly from outside, they are exposed using their respective K8s services.</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Separate </a:t>
            </a:r>
            <a:r>
              <a:rPr lang="en-US" kern="100" dirty="0" err="1">
                <a:latin typeface="Calibri" panose="020F0502020204030204" pitchFamily="34" charset="0"/>
                <a:ea typeface="Calibri" panose="020F0502020204030204" pitchFamily="34" charset="0"/>
                <a:cs typeface="Times New Roman" panose="02020603050405020304" pitchFamily="18" charset="0"/>
              </a:rPr>
              <a:t>yaml</a:t>
            </a:r>
            <a:r>
              <a:rPr lang="en-US" kern="100" dirty="0">
                <a:latin typeface="Calibri" panose="020F0502020204030204" pitchFamily="34" charset="0"/>
                <a:ea typeface="Calibri" panose="020F0502020204030204" pitchFamily="34" charset="0"/>
                <a:cs typeface="Times New Roman" panose="02020603050405020304" pitchFamily="18" charset="0"/>
              </a:rPr>
              <a:t> files have been created from the respective service for each POD, which can again be deployed using </a:t>
            </a:r>
            <a:r>
              <a:rPr lang="en-US" kern="100" dirty="0" err="1">
                <a:latin typeface="Calibri" panose="020F0502020204030204" pitchFamily="34" charset="0"/>
                <a:ea typeface="Calibri" panose="020F0502020204030204" pitchFamily="34" charset="0"/>
                <a:cs typeface="Times New Roman" panose="02020603050405020304" pitchFamily="18" charset="0"/>
              </a:rPr>
              <a:t>kubectl</a:t>
            </a:r>
            <a:r>
              <a:rPr lang="en-US" kern="100" dirty="0">
                <a:latin typeface="Calibri" panose="020F0502020204030204" pitchFamily="34" charset="0"/>
                <a:ea typeface="Calibri" panose="020F0502020204030204" pitchFamily="34" charset="0"/>
                <a:cs typeface="Times New Roman" panose="02020603050405020304" pitchFamily="18" charset="0"/>
              </a:rPr>
              <a:t> apply.</a:t>
            </a: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610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0D51-6DC4-EC42-9C19-FAC5B6AB75EC}"/>
              </a:ext>
            </a:extLst>
          </p:cNvPr>
          <p:cNvSpPr>
            <a:spLocks noGrp="1"/>
          </p:cNvSpPr>
          <p:nvPr>
            <p:ph type="title"/>
          </p:nvPr>
        </p:nvSpPr>
        <p:spPr/>
        <p:txBody>
          <a:bodyPr/>
          <a:lstStyle/>
          <a:p>
            <a:r>
              <a:rPr lang="en-IN" b="0" i="0" dirty="0">
                <a:solidFill>
                  <a:schemeClr val="bg1"/>
                </a:solidFill>
                <a:effectLst/>
                <a:latin typeface="Söhne"/>
              </a:rPr>
              <a:t>Security</a:t>
            </a:r>
            <a:endParaRPr lang="en-US" dirty="0">
              <a:solidFill>
                <a:schemeClr val="bg1"/>
              </a:solidFill>
            </a:endParaRPr>
          </a:p>
        </p:txBody>
      </p:sp>
      <p:sp>
        <p:nvSpPr>
          <p:cNvPr id="3" name="Content Placeholder 2">
            <a:extLst>
              <a:ext uri="{FF2B5EF4-FFF2-40B4-BE49-F238E27FC236}">
                <a16:creationId xmlns:a16="http://schemas.microsoft.com/office/drawing/2014/main" id="{B5737E16-39AE-2C16-B281-FB731F0CA748}"/>
              </a:ext>
            </a:extLst>
          </p:cNvPr>
          <p:cNvSpPr>
            <a:spLocks noGrp="1"/>
          </p:cNvSpPr>
          <p:nvPr>
            <p:ph idx="1"/>
          </p:nvPr>
        </p:nvSpPr>
        <p:spPr/>
        <p:txBody>
          <a:bodyPr>
            <a:normAutofit lnSpcReduction="10000"/>
          </a:bodyPr>
          <a:lstStyle/>
          <a:p>
            <a:pPr algn="l">
              <a:buFont typeface="Arial" panose="020B0604020202020204" pitchFamily="34" charset="0"/>
              <a:buChar char="•"/>
            </a:pPr>
            <a:r>
              <a:rPr lang="en-IN" b="0" i="0" dirty="0">
                <a:solidFill>
                  <a:srgbClr val="374151"/>
                </a:solidFill>
                <a:effectLst/>
                <a:latin typeface="Söhne"/>
              </a:rPr>
              <a:t>API gateway </a:t>
            </a:r>
            <a:r>
              <a:rPr lang="en-IN" dirty="0">
                <a:solidFill>
                  <a:srgbClr val="374151"/>
                </a:solidFill>
                <a:latin typeface="Söhne"/>
              </a:rPr>
              <a:t>pattern is used to provide secured external access to each microservice.</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OAuth2.0 is used for authorization. Access token is encoded in JWT. JSON Web Tokens (JWT) is an open standard for securely transmitting information between parties as a simplified JSON object.</a:t>
            </a:r>
          </a:p>
          <a:p>
            <a:pPr algn="l">
              <a:buFont typeface="Arial" panose="020B0604020202020204" pitchFamily="34" charset="0"/>
              <a:buChar char="•"/>
            </a:pPr>
            <a:r>
              <a:rPr lang="en-IN" b="0" i="0" dirty="0">
                <a:solidFill>
                  <a:srgbClr val="374151"/>
                </a:solidFill>
                <a:effectLst/>
                <a:latin typeface="Söhne"/>
              </a:rPr>
              <a:t>How It Works:</a:t>
            </a:r>
          </a:p>
          <a:p>
            <a:pPr marL="742950" lvl="1" indent="-285750" algn="l">
              <a:buFont typeface="Arial" panose="020B0604020202020204" pitchFamily="34" charset="0"/>
              <a:buChar char="•"/>
            </a:pPr>
            <a:r>
              <a:rPr lang="en-IN" b="0" i="0" dirty="0">
                <a:solidFill>
                  <a:srgbClr val="374151"/>
                </a:solidFill>
                <a:effectLst/>
                <a:latin typeface="Söhne"/>
              </a:rPr>
              <a:t>User logs in and receives a JWT access token.</a:t>
            </a:r>
          </a:p>
          <a:p>
            <a:pPr marL="742950" lvl="1" indent="-285750" algn="l">
              <a:buFont typeface="Arial" panose="020B0604020202020204" pitchFamily="34" charset="0"/>
              <a:buChar char="•"/>
            </a:pPr>
            <a:r>
              <a:rPr lang="en-IN" b="0" i="0" dirty="0">
                <a:solidFill>
                  <a:srgbClr val="374151"/>
                </a:solidFill>
                <a:effectLst/>
                <a:latin typeface="Söhne"/>
              </a:rPr>
              <a:t>Token is included in subsequent API requests for authentication.</a:t>
            </a:r>
          </a:p>
          <a:p>
            <a:pPr marL="742950" lvl="1" indent="-285750" algn="l">
              <a:buFont typeface="Arial" panose="020B0604020202020204" pitchFamily="34" charset="0"/>
              <a:buChar char="•"/>
            </a:pPr>
            <a:r>
              <a:rPr lang="en-IN" b="0" i="0" dirty="0">
                <a:solidFill>
                  <a:srgbClr val="374151"/>
                </a:solidFill>
                <a:effectLst/>
                <a:latin typeface="Söhne"/>
              </a:rPr>
              <a:t>Server validates the token and grants access to protected resources.</a:t>
            </a:r>
          </a:p>
          <a:p>
            <a:pPr marL="0" indent="0">
              <a:buNone/>
            </a:pPr>
            <a:br>
              <a:rPr lang="en-IN" dirty="0"/>
            </a:br>
            <a:endParaRPr lang="en-US" dirty="0"/>
          </a:p>
        </p:txBody>
      </p:sp>
    </p:spTree>
    <p:extLst>
      <p:ext uri="{BB962C8B-B14F-4D97-AF65-F5344CB8AC3E}">
        <p14:creationId xmlns:p14="http://schemas.microsoft.com/office/powerpoint/2010/main" val="266015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F418-8C37-2CB6-FE04-A52E74226D3E}"/>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928C0D6-6008-F14A-E5E0-33D3E7FAC010}"/>
              </a:ext>
            </a:extLst>
          </p:cNvPr>
          <p:cNvSpPr>
            <a:spLocks noGrp="1"/>
          </p:cNvSpPr>
          <p:nvPr>
            <p:ph idx="1"/>
          </p:nvPr>
        </p:nvSpPr>
        <p:spPr/>
        <p:txBody>
          <a:bodyPr/>
          <a:lstStyle/>
          <a:p>
            <a:pPr algn="l">
              <a:buFont typeface="Arial" panose="020B0604020202020204" pitchFamily="34" charset="0"/>
              <a:buChar char="•"/>
            </a:pPr>
            <a:r>
              <a:rPr lang="en-IN" dirty="0">
                <a:solidFill>
                  <a:srgbClr val="374151"/>
                </a:solidFill>
                <a:latin typeface="Söhne"/>
              </a:rPr>
              <a:t>W</a:t>
            </a:r>
            <a:r>
              <a:rPr lang="en-IN" b="0" i="0" dirty="0">
                <a:solidFill>
                  <a:srgbClr val="374151"/>
                </a:solidFill>
                <a:effectLst/>
                <a:latin typeface="Söhne"/>
              </a:rPr>
              <a:t>e can scale individual microservices based on demand to handle traffic efficiently.</a:t>
            </a:r>
          </a:p>
          <a:p>
            <a:pPr algn="l">
              <a:buFont typeface="Arial" panose="020B0604020202020204" pitchFamily="34" charset="0"/>
              <a:buChar char="•"/>
            </a:pPr>
            <a:r>
              <a:rPr lang="en-IN" b="0" i="0" dirty="0">
                <a:solidFill>
                  <a:srgbClr val="374151"/>
                </a:solidFill>
                <a:effectLst/>
                <a:latin typeface="Söhne"/>
              </a:rPr>
              <a:t>Benefits of Horizontal Scaling: Improved performance and responsiveness during peak usage periods.</a:t>
            </a:r>
          </a:p>
          <a:p>
            <a:endParaRPr lang="en-US" dirty="0"/>
          </a:p>
        </p:txBody>
      </p:sp>
    </p:spTree>
    <p:extLst>
      <p:ext uri="{BB962C8B-B14F-4D97-AF65-F5344CB8AC3E}">
        <p14:creationId xmlns:p14="http://schemas.microsoft.com/office/powerpoint/2010/main" val="423292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D636-C30B-A30A-59C5-95A3E32E0F04}"/>
              </a:ext>
            </a:extLst>
          </p:cNvPr>
          <p:cNvSpPr>
            <a:spLocks noGrp="1"/>
          </p:cNvSpPr>
          <p:nvPr>
            <p:ph type="title"/>
          </p:nvPr>
        </p:nvSpPr>
        <p:spPr/>
        <p:txBody>
          <a:bodyPr/>
          <a:lstStyle/>
          <a:p>
            <a:r>
              <a:rPr lang="en-US" dirty="0"/>
              <a:t>Business Requirements</a:t>
            </a:r>
          </a:p>
        </p:txBody>
      </p:sp>
      <p:sp>
        <p:nvSpPr>
          <p:cNvPr id="3" name="Content Placeholder 2">
            <a:extLst>
              <a:ext uri="{FF2B5EF4-FFF2-40B4-BE49-F238E27FC236}">
                <a16:creationId xmlns:a16="http://schemas.microsoft.com/office/drawing/2014/main" id="{7F7821D5-DFB2-99FC-A8D5-0A05A835C53F}"/>
              </a:ext>
            </a:extLst>
          </p:cNvPr>
          <p:cNvSpPr>
            <a:spLocks noGrp="1"/>
          </p:cNvSpPr>
          <p:nvPr>
            <p:ph idx="1"/>
          </p:nvPr>
        </p:nvSpPr>
        <p:spPr/>
        <p:txBody>
          <a:bodyPr/>
          <a:lstStyle/>
          <a:p>
            <a:r>
              <a:rPr lang="en-IN" sz="1800" dirty="0">
                <a:effectLst/>
                <a:latin typeface="Calibri" panose="020F0502020204030204" pitchFamily="34" charset="0"/>
              </a:rPr>
              <a:t>Build an online video sharing and social media platform like YouTube.</a:t>
            </a:r>
            <a:endParaRPr lang="en-IN" dirty="0"/>
          </a:p>
          <a:p>
            <a:r>
              <a:rPr lang="en-IN" sz="1800" dirty="0">
                <a:effectLst/>
                <a:latin typeface="Calibri" panose="020F0502020204030204" pitchFamily="34" charset="0"/>
              </a:rPr>
              <a:t>MVP</a:t>
            </a:r>
          </a:p>
          <a:p>
            <a:pPr lvl="1"/>
            <a:r>
              <a:rPr lang="en-IN" dirty="0">
                <a:effectLst/>
                <a:latin typeface="Calibri" panose="020F0502020204030204" pitchFamily="34" charset="0"/>
              </a:rPr>
              <a:t>Login </a:t>
            </a:r>
            <a:endParaRPr lang="en-IN" sz="1800" dirty="0"/>
          </a:p>
          <a:p>
            <a:pPr lvl="1"/>
            <a:r>
              <a:rPr lang="en-IN" sz="1800" dirty="0">
                <a:effectLst/>
                <a:latin typeface="Calibri" panose="020F0502020204030204" pitchFamily="34" charset="0"/>
              </a:rPr>
              <a:t>Video upload</a:t>
            </a:r>
          </a:p>
          <a:p>
            <a:pPr lvl="1"/>
            <a:r>
              <a:rPr lang="en-IN" sz="1800" dirty="0">
                <a:effectLst/>
                <a:latin typeface="Calibri" panose="020F0502020204030204" pitchFamily="34" charset="0"/>
              </a:rPr>
              <a:t>Video search</a:t>
            </a:r>
          </a:p>
          <a:p>
            <a:pPr lvl="1"/>
            <a:r>
              <a:rPr lang="en-IN" sz="1800" dirty="0">
                <a:effectLst/>
                <a:latin typeface="Calibri" panose="020F0502020204030204" pitchFamily="34" charset="0"/>
              </a:rPr>
              <a:t>Video browse</a:t>
            </a:r>
          </a:p>
          <a:p>
            <a:pPr lvl="1"/>
            <a:r>
              <a:rPr lang="en-IN" sz="1800" dirty="0">
                <a:effectLst/>
                <a:latin typeface="Calibri" panose="020F0502020204030204" pitchFamily="34" charset="0"/>
              </a:rPr>
              <a:t>Subscription </a:t>
            </a:r>
            <a:endParaRPr lang="en-IN" dirty="0"/>
          </a:p>
        </p:txBody>
      </p:sp>
    </p:spTree>
    <p:extLst>
      <p:ext uri="{BB962C8B-B14F-4D97-AF65-F5344CB8AC3E}">
        <p14:creationId xmlns:p14="http://schemas.microsoft.com/office/powerpoint/2010/main" val="173562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5909-7895-896F-2EFC-C166B1EF3846}"/>
              </a:ext>
            </a:extLst>
          </p:cNvPr>
          <p:cNvSpPr>
            <a:spLocks noGrp="1"/>
          </p:cNvSpPr>
          <p:nvPr>
            <p:ph type="title"/>
          </p:nvPr>
        </p:nvSpPr>
        <p:spPr/>
        <p:txBody>
          <a:bodyPr/>
          <a:lstStyle/>
          <a:p>
            <a:r>
              <a:rPr lang="en-IN" b="0" i="0" dirty="0">
                <a:solidFill>
                  <a:schemeClr val="bg1"/>
                </a:solidFill>
                <a:effectLst/>
                <a:latin typeface="Söhne"/>
              </a:rPr>
              <a:t>Monorepo Application</a:t>
            </a:r>
            <a:endParaRPr lang="en-US" dirty="0">
              <a:solidFill>
                <a:schemeClr val="bg1"/>
              </a:solidFill>
            </a:endParaRPr>
          </a:p>
        </p:txBody>
      </p:sp>
      <p:sp>
        <p:nvSpPr>
          <p:cNvPr id="3" name="Content Placeholder 2">
            <a:extLst>
              <a:ext uri="{FF2B5EF4-FFF2-40B4-BE49-F238E27FC236}">
                <a16:creationId xmlns:a16="http://schemas.microsoft.com/office/drawing/2014/main" id="{479B868C-3677-14AA-AD8E-637191FF393E}"/>
              </a:ext>
            </a:extLst>
          </p:cNvPr>
          <p:cNvSpPr>
            <a:spLocks noGrp="1"/>
          </p:cNvSpPr>
          <p:nvPr>
            <p:ph idx="1"/>
          </p:nvPr>
        </p:nvSpPr>
        <p:spPr/>
        <p:txBody>
          <a:bodyPr/>
          <a:lstStyle/>
          <a:p>
            <a:r>
              <a:rPr lang="en-IN" dirty="0" err="1">
                <a:latin typeface="Calibri" panose="020F0502020204030204" pitchFamily="34" charset="0"/>
              </a:rPr>
              <a:t>NestJS</a:t>
            </a:r>
            <a:r>
              <a:rPr lang="en-IN" dirty="0">
                <a:latin typeface="Calibri" panose="020F0502020204030204" pitchFamily="34" charset="0"/>
              </a:rPr>
              <a:t> framework has been used in </a:t>
            </a:r>
            <a:r>
              <a:rPr lang="en-IN" dirty="0" err="1">
                <a:latin typeface="Calibri" panose="020F0502020204030204" pitchFamily="34" charset="0"/>
              </a:rPr>
              <a:t>monorepo</a:t>
            </a:r>
            <a:r>
              <a:rPr lang="en-IN" dirty="0">
                <a:latin typeface="Calibri" panose="020F0502020204030204" pitchFamily="34" charset="0"/>
              </a:rPr>
              <a:t> mode, to create and manage the codebase for multiple microservices in a single version control repository.</a:t>
            </a:r>
          </a:p>
          <a:p>
            <a:r>
              <a:rPr lang="en-IN" dirty="0">
                <a:solidFill>
                  <a:srgbClr val="374151"/>
                </a:solidFill>
                <a:latin typeface="Söhne"/>
              </a:rPr>
              <a:t>Benefits</a:t>
            </a:r>
            <a:r>
              <a:rPr lang="en-IN" dirty="0">
                <a:latin typeface="Calibri" panose="020F0502020204030204" pitchFamily="34" charset="0"/>
              </a:rPr>
              <a:t>:</a:t>
            </a:r>
          </a:p>
          <a:p>
            <a:pPr lvl="1"/>
            <a:r>
              <a:rPr lang="en-IN" sz="1800" dirty="0">
                <a:latin typeface="Calibri" panose="020F0502020204030204" pitchFamily="34" charset="0"/>
              </a:rPr>
              <a:t>Simplified code sharing and reuse.</a:t>
            </a:r>
          </a:p>
          <a:p>
            <a:pPr lvl="1"/>
            <a:r>
              <a:rPr lang="en-IN" sz="1800" dirty="0">
                <a:latin typeface="Calibri" panose="020F0502020204030204" pitchFamily="34" charset="0"/>
              </a:rPr>
              <a:t>Easier dependency management.</a:t>
            </a:r>
          </a:p>
          <a:p>
            <a:pPr lvl="1"/>
            <a:r>
              <a:rPr lang="en-IN" sz="1800" dirty="0">
                <a:latin typeface="Calibri" panose="020F0502020204030204" pitchFamily="34" charset="0"/>
              </a:rPr>
              <a:t>Streamlined development and testing processes.</a:t>
            </a:r>
          </a:p>
          <a:p>
            <a:pPr lvl="1"/>
            <a:r>
              <a:rPr lang="en-IN" sz="1800" dirty="0">
                <a:latin typeface="Calibri" panose="020F0502020204030204" pitchFamily="34" charset="0"/>
              </a:rPr>
              <a:t>Single </a:t>
            </a:r>
            <a:r>
              <a:rPr lang="en-IN" sz="1800" dirty="0" err="1">
                <a:latin typeface="Calibri" panose="020F0502020204030204" pitchFamily="34" charset="0"/>
              </a:rPr>
              <a:t>DockerFile</a:t>
            </a:r>
            <a:r>
              <a:rPr lang="en-IN" sz="1800" dirty="0">
                <a:latin typeface="Calibri" panose="020F0502020204030204" pitchFamily="34" charset="0"/>
              </a:rPr>
              <a:t> with multi-stage build for each microservice.</a:t>
            </a:r>
          </a:p>
          <a:p>
            <a:endParaRPr lang="en-US" dirty="0"/>
          </a:p>
        </p:txBody>
      </p:sp>
    </p:spTree>
    <p:extLst>
      <p:ext uri="{BB962C8B-B14F-4D97-AF65-F5344CB8AC3E}">
        <p14:creationId xmlns:p14="http://schemas.microsoft.com/office/powerpoint/2010/main" val="96469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9B47-D0AD-603F-0D32-A808C92A70C3}"/>
              </a:ext>
            </a:extLst>
          </p:cNvPr>
          <p:cNvSpPr>
            <a:spLocks noGrp="1"/>
          </p:cNvSpPr>
          <p:nvPr>
            <p:ph type="title"/>
          </p:nvPr>
        </p:nvSpPr>
        <p:spPr/>
        <p:txBody>
          <a:bodyPr/>
          <a:lstStyle/>
          <a:p>
            <a:r>
              <a:rPr lang="en-IN" b="0" i="0" dirty="0">
                <a:solidFill>
                  <a:schemeClr val="bg1"/>
                </a:solidFill>
                <a:effectLst/>
                <a:latin typeface="Söhne"/>
              </a:rPr>
              <a:t>Microservices</a:t>
            </a:r>
            <a:endParaRPr lang="en-US" dirty="0"/>
          </a:p>
        </p:txBody>
      </p:sp>
      <p:sp>
        <p:nvSpPr>
          <p:cNvPr id="3" name="Content Placeholder 2">
            <a:extLst>
              <a:ext uri="{FF2B5EF4-FFF2-40B4-BE49-F238E27FC236}">
                <a16:creationId xmlns:a16="http://schemas.microsoft.com/office/drawing/2014/main" id="{B24AD1DD-9077-535B-BF70-BF48DD213FD5}"/>
              </a:ext>
            </a:extLst>
          </p:cNvPr>
          <p:cNvSpPr>
            <a:spLocks noGrp="1"/>
          </p:cNvSpPr>
          <p:nvPr>
            <p:ph idx="1"/>
          </p:nvPr>
        </p:nvSpPr>
        <p:spPr/>
        <p:txBody>
          <a:bodyPr>
            <a:normAutofit/>
          </a:bodyPr>
          <a:lstStyle/>
          <a:p>
            <a:r>
              <a:rPr lang="en-IN" dirty="0">
                <a:latin typeface="Calibri" panose="020F0502020204030204" pitchFamily="34" charset="0"/>
              </a:rPr>
              <a:t>Microservices is an architectural style where a large application is broken down into smaller, loosely coupled services that communicate via APIs.</a:t>
            </a:r>
          </a:p>
          <a:p>
            <a:r>
              <a:rPr lang="en-IN" dirty="0">
                <a:latin typeface="Calibri" panose="020F0502020204030204" pitchFamily="34" charset="0"/>
              </a:rPr>
              <a:t>Benefits:</a:t>
            </a:r>
          </a:p>
          <a:p>
            <a:pPr lvl="1"/>
            <a:r>
              <a:rPr lang="en-IN" sz="1800" dirty="0">
                <a:latin typeface="Calibri" panose="020F0502020204030204" pitchFamily="34" charset="0"/>
              </a:rPr>
              <a:t>Scalability: Each microservice can be independently scaled.</a:t>
            </a:r>
          </a:p>
          <a:p>
            <a:pPr lvl="1"/>
            <a:r>
              <a:rPr lang="en-IN" sz="1800" dirty="0">
                <a:latin typeface="Calibri" panose="020F0502020204030204" pitchFamily="34" charset="0"/>
              </a:rPr>
              <a:t>Flexibility: Enables different teams to work on different services.</a:t>
            </a:r>
          </a:p>
          <a:p>
            <a:pPr lvl="1"/>
            <a:r>
              <a:rPr lang="en-IN" sz="1800" dirty="0">
                <a:latin typeface="Calibri" panose="020F0502020204030204" pitchFamily="34" charset="0"/>
              </a:rPr>
              <a:t>Resilience: Failure of one service doesn't affect the entire system.</a:t>
            </a:r>
          </a:p>
          <a:p>
            <a:pPr marL="0" indent="0">
              <a:buNone/>
            </a:pPr>
            <a:br>
              <a:rPr lang="en-IN" dirty="0"/>
            </a:br>
            <a:endParaRPr lang="en-US" dirty="0"/>
          </a:p>
        </p:txBody>
      </p:sp>
    </p:spTree>
    <p:extLst>
      <p:ext uri="{BB962C8B-B14F-4D97-AF65-F5344CB8AC3E}">
        <p14:creationId xmlns:p14="http://schemas.microsoft.com/office/powerpoint/2010/main" val="321591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3EC4EA-9E16-A059-726D-5FC469A631FE}"/>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3800" b="0" i="0" kern="1200">
                <a:solidFill>
                  <a:srgbClr val="EBEBEB"/>
                </a:solidFill>
                <a:latin typeface="+mj-lt"/>
                <a:ea typeface="+mj-ea"/>
                <a:cs typeface="+mj-cs"/>
              </a:rPr>
              <a:t>Architecture Diagram</a:t>
            </a:r>
          </a:p>
        </p:txBody>
      </p:sp>
      <p:sp>
        <p:nvSpPr>
          <p:cNvPr id="3" name="Content Placeholder 2">
            <a:extLst>
              <a:ext uri="{FF2B5EF4-FFF2-40B4-BE49-F238E27FC236}">
                <a16:creationId xmlns:a16="http://schemas.microsoft.com/office/drawing/2014/main" id="{79009B19-7CDB-5CAF-8F92-CC056773EDD1}"/>
              </a:ext>
            </a:extLst>
          </p:cNvPr>
          <p:cNvSpPr>
            <a:spLocks noGrp="1"/>
          </p:cNvSpPr>
          <p:nvPr>
            <p:ph idx="1"/>
          </p:nvPr>
        </p:nvSpPr>
        <p:spPr>
          <a:xfrm>
            <a:off x="8382055" y="4591665"/>
            <a:ext cx="3161016" cy="1622322"/>
          </a:xfrm>
        </p:spPr>
        <p:txBody>
          <a:bodyPr vert="horz" lIns="91440" tIns="45720" rIns="91440" bIns="45720" rtlCol="0" anchor="t">
            <a:normAutofit/>
          </a:bodyPr>
          <a:lstStyle/>
          <a:p>
            <a:pPr marL="0" indent="0">
              <a:buNone/>
            </a:pPr>
            <a:br>
              <a:rPr lang="en-US" b="0" i="0" kern="1200" cap="all" dirty="0">
                <a:solidFill>
                  <a:schemeClr val="accent1">
                    <a:lumMod val="60000"/>
                    <a:lumOff val="40000"/>
                  </a:schemeClr>
                </a:solidFill>
                <a:latin typeface="+mn-lt"/>
                <a:ea typeface="+mn-ea"/>
                <a:cs typeface="+mn-cs"/>
              </a:rPr>
            </a:br>
            <a:endParaRPr lang="en-US" b="0" i="0" kern="1200" cap="all" dirty="0">
              <a:solidFill>
                <a:schemeClr val="accent1">
                  <a:lumMod val="60000"/>
                  <a:lumOff val="40000"/>
                </a:schemeClr>
              </a:solidFill>
              <a:latin typeface="+mn-lt"/>
              <a:ea typeface="+mn-ea"/>
              <a:cs typeface="+mn-cs"/>
            </a:endParaRPr>
          </a:p>
        </p:txBody>
      </p:sp>
      <p:grpSp>
        <p:nvGrpSpPr>
          <p:cNvPr id="31"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5DFAD692-9C74-E258-DB0E-289DAEDBE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04" y="1143000"/>
            <a:ext cx="7683896" cy="4975323"/>
          </a:xfrm>
          <a:prstGeom prst="rect">
            <a:avLst/>
          </a:prstGeom>
        </p:spPr>
      </p:pic>
    </p:spTree>
    <p:extLst>
      <p:ext uri="{BB962C8B-B14F-4D97-AF65-F5344CB8AC3E}">
        <p14:creationId xmlns:p14="http://schemas.microsoft.com/office/powerpoint/2010/main" val="342156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3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4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6FF87B8-C915-EE99-0D49-5DFF70ED6CA6}"/>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Application components</a:t>
            </a:r>
          </a:p>
        </p:txBody>
      </p:sp>
      <p:sp>
        <p:nvSpPr>
          <p:cNvPr id="49" name="Rectangle 4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C9AF620B-954D-0671-32D8-77132A80F9A5}"/>
              </a:ext>
            </a:extLst>
          </p:cNvPr>
          <p:cNvGraphicFramePr>
            <a:graphicFrameLocks noGrp="1"/>
          </p:cNvGraphicFramePr>
          <p:nvPr>
            <p:ph idx="1"/>
            <p:extLst>
              <p:ext uri="{D42A27DB-BD31-4B8C-83A1-F6EECF244321}">
                <p14:modId xmlns:p14="http://schemas.microsoft.com/office/powerpoint/2010/main" val="229670083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33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3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4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6FF87B8-C915-EE99-0D49-5DFF70ED6CA6}"/>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Application components</a:t>
            </a:r>
          </a:p>
        </p:txBody>
      </p:sp>
      <p:sp>
        <p:nvSpPr>
          <p:cNvPr id="49" name="Rectangle 4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C9AF620B-954D-0671-32D8-77132A80F9A5}"/>
              </a:ext>
            </a:extLst>
          </p:cNvPr>
          <p:cNvGraphicFramePr>
            <a:graphicFrameLocks noGrp="1"/>
          </p:cNvGraphicFramePr>
          <p:nvPr>
            <p:ph idx="1"/>
            <p:extLst>
              <p:ext uri="{D42A27DB-BD31-4B8C-83A1-F6EECF244321}">
                <p14:modId xmlns:p14="http://schemas.microsoft.com/office/powerpoint/2010/main" val="234600887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894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66FC-1BAD-7BF5-C2C4-A924C77951D5}"/>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CD640C6B-035F-9533-9731-2696343D20AA}"/>
              </a:ext>
            </a:extLst>
          </p:cNvPr>
          <p:cNvSpPr>
            <a:spLocks noGrp="1"/>
          </p:cNvSpPr>
          <p:nvPr>
            <p:ph idx="1"/>
          </p:nvPr>
        </p:nvSpPr>
        <p:spPr/>
        <p:txBody>
          <a:bodyPr/>
          <a:lstStyle/>
          <a:p>
            <a:r>
              <a:rPr lang="en-US" dirty="0"/>
              <a:t>MongoDB Atlas is used to store user information and video metadata.</a:t>
            </a:r>
          </a:p>
        </p:txBody>
      </p:sp>
    </p:spTree>
    <p:extLst>
      <p:ext uri="{BB962C8B-B14F-4D97-AF65-F5344CB8AC3E}">
        <p14:creationId xmlns:p14="http://schemas.microsoft.com/office/powerpoint/2010/main" val="87941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66FC-1BAD-7BF5-C2C4-A924C77951D5}"/>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CD640C6B-035F-9533-9731-2696343D20AA}"/>
              </a:ext>
            </a:extLst>
          </p:cNvPr>
          <p:cNvSpPr>
            <a:spLocks noGrp="1"/>
          </p:cNvSpPr>
          <p:nvPr>
            <p:ph idx="1"/>
          </p:nvPr>
        </p:nvSpPr>
        <p:spPr>
          <a:xfrm>
            <a:off x="1154954" y="2603500"/>
            <a:ext cx="8825659" cy="1854200"/>
          </a:xfrm>
        </p:spPr>
        <p:txBody>
          <a:bodyPr/>
          <a:lstStyle/>
          <a:p>
            <a:r>
              <a:rPr lang="en-US" dirty="0"/>
              <a:t>Docker</a:t>
            </a:r>
          </a:p>
          <a:p>
            <a:pPr lvl="1"/>
            <a:r>
              <a:rPr lang="en-US" dirty="0"/>
              <a:t>A single Multi-stage </a:t>
            </a:r>
            <a:r>
              <a:rPr lang="en-US" dirty="0" err="1"/>
              <a:t>DockerFile</a:t>
            </a:r>
            <a:r>
              <a:rPr lang="en-US" dirty="0"/>
              <a:t> is created.</a:t>
            </a:r>
          </a:p>
          <a:p>
            <a:pPr lvl="1"/>
            <a:r>
              <a:rPr lang="en-US" dirty="0"/>
              <a:t>Each stage in the docker file creates the separate image for each service, by running:</a:t>
            </a:r>
          </a:p>
          <a:p>
            <a:pPr marL="914400" lvl="2"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docker build -t &lt;image-name&gt; -f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Dockerfile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--target &lt;stage-name&gt;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FA64B56-5DC8-8405-1CD4-F95C5F624423}"/>
              </a:ext>
            </a:extLst>
          </p:cNvPr>
          <p:cNvSpPr txBox="1">
            <a:spLocks/>
          </p:cNvSpPr>
          <p:nvPr/>
        </p:nvSpPr>
        <p:spPr>
          <a:xfrm>
            <a:off x="1154953" y="4561840"/>
            <a:ext cx="8825659" cy="1854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Docker Desktop (for dev purpose)</a:t>
            </a:r>
          </a:p>
          <a:p>
            <a:pPr lvl="1"/>
            <a:r>
              <a:rPr lang="en-US" dirty="0"/>
              <a:t>A single docker-</a:t>
            </a:r>
            <a:r>
              <a:rPr lang="en-US" dirty="0" err="1"/>
              <a:t>compose.yml</a:t>
            </a:r>
            <a:r>
              <a:rPr lang="en-US" dirty="0"/>
              <a:t> is created, which creates a virtual docker network and </a:t>
            </a:r>
            <a:r>
              <a:rPr lang="en-US" dirty="0" err="1"/>
              <a:t>deploysthe</a:t>
            </a:r>
            <a:r>
              <a:rPr lang="en-US" dirty="0"/>
              <a:t> container for each service in it.</a:t>
            </a:r>
          </a:p>
          <a:p>
            <a:pPr lvl="1"/>
            <a:r>
              <a:rPr lang="en-US" dirty="0"/>
              <a:t>Running app &amp; containers can be visualized in Docker Desktop</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6596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3609</TotalTime>
  <Words>729</Words>
  <Application>Microsoft Macintosh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Söhne</vt:lpstr>
      <vt:lpstr>Wingdings 3</vt:lpstr>
      <vt:lpstr>Ion Boardroom</vt:lpstr>
      <vt:lpstr>Online video sharing and social media platform </vt:lpstr>
      <vt:lpstr>Business Requirements</vt:lpstr>
      <vt:lpstr>Monorepo Application</vt:lpstr>
      <vt:lpstr>Microservices</vt:lpstr>
      <vt:lpstr>Architecture Diagram</vt:lpstr>
      <vt:lpstr>Application components</vt:lpstr>
      <vt:lpstr>Application components</vt:lpstr>
      <vt:lpstr>Database</vt:lpstr>
      <vt:lpstr>Deployment</vt:lpstr>
      <vt:lpstr>Deployment</vt:lpstr>
      <vt:lpstr>Security</vt:lpstr>
      <vt:lpstr>Scalability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Travel Portal</dc:title>
  <dc:creator>Sandeep Garg</dc:creator>
  <cp:lastModifiedBy>Tarun Gupta</cp:lastModifiedBy>
  <cp:revision>5</cp:revision>
  <dcterms:created xsi:type="dcterms:W3CDTF">2023-07-30T21:25:38Z</dcterms:created>
  <dcterms:modified xsi:type="dcterms:W3CDTF">2023-08-16T08:09:31Z</dcterms:modified>
</cp:coreProperties>
</file>