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8" r:id="rId2"/>
    <p:sldId id="259" r:id="rId3"/>
    <p:sldId id="291" r:id="rId4"/>
    <p:sldId id="292" r:id="rId5"/>
    <p:sldId id="293" r:id="rId6"/>
    <p:sldId id="294" r:id="rId7"/>
    <p:sldId id="295" r:id="rId8"/>
    <p:sldId id="296" r:id="rId9"/>
    <p:sldId id="297" r:id="rId10"/>
    <p:sldId id="298" r:id="rId11"/>
    <p:sldId id="300" r:id="rId12"/>
    <p:sldId id="301" r:id="rId13"/>
    <p:sldId id="302" r:id="rId14"/>
    <p:sldId id="304" r:id="rId15"/>
    <p:sldId id="305" r:id="rId16"/>
    <p:sldId id="306" r:id="rId17"/>
    <p:sldId id="307" r:id="rId18"/>
    <p:sldId id="308" r:id="rId19"/>
    <p:sldId id="310" r:id="rId20"/>
    <p:sldId id="270" r:id="rId21"/>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29">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1A"/>
    <a:srgbClr val="FF0000"/>
    <a:srgbClr val="FF9933"/>
    <a:srgbClr val="04DFF6"/>
    <a:srgbClr val="03ABBF"/>
    <a:srgbClr val="03B3C5"/>
    <a:srgbClr val="3EEAFC"/>
    <a:srgbClr val="6FEF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showGuides="1">
      <p:cViewPr varScale="1">
        <p:scale>
          <a:sx n="82" d="100"/>
          <a:sy n="82" d="100"/>
        </p:scale>
        <p:origin x="720" y="72"/>
      </p:cViewPr>
      <p:guideLst>
        <p:guide orient="horz" pos="2129"/>
        <p:guide pos="3839"/>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2021/12/29</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t>2021/12/29</a:t>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Click to edit Master text style</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Second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Third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Fourth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indent="-228600"/>
            <a:r>
              <a:rPr lang="zh-CN" altLang="en-US" dirty="0"/>
              <a:t>单击此处编辑母版文本样式</a:t>
            </a:r>
          </a:p>
          <a:p>
            <a:pPr lvl="1" indent="-22860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t>‹#›</a:t>
            </a:fld>
            <a:endParaRPr lang="zh-CN" altLang="en-US" strike="noStrike" noProof="1">
              <a:latin typeface="Calibri" panose="020F0502020204030204" pitchFamily="34" charset="0"/>
            </a:endParaRPr>
          </a:p>
        </p:txBody>
      </p:sp>
      <p:pic>
        <p:nvPicPr>
          <p:cNvPr id="1031" name="图片 6"/>
          <p:cNvPicPr>
            <a:picLocks noChangeAspect="1"/>
          </p:cNvPicPr>
          <p:nvPr userDrawn="1"/>
        </p:nvPicPr>
        <p:blipFill>
          <a:blip r:embed="rId4"/>
          <a:stretch>
            <a:fillRect/>
          </a:stretch>
        </p:blipFill>
        <p:spPr>
          <a:xfrm>
            <a:off x="0" y="0"/>
            <a:ext cx="12192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12.xml.rels><?xml version="1.0" encoding="UTF-8" standalone="yes"?>
<Relationships xmlns="http://schemas.openxmlformats.org/package/2006/relationships"><Relationship Id="rId8" Type="http://schemas.openxmlformats.org/officeDocument/2006/relationships/image" Target="../media/image140.png"/><Relationship Id="rId13" Type="http://schemas.openxmlformats.org/officeDocument/2006/relationships/image" Target="../media/image19.png"/><Relationship Id="rId3" Type="http://schemas.openxmlformats.org/officeDocument/2006/relationships/image" Target="../media/image90.png"/><Relationship Id="rId7" Type="http://schemas.openxmlformats.org/officeDocument/2006/relationships/image" Target="../media/image130.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image" Target="../media/image80.png"/><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20.png"/><Relationship Id="rId11" Type="http://schemas.openxmlformats.org/officeDocument/2006/relationships/image" Target="../media/image17.png"/><Relationship Id="rId5" Type="http://schemas.openxmlformats.org/officeDocument/2006/relationships/image" Target="../media/image110.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0.png"/><Relationship Id="rId9" Type="http://schemas.openxmlformats.org/officeDocument/2006/relationships/image" Target="../media/image150.png"/><Relationship Id="rId1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rxiv.org/pdf/1911.10107.pdf" TargetMode="External"/><Relationship Id="rId2" Type="http://schemas.openxmlformats.org/officeDocument/2006/relationships/hyperlink" Target="https://github.com/AI4Finance-Foundation/FinRL" TargetMode="External"/><Relationship Id="rId1" Type="http://schemas.openxmlformats.org/officeDocument/2006/relationships/slideLayout" Target="../slideLayouts/slideLayout2.xml"/><Relationship Id="rId5" Type="http://schemas.openxmlformats.org/officeDocument/2006/relationships/hyperlink" Target="https://github.com/quantopian/pyfolio" TargetMode="External"/><Relationship Id="rId4" Type="http://schemas.openxmlformats.org/officeDocument/2006/relationships/hyperlink" Target="https://spinningup.openai.com/en/latest/algorithms/ddpg.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7FAFD">
                <a:alpha val="100000"/>
              </a:srgbClr>
            </a:gs>
            <a:gs pos="74001">
              <a:srgbClr val="B5D2EC">
                <a:alpha val="100000"/>
              </a:srgbClr>
            </a:gs>
            <a:gs pos="83000">
              <a:srgbClr val="B5D2EC">
                <a:alpha val="100000"/>
              </a:srgbClr>
            </a:gs>
            <a:gs pos="100000">
              <a:srgbClr val="CEE1F2">
                <a:alpha val="100000"/>
              </a:srgbClr>
            </a:gs>
          </a:gsLst>
          <a:lin ang="5400000" scaled="1"/>
          <a:tileRect/>
        </a:gradFill>
        <a:effectLst/>
      </p:bgPr>
    </p:bg>
    <p:spTree>
      <p:nvGrpSpPr>
        <p:cNvPr id="1" name=""/>
        <p:cNvGrpSpPr/>
        <p:nvPr/>
      </p:nvGrpSpPr>
      <p:grpSpPr>
        <a:xfrm>
          <a:off x="0" y="0"/>
          <a:ext cx="0" cy="0"/>
          <a:chOff x="0" y="0"/>
          <a:chExt cx="0" cy="0"/>
        </a:xfrm>
      </p:grpSpPr>
      <p:cxnSp>
        <p:nvCxnSpPr>
          <p:cNvPr id="11" name="直接连接符 10"/>
          <p:cNvCxnSpPr/>
          <p:nvPr/>
        </p:nvCxnSpPr>
        <p:spPr>
          <a:xfrm>
            <a:off x="5314633" y="2034540"/>
            <a:ext cx="457200" cy="0"/>
          </a:xfrm>
          <a:prstGeom prst="line">
            <a:avLst/>
          </a:prstGeom>
          <a:ln w="12700">
            <a:solidFill>
              <a:srgbClr val="FF501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343333" y="2034540"/>
            <a:ext cx="457200" cy="0"/>
          </a:xfrm>
          <a:prstGeom prst="line">
            <a:avLst/>
          </a:prstGeom>
          <a:ln w="12700">
            <a:solidFill>
              <a:srgbClr val="FF501A"/>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901055" y="1697879"/>
            <a:ext cx="316230" cy="368300"/>
          </a:xfrm>
          <a:prstGeom prst="rect">
            <a:avLst/>
          </a:prstGeom>
          <a:noFill/>
          <a:effectLst>
            <a:glow rad="127000">
              <a:schemeClr val="accent2"/>
            </a:glow>
            <a:outerShdw blurRad="50800" dist="63500" dir="5400000" algn="ctr" rotWithShape="0">
              <a:srgbClr val="000000">
                <a:alpha val="40000"/>
              </a:srgbClr>
            </a:outerShdw>
          </a:effectLst>
        </p:spPr>
        <p:txBody>
          <a:bodyPr wrap="none">
            <a:spAutoFit/>
          </a:bodyPr>
          <a:lstStyle/>
          <a:p>
            <a:pPr marR="0" algn="ctr" defTabSz="914400" fontAlgn="auto">
              <a:spcBef>
                <a:spcPts val="0"/>
              </a:spcBef>
              <a:spcAft>
                <a:spcPts val="0"/>
              </a:spcAft>
              <a:buClrTx/>
              <a:buSzTx/>
              <a:buFontTx/>
              <a:buNone/>
              <a:defRPr/>
            </a:pPr>
            <a:r>
              <a:rPr kumimoji="0" lang="en-US" altLang="zh-CN" kern="1200" cap="none" spc="0" normalizeH="0" baseline="0" noProof="0" dirty="0">
                <a:solidFill>
                  <a:srgbClr val="FF9933"/>
                </a:solidFill>
                <a:effectLst>
                  <a:outerShdw blurRad="50800" dist="38100" dir="2700000" algn="tl" rotWithShape="0">
                    <a:prstClr val="black">
                      <a:alpha val="40000"/>
                    </a:prstClr>
                  </a:outerShdw>
                </a:effectLst>
                <a:latin typeface="Arial" panose="020B0604020202020204" pitchFamily="34" charset="0"/>
                <a:ea typeface="张海山锐线体2.0" pitchFamily="2" charset="-122"/>
                <a:cs typeface="Arial" panose="020B0604020202020204" pitchFamily="34" charset="0"/>
                <a:sym typeface="+mn-ea"/>
              </a:rPr>
              <a:t>+</a:t>
            </a:r>
          </a:p>
        </p:txBody>
      </p:sp>
      <p:sp>
        <p:nvSpPr>
          <p:cNvPr id="8" name="文本框 7"/>
          <p:cNvSpPr txBox="1"/>
          <p:nvPr/>
        </p:nvSpPr>
        <p:spPr>
          <a:xfrm>
            <a:off x="1282060" y="2120227"/>
            <a:ext cx="9554218" cy="707886"/>
          </a:xfrm>
          <a:prstGeom prst="rect">
            <a:avLst/>
          </a:prstGeom>
          <a:noFill/>
        </p:spPr>
        <p:txBody>
          <a:bodyPr wrap="none">
            <a:spAutoFit/>
          </a:bodyPr>
          <a:lstStyle>
            <a:defPPr>
              <a:defRPr lang="zh-CN"/>
            </a:defPPr>
            <a:lvl1pPr algn="ctr" eaLnBrk="1" fontAlgn="auto" hangingPunct="1">
              <a:spcBef>
                <a:spcPts val="0"/>
              </a:spcBef>
              <a:spcAft>
                <a:spcPts val="0"/>
              </a:spcAft>
              <a:defRPr sz="6600">
                <a:gradFill>
                  <a:gsLst>
                    <a:gs pos="100000">
                      <a:srgbClr val="FF0000"/>
                    </a:gs>
                    <a:gs pos="0">
                      <a:srgbClr val="FF9933"/>
                    </a:gs>
                  </a:gsLst>
                  <a:lin ang="5400000" scaled="1"/>
                </a:gradFill>
                <a:effectLst>
                  <a:outerShdw blurRad="50800" dist="127000" dir="5400000" algn="t" rotWithShape="0">
                    <a:prstClr val="black">
                      <a:alpha val="40000"/>
                    </a:prstClr>
                  </a:outerShdw>
                </a:effectLst>
                <a:latin typeface="Arial" panose="020B0604020202020204" pitchFamily="34" charset="0"/>
                <a:ea typeface="张海山锐线体2.0" pitchFamily="2"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gradFill>
                  <a:gsLst>
                    <a:gs pos="100000">
                      <a:srgbClr val="FF0000"/>
                    </a:gs>
                    <a:gs pos="0">
                      <a:srgbClr val="FF9933"/>
                    </a:gs>
                  </a:gsLst>
                  <a:lin ang="5400000" scaled="1"/>
                </a:gradFill>
                <a:effectLst>
                  <a:outerShdw blurRad="50800" dist="127000" dir="5400000" algn="t" rotWithShape="0">
                    <a:prstClr val="black">
                      <a:alpha val="40000"/>
                    </a:prstClr>
                  </a:outerShdw>
                </a:effectLst>
                <a:uLnTx/>
                <a:uFillTx/>
                <a:latin typeface="Arial" panose="020B0604020202020204" pitchFamily="34" charset="0"/>
                <a:ea typeface="张海山锐线体2.0" pitchFamily="2" charset="-122"/>
                <a:cs typeface="Arial" panose="020B0604020202020204" pitchFamily="34" charset="0"/>
                <a:sym typeface="+mn-ea"/>
              </a:rPr>
              <a:t>GIAO DỊCH CHỨNG KHOÁN TỰ ĐỘNG</a:t>
            </a:r>
            <a:endParaRPr kumimoji="0" lang="zh-CN" altLang="en-US" sz="4000" b="1" i="0" u="none" strike="noStrike" kern="1200" cap="none" spc="0" normalizeH="0" baseline="0" noProof="0" dirty="0">
              <a:ln>
                <a:noFill/>
              </a:ln>
              <a:gradFill>
                <a:gsLst>
                  <a:gs pos="100000">
                    <a:srgbClr val="FF0000"/>
                  </a:gs>
                  <a:gs pos="0">
                    <a:srgbClr val="FF9933"/>
                  </a:gs>
                </a:gsLst>
                <a:lin ang="5400000" scaled="1"/>
              </a:gradFill>
              <a:effectLst>
                <a:outerShdw blurRad="50800" dist="127000" dir="5400000" algn="t" rotWithShape="0">
                  <a:prstClr val="black">
                    <a:alpha val="40000"/>
                  </a:prstClr>
                </a:outerShdw>
              </a:effectLst>
              <a:uLnTx/>
              <a:uFillTx/>
              <a:latin typeface="Arial" panose="020B0604020202020204" pitchFamily="34" charset="0"/>
              <a:ea typeface="张海山锐线体2.0" pitchFamily="2" charset="-122"/>
              <a:cs typeface="Arial" panose="020B0604020202020204" pitchFamily="34" charset="0"/>
              <a:sym typeface="+mn-ea"/>
            </a:endParaRPr>
          </a:p>
        </p:txBody>
      </p:sp>
      <p:sp>
        <p:nvSpPr>
          <p:cNvPr id="10" name="文本框 9"/>
          <p:cNvSpPr txBox="1"/>
          <p:nvPr/>
        </p:nvSpPr>
        <p:spPr>
          <a:xfrm>
            <a:off x="394001" y="2838736"/>
            <a:ext cx="11330345" cy="707886"/>
          </a:xfrm>
          <a:prstGeom prst="rect">
            <a:avLst/>
          </a:prstGeom>
          <a:noFill/>
        </p:spPr>
        <p:txBody>
          <a:bodyPr wrap="none">
            <a:spAutoFit/>
          </a:bodyPr>
          <a:lstStyle>
            <a:defPPr>
              <a:defRPr lang="zh-CN"/>
            </a:defPPr>
            <a:lvl1pPr eaLnBrk="1" fontAlgn="auto" hangingPunct="1">
              <a:spcBef>
                <a:spcPts val="0"/>
              </a:spcBef>
              <a:spcAft>
                <a:spcPts val="0"/>
              </a:spcAft>
              <a:defRPr sz="6600">
                <a:gradFill>
                  <a:gsLst>
                    <a:gs pos="100000">
                      <a:srgbClr val="FF0000"/>
                    </a:gs>
                    <a:gs pos="0">
                      <a:srgbClr val="FF9933"/>
                    </a:gs>
                  </a:gsLst>
                  <a:lin ang="5400000" scaled="1"/>
                </a:gradFill>
                <a:effectLst>
                  <a:outerShdw blurRad="50800" dist="127000" dir="5400000" algn="t" rotWithShape="0">
                    <a:prstClr val="black">
                      <a:alpha val="40000"/>
                    </a:prstClr>
                  </a:outerShdw>
                </a:effectLst>
                <a:latin typeface="Arial" panose="020B0604020202020204" pitchFamily="34" charset="0"/>
                <a:ea typeface="张海山锐线体2.0" pitchFamily="2"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gradFill>
                  <a:gsLst>
                    <a:gs pos="100000">
                      <a:srgbClr val="FF0000"/>
                    </a:gs>
                    <a:gs pos="0">
                      <a:srgbClr val="FF9933"/>
                    </a:gs>
                  </a:gsLst>
                  <a:lin ang="5400000" scaled="1"/>
                </a:gradFill>
                <a:effectLst>
                  <a:outerShdw blurRad="50800" dist="127000" dir="5400000" algn="t" rotWithShape="0">
                    <a:prstClr val="black">
                      <a:alpha val="40000"/>
                    </a:prstClr>
                  </a:outerShdw>
                </a:effectLst>
                <a:uLnTx/>
                <a:uFillTx/>
                <a:latin typeface="Arial" panose="020B0604020202020204" pitchFamily="34" charset="0"/>
                <a:ea typeface="张海山锐线体2.0" pitchFamily="2" charset="-122"/>
                <a:cs typeface="Arial" panose="020B0604020202020204" pitchFamily="34" charset="0"/>
                <a:sym typeface="+mn-ea"/>
              </a:rPr>
              <a:t>VỚI MÔ </a:t>
            </a:r>
            <a:r>
              <a:rPr kumimoji="0" lang="en-US" altLang="zh-CN" sz="4000" b="1" i="0" u="none" strike="noStrike" kern="1200" cap="none" spc="0" normalizeH="0" baseline="0" noProof="0">
                <a:ln>
                  <a:noFill/>
                </a:ln>
                <a:gradFill>
                  <a:gsLst>
                    <a:gs pos="100000">
                      <a:srgbClr val="FF0000"/>
                    </a:gs>
                    <a:gs pos="0">
                      <a:srgbClr val="FF9933"/>
                    </a:gs>
                  </a:gsLst>
                  <a:lin ang="5400000" scaled="1"/>
                </a:gradFill>
                <a:effectLst>
                  <a:outerShdw blurRad="50800" dist="127000" dir="5400000" algn="t" rotWithShape="0">
                    <a:prstClr val="black">
                      <a:alpha val="40000"/>
                    </a:prstClr>
                  </a:outerShdw>
                </a:effectLst>
                <a:uLnTx/>
                <a:uFillTx/>
                <a:latin typeface="Arial" panose="020B0604020202020204" pitchFamily="34" charset="0"/>
                <a:ea typeface="张海山锐线体2.0" pitchFamily="2" charset="-122"/>
                <a:cs typeface="Arial" panose="020B0604020202020204" pitchFamily="34" charset="0"/>
                <a:sym typeface="+mn-ea"/>
              </a:rPr>
              <a:t>HÌNH DDPG TRONG THƯ VIỆN FINRL</a:t>
            </a:r>
            <a:endParaRPr kumimoji="0" lang="zh-CN" altLang="en-US" sz="4000" b="1" i="0" u="none" strike="noStrike" kern="1200" cap="none" spc="0" normalizeH="0" baseline="0" noProof="0" dirty="0">
              <a:ln>
                <a:noFill/>
              </a:ln>
              <a:gradFill>
                <a:gsLst>
                  <a:gs pos="100000">
                    <a:srgbClr val="FF0000"/>
                  </a:gs>
                  <a:gs pos="0">
                    <a:srgbClr val="FF9933"/>
                  </a:gs>
                </a:gsLst>
                <a:lin ang="5400000" scaled="1"/>
              </a:gradFill>
              <a:effectLst>
                <a:outerShdw blurRad="50800" dist="127000" dir="5400000" algn="t" rotWithShape="0">
                  <a:prstClr val="black">
                    <a:alpha val="40000"/>
                  </a:prstClr>
                </a:outerShdw>
              </a:effectLst>
              <a:uLnTx/>
              <a:uFillTx/>
              <a:latin typeface="Arial" panose="020B0604020202020204" pitchFamily="34" charset="0"/>
              <a:ea typeface="张海山锐线体2.0" pitchFamily="2" charset="-122"/>
              <a:cs typeface="Arial" panose="020B0604020202020204" pitchFamily="34" charset="0"/>
              <a:sym typeface="+mn-ea"/>
            </a:endParaRPr>
          </a:p>
        </p:txBody>
      </p:sp>
      <p:pic>
        <p:nvPicPr>
          <p:cNvPr id="2" name="Picture 1" descr="logo"/>
          <p:cNvPicPr>
            <a:picLocks noChangeAspect="1"/>
          </p:cNvPicPr>
          <p:nvPr/>
        </p:nvPicPr>
        <p:blipFill>
          <a:blip r:embed="rId2"/>
          <a:stretch>
            <a:fillRect/>
          </a:stretch>
        </p:blipFill>
        <p:spPr>
          <a:xfrm>
            <a:off x="476885" y="233045"/>
            <a:ext cx="864870" cy="716280"/>
          </a:xfrm>
          <a:prstGeom prst="rect">
            <a:avLst/>
          </a:prstGeom>
        </p:spPr>
      </p:pic>
      <p:sp>
        <p:nvSpPr>
          <p:cNvPr id="3" name="Text Box 2"/>
          <p:cNvSpPr txBox="1"/>
          <p:nvPr/>
        </p:nvSpPr>
        <p:spPr>
          <a:xfrm>
            <a:off x="1366520" y="233045"/>
            <a:ext cx="4571365" cy="368300"/>
          </a:xfrm>
          <a:prstGeom prst="rect">
            <a:avLst/>
          </a:prstGeom>
          <a:noFill/>
        </p:spPr>
        <p:txBody>
          <a:bodyPr wrap="none" rtlCol="0">
            <a:spAutoFit/>
          </a:bodyPr>
          <a:lstStyle/>
          <a:p>
            <a:r>
              <a:rPr lang="en-US" b="1">
                <a:solidFill>
                  <a:schemeClr val="accent1">
                    <a:lumMod val="20000"/>
                    <a:lumOff val="80000"/>
                  </a:schemeClr>
                </a:solidFill>
              </a:rPr>
              <a:t>ĐẠI HỌC QUỐC GIA THÀNH PHỐ HỒ CHÍ MINH</a:t>
            </a:r>
          </a:p>
        </p:txBody>
      </p:sp>
      <p:sp>
        <p:nvSpPr>
          <p:cNvPr id="4" name="Text Box 3"/>
          <p:cNvSpPr txBox="1"/>
          <p:nvPr/>
        </p:nvSpPr>
        <p:spPr>
          <a:xfrm>
            <a:off x="1366520" y="546735"/>
            <a:ext cx="5640070" cy="460375"/>
          </a:xfrm>
          <a:prstGeom prst="rect">
            <a:avLst/>
          </a:prstGeom>
          <a:noFill/>
        </p:spPr>
        <p:txBody>
          <a:bodyPr wrap="none" rtlCol="0">
            <a:spAutoFit/>
          </a:bodyPr>
          <a:lstStyle/>
          <a:p>
            <a:r>
              <a:rPr lang="en-US" sz="2400" b="1">
                <a:solidFill>
                  <a:schemeClr val="accent1">
                    <a:lumMod val="75000"/>
                  </a:schemeClr>
                </a:solidFill>
              </a:rPr>
              <a:t>TRƯỜNG ĐẠI HỌC CÔNG NGHỆ THÔNG TIN</a:t>
            </a:r>
          </a:p>
        </p:txBody>
      </p:sp>
      <p:sp>
        <p:nvSpPr>
          <p:cNvPr id="5" name="Text Box 4"/>
          <p:cNvSpPr txBox="1"/>
          <p:nvPr/>
        </p:nvSpPr>
        <p:spPr>
          <a:xfrm>
            <a:off x="4234815" y="3812540"/>
            <a:ext cx="3909060" cy="922020"/>
          </a:xfrm>
          <a:prstGeom prst="rect">
            <a:avLst/>
          </a:prstGeom>
          <a:noFill/>
        </p:spPr>
        <p:txBody>
          <a:bodyPr wrap="square" rtlCol="0">
            <a:spAutoFit/>
          </a:bodyPr>
          <a:lstStyle/>
          <a:p>
            <a:r>
              <a:rPr lang="en-US" b="1">
                <a:solidFill>
                  <a:schemeClr val="accent1">
                    <a:lumMod val="20000"/>
                    <a:lumOff val="80000"/>
                  </a:schemeClr>
                </a:solidFill>
              </a:rPr>
              <a:t>TRÍ TUỆ NHÂN TẠO - CS106.M11.KHCL</a:t>
            </a:r>
          </a:p>
          <a:p>
            <a:endParaRPr lang="en-US" b="1">
              <a:solidFill>
                <a:schemeClr val="accent1">
                  <a:lumMod val="20000"/>
                  <a:lumOff val="80000"/>
                </a:schemeClr>
              </a:solidFill>
            </a:endParaRPr>
          </a:p>
          <a:p>
            <a:r>
              <a:rPr lang="en-US" b="1" u="sng">
                <a:solidFill>
                  <a:schemeClr val="accent1">
                    <a:lumMod val="20000"/>
                    <a:lumOff val="80000"/>
                  </a:schemeClr>
                </a:solidFill>
                <a:effectLst>
                  <a:outerShdw blurRad="38100" dist="38100" dir="2700000" algn="tl">
                    <a:srgbClr val="000000">
                      <a:alpha val="43137"/>
                    </a:srgbClr>
                  </a:outerShdw>
                </a:effectLst>
              </a:rPr>
              <a:t>Giảng viên:</a:t>
            </a:r>
            <a:r>
              <a:rPr lang="en-US" b="1">
                <a:solidFill>
                  <a:schemeClr val="accent1">
                    <a:lumMod val="20000"/>
                    <a:lumOff val="80000"/>
                  </a:schemeClr>
                </a:solidFill>
              </a:rPr>
              <a:t> TS. Lương Ngọc Hoàng</a:t>
            </a:r>
          </a:p>
        </p:txBody>
      </p:sp>
      <p:sp>
        <p:nvSpPr>
          <p:cNvPr id="6" name="Text Box 5"/>
          <p:cNvSpPr txBox="1"/>
          <p:nvPr/>
        </p:nvSpPr>
        <p:spPr>
          <a:xfrm>
            <a:off x="0" y="5343894"/>
            <a:ext cx="8929396" cy="1077218"/>
          </a:xfrm>
          <a:prstGeom prst="rect">
            <a:avLst/>
          </a:prstGeom>
          <a:noFill/>
        </p:spPr>
        <p:txBody>
          <a:bodyPr wrap="square" rtlCol="0">
            <a:spAutoFit/>
          </a:bodyPr>
          <a:lstStyle/>
          <a:p>
            <a:pPr algn="l"/>
            <a:r>
              <a:rPr lang="en-US" b="1">
                <a:solidFill>
                  <a:schemeClr val="accent1">
                    <a:lumMod val="20000"/>
                    <a:lumOff val="80000"/>
                  </a:schemeClr>
                </a:solidFill>
              </a:rPr>
              <a:t>Nguyễn Dương Hải - 19521464</a:t>
            </a:r>
          </a:p>
          <a:p>
            <a:pPr algn="l"/>
            <a:endParaRPr lang="en-US" b="1">
              <a:solidFill>
                <a:schemeClr val="accent1">
                  <a:lumMod val="20000"/>
                  <a:lumOff val="80000"/>
                </a:schemeClr>
              </a:solidFill>
            </a:endParaRPr>
          </a:p>
          <a:p>
            <a:pPr algn="l"/>
            <a:r>
              <a:rPr lang="en-US" sz="1400" b="1">
                <a:solidFill>
                  <a:schemeClr val="accent1">
                    <a:lumMod val="20000"/>
                    <a:lumOff val="80000"/>
                  </a:schemeClr>
                </a:solidFill>
              </a:rPr>
              <a:t>Email: </a:t>
            </a:r>
            <a:r>
              <a:rPr lang="en-US" sz="1400" u="sng">
                <a:solidFill>
                  <a:schemeClr val="accent1">
                    <a:lumMod val="75000"/>
                  </a:schemeClr>
                </a:solidFill>
              </a:rPr>
              <a:t>19521464@gm.uit.edu.vn   </a:t>
            </a:r>
            <a:r>
              <a:rPr lang="en-US" sz="1400">
                <a:solidFill>
                  <a:schemeClr val="accent1">
                    <a:lumMod val="75000"/>
                  </a:schemeClr>
                </a:solidFill>
              </a:rPr>
              <a:t>   </a:t>
            </a:r>
            <a:r>
              <a:rPr lang="en-US" sz="1400" b="1">
                <a:solidFill>
                  <a:schemeClr val="accent1">
                    <a:lumMod val="20000"/>
                    <a:lumOff val="80000"/>
                  </a:schemeClr>
                </a:solidFill>
              </a:rPr>
              <a:t>                                                                        </a:t>
            </a:r>
          </a:p>
          <a:p>
            <a:pPr algn="l"/>
            <a:r>
              <a:rPr lang="en-US" sz="1400" b="1">
                <a:solidFill>
                  <a:schemeClr val="accent1">
                    <a:lumMod val="20000"/>
                    <a:lumOff val="80000"/>
                  </a:schemeClr>
                </a:solidFill>
              </a:rPr>
              <a:t>Github: </a:t>
            </a:r>
            <a:r>
              <a:rPr lang="en-US" sz="1400" u="sng">
                <a:solidFill>
                  <a:schemeClr val="accent1">
                    <a:lumMod val="75000"/>
                  </a:schemeClr>
                </a:solidFill>
              </a:rPr>
              <a:t>https://github.com/iamthedh7/Automated-stock-trading-with-DDPG-models-in-FinRL-library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0" y="0"/>
            <a:ext cx="9451910" cy="707886"/>
          </a:xfrm>
          <a:prstGeom prst="rect">
            <a:avLst/>
          </a:prstGeom>
          <a:noFill/>
        </p:spPr>
        <p:txBody>
          <a:bodyPr wrap="square" rtlCol="0">
            <a:spAutoFit/>
          </a:bodyPr>
          <a:lstStyle/>
          <a:p>
            <a:r>
              <a:rPr lang="en-US" sz="4000" b="1">
                <a:solidFill>
                  <a:schemeClr val="accent1">
                    <a:lumMod val="20000"/>
                    <a:lumOff val="80000"/>
                  </a:schemeClr>
                </a:solidFill>
              </a:rPr>
              <a:t>III. </a:t>
            </a:r>
            <a:r>
              <a:rPr lang="en-US" sz="4000" b="1" u="sng">
                <a:solidFill>
                  <a:schemeClr val="accent1">
                    <a:lumMod val="20000"/>
                    <a:lumOff val="80000"/>
                  </a:schemeClr>
                </a:solidFill>
              </a:rPr>
              <a:t>THƯ VIỆN FINRL VÀ THUẬT TOÁN DDPG</a:t>
            </a:r>
          </a:p>
        </p:txBody>
      </p:sp>
      <p:sp>
        <p:nvSpPr>
          <p:cNvPr id="7" name="Text Box 2">
            <a:extLst>
              <a:ext uri="{FF2B5EF4-FFF2-40B4-BE49-F238E27FC236}">
                <a16:creationId xmlns:a16="http://schemas.microsoft.com/office/drawing/2014/main" id="{87A6CDE1-2E40-4F90-BF8E-57A86C469DCB}"/>
              </a:ext>
            </a:extLst>
          </p:cNvPr>
          <p:cNvSpPr txBox="1"/>
          <p:nvPr/>
        </p:nvSpPr>
        <p:spPr>
          <a:xfrm>
            <a:off x="723486" y="773200"/>
            <a:ext cx="3437968" cy="754694"/>
          </a:xfrm>
          <a:prstGeom prst="rect">
            <a:avLst/>
          </a:prstGeom>
          <a:noFill/>
        </p:spPr>
        <p:txBody>
          <a:bodyPr wrap="square" rtlCol="0" anchor="t">
            <a:spAutoFit/>
          </a:bodyPr>
          <a:lstStyle/>
          <a:p>
            <a:pPr>
              <a:lnSpc>
                <a:spcPct val="150000"/>
              </a:lnSpc>
            </a:pPr>
            <a:r>
              <a:rPr lang="en-US" sz="3200">
                <a:solidFill>
                  <a:schemeClr val="accent1">
                    <a:lumMod val="75000"/>
                  </a:schemeClr>
                </a:solidFill>
              </a:rPr>
              <a:t>• </a:t>
            </a:r>
            <a:r>
              <a:rPr lang="en-US" sz="3200" u="sng">
                <a:solidFill>
                  <a:schemeClr val="accent1">
                    <a:lumMod val="75000"/>
                  </a:schemeClr>
                </a:solidFill>
              </a:rPr>
              <a:t>Lớp tác nhân: </a:t>
            </a:r>
          </a:p>
        </p:txBody>
      </p:sp>
      <p:sp>
        <p:nvSpPr>
          <p:cNvPr id="8" name="Hộp Văn bản 7">
            <a:extLst>
              <a:ext uri="{FF2B5EF4-FFF2-40B4-BE49-F238E27FC236}">
                <a16:creationId xmlns:a16="http://schemas.microsoft.com/office/drawing/2014/main" id="{B8898016-4AB6-4590-AB2E-9AD4C3920232}"/>
              </a:ext>
            </a:extLst>
          </p:cNvPr>
          <p:cNvSpPr txBox="1"/>
          <p:nvPr/>
        </p:nvSpPr>
        <p:spPr>
          <a:xfrm>
            <a:off x="1066800" y="2330326"/>
            <a:ext cx="6724261" cy="407035"/>
          </a:xfrm>
          <a:prstGeom prst="rect">
            <a:avLst/>
          </a:prstGeom>
          <a:noFill/>
        </p:spPr>
        <p:txBody>
          <a:bodyPr wrap="square">
            <a:spAutoFit/>
          </a:bodyPr>
          <a:lstStyle/>
          <a:p>
            <a:pPr marL="0" marR="0">
              <a:lnSpc>
                <a:spcPct val="107000"/>
              </a:lnSpc>
              <a:spcBef>
                <a:spcPts val="0"/>
              </a:spcBef>
              <a:spcAft>
                <a:spcPts val="800"/>
              </a:spcAft>
              <a:tabLst>
                <a:tab pos="809625" algn="l"/>
              </a:tabLst>
            </a:pPr>
            <a:r>
              <a:rPr lang="en-US" sz="2000">
                <a:solidFill>
                  <a:schemeClr val="accent1">
                    <a:lumMod val="75000"/>
                  </a:schemeClr>
                </a:solidFill>
                <a:latin typeface="+mn-lt"/>
                <a:ea typeface="Calibri" panose="020F0502020204030204" pitchFamily="34" charset="0"/>
                <a:cs typeface="Times New Roman" panose="02020603050405020304" pitchFamily="18" charset="0"/>
              </a:rPr>
              <a:t>T</a:t>
            </a:r>
            <a:r>
              <a:rPr lang="en-US" sz="2000">
                <a:solidFill>
                  <a:schemeClr val="accent1">
                    <a:lumMod val="75000"/>
                  </a:schemeClr>
                </a:solidFill>
                <a:effectLst/>
                <a:latin typeface="+mn-lt"/>
                <a:ea typeface="Calibri" panose="020F0502020204030204" pitchFamily="34" charset="0"/>
                <a:cs typeface="Times New Roman" panose="02020603050405020304" pitchFamily="18" charset="0"/>
              </a:rPr>
              <a:t>ác nhân </a:t>
            </a:r>
            <a:r>
              <a:rPr lang="en-US" sz="2000">
                <a:solidFill>
                  <a:schemeClr val="accent1">
                    <a:lumMod val="75000"/>
                  </a:schemeClr>
                </a:solidFill>
                <a:latin typeface="+mn-lt"/>
                <a:ea typeface="Calibri" panose="020F0502020204030204" pitchFamily="34" charset="0"/>
                <a:cs typeface="Times New Roman" panose="02020603050405020304" pitchFamily="18" charset="0"/>
              </a:rPr>
              <a:t>của các thuật toán DRL</a:t>
            </a:r>
            <a:r>
              <a:rPr lang="en-US" sz="2000">
                <a:solidFill>
                  <a:schemeClr val="accent1">
                    <a:lumMod val="75000"/>
                  </a:schemeClr>
                </a:solidFill>
                <a:effectLst/>
                <a:latin typeface="+mn-lt"/>
                <a:ea typeface="Calibri" panose="020F0502020204030204" pitchFamily="34" charset="0"/>
                <a:cs typeface="Times New Roman" panose="02020603050405020304" pitchFamily="18" charset="0"/>
              </a:rPr>
              <a:t> trải qua các bước:</a:t>
            </a:r>
          </a:p>
        </p:txBody>
      </p:sp>
      <p:sp>
        <p:nvSpPr>
          <p:cNvPr id="10" name="Hộp Văn bản 9">
            <a:extLst>
              <a:ext uri="{FF2B5EF4-FFF2-40B4-BE49-F238E27FC236}">
                <a16:creationId xmlns:a16="http://schemas.microsoft.com/office/drawing/2014/main" id="{65EB97E3-A002-458C-AF0C-906174A31DD6}"/>
              </a:ext>
            </a:extLst>
          </p:cNvPr>
          <p:cNvSpPr txBox="1"/>
          <p:nvPr/>
        </p:nvSpPr>
        <p:spPr>
          <a:xfrm>
            <a:off x="1839090" y="3180731"/>
            <a:ext cx="8851641" cy="407035"/>
          </a:xfrm>
          <a:prstGeom prst="rect">
            <a:avLst/>
          </a:prstGeom>
          <a:noFill/>
        </p:spPr>
        <p:txBody>
          <a:bodyPr wrap="square">
            <a:spAutoFit/>
          </a:bodyPr>
          <a:lstStyle/>
          <a:p>
            <a:pPr marL="0" marR="0">
              <a:lnSpc>
                <a:spcPct val="107000"/>
              </a:lnSpc>
              <a:spcBef>
                <a:spcPts val="0"/>
              </a:spcBef>
              <a:spcAft>
                <a:spcPts val="800"/>
              </a:spcAft>
              <a:tabLst>
                <a:tab pos="809625" algn="l"/>
              </a:tabLst>
            </a:pPr>
            <a:r>
              <a:rPr lang="en-US" sz="2000">
                <a:solidFill>
                  <a:schemeClr val="accent2">
                    <a:lumMod val="75000"/>
                  </a:schemeClr>
                </a:solidFill>
                <a:effectLst/>
                <a:latin typeface="+mn-lt"/>
                <a:ea typeface="Calibri" panose="020F0502020204030204" pitchFamily="34" charset="0"/>
                <a:cs typeface="Times New Roman" panose="02020603050405020304" pitchFamily="18" charset="0"/>
              </a:rPr>
              <a:t> (i) lựa chọn thực hiện hành động ở mỗi trạng thái dựa trên những gì được biết</a:t>
            </a:r>
          </a:p>
        </p:txBody>
      </p:sp>
      <p:sp>
        <p:nvSpPr>
          <p:cNvPr id="12" name="Hộp Văn bản 11">
            <a:extLst>
              <a:ext uri="{FF2B5EF4-FFF2-40B4-BE49-F238E27FC236}">
                <a16:creationId xmlns:a16="http://schemas.microsoft.com/office/drawing/2014/main" id="{9C42B05B-355F-4F67-A41C-2B1ECF604C7A}"/>
              </a:ext>
            </a:extLst>
          </p:cNvPr>
          <p:cNvSpPr txBox="1"/>
          <p:nvPr/>
        </p:nvSpPr>
        <p:spPr>
          <a:xfrm>
            <a:off x="1850571" y="4031136"/>
            <a:ext cx="5679233" cy="407035"/>
          </a:xfrm>
          <a:prstGeom prst="rect">
            <a:avLst/>
          </a:prstGeom>
          <a:noFill/>
        </p:spPr>
        <p:txBody>
          <a:bodyPr wrap="square">
            <a:spAutoFit/>
          </a:bodyPr>
          <a:lstStyle/>
          <a:p>
            <a:pPr marL="0" marR="0">
              <a:lnSpc>
                <a:spcPct val="107000"/>
              </a:lnSpc>
              <a:spcBef>
                <a:spcPts val="0"/>
              </a:spcBef>
              <a:spcAft>
                <a:spcPts val="800"/>
              </a:spcAft>
              <a:tabLst>
                <a:tab pos="809625" algn="l"/>
              </a:tabLst>
            </a:pPr>
            <a:r>
              <a:rPr lang="en-US" sz="2000">
                <a:solidFill>
                  <a:schemeClr val="accent2">
                    <a:lumMod val="75000"/>
                  </a:schemeClr>
                </a:solidFill>
                <a:effectLst/>
                <a:latin typeface="+mn-lt"/>
                <a:ea typeface="Calibri" panose="020F0502020204030204" pitchFamily="34" charset="0"/>
                <a:cs typeface="Times New Roman" panose="02020603050405020304" pitchFamily="18" charset="0"/>
              </a:rPr>
              <a:t>(ii) quan sát điểm thưởng r và trạng thái tiếp theo</a:t>
            </a:r>
          </a:p>
        </p:txBody>
      </p:sp>
      <p:sp>
        <p:nvSpPr>
          <p:cNvPr id="14" name="Hộp Văn bản 13">
            <a:extLst>
              <a:ext uri="{FF2B5EF4-FFF2-40B4-BE49-F238E27FC236}">
                <a16:creationId xmlns:a16="http://schemas.microsoft.com/office/drawing/2014/main" id="{552743D4-9F88-408F-AD76-A04F663FBB4A}"/>
              </a:ext>
            </a:extLst>
          </p:cNvPr>
          <p:cNvSpPr txBox="1"/>
          <p:nvPr/>
        </p:nvSpPr>
        <p:spPr>
          <a:xfrm>
            <a:off x="1850571" y="4881541"/>
            <a:ext cx="7825274" cy="407035"/>
          </a:xfrm>
          <a:prstGeom prst="rect">
            <a:avLst/>
          </a:prstGeom>
          <a:noFill/>
        </p:spPr>
        <p:txBody>
          <a:bodyPr wrap="square">
            <a:spAutoFit/>
          </a:bodyPr>
          <a:lstStyle/>
          <a:p>
            <a:pPr marL="0" marR="0">
              <a:lnSpc>
                <a:spcPct val="107000"/>
              </a:lnSpc>
              <a:spcBef>
                <a:spcPts val="0"/>
              </a:spcBef>
              <a:spcAft>
                <a:spcPts val="800"/>
              </a:spcAft>
              <a:tabLst>
                <a:tab pos="809625" algn="l"/>
              </a:tabLst>
            </a:pPr>
            <a:r>
              <a:rPr lang="en-US" sz="2000">
                <a:solidFill>
                  <a:schemeClr val="accent2">
                    <a:lumMod val="75000"/>
                  </a:schemeClr>
                </a:solidFill>
                <a:effectLst/>
                <a:latin typeface="+mn-lt"/>
                <a:ea typeface="Calibri" panose="020F0502020204030204" pitchFamily="34" charset="0"/>
                <a:cs typeface="Times New Roman" panose="02020603050405020304" pitchFamily="18" charset="0"/>
              </a:rPr>
              <a:t>(iii) dựa vào các quan sát để cải thiện hiểu biết và tìm chiến lược tối ưu</a:t>
            </a:r>
            <a:endParaRPr lang="en-US" sz="2000">
              <a:solidFill>
                <a:schemeClr val="accent2">
                  <a:lumMod val="75000"/>
                </a:schemeClr>
              </a:solidFill>
            </a:endParaRPr>
          </a:p>
        </p:txBody>
      </p:sp>
    </p:spTree>
    <p:extLst>
      <p:ext uri="{BB962C8B-B14F-4D97-AF65-F5344CB8AC3E}">
        <p14:creationId xmlns:p14="http://schemas.microsoft.com/office/powerpoint/2010/main" val="239169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0" y="0"/>
            <a:ext cx="9451910" cy="707886"/>
          </a:xfrm>
          <a:prstGeom prst="rect">
            <a:avLst/>
          </a:prstGeom>
          <a:noFill/>
        </p:spPr>
        <p:txBody>
          <a:bodyPr wrap="square" rtlCol="0">
            <a:spAutoFit/>
          </a:bodyPr>
          <a:lstStyle/>
          <a:p>
            <a:r>
              <a:rPr lang="en-US" sz="4000" b="1">
                <a:solidFill>
                  <a:schemeClr val="accent1">
                    <a:lumMod val="20000"/>
                    <a:lumOff val="80000"/>
                  </a:schemeClr>
                </a:solidFill>
              </a:rPr>
              <a:t>III. </a:t>
            </a:r>
            <a:r>
              <a:rPr lang="en-US" sz="4000" b="1" u="sng">
                <a:solidFill>
                  <a:schemeClr val="accent1">
                    <a:lumMod val="20000"/>
                    <a:lumOff val="80000"/>
                  </a:schemeClr>
                </a:solidFill>
              </a:rPr>
              <a:t>THƯ VIỆN FINRL VÀ THUẬT TOÁN DDPG</a:t>
            </a:r>
          </a:p>
        </p:txBody>
      </p:sp>
      <p:sp>
        <p:nvSpPr>
          <p:cNvPr id="7" name="Text Box 2">
            <a:extLst>
              <a:ext uri="{FF2B5EF4-FFF2-40B4-BE49-F238E27FC236}">
                <a16:creationId xmlns:a16="http://schemas.microsoft.com/office/drawing/2014/main" id="{87A6CDE1-2E40-4F90-BF8E-57A86C469DCB}"/>
              </a:ext>
            </a:extLst>
          </p:cNvPr>
          <p:cNvSpPr txBox="1"/>
          <p:nvPr/>
        </p:nvSpPr>
        <p:spPr>
          <a:xfrm>
            <a:off x="723486" y="773200"/>
            <a:ext cx="3437968" cy="754694"/>
          </a:xfrm>
          <a:prstGeom prst="rect">
            <a:avLst/>
          </a:prstGeom>
          <a:noFill/>
        </p:spPr>
        <p:txBody>
          <a:bodyPr wrap="square" rtlCol="0" anchor="t">
            <a:spAutoFit/>
          </a:bodyPr>
          <a:lstStyle/>
          <a:p>
            <a:pPr>
              <a:lnSpc>
                <a:spcPct val="150000"/>
              </a:lnSpc>
            </a:pPr>
            <a:r>
              <a:rPr lang="en-US" sz="3200">
                <a:solidFill>
                  <a:schemeClr val="accent1">
                    <a:lumMod val="75000"/>
                  </a:schemeClr>
                </a:solidFill>
              </a:rPr>
              <a:t>• </a:t>
            </a:r>
            <a:r>
              <a:rPr lang="en-US" sz="3200" u="sng">
                <a:solidFill>
                  <a:schemeClr val="accent1">
                    <a:lumMod val="75000"/>
                  </a:schemeClr>
                </a:solidFill>
              </a:rPr>
              <a:t>Lớp tác nhân: </a:t>
            </a:r>
          </a:p>
        </p:txBody>
      </p:sp>
      <p:sp>
        <p:nvSpPr>
          <p:cNvPr id="10" name="Hộp Văn bản 9">
            <a:extLst>
              <a:ext uri="{FF2B5EF4-FFF2-40B4-BE49-F238E27FC236}">
                <a16:creationId xmlns:a16="http://schemas.microsoft.com/office/drawing/2014/main" id="{8606A873-0550-4AFE-897E-5B38CF8A1A78}"/>
              </a:ext>
            </a:extLst>
          </p:cNvPr>
          <p:cNvSpPr txBox="1"/>
          <p:nvPr/>
        </p:nvSpPr>
        <p:spPr>
          <a:xfrm>
            <a:off x="723486" y="4117330"/>
            <a:ext cx="5075853" cy="407035"/>
          </a:xfrm>
          <a:prstGeom prst="rect">
            <a:avLst/>
          </a:prstGeom>
          <a:noFill/>
        </p:spPr>
        <p:txBody>
          <a:bodyPr wrap="square">
            <a:spAutoFit/>
          </a:bodyPr>
          <a:lstStyle/>
          <a:p>
            <a:pPr marL="0" marR="0">
              <a:lnSpc>
                <a:spcPct val="107000"/>
              </a:lnSpc>
              <a:spcBef>
                <a:spcPts val="0"/>
              </a:spcBef>
              <a:spcAft>
                <a:spcPts val="800"/>
              </a:spcAft>
              <a:tabLst>
                <a:tab pos="809625" algn="l"/>
              </a:tabLst>
            </a:pPr>
            <a:r>
              <a:rPr lang="en-US" sz="2000" b="1" u="sng">
                <a:solidFill>
                  <a:schemeClr val="accent1">
                    <a:lumMod val="75000"/>
                  </a:schemeClr>
                </a:solidFill>
                <a:latin typeface="+mn-lt"/>
                <a:ea typeface="Calibri" panose="020F0502020204030204" pitchFamily="34" charset="0"/>
                <a:cs typeface="Times New Roman" panose="02020603050405020304" pitchFamily="18" charset="0"/>
              </a:rPr>
              <a:t>Bước khởi tạo:</a:t>
            </a:r>
            <a:endParaRPr lang="en-US" sz="2000" b="1" u="sng">
              <a:solidFill>
                <a:schemeClr val="accent1">
                  <a:lumMod val="75000"/>
                </a:schemeClr>
              </a:solidFill>
              <a:effectLst/>
              <a:latin typeface="+mn-lt"/>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Hộp Văn bản 11">
                <a:extLst>
                  <a:ext uri="{FF2B5EF4-FFF2-40B4-BE49-F238E27FC236}">
                    <a16:creationId xmlns:a16="http://schemas.microsoft.com/office/drawing/2014/main" id="{8226FC43-A6A4-49CF-99FD-3AEED600253B}"/>
                  </a:ext>
                </a:extLst>
              </p:cNvPr>
              <p:cNvSpPr txBox="1"/>
              <p:nvPr/>
            </p:nvSpPr>
            <p:spPr>
              <a:xfrm>
                <a:off x="1020147" y="4624873"/>
                <a:ext cx="10381861" cy="775853"/>
              </a:xfrm>
              <a:prstGeom prst="rect">
                <a:avLst/>
              </a:prstGeom>
              <a:noFill/>
            </p:spPr>
            <p:txBody>
              <a:bodyPr wrap="square">
                <a:spAutoFit/>
              </a:bodyPr>
              <a:lstStyle/>
              <a:p>
                <a:pPr>
                  <a:lnSpc>
                    <a:spcPct val="107000"/>
                  </a:lnSpc>
                  <a:spcBef>
                    <a:spcPts val="0"/>
                  </a:spcBef>
                  <a:spcAft>
                    <a:spcPts val="800"/>
                  </a:spcAft>
                  <a:tabLst>
                    <a:tab pos="809625" algn="l"/>
                  </a:tabLst>
                </a:pPr>
                <a:r>
                  <a:rPr lang="en-US" sz="1800">
                    <a:solidFill>
                      <a:schemeClr val="accent2">
                        <a:lumMod val="75000"/>
                      </a:schemeClr>
                    </a:solidFill>
                    <a:effectLst/>
                    <a:latin typeface="+mn-lt"/>
                    <a:ea typeface="Calibri" panose="020F0502020204030204" pitchFamily="34" charset="0"/>
                    <a:cs typeface="Times New Roman" panose="02020603050405020304" pitchFamily="18" charset="0"/>
                  </a:rPr>
                  <a:t>Khởi tạo thông tin trạng thái bắt đầu (</a:t>
                </a:r>
                <a:r>
                  <a:rPr lang="en-US" sz="1800" b="0" i="1">
                    <a:solidFill>
                      <a:schemeClr val="accent2">
                        <a:lumMod val="75000"/>
                      </a:schemeClr>
                    </a:solidFill>
                    <a:effectLst/>
                    <a:latin typeface="+mn-lt"/>
                    <a:ea typeface="Calibri" panose="020F0502020204030204" pitchFamily="34" charset="0"/>
                    <a:cs typeface="Times New Roman" panose="02020603050405020304" pitchFamily="18" charset="0"/>
                  </a:rPr>
                  <a:t>s</a:t>
                </a:r>
                <a:r>
                  <a:rPr lang="en-US" sz="1800" b="0" i="0">
                    <a:solidFill>
                      <a:schemeClr val="accent2">
                        <a:lumMod val="75000"/>
                      </a:schemeClr>
                    </a:solidFill>
                    <a:effectLst/>
                    <a:latin typeface="+mn-lt"/>
                    <a:ea typeface="Calibri" panose="020F0502020204030204" pitchFamily="34" charset="0"/>
                    <a:cs typeface="Times New Roman" panose="02020603050405020304" pitchFamily="18" charset="0"/>
                  </a:rPr>
                  <a:t>0</a:t>
                </a:r>
                <a:r>
                  <a:rPr lang="en-US" sz="1800">
                    <a:solidFill>
                      <a:schemeClr val="accent2">
                        <a:lumMod val="75000"/>
                      </a:schemeClr>
                    </a:solidFill>
                    <a:effectLst/>
                    <a:latin typeface="+mn-lt"/>
                    <a:ea typeface="Calibri" panose="020F0502020204030204" pitchFamily="34" charset="0"/>
                    <a:cs typeface="Times New Roman" panose="02020603050405020304" pitchFamily="18" charset="0"/>
                  </a:rPr>
                  <a:t>) và thông tin trạng thái kết thúc (</a:t>
                </a:r>
                <a:r>
                  <a:rPr lang="en-US" sz="1800" i="1">
                    <a:solidFill>
                      <a:schemeClr val="accent2">
                        <a:lumMod val="75000"/>
                      </a:schemeClr>
                    </a:solidFill>
                    <a:effectLst/>
                    <a:latin typeface="+mn-lt"/>
                    <a:ea typeface="Calibri" panose="020F0502020204030204" pitchFamily="34" charset="0"/>
                    <a:cs typeface="Times New Roman" panose="02020603050405020304" pitchFamily="18" charset="0"/>
                  </a:rPr>
                  <a:t>sf</a:t>
                </a:r>
                <a:r>
                  <a:rPr lang="en-US" sz="1800">
                    <a:solidFill>
                      <a:schemeClr val="accent2">
                        <a:lumMod val="75000"/>
                      </a:schemeClr>
                    </a:solidFill>
                    <a:effectLst/>
                    <a:latin typeface="+mn-lt"/>
                    <a:ea typeface="Calibri" panose="020F0502020204030204" pitchFamily="34" charset="0"/>
                    <a:cs typeface="Times New Roman" panose="02020603050405020304" pitchFamily="18" charset="0"/>
                  </a:rPr>
                  <a:t>), 2 mạng Actor và Critic: </a:t>
                </a:r>
                <a14:m>
                  <m:oMath xmlns:m="http://schemas.openxmlformats.org/officeDocument/2006/math">
                    <m:sSub>
                      <m:sSubPr>
                        <m:ctrlPr>
                          <a:rPr lang="en-US" sz="1800" i="1">
                            <a:solidFill>
                              <a:schemeClr val="accent2">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accent2">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𝜇</m:t>
                        </m:r>
                      </m:e>
                      <m:sub>
                        <m:r>
                          <a:rPr lang="en-US" sz="1800" i="1">
                            <a:solidFill>
                              <a:schemeClr val="accent2">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𝜃</m:t>
                        </m:r>
                      </m:sub>
                    </m:sSub>
                  </m:oMath>
                </a14:m>
                <a:r>
                  <a:rPr lang="en-US" sz="1800">
                    <a:solidFill>
                      <a:schemeClr val="accent2">
                        <a:lumMod val="75000"/>
                      </a:schemeClr>
                    </a:solidFill>
                    <a:effectLst/>
                    <a:latin typeface="+mn-lt"/>
                    <a:ea typeface="Times New Roman" panose="02020603050405020304" pitchFamily="18" charset="0"/>
                    <a:cs typeface="Times New Roman" panose="02020603050405020304" pitchFamily="18" charset="0"/>
                  </a:rPr>
                  <a:t> và </a:t>
                </a:r>
                <a14:m>
                  <m:oMath xmlns:m="http://schemas.openxmlformats.org/officeDocument/2006/math">
                    <m:sSub>
                      <m:sSubPr>
                        <m:ctrlPr>
                          <a:rPr lang="en-US" sz="1800" i="1">
                            <a:solidFill>
                              <a:schemeClr val="accent2">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solidFill>
                              <a:schemeClr val="accent2">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n-US" sz="1800" i="1">
                            <a:solidFill>
                              <a:schemeClr val="accent2">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𝜑</m:t>
                        </m:r>
                      </m:sub>
                    </m:sSub>
                  </m:oMath>
                </a14:m>
                <a:r>
                  <a:rPr lang="en-US" sz="1800">
                    <a:solidFill>
                      <a:schemeClr val="accent2">
                        <a:lumMod val="75000"/>
                      </a:schemeClr>
                    </a:solidFill>
                    <a:effectLst/>
                    <a:latin typeface="+mn-lt"/>
                    <a:ea typeface="Times New Roman" panose="02020603050405020304" pitchFamily="18" charset="0"/>
                    <a:cs typeface="Times New Roman" panose="02020603050405020304" pitchFamily="18" charset="0"/>
                  </a:rPr>
                  <a:t> với trọng số ngẫu nhiên, các mạng mục tiêu: </a:t>
                </a:r>
                <a14:m>
                  <m:oMath xmlns:m="http://schemas.openxmlformats.org/officeDocument/2006/math">
                    <m:sSub>
                      <m:sSubPr>
                        <m:ctrlPr>
                          <a:rPr lang="en-US" sz="1800" i="1">
                            <a:solidFill>
                              <a:schemeClr val="accent2">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solidFill>
                              <a:schemeClr val="accent2">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𝜇</m:t>
                        </m:r>
                      </m:e>
                      <m:sub>
                        <m:sSup>
                          <m:sSupPr>
                            <m:ctrlPr>
                              <a:rPr lang="en-US" sz="1800" i="1">
                                <a:solidFill>
                                  <a:schemeClr val="accent2">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chemeClr val="accent2">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𝜃</m:t>
                            </m:r>
                          </m:e>
                          <m:sup>
                            <m:r>
                              <a:rPr lang="en-US" sz="1800" i="1">
                                <a:solidFill>
                                  <a:schemeClr val="accent2">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sub>
                    </m:sSub>
                  </m:oMath>
                </a14:m>
                <a:r>
                  <a:rPr lang="en-US" sz="1800">
                    <a:solidFill>
                      <a:schemeClr val="accent2">
                        <a:lumMod val="75000"/>
                      </a:schemeClr>
                    </a:solidFill>
                    <a:effectLst/>
                    <a:latin typeface="+mn-lt"/>
                    <a:ea typeface="Times New Roman" panose="02020603050405020304" pitchFamily="18" charset="0"/>
                    <a:cs typeface="Times New Roman" panose="02020603050405020304" pitchFamily="18" charset="0"/>
                  </a:rPr>
                  <a:t> và </a:t>
                </a:r>
                <a14:m>
                  <m:oMath xmlns:m="http://schemas.openxmlformats.org/officeDocument/2006/math">
                    <m:sSub>
                      <m:sSubPr>
                        <m:ctrlPr>
                          <a:rPr lang="en-US" sz="1800" i="1">
                            <a:solidFill>
                              <a:schemeClr val="accent2">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solidFill>
                              <a:schemeClr val="accent2">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𝑄</m:t>
                        </m:r>
                      </m:e>
                      <m:sub>
                        <m:sSup>
                          <m:sSupPr>
                            <m:ctrlPr>
                              <a:rPr lang="en-US" sz="1800" i="1">
                                <a:solidFill>
                                  <a:schemeClr val="accent2">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chemeClr val="accent2">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𝜑</m:t>
                            </m:r>
                          </m:e>
                          <m:sup>
                            <m:r>
                              <a:rPr lang="en-US" sz="1800" i="1">
                                <a:solidFill>
                                  <a:schemeClr val="accent2">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sub>
                    </m:sSub>
                  </m:oMath>
                </a14:m>
                <a:r>
                  <a:rPr lang="en-US">
                    <a:solidFill>
                      <a:schemeClr val="accent2">
                        <a:lumMod val="75000"/>
                      </a:schemeClr>
                    </a:solidFill>
                    <a:latin typeface="+mn-lt"/>
                    <a:ea typeface="Calibri" panose="020F0502020204030204" pitchFamily="34" charset="0"/>
                    <a:cs typeface="Times New Roman" panose="02020603050405020304" pitchFamily="18" charset="0"/>
                  </a:rPr>
                  <a:t> </a:t>
                </a:r>
                <a:r>
                  <a:rPr lang="en-US" sz="1800">
                    <a:solidFill>
                      <a:schemeClr val="accent2">
                        <a:lumMod val="75000"/>
                      </a:schemeClr>
                    </a:solidFill>
                    <a:effectLst/>
                    <a:latin typeface="+mn-lt"/>
                    <a:ea typeface="Calibri" panose="020F0502020204030204" pitchFamily="34" charset="0"/>
                  </a:rPr>
                  <a:t>và bộ lưu trữ </a:t>
                </a:r>
                <a:r>
                  <a:rPr lang="en-US" sz="2000" b="1">
                    <a:solidFill>
                      <a:schemeClr val="accent2">
                        <a:lumMod val="75000"/>
                      </a:schemeClr>
                    </a:solidFill>
                    <a:latin typeface=".VnLincolnH" panose="020B7200000000000000" pitchFamily="34" charset="0"/>
                  </a:rPr>
                  <a:t>R</a:t>
                </a:r>
                <a:r>
                  <a:rPr lang="en-US" sz="1800">
                    <a:solidFill>
                      <a:schemeClr val="accent2">
                        <a:lumMod val="75000"/>
                      </a:schemeClr>
                    </a:solidFill>
                    <a:effectLst/>
                    <a:latin typeface="+mn-lt"/>
                    <a:ea typeface="Calibri" panose="020F0502020204030204" pitchFamily="34" charset="0"/>
                  </a:rPr>
                  <a:t> rỗng.</a:t>
                </a:r>
                <a:endParaRPr lang="en-US">
                  <a:solidFill>
                    <a:schemeClr val="accent2">
                      <a:lumMod val="75000"/>
                    </a:schemeClr>
                  </a:solidFill>
                  <a:latin typeface="+mn-lt"/>
                </a:endParaRPr>
              </a:p>
            </p:txBody>
          </p:sp>
        </mc:Choice>
        <mc:Fallback xmlns="">
          <p:sp>
            <p:nvSpPr>
              <p:cNvPr id="12" name="Hộp Văn bản 11">
                <a:extLst>
                  <a:ext uri="{FF2B5EF4-FFF2-40B4-BE49-F238E27FC236}">
                    <a16:creationId xmlns:a16="http://schemas.microsoft.com/office/drawing/2014/main" id="{8226FC43-A6A4-49CF-99FD-3AEED600253B}"/>
                  </a:ext>
                </a:extLst>
              </p:cNvPr>
              <p:cNvSpPr txBox="1">
                <a:spLocks noRot="1" noChangeAspect="1" noMove="1" noResize="1" noEditPoints="1" noAdjustHandles="1" noChangeArrowheads="1" noChangeShapeType="1" noTextEdit="1"/>
              </p:cNvSpPr>
              <p:nvPr/>
            </p:nvSpPr>
            <p:spPr>
              <a:xfrm>
                <a:off x="1020147" y="4624873"/>
                <a:ext cx="10381861" cy="775853"/>
              </a:xfrm>
              <a:prstGeom prst="rect">
                <a:avLst/>
              </a:prstGeom>
              <a:blipFill>
                <a:blip r:embed="rId4"/>
                <a:stretch>
                  <a:fillRect l="-470" t="-3937" b="-6299"/>
                </a:stretch>
              </a:blipFill>
            </p:spPr>
            <p:txBody>
              <a:bodyPr/>
              <a:lstStyle/>
              <a:p>
                <a:r>
                  <a:rPr lang="en-US">
                    <a:noFill/>
                  </a:rPr>
                  <a:t> </a:t>
                </a:r>
              </a:p>
            </p:txBody>
          </p:sp>
        </mc:Fallback>
      </mc:AlternateContent>
      <p:sp>
        <p:nvSpPr>
          <p:cNvPr id="14" name="Hộp Văn bản 13">
            <a:extLst>
              <a:ext uri="{FF2B5EF4-FFF2-40B4-BE49-F238E27FC236}">
                <a16:creationId xmlns:a16="http://schemas.microsoft.com/office/drawing/2014/main" id="{B908F02C-566C-42C3-A2AD-824BC6A7D664}"/>
              </a:ext>
            </a:extLst>
          </p:cNvPr>
          <p:cNvSpPr txBox="1"/>
          <p:nvPr/>
        </p:nvSpPr>
        <p:spPr>
          <a:xfrm>
            <a:off x="2086946" y="2304393"/>
            <a:ext cx="8018107" cy="1036438"/>
          </a:xfrm>
          <a:prstGeom prst="rect">
            <a:avLst/>
          </a:prstGeom>
          <a:noFill/>
        </p:spPr>
        <p:txBody>
          <a:bodyPr wrap="square">
            <a:spAutoFit/>
          </a:bodyPr>
          <a:lstStyle/>
          <a:p>
            <a:pPr marL="0" marR="0" algn="ctr">
              <a:lnSpc>
                <a:spcPct val="107000"/>
              </a:lnSpc>
              <a:spcBef>
                <a:spcPts val="0"/>
              </a:spcBef>
              <a:spcAft>
                <a:spcPts val="800"/>
              </a:spcAft>
              <a:tabLst>
                <a:tab pos="809625" algn="l"/>
              </a:tabLst>
            </a:pPr>
            <a:r>
              <a:rPr lang="en-US" sz="6000" b="1">
                <a:solidFill>
                  <a:schemeClr val="accent2">
                    <a:lumMod val="60000"/>
                    <a:lumOff val="40000"/>
                  </a:schemeClr>
                </a:solidFill>
                <a:latin typeface="+mn-lt"/>
                <a:ea typeface="Calibri" panose="020F0502020204030204" pitchFamily="34" charset="0"/>
                <a:cs typeface="Times New Roman" panose="02020603050405020304" pitchFamily="18" charset="0"/>
              </a:rPr>
              <a:t>THUẬT TOÁN DDPG</a:t>
            </a:r>
          </a:p>
        </p:txBody>
      </p:sp>
    </p:spTree>
    <p:extLst>
      <p:ext uri="{BB962C8B-B14F-4D97-AF65-F5344CB8AC3E}">
        <p14:creationId xmlns:p14="http://schemas.microsoft.com/office/powerpoint/2010/main" val="233562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Hộp Văn bản 10">
            <a:extLst>
              <a:ext uri="{FF2B5EF4-FFF2-40B4-BE49-F238E27FC236}">
                <a16:creationId xmlns:a16="http://schemas.microsoft.com/office/drawing/2014/main" id="{9E135ABD-5045-4D0D-AA41-309D7F358369}"/>
              </a:ext>
            </a:extLst>
          </p:cNvPr>
          <p:cNvSpPr txBox="1"/>
          <p:nvPr/>
        </p:nvSpPr>
        <p:spPr>
          <a:xfrm>
            <a:off x="199054" y="230938"/>
            <a:ext cx="9766039" cy="838948"/>
          </a:xfrm>
          <a:prstGeom prst="rect">
            <a:avLst/>
          </a:prstGeom>
          <a:noFill/>
        </p:spPr>
        <p:txBody>
          <a:bodyPr wrap="square">
            <a:spAutoFit/>
          </a:bodyPr>
          <a:lstStyle/>
          <a:p>
            <a:pPr>
              <a:lnSpc>
                <a:spcPct val="107000"/>
              </a:lnSpc>
              <a:spcBef>
                <a:spcPts val="0"/>
              </a:spcBef>
              <a:spcAft>
                <a:spcPts val="800"/>
              </a:spcAft>
              <a:tabLst>
                <a:tab pos="809625" algn="l"/>
              </a:tabLst>
            </a:pPr>
            <a:r>
              <a:rPr lang="en-US" sz="2000" b="1" u="sng">
                <a:solidFill>
                  <a:schemeClr val="accent1">
                    <a:lumMod val="75000"/>
                  </a:schemeClr>
                </a:solidFill>
                <a:latin typeface="+mn-lt"/>
                <a:ea typeface="Calibri" panose="020F0502020204030204" pitchFamily="34" charset="0"/>
                <a:cs typeface="Times New Roman" panose="02020603050405020304" pitchFamily="18" charset="0"/>
              </a:rPr>
              <a:t>Bước lặp:</a:t>
            </a:r>
            <a:r>
              <a:rPr lang="en-US" sz="2000" b="1">
                <a:solidFill>
                  <a:schemeClr val="accent1">
                    <a:lumMod val="75000"/>
                  </a:schemeClr>
                </a:solidFill>
                <a:latin typeface="+mn-lt"/>
                <a:ea typeface="Calibri" panose="020F0502020204030204" pitchFamily="34" charset="0"/>
                <a:cs typeface="Times New Roman" panose="02020603050405020304" pitchFamily="18" charset="0"/>
              </a:rPr>
              <a:t> </a:t>
            </a:r>
          </a:p>
          <a:p>
            <a:pPr>
              <a:lnSpc>
                <a:spcPct val="107000"/>
              </a:lnSpc>
              <a:spcBef>
                <a:spcPts val="0"/>
              </a:spcBef>
              <a:spcAft>
                <a:spcPts val="800"/>
              </a:spcAft>
              <a:tabLst>
                <a:tab pos="809625" algn="l"/>
              </a:tabLst>
            </a:pPr>
            <a:r>
              <a:rPr lang="en-US" sz="2000">
                <a:solidFill>
                  <a:schemeClr val="accent2">
                    <a:lumMod val="75000"/>
                  </a:schemeClr>
                </a:solidFill>
                <a:effectLst/>
                <a:latin typeface="+mn-lt"/>
                <a:ea typeface="Calibri" panose="020F0502020204030204" pitchFamily="34" charset="0"/>
              </a:rPr>
              <a:t>          Tiến hành yêu cầu tác nhân DDPG lặp lại công việc sau cho mỗi màn chơi</a:t>
            </a:r>
            <a:r>
              <a:rPr lang="en-US" sz="2000">
                <a:solidFill>
                  <a:schemeClr val="accent2">
                    <a:lumMod val="75000"/>
                  </a:schemeClr>
                </a:solidFill>
                <a:latin typeface="+mn-lt"/>
                <a:ea typeface="Calibri" panose="020F0502020204030204" pitchFamily="34" charset="0"/>
              </a:rPr>
              <a:t>:</a:t>
            </a:r>
            <a:endParaRPr lang="en-US" sz="2000">
              <a:solidFill>
                <a:schemeClr val="accent2">
                  <a:lumMod val="75000"/>
                </a:schemeClr>
              </a:solidFill>
              <a:latin typeface="+mn-lt"/>
            </a:endParaRPr>
          </a:p>
        </p:txBody>
      </p:sp>
      <mc:AlternateContent xmlns:mc="http://schemas.openxmlformats.org/markup-compatibility/2006" xmlns:a14="http://schemas.microsoft.com/office/drawing/2010/main">
        <mc:Choice Requires="a14">
          <p:sp>
            <p:nvSpPr>
              <p:cNvPr id="8" name="Hình Bầu dục 7">
                <a:extLst>
                  <a:ext uri="{FF2B5EF4-FFF2-40B4-BE49-F238E27FC236}">
                    <a16:creationId xmlns:a16="http://schemas.microsoft.com/office/drawing/2014/main" id="{E0B89604-F2AD-45A8-8112-E2BDCBBE8BF5}"/>
                  </a:ext>
                </a:extLst>
              </p:cNvPr>
              <p:cNvSpPr/>
              <p:nvPr/>
            </p:nvSpPr>
            <p:spPr>
              <a:xfrm>
                <a:off x="6779103" y="2021745"/>
                <a:ext cx="291204" cy="489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 </m:t>
                      </m:r>
                      <m:r>
                        <a:rPr lang="en-US" sz="2800" i="1" smtClean="0">
                          <a:latin typeface="Cambria Math" panose="02040503050406030204" pitchFamily="18" charset="0"/>
                        </a:rPr>
                        <m:t>𝜀</m:t>
                      </m:r>
                    </m:oMath>
                  </m:oMathPara>
                </a14:m>
                <a:endParaRPr lang="en-US" sz="2800" i="1"/>
              </a:p>
            </p:txBody>
          </p:sp>
        </mc:Choice>
        <mc:Fallback xmlns="">
          <p:sp>
            <p:nvSpPr>
              <p:cNvPr id="8" name="Hình Bầu dục 7">
                <a:extLst>
                  <a:ext uri="{FF2B5EF4-FFF2-40B4-BE49-F238E27FC236}">
                    <a16:creationId xmlns:a16="http://schemas.microsoft.com/office/drawing/2014/main" id="{E0B89604-F2AD-45A8-8112-E2BDCBBE8BF5}"/>
                  </a:ext>
                </a:extLst>
              </p:cNvPr>
              <p:cNvSpPr>
                <a:spLocks noRot="1" noChangeAspect="1" noMove="1" noResize="1" noEditPoints="1" noAdjustHandles="1" noChangeArrowheads="1" noChangeShapeType="1" noTextEdit="1"/>
              </p:cNvSpPr>
              <p:nvPr/>
            </p:nvSpPr>
            <p:spPr>
              <a:xfrm>
                <a:off x="6779103" y="2021745"/>
                <a:ext cx="291204" cy="489096"/>
              </a:xfrm>
              <a:prstGeom prst="ellipse">
                <a:avLst/>
              </a:prstGeom>
              <a:blipFill>
                <a:blip r:embed="rId2"/>
                <a:stretch>
                  <a:fillRect/>
                </a:stretch>
              </a:blipFill>
            </p:spPr>
            <p:txBody>
              <a:bodyPr/>
              <a:lstStyle/>
              <a:p>
                <a:r>
                  <a:rPr lang="en-US">
                    <a:noFill/>
                  </a:rPr>
                  <a:t> </a:t>
                </a:r>
              </a:p>
            </p:txBody>
          </p:sp>
        </mc:Fallback>
      </mc:AlternateContent>
      <p:sp>
        <p:nvSpPr>
          <p:cNvPr id="9" name="Hộp Văn bản 8">
            <a:extLst>
              <a:ext uri="{FF2B5EF4-FFF2-40B4-BE49-F238E27FC236}">
                <a16:creationId xmlns:a16="http://schemas.microsoft.com/office/drawing/2014/main" id="{0F7A2C52-FD68-4538-AF0B-EEC5B2DF15A6}"/>
              </a:ext>
            </a:extLst>
          </p:cNvPr>
          <p:cNvSpPr txBox="1"/>
          <p:nvPr/>
        </p:nvSpPr>
        <p:spPr>
          <a:xfrm>
            <a:off x="9045642" y="2043072"/>
            <a:ext cx="508473" cy="523220"/>
          </a:xfrm>
          <a:prstGeom prst="rect">
            <a:avLst/>
          </a:prstGeom>
          <a:noFill/>
        </p:spPr>
        <p:txBody>
          <a:bodyPr wrap="none" rtlCol="0">
            <a:spAutoFit/>
          </a:bodyPr>
          <a:lstStyle/>
          <a:p>
            <a:r>
              <a:rPr lang="en-US" sz="2800">
                <a:solidFill>
                  <a:schemeClr val="bg1">
                    <a:lumMod val="95000"/>
                  </a:schemeClr>
                </a:solidFill>
              </a:rPr>
              <a:t>s0</a:t>
            </a:r>
          </a:p>
        </p:txBody>
      </p:sp>
      <p:sp>
        <p:nvSpPr>
          <p:cNvPr id="13" name="Hộp Văn bản 12">
            <a:extLst>
              <a:ext uri="{FF2B5EF4-FFF2-40B4-BE49-F238E27FC236}">
                <a16:creationId xmlns:a16="http://schemas.microsoft.com/office/drawing/2014/main" id="{9A9231E9-6176-46F8-A024-05536D3DB64C}"/>
              </a:ext>
            </a:extLst>
          </p:cNvPr>
          <p:cNvSpPr txBox="1"/>
          <p:nvPr/>
        </p:nvSpPr>
        <p:spPr>
          <a:xfrm>
            <a:off x="11312179" y="3418464"/>
            <a:ext cx="508473" cy="523220"/>
          </a:xfrm>
          <a:prstGeom prst="rect">
            <a:avLst/>
          </a:prstGeom>
          <a:noFill/>
        </p:spPr>
        <p:txBody>
          <a:bodyPr wrap="none" rtlCol="0">
            <a:spAutoFit/>
          </a:bodyPr>
          <a:lstStyle/>
          <a:p>
            <a:r>
              <a:rPr lang="en-US" sz="2800">
                <a:solidFill>
                  <a:schemeClr val="bg1">
                    <a:lumMod val="95000"/>
                  </a:schemeClr>
                </a:solidFill>
              </a:rPr>
              <a:t>s1</a:t>
            </a:r>
          </a:p>
        </p:txBody>
      </p:sp>
      <p:sp>
        <p:nvSpPr>
          <p:cNvPr id="14" name="Hộp Văn bản 13">
            <a:extLst>
              <a:ext uri="{FF2B5EF4-FFF2-40B4-BE49-F238E27FC236}">
                <a16:creationId xmlns:a16="http://schemas.microsoft.com/office/drawing/2014/main" id="{1A02F989-CADC-4775-86D5-D815752619D0}"/>
              </a:ext>
            </a:extLst>
          </p:cNvPr>
          <p:cNvSpPr txBox="1"/>
          <p:nvPr/>
        </p:nvSpPr>
        <p:spPr>
          <a:xfrm>
            <a:off x="9045641" y="3418464"/>
            <a:ext cx="508473" cy="523220"/>
          </a:xfrm>
          <a:prstGeom prst="rect">
            <a:avLst/>
          </a:prstGeom>
          <a:noFill/>
        </p:spPr>
        <p:txBody>
          <a:bodyPr wrap="none" rtlCol="0">
            <a:spAutoFit/>
          </a:bodyPr>
          <a:lstStyle/>
          <a:p>
            <a:r>
              <a:rPr lang="en-US" sz="2800">
                <a:solidFill>
                  <a:schemeClr val="bg1">
                    <a:lumMod val="95000"/>
                  </a:schemeClr>
                </a:solidFill>
              </a:rPr>
              <a:t>s1</a:t>
            </a:r>
          </a:p>
        </p:txBody>
      </p:sp>
      <p:sp>
        <p:nvSpPr>
          <p:cNvPr id="15" name="Hộp Văn bản 14">
            <a:extLst>
              <a:ext uri="{FF2B5EF4-FFF2-40B4-BE49-F238E27FC236}">
                <a16:creationId xmlns:a16="http://schemas.microsoft.com/office/drawing/2014/main" id="{333D4B8F-0570-4299-8C39-2CEF59B6002A}"/>
              </a:ext>
            </a:extLst>
          </p:cNvPr>
          <p:cNvSpPr txBox="1"/>
          <p:nvPr/>
        </p:nvSpPr>
        <p:spPr>
          <a:xfrm>
            <a:off x="6779103" y="3424003"/>
            <a:ext cx="508473" cy="523220"/>
          </a:xfrm>
          <a:prstGeom prst="rect">
            <a:avLst/>
          </a:prstGeom>
          <a:noFill/>
        </p:spPr>
        <p:txBody>
          <a:bodyPr wrap="none" rtlCol="0">
            <a:spAutoFit/>
          </a:bodyPr>
          <a:lstStyle/>
          <a:p>
            <a:r>
              <a:rPr lang="en-US" sz="2800">
                <a:solidFill>
                  <a:schemeClr val="bg1">
                    <a:lumMod val="95000"/>
                  </a:schemeClr>
                </a:solidFill>
              </a:rPr>
              <a:t>s1</a:t>
            </a:r>
          </a:p>
        </p:txBody>
      </p:sp>
      <p:cxnSp>
        <p:nvCxnSpPr>
          <p:cNvPr id="16" name="Đường kết nối Mũi tên Thẳng 15">
            <a:extLst>
              <a:ext uri="{FF2B5EF4-FFF2-40B4-BE49-F238E27FC236}">
                <a16:creationId xmlns:a16="http://schemas.microsoft.com/office/drawing/2014/main" id="{A70A810F-631E-4EB7-B6C8-3A7363F8F19F}"/>
              </a:ext>
            </a:extLst>
          </p:cNvPr>
          <p:cNvCxnSpPr>
            <a:stCxn id="9" idx="2"/>
            <a:endCxn id="15" idx="0"/>
          </p:cNvCxnSpPr>
          <p:nvPr/>
        </p:nvCxnSpPr>
        <p:spPr>
          <a:xfrm flipH="1">
            <a:off x="7033340" y="2566292"/>
            <a:ext cx="2266539" cy="857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Đường kết nối Mũi tên Thẳng 17">
            <a:extLst>
              <a:ext uri="{FF2B5EF4-FFF2-40B4-BE49-F238E27FC236}">
                <a16:creationId xmlns:a16="http://schemas.microsoft.com/office/drawing/2014/main" id="{D3B9EACD-E286-4662-9754-FF7D53573C65}"/>
              </a:ext>
            </a:extLst>
          </p:cNvPr>
          <p:cNvCxnSpPr>
            <a:stCxn id="9" idx="2"/>
            <a:endCxn id="13" idx="0"/>
          </p:cNvCxnSpPr>
          <p:nvPr/>
        </p:nvCxnSpPr>
        <p:spPr>
          <a:xfrm>
            <a:off x="9299879" y="2566292"/>
            <a:ext cx="2266537" cy="852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Đường kết nối Mũi tên Thẳng 19">
            <a:extLst>
              <a:ext uri="{FF2B5EF4-FFF2-40B4-BE49-F238E27FC236}">
                <a16:creationId xmlns:a16="http://schemas.microsoft.com/office/drawing/2014/main" id="{DAAD40B2-AC16-42B9-A0A8-A383CF3CBD94}"/>
              </a:ext>
            </a:extLst>
          </p:cNvPr>
          <p:cNvCxnSpPr>
            <a:stCxn id="9" idx="2"/>
            <a:endCxn id="14" idx="0"/>
          </p:cNvCxnSpPr>
          <p:nvPr/>
        </p:nvCxnSpPr>
        <p:spPr>
          <a:xfrm flipH="1">
            <a:off x="9299878" y="2566292"/>
            <a:ext cx="1" cy="852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Hộp Văn bản 22">
                <a:extLst>
                  <a:ext uri="{FF2B5EF4-FFF2-40B4-BE49-F238E27FC236}">
                    <a16:creationId xmlns:a16="http://schemas.microsoft.com/office/drawing/2014/main" id="{5C57043B-65E1-415C-9FD7-95C2D0ED7E7B}"/>
                  </a:ext>
                </a:extLst>
              </p:cNvPr>
              <p:cNvSpPr txBox="1"/>
              <p:nvPr/>
            </p:nvSpPr>
            <p:spPr>
              <a:xfrm>
                <a:off x="9554114" y="2070503"/>
                <a:ext cx="2193036" cy="461665"/>
              </a:xfrm>
              <a:prstGeom prst="rect">
                <a:avLst/>
              </a:prstGeom>
              <a:solidFill>
                <a:schemeClr val="accent2">
                  <a:lumMod val="75000"/>
                </a:schemeClr>
              </a:solidFill>
              <a:ln>
                <a:solidFill>
                  <a:schemeClr val="accent2">
                    <a:lumMod val="75000"/>
                  </a:schemeClr>
                </a:solidFill>
              </a:ln>
            </p:spPr>
            <p:txBody>
              <a:bodyPr wrap="none" rtlCol="0">
                <a:spAutoFit/>
              </a:bodyPr>
              <a:lstStyle/>
              <a:p>
                <a:r>
                  <a:rPr lang="en-US" sz="2400">
                    <a:solidFill>
                      <a:schemeClr val="bg1">
                        <a:lumMod val="95000"/>
                      </a:schemeClr>
                    </a:solidFill>
                  </a:rPr>
                  <a:t>a0 = </a:t>
                </a:r>
                <a14:m>
                  <m:oMath xmlns:m="http://schemas.openxmlformats.org/officeDocument/2006/math">
                    <m:sSub>
                      <m:sSubPr>
                        <m:ctrlPr>
                          <a:rPr lang="en-US" sz="2400" i="1" smtClean="0">
                            <a:solidFill>
                              <a:schemeClr val="bg1">
                                <a:lumMod val="95000"/>
                              </a:schemeClr>
                            </a:solidFill>
                            <a:latin typeface="Cambria Math" panose="02040503050406030204" pitchFamily="18" charset="0"/>
                          </a:rPr>
                        </m:ctrlPr>
                      </m:sSubPr>
                      <m:e>
                        <m:r>
                          <a:rPr lang="en-US" sz="2400" i="1">
                            <a:solidFill>
                              <a:schemeClr val="bg1">
                                <a:lumMod val="95000"/>
                              </a:schemeClr>
                            </a:solidFill>
                            <a:latin typeface="Cambria Math" panose="02040503050406030204" pitchFamily="18" charset="0"/>
                          </a:rPr>
                          <m:t>𝜇</m:t>
                        </m:r>
                      </m:e>
                      <m:sub>
                        <m:r>
                          <a:rPr lang="en-US" sz="2400" i="1">
                            <a:solidFill>
                              <a:schemeClr val="bg1">
                                <a:lumMod val="95000"/>
                              </a:schemeClr>
                            </a:solidFill>
                            <a:latin typeface="Cambria Math" panose="02040503050406030204" pitchFamily="18" charset="0"/>
                          </a:rPr>
                          <m:t>𝜃</m:t>
                        </m:r>
                      </m:sub>
                    </m:sSub>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𝑠</m:t>
                        </m:r>
                        <m:r>
                          <a:rPr lang="en-US" sz="2400" b="0" i="1" smtClean="0">
                            <a:solidFill>
                              <a:schemeClr val="bg1">
                                <a:lumMod val="95000"/>
                              </a:schemeClr>
                            </a:solidFill>
                            <a:latin typeface="Cambria Math" panose="02040503050406030204" pitchFamily="18" charset="0"/>
                          </a:rPr>
                          <m:t>0</m:t>
                        </m:r>
                      </m:e>
                    </m:d>
                    <m:r>
                      <a:rPr lang="en-US" sz="2400" b="0" i="1" smtClean="0">
                        <a:solidFill>
                          <a:schemeClr val="bg1">
                            <a:lumMod val="95000"/>
                          </a:schemeClr>
                        </a:solidFill>
                        <a:latin typeface="Cambria Math" panose="02040503050406030204" pitchFamily="18" charset="0"/>
                      </a:rPr>
                      <m:t>+</m:t>
                    </m:r>
                    <m:r>
                      <a:rPr lang="en-US" sz="2400" i="1" smtClean="0">
                        <a:solidFill>
                          <a:schemeClr val="bg1">
                            <a:lumMod val="95000"/>
                          </a:schemeClr>
                        </a:solidFill>
                        <a:latin typeface="Cambria Math" panose="02040503050406030204" pitchFamily="18" charset="0"/>
                      </a:rPr>
                      <m:t>𝜀</m:t>
                    </m:r>
                  </m:oMath>
                </a14:m>
                <a:endParaRPr lang="en-US" sz="2400">
                  <a:solidFill>
                    <a:schemeClr val="bg1">
                      <a:lumMod val="95000"/>
                    </a:schemeClr>
                  </a:solidFill>
                </a:endParaRPr>
              </a:p>
            </p:txBody>
          </p:sp>
        </mc:Choice>
        <mc:Fallback xmlns="">
          <p:sp>
            <p:nvSpPr>
              <p:cNvPr id="23" name="Hộp Văn bản 22">
                <a:extLst>
                  <a:ext uri="{FF2B5EF4-FFF2-40B4-BE49-F238E27FC236}">
                    <a16:creationId xmlns:a16="http://schemas.microsoft.com/office/drawing/2014/main" id="{5C57043B-65E1-415C-9FD7-95C2D0ED7E7B}"/>
                  </a:ext>
                </a:extLst>
              </p:cNvPr>
              <p:cNvSpPr txBox="1">
                <a:spLocks noRot="1" noChangeAspect="1" noMove="1" noResize="1" noEditPoints="1" noAdjustHandles="1" noChangeArrowheads="1" noChangeShapeType="1" noTextEdit="1"/>
              </p:cNvSpPr>
              <p:nvPr/>
            </p:nvSpPr>
            <p:spPr>
              <a:xfrm>
                <a:off x="9554114" y="2070503"/>
                <a:ext cx="2193036" cy="461665"/>
              </a:xfrm>
              <a:prstGeom prst="rect">
                <a:avLst/>
              </a:prstGeom>
              <a:blipFill>
                <a:blip r:embed="rId3"/>
                <a:stretch>
                  <a:fillRect l="-3867" t="-9091" b="-28571"/>
                </a:stretch>
              </a:blipFill>
              <a:ln>
                <a:solidFill>
                  <a:schemeClr val="accent2">
                    <a:lumMod val="75000"/>
                  </a:schemeClr>
                </a:solidFill>
              </a:ln>
            </p:spPr>
            <p:txBody>
              <a:bodyPr/>
              <a:lstStyle/>
              <a:p>
                <a:r>
                  <a:rPr lang="en-US">
                    <a:noFill/>
                  </a:rPr>
                  <a:t> </a:t>
                </a:r>
              </a:p>
            </p:txBody>
          </p:sp>
        </mc:Fallback>
      </mc:AlternateContent>
      <p:sp>
        <p:nvSpPr>
          <p:cNvPr id="24" name="Hộp Văn bản 23">
            <a:extLst>
              <a:ext uri="{FF2B5EF4-FFF2-40B4-BE49-F238E27FC236}">
                <a16:creationId xmlns:a16="http://schemas.microsoft.com/office/drawing/2014/main" id="{1DCBB883-8D5F-4E96-9814-67E6F41EE591}"/>
              </a:ext>
            </a:extLst>
          </p:cNvPr>
          <p:cNvSpPr txBox="1"/>
          <p:nvPr/>
        </p:nvSpPr>
        <p:spPr>
          <a:xfrm>
            <a:off x="9554114" y="3418464"/>
            <a:ext cx="447558" cy="461665"/>
          </a:xfrm>
          <a:prstGeom prst="rect">
            <a:avLst/>
          </a:prstGeom>
          <a:solidFill>
            <a:schemeClr val="accent2">
              <a:lumMod val="75000"/>
            </a:schemeClr>
          </a:solidFill>
          <a:ln>
            <a:solidFill>
              <a:schemeClr val="accent2">
                <a:lumMod val="75000"/>
              </a:schemeClr>
            </a:solidFill>
          </a:ln>
        </p:spPr>
        <p:txBody>
          <a:bodyPr wrap="none" rtlCol="0">
            <a:spAutoFit/>
          </a:bodyPr>
          <a:lstStyle/>
          <a:p>
            <a:r>
              <a:rPr lang="en-US" sz="2400">
                <a:solidFill>
                  <a:schemeClr val="bg1">
                    <a:lumMod val="95000"/>
                  </a:schemeClr>
                </a:solidFill>
              </a:rPr>
              <a:t>r1</a:t>
            </a:r>
          </a:p>
        </p:txBody>
      </p:sp>
      <p:sp>
        <p:nvSpPr>
          <p:cNvPr id="22" name="Hình chữ nhật: Góc Tròn 21">
            <a:extLst>
              <a:ext uri="{FF2B5EF4-FFF2-40B4-BE49-F238E27FC236}">
                <a16:creationId xmlns:a16="http://schemas.microsoft.com/office/drawing/2014/main" id="{39A426D6-3955-4791-B064-353D34756BBD}"/>
              </a:ext>
            </a:extLst>
          </p:cNvPr>
          <p:cNvSpPr/>
          <p:nvPr/>
        </p:nvSpPr>
        <p:spPr>
          <a:xfrm>
            <a:off x="3211845" y="1193996"/>
            <a:ext cx="1047752" cy="838948"/>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Actor Net</a:t>
            </a:r>
          </a:p>
        </p:txBody>
      </p:sp>
      <p:sp>
        <p:nvSpPr>
          <p:cNvPr id="26" name="Hình chữ nhật: Góc Tròn 25">
            <a:extLst>
              <a:ext uri="{FF2B5EF4-FFF2-40B4-BE49-F238E27FC236}">
                <a16:creationId xmlns:a16="http://schemas.microsoft.com/office/drawing/2014/main" id="{E4E3438F-A445-4FB1-BB86-215E3AABEB4D}"/>
              </a:ext>
            </a:extLst>
          </p:cNvPr>
          <p:cNvSpPr/>
          <p:nvPr/>
        </p:nvSpPr>
        <p:spPr>
          <a:xfrm>
            <a:off x="2058377" y="1182872"/>
            <a:ext cx="1047752" cy="856747"/>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Critic Net</a:t>
            </a:r>
          </a:p>
        </p:txBody>
      </p:sp>
      <p:sp>
        <p:nvSpPr>
          <p:cNvPr id="25" name="Hình Bầu dục 24">
            <a:extLst>
              <a:ext uri="{FF2B5EF4-FFF2-40B4-BE49-F238E27FC236}">
                <a16:creationId xmlns:a16="http://schemas.microsoft.com/office/drawing/2014/main" id="{010C584E-EB02-4B87-8B83-87F4CF38721A}"/>
              </a:ext>
            </a:extLst>
          </p:cNvPr>
          <p:cNvSpPr/>
          <p:nvPr/>
        </p:nvSpPr>
        <p:spPr>
          <a:xfrm>
            <a:off x="166393" y="1167665"/>
            <a:ext cx="1746383" cy="930596"/>
          </a:xfrm>
          <a:prstGeom prst="ellips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bg1"/>
                </a:solidFill>
                <a:latin typeface=".VnLincolnH" panose="020B7200000000000000" pitchFamily="34" charset="0"/>
              </a:rPr>
              <a:t>R</a:t>
            </a:r>
            <a:endParaRPr lang="en-US" sz="4000">
              <a:solidFill>
                <a:schemeClr val="bg1"/>
              </a:solidFill>
            </a:endParaRPr>
          </a:p>
        </p:txBody>
      </p:sp>
      <p:cxnSp>
        <p:nvCxnSpPr>
          <p:cNvPr id="28" name="Đường kết nối: Cong 27">
            <a:extLst>
              <a:ext uri="{FF2B5EF4-FFF2-40B4-BE49-F238E27FC236}">
                <a16:creationId xmlns:a16="http://schemas.microsoft.com/office/drawing/2014/main" id="{19BE6729-2E98-43AA-81E9-5FD9E915D584}"/>
              </a:ext>
            </a:extLst>
          </p:cNvPr>
          <p:cNvCxnSpPr>
            <a:cxnSpLocks/>
            <a:stCxn id="8" idx="0"/>
            <a:endCxn id="23" idx="0"/>
          </p:cNvCxnSpPr>
          <p:nvPr/>
        </p:nvCxnSpPr>
        <p:spPr>
          <a:xfrm rot="16200000" flipH="1">
            <a:off x="8763289" y="183161"/>
            <a:ext cx="48758" cy="3725927"/>
          </a:xfrm>
          <a:prstGeom prst="curvedConnector3">
            <a:avLst>
              <a:gd name="adj1" fmla="val -468846"/>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Hình chữ nhật 35">
            <a:extLst>
              <a:ext uri="{FF2B5EF4-FFF2-40B4-BE49-F238E27FC236}">
                <a16:creationId xmlns:a16="http://schemas.microsoft.com/office/drawing/2014/main" id="{534F5ED5-8827-427A-B2DE-D5238308E677}"/>
              </a:ext>
            </a:extLst>
          </p:cNvPr>
          <p:cNvSpPr/>
          <p:nvPr/>
        </p:nvSpPr>
        <p:spPr>
          <a:xfrm>
            <a:off x="281465" y="2024523"/>
            <a:ext cx="1516179" cy="494343"/>
          </a:xfrm>
          <a:prstGeom prst="rect">
            <a:avLst/>
          </a:prstGeom>
          <a:solidFill>
            <a:schemeClr val="tx1">
              <a:lumMod val="95000"/>
              <a:lumOff val="5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800" b="1">
                <a:solidFill>
                  <a:srgbClr val="C00000"/>
                </a:solidFill>
              </a:rPr>
              <a:t>(s0, a0, r1, s1)</a:t>
            </a:r>
          </a:p>
        </p:txBody>
      </p:sp>
      <p:sp>
        <p:nvSpPr>
          <p:cNvPr id="31" name="Hình chữ nhật 30">
            <a:extLst>
              <a:ext uri="{FF2B5EF4-FFF2-40B4-BE49-F238E27FC236}">
                <a16:creationId xmlns:a16="http://schemas.microsoft.com/office/drawing/2014/main" id="{A01050B9-DFF6-40C7-B6FD-8F079BA3D1E7}"/>
              </a:ext>
            </a:extLst>
          </p:cNvPr>
          <p:cNvSpPr/>
          <p:nvPr/>
        </p:nvSpPr>
        <p:spPr>
          <a:xfrm>
            <a:off x="3203553" y="2037873"/>
            <a:ext cx="1057551" cy="484894"/>
          </a:xfrm>
          <a:prstGeom prst="rect">
            <a:avLst/>
          </a:prstGeom>
          <a:solidFill>
            <a:schemeClr val="tx1">
              <a:lumMod val="95000"/>
              <a:lumOff val="5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sz="1800" b="1">
              <a:solidFill>
                <a:srgbClr val="C00000"/>
              </a:solidFill>
            </a:endParaRPr>
          </a:p>
        </p:txBody>
      </p:sp>
      <p:sp>
        <p:nvSpPr>
          <p:cNvPr id="32" name="Hình chữ nhật 31">
            <a:extLst>
              <a:ext uri="{FF2B5EF4-FFF2-40B4-BE49-F238E27FC236}">
                <a16:creationId xmlns:a16="http://schemas.microsoft.com/office/drawing/2014/main" id="{7AC6D168-A343-4032-A6FD-F803F3141316}"/>
              </a:ext>
            </a:extLst>
          </p:cNvPr>
          <p:cNvSpPr/>
          <p:nvPr/>
        </p:nvSpPr>
        <p:spPr>
          <a:xfrm>
            <a:off x="2057905" y="2030170"/>
            <a:ext cx="1047752" cy="494343"/>
          </a:xfrm>
          <a:prstGeom prst="rect">
            <a:avLst/>
          </a:prstGeom>
          <a:solidFill>
            <a:schemeClr val="tx1">
              <a:lumMod val="95000"/>
              <a:lumOff val="5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sz="1800" b="1">
              <a:solidFill>
                <a:srgbClr val="C00000"/>
              </a:solidFill>
            </a:endParaRPr>
          </a:p>
        </p:txBody>
      </p:sp>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0B75AC2D-2682-4953-9B8C-216E755A871E}"/>
                  </a:ext>
                </a:extLst>
              </p:cNvPr>
              <p:cNvSpPr txBox="1"/>
              <p:nvPr/>
            </p:nvSpPr>
            <p:spPr>
              <a:xfrm>
                <a:off x="2201931" y="2142590"/>
                <a:ext cx="77125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mtClean="0">
                          <a:solidFill>
                            <a:srgbClr val="FF0000"/>
                          </a:solidFill>
                          <a:latin typeface="Cambria Math" panose="02040503050406030204" pitchFamily="18" charset="0"/>
                        </a:rPr>
                        <m:t>ℒ</m:t>
                      </m:r>
                      <m:sSup>
                        <m:sSupPr>
                          <m:ctrlPr>
                            <a:rPr lang="en-US" i="1">
                              <a:solidFill>
                                <a:srgbClr val="FF0000"/>
                              </a:solidFill>
                              <a:latin typeface="Cambria Math" panose="02040503050406030204" pitchFamily="18" charset="0"/>
                            </a:rPr>
                          </m:ctrlPr>
                        </m:sSupPr>
                        <m:e>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𝜑</m:t>
                              </m:r>
                            </m:e>
                          </m:d>
                        </m:e>
                        <m:sup>
                          <m:r>
                            <a:rPr lang="en-US" i="0">
                              <a:solidFill>
                                <a:srgbClr val="FF0000"/>
                              </a:solidFill>
                              <a:latin typeface="Cambria Math" panose="02040503050406030204" pitchFamily="18" charset="0"/>
                            </a:rPr>
                            <m:t>1</m:t>
                          </m:r>
                        </m:sup>
                      </m:sSup>
                    </m:oMath>
                  </m:oMathPara>
                </a14:m>
                <a:endParaRPr lang="en-US">
                  <a:solidFill>
                    <a:srgbClr val="FF0000"/>
                  </a:solidFill>
                </a:endParaRPr>
              </a:p>
            </p:txBody>
          </p:sp>
        </mc:Choice>
        <mc:Fallback xmlns="">
          <p:sp>
            <p:nvSpPr>
              <p:cNvPr id="2" name="Hộp Văn bản 1">
                <a:extLst>
                  <a:ext uri="{FF2B5EF4-FFF2-40B4-BE49-F238E27FC236}">
                    <a16:creationId xmlns:a16="http://schemas.microsoft.com/office/drawing/2014/main" id="{0B75AC2D-2682-4953-9B8C-216E755A871E}"/>
                  </a:ext>
                </a:extLst>
              </p:cNvPr>
              <p:cNvSpPr txBox="1">
                <a:spLocks noRot="1" noChangeAspect="1" noMove="1" noResize="1" noEditPoints="1" noAdjustHandles="1" noChangeArrowheads="1" noChangeShapeType="1" noTextEdit="1"/>
              </p:cNvSpPr>
              <p:nvPr/>
            </p:nvSpPr>
            <p:spPr>
              <a:xfrm>
                <a:off x="2201931" y="2142590"/>
                <a:ext cx="771252" cy="276999"/>
              </a:xfrm>
              <a:prstGeom prst="rect">
                <a:avLst/>
              </a:prstGeom>
              <a:blipFill>
                <a:blip r:embed="rId4"/>
                <a:stretch>
                  <a:fillRect t="-4348"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9DE72470-8FBE-449D-B4F5-757CF22CC33F}"/>
                  </a:ext>
                </a:extLst>
              </p:cNvPr>
              <p:cNvSpPr txBox="1"/>
              <p:nvPr/>
            </p:nvSpPr>
            <p:spPr>
              <a:xfrm>
                <a:off x="3262382" y="2140843"/>
                <a:ext cx="98801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panose="02040503050406030204" pitchFamily="18" charset="0"/>
                            </a:rPr>
                            <m:t>∇</m:t>
                          </m:r>
                        </m:e>
                        <m:sub>
                          <m:r>
                            <a:rPr lang="en-US" i="1">
                              <a:solidFill>
                                <a:srgbClr val="FF0000"/>
                              </a:solidFill>
                              <a:latin typeface="Cambria Math" panose="02040503050406030204" pitchFamily="18" charset="0"/>
                            </a:rPr>
                            <m:t>𝜃</m:t>
                          </m:r>
                        </m:sub>
                      </m:sSub>
                      <m:r>
                        <a:rPr lang="en-US" i="1">
                          <a:solidFill>
                            <a:srgbClr val="FF0000"/>
                          </a:solidFill>
                          <a:latin typeface="Cambria Math" panose="02040503050406030204" pitchFamily="18" charset="0"/>
                        </a:rPr>
                        <m:t>𝐽</m:t>
                      </m:r>
                      <m:sSup>
                        <m:sSupPr>
                          <m:ctrlPr>
                            <a:rPr lang="en-US" i="1">
                              <a:solidFill>
                                <a:srgbClr val="FF0000"/>
                              </a:solidFill>
                              <a:latin typeface="Cambria Math" panose="02040503050406030204" pitchFamily="18" charset="0"/>
                            </a:rPr>
                          </m:ctrlPr>
                        </m:sSupPr>
                        <m:e>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𝜃</m:t>
                              </m:r>
                            </m:e>
                          </m:d>
                        </m:e>
                        <m:sup>
                          <m:r>
                            <a:rPr lang="en-US" i="0">
                              <a:solidFill>
                                <a:srgbClr val="FF0000"/>
                              </a:solidFill>
                              <a:latin typeface="Cambria Math" panose="02040503050406030204" pitchFamily="18" charset="0"/>
                            </a:rPr>
                            <m:t>1</m:t>
                          </m:r>
                        </m:sup>
                      </m:sSup>
                    </m:oMath>
                  </m:oMathPara>
                </a14:m>
                <a:endParaRPr lang="en-US">
                  <a:solidFill>
                    <a:srgbClr val="FF0000"/>
                  </a:solidFill>
                </a:endParaRPr>
              </a:p>
            </p:txBody>
          </p:sp>
        </mc:Choice>
        <mc:Fallback xmlns="">
          <p:sp>
            <p:nvSpPr>
              <p:cNvPr id="4" name="Hộp Văn bản 3">
                <a:extLst>
                  <a:ext uri="{FF2B5EF4-FFF2-40B4-BE49-F238E27FC236}">
                    <a16:creationId xmlns:a16="http://schemas.microsoft.com/office/drawing/2014/main" id="{9DE72470-8FBE-449D-B4F5-757CF22CC33F}"/>
                  </a:ext>
                </a:extLst>
              </p:cNvPr>
              <p:cNvSpPr txBox="1">
                <a:spLocks noRot="1" noChangeAspect="1" noMove="1" noResize="1" noEditPoints="1" noAdjustHandles="1" noChangeArrowheads="1" noChangeShapeType="1" noTextEdit="1"/>
              </p:cNvSpPr>
              <p:nvPr/>
            </p:nvSpPr>
            <p:spPr>
              <a:xfrm>
                <a:off x="3262382" y="2140843"/>
                <a:ext cx="988015" cy="276999"/>
              </a:xfrm>
              <a:prstGeom prst="rect">
                <a:avLst/>
              </a:prstGeom>
              <a:blipFill>
                <a:blip r:embed="rId5"/>
                <a:stretch>
                  <a:fillRect t="-4348" b="-28261"/>
                </a:stretch>
              </a:blipFill>
            </p:spPr>
            <p:txBody>
              <a:bodyPr/>
              <a:lstStyle/>
              <a:p>
                <a:r>
                  <a:rPr lang="en-US">
                    <a:noFill/>
                  </a:rPr>
                  <a:t> </a:t>
                </a:r>
              </a:p>
            </p:txBody>
          </p:sp>
        </mc:Fallback>
      </mc:AlternateContent>
      <p:sp>
        <p:nvSpPr>
          <p:cNvPr id="5" name="Hình chữ nhật: Góc Tròn 4">
            <a:extLst>
              <a:ext uri="{FF2B5EF4-FFF2-40B4-BE49-F238E27FC236}">
                <a16:creationId xmlns:a16="http://schemas.microsoft.com/office/drawing/2014/main" id="{C764DDC7-4BDE-494A-929F-F29BDD10BC76}"/>
              </a:ext>
            </a:extLst>
          </p:cNvPr>
          <p:cNvSpPr/>
          <p:nvPr/>
        </p:nvSpPr>
        <p:spPr>
          <a:xfrm>
            <a:off x="4376057" y="1182873"/>
            <a:ext cx="1415550" cy="838872"/>
          </a:xfrm>
          <a:prstGeom prst="roundRect">
            <a:avLst>
              <a:gd name="adj" fmla="val 18856"/>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Target Net</a:t>
            </a:r>
          </a:p>
        </p:txBody>
      </p:sp>
      <p:sp>
        <p:nvSpPr>
          <p:cNvPr id="35" name="Hình chữ nhật 34">
            <a:extLst>
              <a:ext uri="{FF2B5EF4-FFF2-40B4-BE49-F238E27FC236}">
                <a16:creationId xmlns:a16="http://schemas.microsoft.com/office/drawing/2014/main" id="{CD7C100C-5B91-42D5-8ECB-6117CC665E23}"/>
              </a:ext>
            </a:extLst>
          </p:cNvPr>
          <p:cNvSpPr/>
          <p:nvPr/>
        </p:nvSpPr>
        <p:spPr>
          <a:xfrm>
            <a:off x="4376057" y="2021745"/>
            <a:ext cx="1415550" cy="497121"/>
          </a:xfrm>
          <a:prstGeom prst="rect">
            <a:avLst/>
          </a:prstGeom>
          <a:solidFill>
            <a:schemeClr val="tx1">
              <a:lumMod val="95000"/>
              <a:lumOff val="5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i="1">
                <a:solidFill>
                  <a:srgbClr val="C00000"/>
                </a:solidFill>
              </a:rPr>
              <a:t>  &amp;</a:t>
            </a:r>
            <a:endParaRPr lang="en-US" sz="1800" i="1">
              <a:solidFill>
                <a:srgbClr val="C00000"/>
              </a:solidFill>
            </a:endParaRPr>
          </a:p>
        </p:txBody>
      </p: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6C84CC92-F012-4CA2-AC3F-5C9CF17C367C}"/>
                  </a:ext>
                </a:extLst>
              </p:cNvPr>
              <p:cNvSpPr txBox="1"/>
              <p:nvPr/>
            </p:nvSpPr>
            <p:spPr>
              <a:xfrm>
                <a:off x="4616080" y="2114845"/>
                <a:ext cx="365228" cy="3109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FF0000"/>
                              </a:solidFill>
                              <a:latin typeface="Cambria Math" panose="02040503050406030204" pitchFamily="18" charset="0"/>
                            </a:rPr>
                          </m:ctrlPr>
                        </m:sSupPr>
                        <m:e>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𝜃</m:t>
                              </m:r>
                            </m:e>
                            <m:sup>
                              <m:r>
                                <a:rPr lang="en-US" i="0">
                                  <a:solidFill>
                                    <a:srgbClr val="FF0000"/>
                                  </a:solidFill>
                                  <a:latin typeface="Cambria Math" panose="02040503050406030204" pitchFamily="18" charset="0"/>
                                </a:rPr>
                                <m:t>′</m:t>
                              </m:r>
                            </m:sup>
                          </m:sSup>
                        </m:e>
                        <m:sup>
                          <m:r>
                            <a:rPr lang="en-US" i="0">
                              <a:solidFill>
                                <a:srgbClr val="FF0000"/>
                              </a:solidFill>
                              <a:latin typeface="Cambria Math" panose="02040503050406030204" pitchFamily="18" charset="0"/>
                            </a:rPr>
                            <m:t>1</m:t>
                          </m:r>
                        </m:sup>
                      </m:sSup>
                    </m:oMath>
                  </m:oMathPara>
                </a14:m>
                <a:endParaRPr lang="en-US">
                  <a:solidFill>
                    <a:srgbClr val="FF0000"/>
                  </a:solidFill>
                </a:endParaRPr>
              </a:p>
            </p:txBody>
          </p:sp>
        </mc:Choice>
        <mc:Fallback xmlns="">
          <p:sp>
            <p:nvSpPr>
              <p:cNvPr id="7" name="Hộp Văn bản 6">
                <a:extLst>
                  <a:ext uri="{FF2B5EF4-FFF2-40B4-BE49-F238E27FC236}">
                    <a16:creationId xmlns:a16="http://schemas.microsoft.com/office/drawing/2014/main" id="{6C84CC92-F012-4CA2-AC3F-5C9CF17C367C}"/>
                  </a:ext>
                </a:extLst>
              </p:cNvPr>
              <p:cNvSpPr txBox="1">
                <a:spLocks noRot="1" noChangeAspect="1" noMove="1" noResize="1" noEditPoints="1" noAdjustHandles="1" noChangeArrowheads="1" noChangeShapeType="1" noTextEdit="1"/>
              </p:cNvSpPr>
              <p:nvPr/>
            </p:nvSpPr>
            <p:spPr>
              <a:xfrm>
                <a:off x="4616080" y="2114845"/>
                <a:ext cx="365228" cy="310919"/>
              </a:xfrm>
              <a:prstGeom prst="rect">
                <a:avLst/>
              </a:prstGeom>
              <a:blipFill>
                <a:blip r:embed="rId6"/>
                <a:stretch>
                  <a:fillRect l="-13333" t="-1961" r="-8333"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Hộp Văn bản 36">
                <a:extLst>
                  <a:ext uri="{FF2B5EF4-FFF2-40B4-BE49-F238E27FC236}">
                    <a16:creationId xmlns:a16="http://schemas.microsoft.com/office/drawing/2014/main" id="{57DE5984-E791-4A4A-8D21-8A61433E70CF}"/>
                  </a:ext>
                </a:extLst>
              </p:cNvPr>
              <p:cNvSpPr txBox="1"/>
              <p:nvPr/>
            </p:nvSpPr>
            <p:spPr>
              <a:xfrm>
                <a:off x="5256403" y="2037873"/>
                <a:ext cx="412879" cy="4032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1" i="1" smtClean="0">
                              <a:solidFill>
                                <a:srgbClr val="FF0000"/>
                              </a:solidFill>
                              <a:latin typeface="Cambria Math" panose="02040503050406030204" pitchFamily="18" charset="0"/>
                            </a:rPr>
                          </m:ctrlPr>
                        </m:sSupPr>
                        <m:e>
                          <m:sSup>
                            <m:sSupPr>
                              <m:ctrlPr>
                                <a:rPr lang="en-US" sz="1800" b="1" i="1">
                                  <a:solidFill>
                                    <a:srgbClr val="FF0000"/>
                                  </a:solidFill>
                                  <a:latin typeface="Cambria Math" panose="02040503050406030204" pitchFamily="18" charset="0"/>
                                </a:rPr>
                              </m:ctrlPr>
                            </m:sSupPr>
                            <m:e>
                              <m:r>
                                <a:rPr lang="en-US" sz="1800" b="1" i="1">
                                  <a:solidFill>
                                    <a:srgbClr val="FF0000"/>
                                  </a:solidFill>
                                  <a:latin typeface="Cambria Math" panose="02040503050406030204" pitchFamily="18" charset="0"/>
                                </a:rPr>
                                <m:t>𝜑</m:t>
                              </m:r>
                            </m:e>
                            <m:sup>
                              <m:r>
                                <a:rPr lang="en-US" sz="1800" b="1" i="0">
                                  <a:solidFill>
                                    <a:srgbClr val="FF0000"/>
                                  </a:solidFill>
                                  <a:latin typeface="Cambria Math" panose="02040503050406030204" pitchFamily="18" charset="0"/>
                                </a:rPr>
                                <m:t>′</m:t>
                              </m:r>
                            </m:sup>
                          </m:sSup>
                        </m:e>
                        <m:sup>
                          <m:r>
                            <a:rPr lang="en-US" sz="1800" b="1" i="0">
                              <a:solidFill>
                                <a:srgbClr val="FF0000"/>
                              </a:solidFill>
                              <a:latin typeface="Cambria Math" panose="02040503050406030204" pitchFamily="18" charset="0"/>
                            </a:rPr>
                            <m:t>1</m:t>
                          </m:r>
                        </m:sup>
                      </m:sSup>
                    </m:oMath>
                  </m:oMathPara>
                </a14:m>
                <a:endParaRPr lang="en-US">
                  <a:solidFill>
                    <a:srgbClr val="FF0000"/>
                  </a:solidFill>
                </a:endParaRPr>
              </a:p>
            </p:txBody>
          </p:sp>
        </mc:Choice>
        <mc:Fallback xmlns="">
          <p:sp>
            <p:nvSpPr>
              <p:cNvPr id="37" name="Hộp Văn bản 36">
                <a:extLst>
                  <a:ext uri="{FF2B5EF4-FFF2-40B4-BE49-F238E27FC236}">
                    <a16:creationId xmlns:a16="http://schemas.microsoft.com/office/drawing/2014/main" id="{57DE5984-E791-4A4A-8D21-8A61433E70CF}"/>
                  </a:ext>
                </a:extLst>
              </p:cNvPr>
              <p:cNvSpPr txBox="1">
                <a:spLocks noRot="1" noChangeAspect="1" noMove="1" noResize="1" noEditPoints="1" noAdjustHandles="1" noChangeArrowheads="1" noChangeShapeType="1" noTextEdit="1"/>
              </p:cNvSpPr>
              <p:nvPr/>
            </p:nvSpPr>
            <p:spPr>
              <a:xfrm>
                <a:off x="5256403" y="2037873"/>
                <a:ext cx="412879" cy="403252"/>
              </a:xfrm>
              <a:prstGeom prst="rect">
                <a:avLst/>
              </a:prstGeom>
              <a:blipFill>
                <a:blip r:embed="rId7"/>
                <a:stretch>
                  <a:fillRect r="-16176"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Hình Bầu dục 37">
                <a:extLst>
                  <a:ext uri="{FF2B5EF4-FFF2-40B4-BE49-F238E27FC236}">
                    <a16:creationId xmlns:a16="http://schemas.microsoft.com/office/drawing/2014/main" id="{F5DF9E79-73B7-4EE5-B64A-7211A688FCFC}"/>
                  </a:ext>
                </a:extLst>
              </p:cNvPr>
              <p:cNvSpPr/>
              <p:nvPr/>
            </p:nvSpPr>
            <p:spPr>
              <a:xfrm>
                <a:off x="8098005" y="3479454"/>
                <a:ext cx="291204" cy="489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 </m:t>
                      </m:r>
                      <m:r>
                        <a:rPr lang="en-US" sz="2800" i="1" smtClean="0">
                          <a:latin typeface="Cambria Math" panose="02040503050406030204" pitchFamily="18" charset="0"/>
                        </a:rPr>
                        <m:t>𝜀</m:t>
                      </m:r>
                    </m:oMath>
                  </m:oMathPara>
                </a14:m>
                <a:endParaRPr lang="en-US" sz="2800" i="1"/>
              </a:p>
            </p:txBody>
          </p:sp>
        </mc:Choice>
        <mc:Fallback xmlns="">
          <p:sp>
            <p:nvSpPr>
              <p:cNvPr id="38" name="Hình Bầu dục 37">
                <a:extLst>
                  <a:ext uri="{FF2B5EF4-FFF2-40B4-BE49-F238E27FC236}">
                    <a16:creationId xmlns:a16="http://schemas.microsoft.com/office/drawing/2014/main" id="{F5DF9E79-73B7-4EE5-B64A-7211A688FCFC}"/>
                  </a:ext>
                </a:extLst>
              </p:cNvPr>
              <p:cNvSpPr>
                <a:spLocks noRot="1" noChangeAspect="1" noMove="1" noResize="1" noEditPoints="1" noAdjustHandles="1" noChangeArrowheads="1" noChangeShapeType="1" noTextEdit="1"/>
              </p:cNvSpPr>
              <p:nvPr/>
            </p:nvSpPr>
            <p:spPr>
              <a:xfrm>
                <a:off x="8098005" y="3479454"/>
                <a:ext cx="291204" cy="489096"/>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Hộp Văn bản 38">
                <a:extLst>
                  <a:ext uri="{FF2B5EF4-FFF2-40B4-BE49-F238E27FC236}">
                    <a16:creationId xmlns:a16="http://schemas.microsoft.com/office/drawing/2014/main" id="{74729F3E-EF95-4F86-A7CD-D30965D57FFB}"/>
                  </a:ext>
                </a:extLst>
              </p:cNvPr>
              <p:cNvSpPr txBox="1"/>
              <p:nvPr/>
            </p:nvSpPr>
            <p:spPr>
              <a:xfrm>
                <a:off x="9554114" y="3418464"/>
                <a:ext cx="2193036" cy="461665"/>
              </a:xfrm>
              <a:prstGeom prst="rect">
                <a:avLst/>
              </a:prstGeom>
              <a:solidFill>
                <a:schemeClr val="accent2">
                  <a:lumMod val="75000"/>
                </a:schemeClr>
              </a:solidFill>
              <a:ln>
                <a:solidFill>
                  <a:schemeClr val="accent2">
                    <a:lumMod val="75000"/>
                  </a:schemeClr>
                </a:solidFill>
              </a:ln>
            </p:spPr>
            <p:txBody>
              <a:bodyPr wrap="none" rtlCol="0">
                <a:spAutoFit/>
              </a:bodyPr>
              <a:lstStyle/>
              <a:p>
                <a:r>
                  <a:rPr lang="en-US" sz="2400">
                    <a:solidFill>
                      <a:schemeClr val="bg1">
                        <a:lumMod val="95000"/>
                      </a:schemeClr>
                    </a:solidFill>
                  </a:rPr>
                  <a:t>a1 = </a:t>
                </a:r>
                <a14:m>
                  <m:oMath xmlns:m="http://schemas.openxmlformats.org/officeDocument/2006/math">
                    <m:sSub>
                      <m:sSubPr>
                        <m:ctrlPr>
                          <a:rPr lang="en-US" sz="2400" i="1" smtClean="0">
                            <a:solidFill>
                              <a:schemeClr val="bg1">
                                <a:lumMod val="95000"/>
                              </a:schemeClr>
                            </a:solidFill>
                            <a:latin typeface="Cambria Math" panose="02040503050406030204" pitchFamily="18" charset="0"/>
                          </a:rPr>
                        </m:ctrlPr>
                      </m:sSubPr>
                      <m:e>
                        <m:r>
                          <a:rPr lang="en-US" sz="2400" i="1">
                            <a:solidFill>
                              <a:schemeClr val="bg1">
                                <a:lumMod val="95000"/>
                              </a:schemeClr>
                            </a:solidFill>
                            <a:latin typeface="Cambria Math" panose="02040503050406030204" pitchFamily="18" charset="0"/>
                          </a:rPr>
                          <m:t>𝜇</m:t>
                        </m:r>
                      </m:e>
                      <m:sub>
                        <m:r>
                          <a:rPr lang="en-US" sz="2400" i="1">
                            <a:solidFill>
                              <a:schemeClr val="bg1">
                                <a:lumMod val="95000"/>
                              </a:schemeClr>
                            </a:solidFill>
                            <a:latin typeface="Cambria Math" panose="02040503050406030204" pitchFamily="18" charset="0"/>
                          </a:rPr>
                          <m:t>𝜃</m:t>
                        </m:r>
                      </m:sub>
                    </m:sSub>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𝑠</m:t>
                        </m:r>
                        <m:r>
                          <a:rPr lang="en-US" sz="2400" b="0" i="1" smtClean="0">
                            <a:solidFill>
                              <a:schemeClr val="bg1">
                                <a:lumMod val="95000"/>
                              </a:schemeClr>
                            </a:solidFill>
                            <a:latin typeface="Cambria Math" panose="02040503050406030204" pitchFamily="18" charset="0"/>
                          </a:rPr>
                          <m:t>1</m:t>
                        </m:r>
                      </m:e>
                    </m:d>
                    <m:r>
                      <a:rPr lang="en-US" sz="2400" b="0" i="1" smtClean="0">
                        <a:solidFill>
                          <a:schemeClr val="bg1">
                            <a:lumMod val="95000"/>
                          </a:schemeClr>
                        </a:solidFill>
                        <a:latin typeface="Cambria Math" panose="02040503050406030204" pitchFamily="18" charset="0"/>
                      </a:rPr>
                      <m:t>+</m:t>
                    </m:r>
                    <m:r>
                      <a:rPr lang="en-US" sz="2400" i="1" smtClean="0">
                        <a:solidFill>
                          <a:schemeClr val="bg1">
                            <a:lumMod val="95000"/>
                          </a:schemeClr>
                        </a:solidFill>
                        <a:latin typeface="Cambria Math" panose="02040503050406030204" pitchFamily="18" charset="0"/>
                      </a:rPr>
                      <m:t>𝜀</m:t>
                    </m:r>
                  </m:oMath>
                </a14:m>
                <a:endParaRPr lang="en-US" sz="2400">
                  <a:solidFill>
                    <a:schemeClr val="bg1">
                      <a:lumMod val="95000"/>
                    </a:schemeClr>
                  </a:solidFill>
                </a:endParaRPr>
              </a:p>
            </p:txBody>
          </p:sp>
        </mc:Choice>
        <mc:Fallback xmlns="">
          <p:sp>
            <p:nvSpPr>
              <p:cNvPr id="39" name="Hộp Văn bản 38">
                <a:extLst>
                  <a:ext uri="{FF2B5EF4-FFF2-40B4-BE49-F238E27FC236}">
                    <a16:creationId xmlns:a16="http://schemas.microsoft.com/office/drawing/2014/main" id="{74729F3E-EF95-4F86-A7CD-D30965D57FFB}"/>
                  </a:ext>
                </a:extLst>
              </p:cNvPr>
              <p:cNvSpPr txBox="1">
                <a:spLocks noRot="1" noChangeAspect="1" noMove="1" noResize="1" noEditPoints="1" noAdjustHandles="1" noChangeArrowheads="1" noChangeShapeType="1" noTextEdit="1"/>
              </p:cNvSpPr>
              <p:nvPr/>
            </p:nvSpPr>
            <p:spPr>
              <a:xfrm>
                <a:off x="9554114" y="3418464"/>
                <a:ext cx="2193036" cy="461665"/>
              </a:xfrm>
              <a:prstGeom prst="rect">
                <a:avLst/>
              </a:prstGeom>
              <a:blipFill>
                <a:blip r:embed="rId9"/>
                <a:stretch>
                  <a:fillRect l="-3867" t="-8974" b="-26923"/>
                </a:stretch>
              </a:blipFill>
              <a:ln>
                <a:solidFill>
                  <a:schemeClr val="accent2">
                    <a:lumMod val="75000"/>
                  </a:schemeClr>
                </a:solidFill>
              </a:ln>
            </p:spPr>
            <p:txBody>
              <a:bodyPr/>
              <a:lstStyle/>
              <a:p>
                <a:r>
                  <a:rPr lang="en-US">
                    <a:noFill/>
                  </a:rPr>
                  <a:t> </a:t>
                </a:r>
              </a:p>
            </p:txBody>
          </p:sp>
        </mc:Fallback>
      </mc:AlternateContent>
      <p:cxnSp>
        <p:nvCxnSpPr>
          <p:cNvPr id="40" name="Đường kết nối: Cong 39">
            <a:extLst>
              <a:ext uri="{FF2B5EF4-FFF2-40B4-BE49-F238E27FC236}">
                <a16:creationId xmlns:a16="http://schemas.microsoft.com/office/drawing/2014/main" id="{FA54EF63-F9BB-4FFA-826A-2498CA4BA84B}"/>
              </a:ext>
            </a:extLst>
          </p:cNvPr>
          <p:cNvCxnSpPr>
            <a:cxnSpLocks/>
            <a:stCxn id="38" idx="0"/>
            <a:endCxn id="39" idx="0"/>
          </p:cNvCxnSpPr>
          <p:nvPr/>
        </p:nvCxnSpPr>
        <p:spPr>
          <a:xfrm rot="5400000" flipH="1" flipV="1">
            <a:off x="9416624" y="2245447"/>
            <a:ext cx="60990" cy="2407025"/>
          </a:xfrm>
          <a:prstGeom prst="curvedConnector3">
            <a:avLst>
              <a:gd name="adj1" fmla="val 474816"/>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Hộp Văn bản 40">
            <a:extLst>
              <a:ext uri="{FF2B5EF4-FFF2-40B4-BE49-F238E27FC236}">
                <a16:creationId xmlns:a16="http://schemas.microsoft.com/office/drawing/2014/main" id="{074BDCCB-0EA5-4A8A-BDD2-3D7BC419C0FB}"/>
              </a:ext>
            </a:extLst>
          </p:cNvPr>
          <p:cNvSpPr txBox="1"/>
          <p:nvPr/>
        </p:nvSpPr>
        <p:spPr>
          <a:xfrm>
            <a:off x="8684504" y="4655588"/>
            <a:ext cx="447558" cy="461665"/>
          </a:xfrm>
          <a:prstGeom prst="rect">
            <a:avLst/>
          </a:prstGeom>
          <a:solidFill>
            <a:schemeClr val="accent2">
              <a:lumMod val="75000"/>
            </a:schemeClr>
          </a:solidFill>
          <a:ln>
            <a:solidFill>
              <a:schemeClr val="accent2">
                <a:lumMod val="75000"/>
              </a:schemeClr>
            </a:solidFill>
          </a:ln>
        </p:spPr>
        <p:txBody>
          <a:bodyPr wrap="none" rtlCol="0">
            <a:spAutoFit/>
          </a:bodyPr>
          <a:lstStyle/>
          <a:p>
            <a:r>
              <a:rPr lang="en-US" sz="2400">
                <a:solidFill>
                  <a:schemeClr val="bg1">
                    <a:lumMod val="95000"/>
                  </a:schemeClr>
                </a:solidFill>
              </a:rPr>
              <a:t>r2</a:t>
            </a:r>
          </a:p>
        </p:txBody>
      </p:sp>
      <p:cxnSp>
        <p:nvCxnSpPr>
          <p:cNvPr id="42" name="Đường kết nối Mũi tên Thẳng 41">
            <a:extLst>
              <a:ext uri="{FF2B5EF4-FFF2-40B4-BE49-F238E27FC236}">
                <a16:creationId xmlns:a16="http://schemas.microsoft.com/office/drawing/2014/main" id="{EC9FD4C7-DDDC-4F87-AD35-A5A5F590F7B6}"/>
              </a:ext>
            </a:extLst>
          </p:cNvPr>
          <p:cNvCxnSpPr>
            <a:cxnSpLocks/>
          </p:cNvCxnSpPr>
          <p:nvPr/>
        </p:nvCxnSpPr>
        <p:spPr>
          <a:xfrm flipH="1">
            <a:off x="8478267" y="3905540"/>
            <a:ext cx="860033" cy="852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Đường kết nối Mũi tên Thẳng 42">
            <a:extLst>
              <a:ext uri="{FF2B5EF4-FFF2-40B4-BE49-F238E27FC236}">
                <a16:creationId xmlns:a16="http://schemas.microsoft.com/office/drawing/2014/main" id="{0954E6EE-981E-4FBD-AAE9-F3F029211A46}"/>
              </a:ext>
            </a:extLst>
          </p:cNvPr>
          <p:cNvCxnSpPr>
            <a:cxnSpLocks/>
          </p:cNvCxnSpPr>
          <p:nvPr/>
        </p:nvCxnSpPr>
        <p:spPr>
          <a:xfrm>
            <a:off x="9338299" y="3905540"/>
            <a:ext cx="783189" cy="888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Hộp Văn bản 45">
            <a:extLst>
              <a:ext uri="{FF2B5EF4-FFF2-40B4-BE49-F238E27FC236}">
                <a16:creationId xmlns:a16="http://schemas.microsoft.com/office/drawing/2014/main" id="{69023FA3-07ED-4E76-A9C2-C1A7D65A0245}"/>
              </a:ext>
            </a:extLst>
          </p:cNvPr>
          <p:cNvSpPr txBox="1"/>
          <p:nvPr/>
        </p:nvSpPr>
        <p:spPr>
          <a:xfrm>
            <a:off x="8008216" y="4660577"/>
            <a:ext cx="508473" cy="523220"/>
          </a:xfrm>
          <a:prstGeom prst="rect">
            <a:avLst/>
          </a:prstGeom>
          <a:noFill/>
        </p:spPr>
        <p:txBody>
          <a:bodyPr wrap="none" rtlCol="0">
            <a:spAutoFit/>
          </a:bodyPr>
          <a:lstStyle/>
          <a:p>
            <a:r>
              <a:rPr lang="en-US" sz="2800">
                <a:solidFill>
                  <a:schemeClr val="bg1">
                    <a:lumMod val="95000"/>
                  </a:schemeClr>
                </a:solidFill>
              </a:rPr>
              <a:t>s2</a:t>
            </a:r>
          </a:p>
        </p:txBody>
      </p:sp>
      <p:sp>
        <p:nvSpPr>
          <p:cNvPr id="47" name="Hộp Văn bản 46">
            <a:extLst>
              <a:ext uri="{FF2B5EF4-FFF2-40B4-BE49-F238E27FC236}">
                <a16:creationId xmlns:a16="http://schemas.microsoft.com/office/drawing/2014/main" id="{E16444CD-41C4-4BE6-86ED-6B48967A4F4C}"/>
              </a:ext>
            </a:extLst>
          </p:cNvPr>
          <p:cNvSpPr txBox="1"/>
          <p:nvPr/>
        </p:nvSpPr>
        <p:spPr>
          <a:xfrm>
            <a:off x="10009586" y="4655588"/>
            <a:ext cx="508473" cy="523220"/>
          </a:xfrm>
          <a:prstGeom prst="rect">
            <a:avLst/>
          </a:prstGeom>
          <a:noFill/>
        </p:spPr>
        <p:txBody>
          <a:bodyPr wrap="none" rtlCol="0">
            <a:spAutoFit/>
          </a:bodyPr>
          <a:lstStyle/>
          <a:p>
            <a:r>
              <a:rPr lang="en-US" sz="2800">
                <a:solidFill>
                  <a:schemeClr val="bg1">
                    <a:lumMod val="95000"/>
                  </a:schemeClr>
                </a:solidFill>
              </a:rPr>
              <a:t>s2</a:t>
            </a:r>
          </a:p>
        </p:txBody>
      </p:sp>
      <p:sp>
        <p:nvSpPr>
          <p:cNvPr id="52" name="Hình chữ nhật 51">
            <a:extLst>
              <a:ext uri="{FF2B5EF4-FFF2-40B4-BE49-F238E27FC236}">
                <a16:creationId xmlns:a16="http://schemas.microsoft.com/office/drawing/2014/main" id="{13E5E242-20F6-498E-95CD-85E8F43E45F5}"/>
              </a:ext>
            </a:extLst>
          </p:cNvPr>
          <p:cNvSpPr/>
          <p:nvPr/>
        </p:nvSpPr>
        <p:spPr>
          <a:xfrm>
            <a:off x="281465" y="2021745"/>
            <a:ext cx="1516179" cy="494343"/>
          </a:xfrm>
          <a:prstGeom prst="rect">
            <a:avLst/>
          </a:prstGeom>
          <a:solidFill>
            <a:schemeClr val="tx1">
              <a:lumMod val="95000"/>
              <a:lumOff val="5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800" b="1">
                <a:solidFill>
                  <a:srgbClr val="C00000"/>
                </a:solidFill>
              </a:rPr>
              <a:t>(s1, a1, r2, s2)</a:t>
            </a:r>
          </a:p>
        </p:txBody>
      </p:sp>
      <p:sp>
        <p:nvSpPr>
          <p:cNvPr id="59" name="Hình chữ nhật 58">
            <a:extLst>
              <a:ext uri="{FF2B5EF4-FFF2-40B4-BE49-F238E27FC236}">
                <a16:creationId xmlns:a16="http://schemas.microsoft.com/office/drawing/2014/main" id="{996F9407-A103-44E1-AC17-71BB8F341B99}"/>
              </a:ext>
            </a:extLst>
          </p:cNvPr>
          <p:cNvSpPr/>
          <p:nvPr/>
        </p:nvSpPr>
        <p:spPr>
          <a:xfrm>
            <a:off x="2059700" y="2045615"/>
            <a:ext cx="1047752" cy="494343"/>
          </a:xfrm>
          <a:prstGeom prst="rect">
            <a:avLst/>
          </a:prstGeom>
          <a:solidFill>
            <a:schemeClr val="tx1">
              <a:lumMod val="95000"/>
              <a:lumOff val="5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sz="1800" b="1">
              <a:solidFill>
                <a:srgbClr val="C00000"/>
              </a:solidFill>
            </a:endParaRPr>
          </a:p>
        </p:txBody>
      </p:sp>
      <mc:AlternateContent xmlns:mc="http://schemas.openxmlformats.org/markup-compatibility/2006" xmlns:a14="http://schemas.microsoft.com/office/drawing/2010/main">
        <mc:Choice Requires="a14">
          <p:sp>
            <p:nvSpPr>
              <p:cNvPr id="60" name="Hộp Văn bản 59">
                <a:extLst>
                  <a:ext uri="{FF2B5EF4-FFF2-40B4-BE49-F238E27FC236}">
                    <a16:creationId xmlns:a16="http://schemas.microsoft.com/office/drawing/2014/main" id="{2943FF21-8616-4A7F-9279-03C3879736CD}"/>
                  </a:ext>
                </a:extLst>
              </p:cNvPr>
              <p:cNvSpPr txBox="1"/>
              <p:nvPr/>
            </p:nvSpPr>
            <p:spPr>
              <a:xfrm>
                <a:off x="2203726" y="2158035"/>
                <a:ext cx="77125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mtClean="0">
                          <a:solidFill>
                            <a:srgbClr val="FF0000"/>
                          </a:solidFill>
                          <a:latin typeface="Cambria Math" panose="02040503050406030204" pitchFamily="18" charset="0"/>
                        </a:rPr>
                        <m:t>ℒ</m:t>
                      </m:r>
                      <m:sSup>
                        <m:sSupPr>
                          <m:ctrlPr>
                            <a:rPr lang="en-US" i="1">
                              <a:solidFill>
                                <a:srgbClr val="FF0000"/>
                              </a:solidFill>
                              <a:latin typeface="Cambria Math" panose="02040503050406030204" pitchFamily="18" charset="0"/>
                            </a:rPr>
                          </m:ctrlPr>
                        </m:sSupPr>
                        <m:e>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𝜑</m:t>
                              </m:r>
                            </m:e>
                          </m:d>
                        </m:e>
                        <m:sup>
                          <m:r>
                            <a:rPr lang="en-US" b="0" i="0" smtClean="0">
                              <a:solidFill>
                                <a:srgbClr val="FF0000"/>
                              </a:solidFill>
                              <a:latin typeface="Cambria Math" panose="02040503050406030204" pitchFamily="18" charset="0"/>
                            </a:rPr>
                            <m:t>2</m:t>
                          </m:r>
                        </m:sup>
                      </m:sSup>
                    </m:oMath>
                  </m:oMathPara>
                </a14:m>
                <a:endParaRPr lang="en-US">
                  <a:solidFill>
                    <a:srgbClr val="FF0000"/>
                  </a:solidFill>
                </a:endParaRPr>
              </a:p>
            </p:txBody>
          </p:sp>
        </mc:Choice>
        <mc:Fallback xmlns="">
          <p:sp>
            <p:nvSpPr>
              <p:cNvPr id="60" name="Hộp Văn bản 59">
                <a:extLst>
                  <a:ext uri="{FF2B5EF4-FFF2-40B4-BE49-F238E27FC236}">
                    <a16:creationId xmlns:a16="http://schemas.microsoft.com/office/drawing/2014/main" id="{2943FF21-8616-4A7F-9279-03C3879736CD}"/>
                  </a:ext>
                </a:extLst>
              </p:cNvPr>
              <p:cNvSpPr txBox="1">
                <a:spLocks noRot="1" noChangeAspect="1" noMove="1" noResize="1" noEditPoints="1" noAdjustHandles="1" noChangeArrowheads="1" noChangeShapeType="1" noTextEdit="1"/>
              </p:cNvSpPr>
              <p:nvPr/>
            </p:nvSpPr>
            <p:spPr>
              <a:xfrm>
                <a:off x="2203726" y="2158035"/>
                <a:ext cx="771252" cy="276999"/>
              </a:xfrm>
              <a:prstGeom prst="rect">
                <a:avLst/>
              </a:prstGeom>
              <a:blipFill>
                <a:blip r:embed="rId10"/>
                <a:stretch>
                  <a:fillRect t="-4444" b="-26667"/>
                </a:stretch>
              </a:blipFill>
            </p:spPr>
            <p:txBody>
              <a:bodyPr/>
              <a:lstStyle/>
              <a:p>
                <a:r>
                  <a:rPr lang="en-US">
                    <a:noFill/>
                  </a:rPr>
                  <a:t> </a:t>
                </a:r>
              </a:p>
            </p:txBody>
          </p:sp>
        </mc:Fallback>
      </mc:AlternateContent>
      <p:sp>
        <p:nvSpPr>
          <p:cNvPr id="61" name="Hình chữ nhật 60">
            <a:extLst>
              <a:ext uri="{FF2B5EF4-FFF2-40B4-BE49-F238E27FC236}">
                <a16:creationId xmlns:a16="http://schemas.microsoft.com/office/drawing/2014/main" id="{30E2307E-D7D7-4913-AE71-A1BD5BF340BC}"/>
              </a:ext>
            </a:extLst>
          </p:cNvPr>
          <p:cNvSpPr/>
          <p:nvPr/>
        </p:nvSpPr>
        <p:spPr>
          <a:xfrm>
            <a:off x="3198199" y="2030170"/>
            <a:ext cx="1057551" cy="484894"/>
          </a:xfrm>
          <a:prstGeom prst="rect">
            <a:avLst/>
          </a:prstGeom>
          <a:solidFill>
            <a:schemeClr val="tx1">
              <a:lumMod val="95000"/>
              <a:lumOff val="5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sz="1800" b="1">
              <a:solidFill>
                <a:srgbClr val="C00000"/>
              </a:solidFill>
            </a:endParaRPr>
          </a:p>
        </p:txBody>
      </p:sp>
      <mc:AlternateContent xmlns:mc="http://schemas.openxmlformats.org/markup-compatibility/2006" xmlns:a14="http://schemas.microsoft.com/office/drawing/2010/main">
        <mc:Choice Requires="a14">
          <p:sp>
            <p:nvSpPr>
              <p:cNvPr id="62" name="Hộp Văn bản 61">
                <a:extLst>
                  <a:ext uri="{FF2B5EF4-FFF2-40B4-BE49-F238E27FC236}">
                    <a16:creationId xmlns:a16="http://schemas.microsoft.com/office/drawing/2014/main" id="{B33D725D-BE88-4B29-A6B2-F7394FAC82B3}"/>
                  </a:ext>
                </a:extLst>
              </p:cNvPr>
              <p:cNvSpPr txBox="1"/>
              <p:nvPr/>
            </p:nvSpPr>
            <p:spPr>
              <a:xfrm>
                <a:off x="3247593" y="2152157"/>
                <a:ext cx="98801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panose="02040503050406030204" pitchFamily="18" charset="0"/>
                            </a:rPr>
                            <m:t>∇</m:t>
                          </m:r>
                        </m:e>
                        <m:sub>
                          <m:r>
                            <a:rPr lang="en-US" i="1">
                              <a:solidFill>
                                <a:srgbClr val="FF0000"/>
                              </a:solidFill>
                              <a:latin typeface="Cambria Math" panose="02040503050406030204" pitchFamily="18" charset="0"/>
                            </a:rPr>
                            <m:t>𝜃</m:t>
                          </m:r>
                        </m:sub>
                      </m:sSub>
                      <m:r>
                        <a:rPr lang="en-US" i="1">
                          <a:solidFill>
                            <a:srgbClr val="FF0000"/>
                          </a:solidFill>
                          <a:latin typeface="Cambria Math" panose="02040503050406030204" pitchFamily="18" charset="0"/>
                        </a:rPr>
                        <m:t>𝐽</m:t>
                      </m:r>
                      <m:sSup>
                        <m:sSupPr>
                          <m:ctrlPr>
                            <a:rPr lang="en-US" i="1">
                              <a:solidFill>
                                <a:srgbClr val="FF0000"/>
                              </a:solidFill>
                              <a:latin typeface="Cambria Math" panose="02040503050406030204" pitchFamily="18" charset="0"/>
                            </a:rPr>
                          </m:ctrlPr>
                        </m:sSupPr>
                        <m:e>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𝜃</m:t>
                              </m:r>
                            </m:e>
                          </m:d>
                        </m:e>
                        <m:sup>
                          <m:r>
                            <a:rPr lang="en-US" b="0" i="0" smtClean="0">
                              <a:solidFill>
                                <a:srgbClr val="FF0000"/>
                              </a:solidFill>
                              <a:latin typeface="Cambria Math" panose="02040503050406030204" pitchFamily="18" charset="0"/>
                            </a:rPr>
                            <m:t>2</m:t>
                          </m:r>
                        </m:sup>
                      </m:sSup>
                    </m:oMath>
                  </m:oMathPara>
                </a14:m>
                <a:endParaRPr lang="en-US">
                  <a:solidFill>
                    <a:srgbClr val="FF0000"/>
                  </a:solidFill>
                </a:endParaRPr>
              </a:p>
            </p:txBody>
          </p:sp>
        </mc:Choice>
        <mc:Fallback xmlns="">
          <p:sp>
            <p:nvSpPr>
              <p:cNvPr id="62" name="Hộp Văn bản 61">
                <a:extLst>
                  <a:ext uri="{FF2B5EF4-FFF2-40B4-BE49-F238E27FC236}">
                    <a16:creationId xmlns:a16="http://schemas.microsoft.com/office/drawing/2014/main" id="{B33D725D-BE88-4B29-A6B2-F7394FAC82B3}"/>
                  </a:ext>
                </a:extLst>
              </p:cNvPr>
              <p:cNvSpPr txBox="1">
                <a:spLocks noRot="1" noChangeAspect="1" noMove="1" noResize="1" noEditPoints="1" noAdjustHandles="1" noChangeArrowheads="1" noChangeShapeType="1" noTextEdit="1"/>
              </p:cNvSpPr>
              <p:nvPr/>
            </p:nvSpPr>
            <p:spPr>
              <a:xfrm>
                <a:off x="3247593" y="2152157"/>
                <a:ext cx="988015" cy="276999"/>
              </a:xfrm>
              <a:prstGeom prst="rect">
                <a:avLst/>
              </a:prstGeom>
              <a:blipFill>
                <a:blip r:embed="rId11"/>
                <a:stretch>
                  <a:fillRect t="-4444" b="-31111"/>
                </a:stretch>
              </a:blipFill>
            </p:spPr>
            <p:txBody>
              <a:bodyPr/>
              <a:lstStyle/>
              <a:p>
                <a:r>
                  <a:rPr lang="en-US">
                    <a:noFill/>
                  </a:rPr>
                  <a:t> </a:t>
                </a:r>
              </a:p>
            </p:txBody>
          </p:sp>
        </mc:Fallback>
      </mc:AlternateContent>
      <p:sp>
        <p:nvSpPr>
          <p:cNvPr id="63" name="Hình chữ nhật 62">
            <a:extLst>
              <a:ext uri="{FF2B5EF4-FFF2-40B4-BE49-F238E27FC236}">
                <a16:creationId xmlns:a16="http://schemas.microsoft.com/office/drawing/2014/main" id="{244F0A81-95FC-4716-9566-F8B3C1B27818}"/>
              </a:ext>
            </a:extLst>
          </p:cNvPr>
          <p:cNvSpPr/>
          <p:nvPr/>
        </p:nvSpPr>
        <p:spPr>
          <a:xfrm>
            <a:off x="4377380" y="2025646"/>
            <a:ext cx="1415550" cy="497121"/>
          </a:xfrm>
          <a:prstGeom prst="rect">
            <a:avLst/>
          </a:prstGeom>
          <a:solidFill>
            <a:schemeClr val="tx1">
              <a:lumMod val="95000"/>
              <a:lumOff val="5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i="1">
                <a:solidFill>
                  <a:srgbClr val="C00000"/>
                </a:solidFill>
              </a:rPr>
              <a:t>  &amp;</a:t>
            </a:r>
            <a:endParaRPr lang="en-US" sz="1800" i="1">
              <a:solidFill>
                <a:srgbClr val="C00000"/>
              </a:solidFill>
            </a:endParaRPr>
          </a:p>
        </p:txBody>
      </p:sp>
      <mc:AlternateContent xmlns:mc="http://schemas.openxmlformats.org/markup-compatibility/2006" xmlns:a14="http://schemas.microsoft.com/office/drawing/2010/main">
        <mc:Choice Requires="a14">
          <p:sp>
            <p:nvSpPr>
              <p:cNvPr id="64" name="Hộp Văn bản 63">
                <a:extLst>
                  <a:ext uri="{FF2B5EF4-FFF2-40B4-BE49-F238E27FC236}">
                    <a16:creationId xmlns:a16="http://schemas.microsoft.com/office/drawing/2014/main" id="{9081411B-2EBA-4058-82D7-D47A19AD1AC8}"/>
                  </a:ext>
                </a:extLst>
              </p:cNvPr>
              <p:cNvSpPr txBox="1"/>
              <p:nvPr/>
            </p:nvSpPr>
            <p:spPr>
              <a:xfrm>
                <a:off x="4617403" y="2118746"/>
                <a:ext cx="370166" cy="3114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FF0000"/>
                              </a:solidFill>
                              <a:latin typeface="Cambria Math" panose="02040503050406030204" pitchFamily="18" charset="0"/>
                            </a:rPr>
                          </m:ctrlPr>
                        </m:sSupPr>
                        <m:e>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𝜃</m:t>
                              </m:r>
                            </m:e>
                            <m:sup>
                              <m:r>
                                <a:rPr lang="en-US" i="0">
                                  <a:solidFill>
                                    <a:srgbClr val="FF0000"/>
                                  </a:solidFill>
                                  <a:latin typeface="Cambria Math" panose="02040503050406030204" pitchFamily="18" charset="0"/>
                                </a:rPr>
                                <m:t>′</m:t>
                              </m:r>
                            </m:sup>
                          </m:sSup>
                        </m:e>
                        <m:sup>
                          <m:r>
                            <a:rPr lang="en-US" b="0" i="1" smtClean="0">
                              <a:solidFill>
                                <a:srgbClr val="FF0000"/>
                              </a:solidFill>
                              <a:latin typeface="Cambria Math" panose="02040503050406030204" pitchFamily="18" charset="0"/>
                            </a:rPr>
                            <m:t>2</m:t>
                          </m:r>
                        </m:sup>
                      </m:sSup>
                    </m:oMath>
                  </m:oMathPara>
                </a14:m>
                <a:endParaRPr lang="en-US">
                  <a:solidFill>
                    <a:srgbClr val="FF0000"/>
                  </a:solidFill>
                </a:endParaRPr>
              </a:p>
            </p:txBody>
          </p:sp>
        </mc:Choice>
        <mc:Fallback xmlns="">
          <p:sp>
            <p:nvSpPr>
              <p:cNvPr id="64" name="Hộp Văn bản 63">
                <a:extLst>
                  <a:ext uri="{FF2B5EF4-FFF2-40B4-BE49-F238E27FC236}">
                    <a16:creationId xmlns:a16="http://schemas.microsoft.com/office/drawing/2014/main" id="{9081411B-2EBA-4058-82D7-D47A19AD1AC8}"/>
                  </a:ext>
                </a:extLst>
              </p:cNvPr>
              <p:cNvSpPr txBox="1">
                <a:spLocks noRot="1" noChangeAspect="1" noMove="1" noResize="1" noEditPoints="1" noAdjustHandles="1" noChangeArrowheads="1" noChangeShapeType="1" noTextEdit="1"/>
              </p:cNvSpPr>
              <p:nvPr/>
            </p:nvSpPr>
            <p:spPr>
              <a:xfrm>
                <a:off x="4617403" y="2118746"/>
                <a:ext cx="370166" cy="311496"/>
              </a:xfrm>
              <a:prstGeom prst="rect">
                <a:avLst/>
              </a:prstGeom>
              <a:blipFill>
                <a:blip r:embed="rId12"/>
                <a:stretch>
                  <a:fillRect l="-13115" t="-1961" r="-8197"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Hộp Văn bản 64">
                <a:extLst>
                  <a:ext uri="{FF2B5EF4-FFF2-40B4-BE49-F238E27FC236}">
                    <a16:creationId xmlns:a16="http://schemas.microsoft.com/office/drawing/2014/main" id="{57A6F922-1D13-4CD3-BC62-1B5037489566}"/>
                  </a:ext>
                </a:extLst>
              </p:cNvPr>
              <p:cNvSpPr txBox="1"/>
              <p:nvPr/>
            </p:nvSpPr>
            <p:spPr>
              <a:xfrm>
                <a:off x="5257726" y="2041774"/>
                <a:ext cx="412879" cy="4108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1" i="1" smtClean="0">
                              <a:solidFill>
                                <a:srgbClr val="FF0000"/>
                              </a:solidFill>
                              <a:latin typeface="Cambria Math" panose="02040503050406030204" pitchFamily="18" charset="0"/>
                            </a:rPr>
                          </m:ctrlPr>
                        </m:sSupPr>
                        <m:e>
                          <m:sSup>
                            <m:sSupPr>
                              <m:ctrlPr>
                                <a:rPr lang="en-US" sz="1800" b="1" i="1">
                                  <a:solidFill>
                                    <a:srgbClr val="FF0000"/>
                                  </a:solidFill>
                                  <a:latin typeface="Cambria Math" panose="02040503050406030204" pitchFamily="18" charset="0"/>
                                </a:rPr>
                              </m:ctrlPr>
                            </m:sSupPr>
                            <m:e>
                              <m:r>
                                <a:rPr lang="en-US" sz="1800" b="1" i="1">
                                  <a:solidFill>
                                    <a:srgbClr val="FF0000"/>
                                  </a:solidFill>
                                  <a:latin typeface="Cambria Math" panose="02040503050406030204" pitchFamily="18" charset="0"/>
                                </a:rPr>
                                <m:t>𝜑</m:t>
                              </m:r>
                            </m:e>
                            <m:sup>
                              <m:r>
                                <a:rPr lang="en-US" sz="1800" b="1" i="0">
                                  <a:solidFill>
                                    <a:srgbClr val="FF0000"/>
                                  </a:solidFill>
                                  <a:latin typeface="Cambria Math" panose="02040503050406030204" pitchFamily="18" charset="0"/>
                                </a:rPr>
                                <m:t>′</m:t>
                              </m:r>
                            </m:sup>
                          </m:sSup>
                        </m:e>
                        <m:sup>
                          <m:r>
                            <a:rPr lang="en-US" sz="1800" b="1" i="1" smtClean="0">
                              <a:solidFill>
                                <a:srgbClr val="FF0000"/>
                              </a:solidFill>
                              <a:latin typeface="Cambria Math" panose="02040503050406030204" pitchFamily="18" charset="0"/>
                            </a:rPr>
                            <m:t>𝟐</m:t>
                          </m:r>
                        </m:sup>
                      </m:sSup>
                    </m:oMath>
                  </m:oMathPara>
                </a14:m>
                <a:endParaRPr lang="en-US">
                  <a:solidFill>
                    <a:srgbClr val="FF0000"/>
                  </a:solidFill>
                </a:endParaRPr>
              </a:p>
            </p:txBody>
          </p:sp>
        </mc:Choice>
        <mc:Fallback xmlns="">
          <p:sp>
            <p:nvSpPr>
              <p:cNvPr id="65" name="Hộp Văn bản 64">
                <a:extLst>
                  <a:ext uri="{FF2B5EF4-FFF2-40B4-BE49-F238E27FC236}">
                    <a16:creationId xmlns:a16="http://schemas.microsoft.com/office/drawing/2014/main" id="{57A6F922-1D13-4CD3-BC62-1B5037489566}"/>
                  </a:ext>
                </a:extLst>
              </p:cNvPr>
              <p:cNvSpPr txBox="1">
                <a:spLocks noRot="1" noChangeAspect="1" noMove="1" noResize="1" noEditPoints="1" noAdjustHandles="1" noChangeArrowheads="1" noChangeShapeType="1" noTextEdit="1"/>
              </p:cNvSpPr>
              <p:nvPr/>
            </p:nvSpPr>
            <p:spPr>
              <a:xfrm>
                <a:off x="5257726" y="2041774"/>
                <a:ext cx="412879" cy="410882"/>
              </a:xfrm>
              <a:prstGeom prst="rect">
                <a:avLst/>
              </a:prstGeom>
              <a:blipFill>
                <a:blip r:embed="rId13"/>
                <a:stretch>
                  <a:fillRect r="-17647" b="-59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Hộp Văn bản 65">
                <a:extLst>
                  <a:ext uri="{FF2B5EF4-FFF2-40B4-BE49-F238E27FC236}">
                    <a16:creationId xmlns:a16="http://schemas.microsoft.com/office/drawing/2014/main" id="{61D05131-5E5D-4DDA-AD85-0A4E2AD1866F}"/>
                  </a:ext>
                </a:extLst>
              </p:cNvPr>
              <p:cNvSpPr txBox="1"/>
              <p:nvPr/>
            </p:nvSpPr>
            <p:spPr>
              <a:xfrm>
                <a:off x="268665" y="2897896"/>
                <a:ext cx="3578480" cy="414537"/>
              </a:xfrm>
              <a:prstGeom prst="rect">
                <a:avLst/>
              </a:prstGeom>
              <a:noFill/>
            </p:spPr>
            <p:txBody>
              <a:bodyPr wrap="none" lIns="0" tIns="0" rIns="0" bIns="0" rtlCol="0">
                <a:spAutoFit/>
              </a:bodyPr>
              <a:lstStyle/>
              <a:p>
                <a14:m>
                  <m:oMath xmlns:m="http://schemas.openxmlformats.org/officeDocument/2006/math">
                    <m:sSub>
                      <m:sSubPr>
                        <m:ctrlPr>
                          <a:rPr lang="en-US" i="1" smtClean="0">
                            <a:solidFill>
                              <a:schemeClr val="bg1">
                                <a:lumMod val="95000"/>
                              </a:schemeClr>
                            </a:solidFill>
                            <a:latin typeface="Cambria Math" panose="02040503050406030204" pitchFamily="18" charset="0"/>
                          </a:rPr>
                        </m:ctrlPr>
                      </m:sSubPr>
                      <m:e>
                        <m:r>
                          <a:rPr lang="en-US" i="1">
                            <a:solidFill>
                              <a:schemeClr val="bg1">
                                <a:lumMod val="95000"/>
                              </a:schemeClr>
                            </a:solidFill>
                            <a:latin typeface="Cambria Math" panose="02040503050406030204" pitchFamily="18" charset="0"/>
                          </a:rPr>
                          <m:t>𝑦</m:t>
                        </m:r>
                      </m:e>
                      <m:sub>
                        <m:r>
                          <a:rPr lang="en-US" i="1">
                            <a:solidFill>
                              <a:schemeClr val="bg1">
                                <a:lumMod val="95000"/>
                              </a:schemeClr>
                            </a:solidFill>
                            <a:latin typeface="Cambria Math" panose="02040503050406030204" pitchFamily="18" charset="0"/>
                          </a:rPr>
                          <m:t>𝑘</m:t>
                        </m:r>
                      </m:sub>
                    </m:sSub>
                    <m:r>
                      <a:rPr lang="en-US" i="0">
                        <a:solidFill>
                          <a:schemeClr val="bg1">
                            <a:lumMod val="95000"/>
                          </a:schemeClr>
                        </a:solidFill>
                        <a:latin typeface="Cambria Math" panose="02040503050406030204" pitchFamily="18" charset="0"/>
                      </a:rPr>
                      <m:t>=</m:t>
                    </m:r>
                    <m:sSub>
                      <m:sSubPr>
                        <m:ctrlPr>
                          <a:rPr lang="en-US" i="1">
                            <a:solidFill>
                              <a:schemeClr val="bg1">
                                <a:lumMod val="95000"/>
                              </a:schemeClr>
                            </a:solidFill>
                            <a:latin typeface="Cambria Math" panose="02040503050406030204" pitchFamily="18" charset="0"/>
                          </a:rPr>
                        </m:ctrlPr>
                      </m:sSubPr>
                      <m:e>
                        <m:r>
                          <a:rPr lang="en-US" i="1">
                            <a:solidFill>
                              <a:schemeClr val="bg1">
                                <a:lumMod val="95000"/>
                              </a:schemeClr>
                            </a:solidFill>
                            <a:latin typeface="Cambria Math" panose="02040503050406030204" pitchFamily="18" charset="0"/>
                          </a:rPr>
                          <m:t>𝑟</m:t>
                        </m:r>
                      </m:e>
                      <m:sub>
                        <m:r>
                          <a:rPr lang="en-US" i="1">
                            <a:solidFill>
                              <a:schemeClr val="bg1">
                                <a:lumMod val="95000"/>
                              </a:schemeClr>
                            </a:solidFill>
                            <a:latin typeface="Cambria Math" panose="02040503050406030204" pitchFamily="18" charset="0"/>
                          </a:rPr>
                          <m:t>𝑘</m:t>
                        </m:r>
                      </m:sub>
                    </m:sSub>
                    <m:r>
                      <a:rPr lang="en-US" i="0">
                        <a:solidFill>
                          <a:schemeClr val="bg1">
                            <a:lumMod val="95000"/>
                          </a:schemeClr>
                        </a:solidFill>
                        <a:latin typeface="Cambria Math" panose="02040503050406030204" pitchFamily="18" charset="0"/>
                      </a:rPr>
                      <m:t>+</m:t>
                    </m:r>
                    <m:r>
                      <a:rPr lang="en-US" i="1">
                        <a:solidFill>
                          <a:schemeClr val="bg1">
                            <a:lumMod val="95000"/>
                          </a:schemeClr>
                        </a:solidFill>
                        <a:latin typeface="Cambria Math" panose="02040503050406030204" pitchFamily="18" charset="0"/>
                      </a:rPr>
                      <m:t>𝛾</m:t>
                    </m:r>
                    <m:sSub>
                      <m:sSubPr>
                        <m:ctrlPr>
                          <a:rPr lang="en-US" i="1">
                            <a:solidFill>
                              <a:schemeClr val="bg1">
                                <a:lumMod val="95000"/>
                              </a:schemeClr>
                            </a:solidFill>
                            <a:latin typeface="Cambria Math" panose="02040503050406030204" pitchFamily="18" charset="0"/>
                          </a:rPr>
                        </m:ctrlPr>
                      </m:sSubPr>
                      <m:e>
                        <m:r>
                          <a:rPr lang="en-US" i="1">
                            <a:solidFill>
                              <a:schemeClr val="bg1">
                                <a:lumMod val="95000"/>
                              </a:schemeClr>
                            </a:solidFill>
                            <a:latin typeface="Cambria Math" panose="02040503050406030204" pitchFamily="18" charset="0"/>
                          </a:rPr>
                          <m:t>𝑄</m:t>
                        </m:r>
                      </m:e>
                      <m:sub>
                        <m:sSup>
                          <m:sSupPr>
                            <m:ctrlPr>
                              <a:rPr lang="en-US" i="1">
                                <a:solidFill>
                                  <a:schemeClr val="bg1">
                                    <a:lumMod val="95000"/>
                                  </a:schemeClr>
                                </a:solidFill>
                                <a:latin typeface="Cambria Math" panose="02040503050406030204" pitchFamily="18" charset="0"/>
                              </a:rPr>
                            </m:ctrlPr>
                          </m:sSupPr>
                          <m:e>
                            <m:r>
                              <a:rPr lang="en-US" i="1">
                                <a:solidFill>
                                  <a:schemeClr val="bg1">
                                    <a:lumMod val="95000"/>
                                  </a:schemeClr>
                                </a:solidFill>
                                <a:latin typeface="Cambria Math" panose="02040503050406030204" pitchFamily="18" charset="0"/>
                              </a:rPr>
                              <m:t>𝜑</m:t>
                            </m:r>
                          </m:e>
                          <m:sup>
                            <m:r>
                              <a:rPr lang="en-US" i="0">
                                <a:solidFill>
                                  <a:schemeClr val="bg1">
                                    <a:lumMod val="95000"/>
                                  </a:schemeClr>
                                </a:solidFill>
                                <a:latin typeface="Cambria Math" panose="02040503050406030204" pitchFamily="18" charset="0"/>
                              </a:rPr>
                              <m:t>′</m:t>
                            </m:r>
                          </m:sup>
                        </m:sSup>
                      </m:sub>
                    </m:sSub>
                    <m:d>
                      <m:dPr>
                        <m:ctrlPr>
                          <a:rPr lang="en-US" i="1">
                            <a:solidFill>
                              <a:schemeClr val="bg1">
                                <a:lumMod val="95000"/>
                              </a:schemeClr>
                            </a:solidFill>
                            <a:latin typeface="Cambria Math" panose="02040503050406030204" pitchFamily="18" charset="0"/>
                          </a:rPr>
                        </m:ctrlPr>
                      </m:dPr>
                      <m:e>
                        <m:sSubSup>
                          <m:sSubSupPr>
                            <m:ctrlPr>
                              <a:rPr lang="en-US" i="1" smtClean="0">
                                <a:solidFill>
                                  <a:schemeClr val="bg1">
                                    <a:lumMod val="95000"/>
                                  </a:schemeClr>
                                </a:solidFill>
                                <a:latin typeface="Cambria Math" panose="02040503050406030204" pitchFamily="18" charset="0"/>
                              </a:rPr>
                            </m:ctrlPr>
                          </m:sSubSupPr>
                          <m:e>
                            <m:r>
                              <a:rPr lang="en-US" b="0" i="1" smtClean="0">
                                <a:solidFill>
                                  <a:schemeClr val="bg1">
                                    <a:lumMod val="95000"/>
                                  </a:schemeClr>
                                </a:solidFill>
                                <a:latin typeface="Cambria Math" panose="02040503050406030204" pitchFamily="18" charset="0"/>
                              </a:rPr>
                              <m:t>𝑠</m:t>
                            </m:r>
                          </m:e>
                          <m:sub>
                            <m:r>
                              <a:rPr lang="en-US" i="1">
                                <a:solidFill>
                                  <a:schemeClr val="bg1">
                                    <a:lumMod val="95000"/>
                                  </a:schemeClr>
                                </a:solidFill>
                                <a:latin typeface="Cambria Math" panose="02040503050406030204" pitchFamily="18" charset="0"/>
                              </a:rPr>
                              <m:t>𝑘</m:t>
                            </m:r>
                          </m:sub>
                          <m:sup>
                            <m:r>
                              <a:rPr lang="en-US" i="0">
                                <a:solidFill>
                                  <a:schemeClr val="bg1">
                                    <a:lumMod val="95000"/>
                                  </a:schemeClr>
                                </a:solidFill>
                                <a:latin typeface="Cambria Math" panose="02040503050406030204" pitchFamily="18" charset="0"/>
                              </a:rPr>
                              <m:t>′</m:t>
                            </m:r>
                          </m:sup>
                        </m:sSubSup>
                        <m:r>
                          <a:rPr lang="en-US" b="0" i="0" smtClean="0">
                            <a:solidFill>
                              <a:schemeClr val="bg1">
                                <a:lumMod val="95000"/>
                              </a:schemeClr>
                            </a:solidFill>
                            <a:latin typeface="Cambria Math" panose="02040503050406030204" pitchFamily="18" charset="0"/>
                          </a:rPr>
                          <m:t> </m:t>
                        </m:r>
                        <m:r>
                          <a:rPr lang="en-US" i="0">
                            <a:solidFill>
                              <a:schemeClr val="bg1">
                                <a:lumMod val="95000"/>
                              </a:schemeClr>
                            </a:solidFill>
                            <a:latin typeface="Cambria Math" panose="02040503050406030204" pitchFamily="18" charset="0"/>
                          </a:rPr>
                          <m:t>,</m:t>
                        </m:r>
                        <m:r>
                          <a:rPr lang="en-US" b="0" i="0" smtClean="0">
                            <a:solidFill>
                              <a:schemeClr val="bg1">
                                <a:lumMod val="95000"/>
                              </a:schemeClr>
                            </a:solidFill>
                            <a:latin typeface="Cambria Math" panose="02040503050406030204" pitchFamily="18" charset="0"/>
                          </a:rPr>
                          <m:t> </m:t>
                        </m:r>
                        <m:sSub>
                          <m:sSubPr>
                            <m:ctrlPr>
                              <a:rPr lang="en-US" i="1">
                                <a:solidFill>
                                  <a:schemeClr val="bg1">
                                    <a:lumMod val="95000"/>
                                  </a:schemeClr>
                                </a:solidFill>
                                <a:latin typeface="Cambria Math" panose="02040503050406030204" pitchFamily="18" charset="0"/>
                              </a:rPr>
                            </m:ctrlPr>
                          </m:sSubPr>
                          <m:e>
                            <m:r>
                              <a:rPr lang="en-US" b="0" i="1" smtClean="0">
                                <a:solidFill>
                                  <a:schemeClr val="bg1">
                                    <a:lumMod val="95000"/>
                                  </a:schemeClr>
                                </a:solidFill>
                                <a:latin typeface="Cambria Math" panose="02040503050406030204" pitchFamily="18" charset="0"/>
                              </a:rPr>
                              <m:t>   </m:t>
                            </m:r>
                            <m:r>
                              <a:rPr lang="en-US" i="1">
                                <a:solidFill>
                                  <a:schemeClr val="bg1">
                                    <a:lumMod val="95000"/>
                                  </a:schemeClr>
                                </a:solidFill>
                                <a:latin typeface="Cambria Math" panose="02040503050406030204" pitchFamily="18" charset="0"/>
                              </a:rPr>
                              <m:t>𝜇</m:t>
                            </m:r>
                          </m:e>
                          <m:sub>
                            <m:sSup>
                              <m:sSupPr>
                                <m:ctrlPr>
                                  <a:rPr lang="en-US" i="1">
                                    <a:solidFill>
                                      <a:schemeClr val="bg1">
                                        <a:lumMod val="95000"/>
                                      </a:schemeClr>
                                    </a:solidFill>
                                    <a:latin typeface="Cambria Math" panose="02040503050406030204" pitchFamily="18" charset="0"/>
                                  </a:rPr>
                                </m:ctrlPr>
                              </m:sSupPr>
                              <m:e>
                                <m:r>
                                  <a:rPr lang="en-US" i="1">
                                    <a:solidFill>
                                      <a:schemeClr val="bg1">
                                        <a:lumMod val="95000"/>
                                      </a:schemeClr>
                                    </a:solidFill>
                                    <a:latin typeface="Cambria Math" panose="02040503050406030204" pitchFamily="18" charset="0"/>
                                  </a:rPr>
                                  <m:t>𝜃</m:t>
                                </m:r>
                              </m:e>
                              <m:sup>
                                <m:r>
                                  <a:rPr lang="en-US">
                                    <a:solidFill>
                                      <a:schemeClr val="bg1">
                                        <a:lumMod val="95000"/>
                                      </a:schemeClr>
                                    </a:solidFill>
                                    <a:latin typeface="Cambria Math" panose="02040503050406030204" pitchFamily="18" charset="0"/>
                                  </a:rPr>
                                  <m:t>′</m:t>
                                </m:r>
                              </m:sup>
                            </m:sSup>
                          </m:sub>
                        </m:sSub>
                        <m:d>
                          <m:dPr>
                            <m:ctrlPr>
                              <a:rPr lang="en-US" i="1">
                                <a:solidFill>
                                  <a:schemeClr val="bg1">
                                    <a:lumMod val="95000"/>
                                  </a:schemeClr>
                                </a:solidFill>
                                <a:latin typeface="Cambria Math" panose="02040503050406030204" pitchFamily="18" charset="0"/>
                              </a:rPr>
                            </m:ctrlPr>
                          </m:dPr>
                          <m:e>
                            <m:sSubSup>
                              <m:sSubSupPr>
                                <m:ctrlPr>
                                  <a:rPr lang="en-US" i="1">
                                    <a:solidFill>
                                      <a:schemeClr val="bg1">
                                        <a:lumMod val="95000"/>
                                      </a:schemeClr>
                                    </a:solidFill>
                                    <a:latin typeface="Cambria Math" panose="02040503050406030204" pitchFamily="18" charset="0"/>
                                  </a:rPr>
                                </m:ctrlPr>
                              </m:sSubSupPr>
                              <m:e>
                                <m:r>
                                  <a:rPr lang="en-US" i="1">
                                    <a:solidFill>
                                      <a:schemeClr val="bg1">
                                        <a:lumMod val="95000"/>
                                      </a:schemeClr>
                                    </a:solidFill>
                                    <a:latin typeface="Cambria Math" panose="02040503050406030204" pitchFamily="18" charset="0"/>
                                  </a:rPr>
                                  <m:t>𝑠</m:t>
                                </m:r>
                              </m:e>
                              <m:sub>
                                <m:r>
                                  <a:rPr lang="en-US" i="1">
                                    <a:solidFill>
                                      <a:schemeClr val="bg1">
                                        <a:lumMod val="95000"/>
                                      </a:schemeClr>
                                    </a:solidFill>
                                    <a:latin typeface="Cambria Math" panose="02040503050406030204" pitchFamily="18" charset="0"/>
                                  </a:rPr>
                                  <m:t>𝑘</m:t>
                                </m:r>
                              </m:sub>
                              <m:sup>
                                <m:r>
                                  <a:rPr lang="en-US" i="0">
                                    <a:solidFill>
                                      <a:schemeClr val="bg1">
                                        <a:lumMod val="95000"/>
                                      </a:schemeClr>
                                    </a:solidFill>
                                    <a:latin typeface="Cambria Math" panose="02040503050406030204" pitchFamily="18" charset="0"/>
                                  </a:rPr>
                                  <m:t>′</m:t>
                                </m:r>
                              </m:sup>
                            </m:sSubSup>
                          </m:e>
                        </m:d>
                      </m:e>
                    </m:d>
                  </m:oMath>
                </a14:m>
                <a:r>
                  <a:rPr lang="en-US">
                    <a:solidFill>
                      <a:schemeClr val="bg1">
                        <a:lumMod val="95000"/>
                      </a:schemeClr>
                    </a:solidFill>
                    <a:latin typeface="+mn-lt"/>
                  </a:rPr>
                  <a:t>       [1]</a:t>
                </a:r>
              </a:p>
            </p:txBody>
          </p:sp>
        </mc:Choice>
        <mc:Fallback xmlns="">
          <p:sp>
            <p:nvSpPr>
              <p:cNvPr id="66" name="Hộp Văn bản 65">
                <a:extLst>
                  <a:ext uri="{FF2B5EF4-FFF2-40B4-BE49-F238E27FC236}">
                    <a16:creationId xmlns:a16="http://schemas.microsoft.com/office/drawing/2014/main" id="{61D05131-5E5D-4DDA-AD85-0A4E2AD1866F}"/>
                  </a:ext>
                </a:extLst>
              </p:cNvPr>
              <p:cNvSpPr txBox="1">
                <a:spLocks noRot="1" noChangeAspect="1" noMove="1" noResize="1" noEditPoints="1" noAdjustHandles="1" noChangeArrowheads="1" noChangeShapeType="1" noTextEdit="1"/>
              </p:cNvSpPr>
              <p:nvPr/>
            </p:nvSpPr>
            <p:spPr>
              <a:xfrm>
                <a:off x="268665" y="2897896"/>
                <a:ext cx="3578480" cy="414537"/>
              </a:xfrm>
              <a:prstGeom prst="rect">
                <a:avLst/>
              </a:prstGeom>
              <a:blipFill>
                <a:blip r:embed="rId14"/>
                <a:stretch>
                  <a:fillRect l="-2385" t="-1471" r="-4600" b="-191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Hộp Văn bản 68">
                <a:extLst>
                  <a:ext uri="{FF2B5EF4-FFF2-40B4-BE49-F238E27FC236}">
                    <a16:creationId xmlns:a16="http://schemas.microsoft.com/office/drawing/2014/main" id="{1BB208BD-BA42-4849-864E-E40B1EE90A79}"/>
                  </a:ext>
                </a:extLst>
              </p:cNvPr>
              <p:cNvSpPr txBox="1"/>
              <p:nvPr/>
            </p:nvSpPr>
            <p:spPr>
              <a:xfrm>
                <a:off x="268665" y="3579682"/>
                <a:ext cx="4222181" cy="737510"/>
              </a:xfrm>
              <a:prstGeom prst="rect">
                <a:avLst/>
              </a:prstGeom>
              <a:noFill/>
            </p:spPr>
            <p:txBody>
              <a:bodyPr wrap="none" lIns="0" tIns="0" rIns="0" bIns="0" rtlCol="0">
                <a:spAutoFit/>
              </a:bodyPr>
              <a:lstStyle/>
              <a:p>
                <a14:m>
                  <m:oMath xmlns:m="http://schemas.openxmlformats.org/officeDocument/2006/math">
                    <m:r>
                      <a:rPr lang="en-US" smtClean="0">
                        <a:solidFill>
                          <a:schemeClr val="bg1">
                            <a:lumMod val="95000"/>
                          </a:schemeClr>
                        </a:solidFill>
                        <a:latin typeface="Cambria Math" panose="02040503050406030204" pitchFamily="18" charset="0"/>
                      </a:rPr>
                      <m:t>ℒ</m:t>
                    </m:r>
                    <m:d>
                      <m:dPr>
                        <m:ctrlPr>
                          <a:rPr lang="en-US" i="1">
                            <a:solidFill>
                              <a:schemeClr val="bg1">
                                <a:lumMod val="95000"/>
                              </a:schemeClr>
                            </a:solidFill>
                            <a:latin typeface="Cambria Math" panose="02040503050406030204" pitchFamily="18" charset="0"/>
                          </a:rPr>
                        </m:ctrlPr>
                      </m:dPr>
                      <m:e>
                        <m:r>
                          <a:rPr lang="en-US" i="1">
                            <a:solidFill>
                              <a:schemeClr val="bg1">
                                <a:lumMod val="95000"/>
                              </a:schemeClr>
                            </a:solidFill>
                            <a:latin typeface="Cambria Math" panose="02040503050406030204" pitchFamily="18" charset="0"/>
                          </a:rPr>
                          <m:t>𝜑</m:t>
                        </m:r>
                      </m:e>
                    </m:d>
                    <m:r>
                      <a:rPr lang="en-US" i="0">
                        <a:solidFill>
                          <a:schemeClr val="bg1">
                            <a:lumMod val="95000"/>
                          </a:schemeClr>
                        </a:solidFill>
                        <a:latin typeface="Cambria Math" panose="02040503050406030204" pitchFamily="18" charset="0"/>
                      </a:rPr>
                      <m:t>=</m:t>
                    </m:r>
                    <m:f>
                      <m:fPr>
                        <m:ctrlPr>
                          <a:rPr lang="en-US" i="1">
                            <a:solidFill>
                              <a:schemeClr val="bg1">
                                <a:lumMod val="95000"/>
                              </a:schemeClr>
                            </a:solidFill>
                            <a:latin typeface="Cambria Math" panose="02040503050406030204" pitchFamily="18" charset="0"/>
                          </a:rPr>
                        </m:ctrlPr>
                      </m:fPr>
                      <m:num>
                        <m:r>
                          <a:rPr lang="en-US" i="0">
                            <a:solidFill>
                              <a:schemeClr val="bg1">
                                <a:lumMod val="95000"/>
                              </a:schemeClr>
                            </a:solidFill>
                            <a:latin typeface="Cambria Math" panose="02040503050406030204" pitchFamily="18" charset="0"/>
                          </a:rPr>
                          <m:t>1</m:t>
                        </m:r>
                      </m:num>
                      <m:den>
                        <m:r>
                          <a:rPr lang="en-US" i="1">
                            <a:solidFill>
                              <a:schemeClr val="bg1">
                                <a:lumMod val="95000"/>
                              </a:schemeClr>
                            </a:solidFill>
                            <a:latin typeface="Cambria Math" panose="02040503050406030204" pitchFamily="18" charset="0"/>
                          </a:rPr>
                          <m:t>𝑁</m:t>
                        </m:r>
                      </m:den>
                    </m:f>
                    <m:nary>
                      <m:naryPr>
                        <m:chr m:val="∑"/>
                        <m:limLoc m:val="undOvr"/>
                        <m:grow m:val="on"/>
                        <m:supHide m:val="on"/>
                        <m:ctrlPr>
                          <a:rPr lang="en-US" i="1">
                            <a:solidFill>
                              <a:schemeClr val="bg1">
                                <a:lumMod val="95000"/>
                              </a:schemeClr>
                            </a:solidFill>
                            <a:latin typeface="Cambria Math" panose="02040503050406030204" pitchFamily="18" charset="0"/>
                          </a:rPr>
                        </m:ctrlPr>
                      </m:naryPr>
                      <m:sub>
                        <m:r>
                          <a:rPr lang="en-US" i="1">
                            <a:solidFill>
                              <a:schemeClr val="bg1">
                                <a:lumMod val="95000"/>
                              </a:schemeClr>
                            </a:solidFill>
                            <a:latin typeface="Cambria Math" panose="02040503050406030204" pitchFamily="18" charset="0"/>
                          </a:rPr>
                          <m:t>𝑘</m:t>
                        </m:r>
                      </m:sub>
                      <m:sup/>
                      <m:e>
                        <m:sSup>
                          <m:sSupPr>
                            <m:ctrlPr>
                              <a:rPr lang="en-US" i="1">
                                <a:solidFill>
                                  <a:schemeClr val="bg1">
                                    <a:lumMod val="95000"/>
                                  </a:schemeClr>
                                </a:solidFill>
                                <a:latin typeface="Cambria Math" panose="02040503050406030204" pitchFamily="18" charset="0"/>
                              </a:rPr>
                            </m:ctrlPr>
                          </m:sSupPr>
                          <m:e>
                            <m:d>
                              <m:dPr>
                                <m:ctrlPr>
                                  <a:rPr lang="en-US" i="1">
                                    <a:solidFill>
                                      <a:schemeClr val="bg1">
                                        <a:lumMod val="95000"/>
                                      </a:schemeClr>
                                    </a:solidFill>
                                    <a:latin typeface="Cambria Math" panose="02040503050406030204" pitchFamily="18" charset="0"/>
                                  </a:rPr>
                                </m:ctrlPr>
                              </m:dPr>
                              <m:e>
                                <m:sSub>
                                  <m:sSubPr>
                                    <m:ctrlPr>
                                      <a:rPr lang="en-US" i="1">
                                        <a:solidFill>
                                          <a:schemeClr val="bg1">
                                            <a:lumMod val="95000"/>
                                          </a:schemeClr>
                                        </a:solidFill>
                                        <a:latin typeface="Cambria Math" panose="02040503050406030204" pitchFamily="18" charset="0"/>
                                      </a:rPr>
                                    </m:ctrlPr>
                                  </m:sSubPr>
                                  <m:e>
                                    <m:r>
                                      <a:rPr lang="en-US" i="1">
                                        <a:solidFill>
                                          <a:schemeClr val="bg1">
                                            <a:lumMod val="95000"/>
                                          </a:schemeClr>
                                        </a:solidFill>
                                        <a:latin typeface="Cambria Math" panose="02040503050406030204" pitchFamily="18" charset="0"/>
                                      </a:rPr>
                                      <m:t>𝑦</m:t>
                                    </m:r>
                                  </m:e>
                                  <m:sub>
                                    <m:r>
                                      <a:rPr lang="en-US" i="1">
                                        <a:solidFill>
                                          <a:schemeClr val="bg1">
                                            <a:lumMod val="95000"/>
                                          </a:schemeClr>
                                        </a:solidFill>
                                        <a:latin typeface="Cambria Math" panose="02040503050406030204" pitchFamily="18" charset="0"/>
                                      </a:rPr>
                                      <m:t>𝑘</m:t>
                                    </m:r>
                                  </m:sub>
                                </m:sSub>
                                <m:r>
                                  <a:rPr lang="en-US" i="0">
                                    <a:solidFill>
                                      <a:schemeClr val="bg1">
                                        <a:lumMod val="95000"/>
                                      </a:schemeClr>
                                    </a:solidFill>
                                    <a:latin typeface="Cambria Math" panose="02040503050406030204" pitchFamily="18" charset="0"/>
                                  </a:rPr>
                                  <m:t>−</m:t>
                                </m:r>
                                <m:sSub>
                                  <m:sSubPr>
                                    <m:ctrlPr>
                                      <a:rPr lang="en-US" i="1">
                                        <a:solidFill>
                                          <a:schemeClr val="bg1">
                                            <a:lumMod val="95000"/>
                                          </a:schemeClr>
                                        </a:solidFill>
                                        <a:latin typeface="Cambria Math" panose="02040503050406030204" pitchFamily="18" charset="0"/>
                                      </a:rPr>
                                    </m:ctrlPr>
                                  </m:sSubPr>
                                  <m:e>
                                    <m:r>
                                      <a:rPr lang="en-US" i="1">
                                        <a:solidFill>
                                          <a:schemeClr val="bg1">
                                            <a:lumMod val="95000"/>
                                          </a:schemeClr>
                                        </a:solidFill>
                                        <a:latin typeface="Cambria Math" panose="02040503050406030204" pitchFamily="18" charset="0"/>
                                      </a:rPr>
                                      <m:t>𝑄</m:t>
                                    </m:r>
                                  </m:e>
                                  <m:sub>
                                    <m:r>
                                      <a:rPr lang="en-US" i="1">
                                        <a:solidFill>
                                          <a:schemeClr val="bg1">
                                            <a:lumMod val="95000"/>
                                          </a:schemeClr>
                                        </a:solidFill>
                                        <a:latin typeface="Cambria Math" panose="02040503050406030204" pitchFamily="18" charset="0"/>
                                      </a:rPr>
                                      <m:t>𝜑</m:t>
                                    </m:r>
                                  </m:sub>
                                </m:sSub>
                                <m:d>
                                  <m:dPr>
                                    <m:ctrlPr>
                                      <a:rPr lang="en-US" i="1">
                                        <a:solidFill>
                                          <a:schemeClr val="bg1">
                                            <a:lumMod val="95000"/>
                                          </a:schemeClr>
                                        </a:solidFill>
                                        <a:latin typeface="Cambria Math" panose="02040503050406030204" pitchFamily="18" charset="0"/>
                                      </a:rPr>
                                    </m:ctrlPr>
                                  </m:dPr>
                                  <m:e>
                                    <m:sSub>
                                      <m:sSubPr>
                                        <m:ctrlPr>
                                          <a:rPr lang="en-US" i="1">
                                            <a:solidFill>
                                              <a:schemeClr val="bg1">
                                                <a:lumMod val="95000"/>
                                              </a:schemeClr>
                                            </a:solidFill>
                                            <a:latin typeface="Cambria Math" panose="02040503050406030204" pitchFamily="18" charset="0"/>
                                          </a:rPr>
                                        </m:ctrlPr>
                                      </m:sSubPr>
                                      <m:e>
                                        <m:r>
                                          <a:rPr lang="en-US" i="1">
                                            <a:solidFill>
                                              <a:schemeClr val="bg1">
                                                <a:lumMod val="95000"/>
                                              </a:schemeClr>
                                            </a:solidFill>
                                            <a:latin typeface="Cambria Math" panose="02040503050406030204" pitchFamily="18" charset="0"/>
                                          </a:rPr>
                                          <m:t>𝑠</m:t>
                                        </m:r>
                                      </m:e>
                                      <m:sub>
                                        <m:r>
                                          <a:rPr lang="en-US" i="1">
                                            <a:solidFill>
                                              <a:schemeClr val="bg1">
                                                <a:lumMod val="95000"/>
                                              </a:schemeClr>
                                            </a:solidFill>
                                            <a:latin typeface="Cambria Math" panose="02040503050406030204" pitchFamily="18" charset="0"/>
                                          </a:rPr>
                                          <m:t>𝑘</m:t>
                                        </m:r>
                                      </m:sub>
                                    </m:sSub>
                                    <m:r>
                                      <a:rPr lang="en-US" i="0">
                                        <a:solidFill>
                                          <a:schemeClr val="bg1">
                                            <a:lumMod val="95000"/>
                                          </a:schemeClr>
                                        </a:solidFill>
                                        <a:latin typeface="Cambria Math" panose="02040503050406030204" pitchFamily="18" charset="0"/>
                                      </a:rPr>
                                      <m:t>,</m:t>
                                    </m:r>
                                    <m:sSub>
                                      <m:sSubPr>
                                        <m:ctrlPr>
                                          <a:rPr lang="en-US" i="1">
                                            <a:solidFill>
                                              <a:schemeClr val="bg1">
                                                <a:lumMod val="95000"/>
                                              </a:schemeClr>
                                            </a:solidFill>
                                            <a:latin typeface="Cambria Math" panose="02040503050406030204" pitchFamily="18" charset="0"/>
                                          </a:rPr>
                                        </m:ctrlPr>
                                      </m:sSubPr>
                                      <m:e>
                                        <m:r>
                                          <a:rPr lang="en-US" i="1">
                                            <a:solidFill>
                                              <a:schemeClr val="bg1">
                                                <a:lumMod val="95000"/>
                                              </a:schemeClr>
                                            </a:solidFill>
                                            <a:latin typeface="Cambria Math" panose="02040503050406030204" pitchFamily="18" charset="0"/>
                                          </a:rPr>
                                          <m:t>𝑎</m:t>
                                        </m:r>
                                      </m:e>
                                      <m:sub>
                                        <m:r>
                                          <a:rPr lang="en-US" i="1">
                                            <a:solidFill>
                                              <a:schemeClr val="bg1">
                                                <a:lumMod val="95000"/>
                                              </a:schemeClr>
                                            </a:solidFill>
                                            <a:latin typeface="Cambria Math" panose="02040503050406030204" pitchFamily="18" charset="0"/>
                                          </a:rPr>
                                          <m:t>𝑘</m:t>
                                        </m:r>
                                      </m:sub>
                                    </m:sSub>
                                  </m:e>
                                </m:d>
                              </m:e>
                            </m:d>
                          </m:e>
                          <m:sup>
                            <m:r>
                              <a:rPr lang="en-US" i="0">
                                <a:solidFill>
                                  <a:schemeClr val="bg1">
                                    <a:lumMod val="95000"/>
                                  </a:schemeClr>
                                </a:solidFill>
                                <a:latin typeface="Cambria Math" panose="02040503050406030204" pitchFamily="18" charset="0"/>
                              </a:rPr>
                              <m:t>2</m:t>
                            </m:r>
                          </m:sup>
                        </m:sSup>
                      </m:e>
                    </m:nary>
                  </m:oMath>
                </a14:m>
                <a:r>
                  <a:rPr lang="en-US">
                    <a:solidFill>
                      <a:schemeClr val="bg1">
                        <a:lumMod val="95000"/>
                      </a:schemeClr>
                    </a:solidFill>
                  </a:rPr>
                  <a:t>        [2]</a:t>
                </a:r>
              </a:p>
            </p:txBody>
          </p:sp>
        </mc:Choice>
        <mc:Fallback xmlns="">
          <p:sp>
            <p:nvSpPr>
              <p:cNvPr id="69" name="Hộp Văn bản 68">
                <a:extLst>
                  <a:ext uri="{FF2B5EF4-FFF2-40B4-BE49-F238E27FC236}">
                    <a16:creationId xmlns:a16="http://schemas.microsoft.com/office/drawing/2014/main" id="{1BB208BD-BA42-4849-864E-E40B1EE90A79}"/>
                  </a:ext>
                </a:extLst>
              </p:cNvPr>
              <p:cNvSpPr txBox="1">
                <a:spLocks noRot="1" noChangeAspect="1" noMove="1" noResize="1" noEditPoints="1" noAdjustHandles="1" noChangeArrowheads="1" noChangeShapeType="1" noTextEdit="1"/>
              </p:cNvSpPr>
              <p:nvPr/>
            </p:nvSpPr>
            <p:spPr>
              <a:xfrm>
                <a:off x="268665" y="3579682"/>
                <a:ext cx="4222181" cy="737510"/>
              </a:xfrm>
              <a:prstGeom prst="rect">
                <a:avLst/>
              </a:prstGeom>
              <a:blipFill>
                <a:blip r:embed="rId15"/>
                <a:stretch>
                  <a:fillRect r="-1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Hộp Văn bản 69">
                <a:extLst>
                  <a:ext uri="{FF2B5EF4-FFF2-40B4-BE49-F238E27FC236}">
                    <a16:creationId xmlns:a16="http://schemas.microsoft.com/office/drawing/2014/main" id="{A7770019-39D1-4E86-B899-9DC29844C0A8}"/>
                  </a:ext>
                </a:extLst>
              </p:cNvPr>
              <p:cNvSpPr txBox="1"/>
              <p:nvPr/>
            </p:nvSpPr>
            <p:spPr>
              <a:xfrm>
                <a:off x="209215" y="4567321"/>
                <a:ext cx="5356018" cy="970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lumMod val="95000"/>
                                </a:schemeClr>
                              </a:solidFill>
                              <a:latin typeface="Cambria Math" panose="02040503050406030204" pitchFamily="18" charset="0"/>
                            </a:rPr>
                          </m:ctrlPr>
                        </m:sSubPr>
                        <m:e>
                          <m:r>
                            <m:rPr>
                              <m:sty m:val="p"/>
                            </m:rPr>
                            <a:rPr lang="en-US">
                              <a:solidFill>
                                <a:schemeClr val="bg1">
                                  <a:lumMod val="95000"/>
                                </a:schemeClr>
                              </a:solidFill>
                              <a:latin typeface="Cambria Math" panose="02040503050406030204" pitchFamily="18" charset="0"/>
                            </a:rPr>
                            <m:t>∇</m:t>
                          </m:r>
                        </m:e>
                        <m:sub>
                          <m:r>
                            <a:rPr lang="en-US" i="1">
                              <a:solidFill>
                                <a:schemeClr val="bg1">
                                  <a:lumMod val="95000"/>
                                </a:schemeClr>
                              </a:solidFill>
                              <a:latin typeface="Cambria Math" panose="02040503050406030204" pitchFamily="18" charset="0"/>
                            </a:rPr>
                            <m:t>𝜃</m:t>
                          </m:r>
                        </m:sub>
                      </m:sSub>
                      <m:r>
                        <a:rPr lang="en-US" i="1">
                          <a:solidFill>
                            <a:schemeClr val="bg1">
                              <a:lumMod val="95000"/>
                            </a:schemeClr>
                          </a:solidFill>
                          <a:latin typeface="Cambria Math" panose="02040503050406030204" pitchFamily="18" charset="0"/>
                        </a:rPr>
                        <m:t>𝐽</m:t>
                      </m:r>
                      <m:d>
                        <m:dPr>
                          <m:ctrlPr>
                            <a:rPr lang="en-US" i="1">
                              <a:solidFill>
                                <a:schemeClr val="bg1">
                                  <a:lumMod val="95000"/>
                                </a:schemeClr>
                              </a:solidFill>
                              <a:latin typeface="Cambria Math" panose="02040503050406030204" pitchFamily="18" charset="0"/>
                            </a:rPr>
                          </m:ctrlPr>
                        </m:dPr>
                        <m:e>
                          <m:r>
                            <a:rPr lang="en-US" i="1">
                              <a:solidFill>
                                <a:schemeClr val="bg1">
                                  <a:lumMod val="95000"/>
                                </a:schemeClr>
                              </a:solidFill>
                              <a:latin typeface="Cambria Math" panose="02040503050406030204" pitchFamily="18" charset="0"/>
                            </a:rPr>
                            <m:t>𝜃</m:t>
                          </m:r>
                        </m:e>
                      </m:d>
                      <m:r>
                        <a:rPr lang="en-US" i="0">
                          <a:solidFill>
                            <a:schemeClr val="bg1">
                              <a:lumMod val="95000"/>
                            </a:schemeClr>
                          </a:solidFill>
                          <a:latin typeface="Cambria Math" panose="02040503050406030204" pitchFamily="18" charset="0"/>
                        </a:rPr>
                        <m:t>=</m:t>
                      </m:r>
                      <m:f>
                        <m:fPr>
                          <m:ctrlPr>
                            <a:rPr lang="en-US" i="1">
                              <a:solidFill>
                                <a:schemeClr val="bg1">
                                  <a:lumMod val="95000"/>
                                </a:schemeClr>
                              </a:solidFill>
                              <a:latin typeface="Cambria Math" panose="02040503050406030204" pitchFamily="18" charset="0"/>
                            </a:rPr>
                          </m:ctrlPr>
                        </m:fPr>
                        <m:num>
                          <m:r>
                            <a:rPr lang="en-US" i="0">
                              <a:solidFill>
                                <a:schemeClr val="bg1">
                                  <a:lumMod val="95000"/>
                                </a:schemeClr>
                              </a:solidFill>
                              <a:latin typeface="Cambria Math" panose="02040503050406030204" pitchFamily="18" charset="0"/>
                            </a:rPr>
                            <m:t>1</m:t>
                          </m:r>
                        </m:num>
                        <m:den>
                          <m:r>
                            <a:rPr lang="en-US" i="1">
                              <a:solidFill>
                                <a:schemeClr val="bg1">
                                  <a:lumMod val="95000"/>
                                </a:schemeClr>
                              </a:solidFill>
                              <a:latin typeface="Cambria Math" panose="02040503050406030204" pitchFamily="18" charset="0"/>
                            </a:rPr>
                            <m:t>𝑁</m:t>
                          </m:r>
                        </m:den>
                      </m:f>
                      <m:sSub>
                        <m:sSubPr>
                          <m:ctrlPr>
                            <a:rPr lang="en-US" i="1">
                              <a:solidFill>
                                <a:schemeClr val="bg1">
                                  <a:lumMod val="95000"/>
                                </a:schemeClr>
                              </a:solidFill>
                              <a:latin typeface="Cambria Math" panose="02040503050406030204" pitchFamily="18" charset="0"/>
                            </a:rPr>
                          </m:ctrlPr>
                        </m:sSubPr>
                        <m:e>
                          <m:d>
                            <m:dPr>
                              <m:begChr m:val=""/>
                              <m:endChr m:val="|"/>
                              <m:ctrlPr>
                                <a:rPr lang="en-US" i="1">
                                  <a:solidFill>
                                    <a:schemeClr val="bg1">
                                      <a:lumMod val="95000"/>
                                    </a:schemeClr>
                                  </a:solidFill>
                                  <a:latin typeface="Cambria Math" panose="02040503050406030204" pitchFamily="18" charset="0"/>
                                </a:rPr>
                              </m:ctrlPr>
                            </m:dPr>
                            <m:e>
                              <m:nary>
                                <m:naryPr>
                                  <m:chr m:val="∑"/>
                                  <m:limLoc m:val="undOvr"/>
                                  <m:grow m:val="on"/>
                                  <m:supHide m:val="on"/>
                                  <m:ctrlPr>
                                    <a:rPr lang="en-US" i="1">
                                      <a:solidFill>
                                        <a:schemeClr val="bg1">
                                          <a:lumMod val="95000"/>
                                        </a:schemeClr>
                                      </a:solidFill>
                                      <a:latin typeface="Cambria Math" panose="02040503050406030204" pitchFamily="18" charset="0"/>
                                    </a:rPr>
                                  </m:ctrlPr>
                                </m:naryPr>
                                <m:sub>
                                  <m:r>
                                    <a:rPr lang="en-US" i="1">
                                      <a:solidFill>
                                        <a:schemeClr val="bg1">
                                          <a:lumMod val="95000"/>
                                        </a:schemeClr>
                                      </a:solidFill>
                                      <a:latin typeface="Cambria Math" panose="02040503050406030204" pitchFamily="18" charset="0"/>
                                    </a:rPr>
                                    <m:t>𝑘</m:t>
                                  </m:r>
                                </m:sub>
                                <m:sup/>
                                <m:e>
                                  <m:sSub>
                                    <m:sSubPr>
                                      <m:ctrlPr>
                                        <a:rPr lang="en-US" i="1">
                                          <a:solidFill>
                                            <a:schemeClr val="bg1">
                                              <a:lumMod val="95000"/>
                                            </a:schemeClr>
                                          </a:solidFill>
                                          <a:latin typeface="Cambria Math" panose="02040503050406030204" pitchFamily="18" charset="0"/>
                                        </a:rPr>
                                      </m:ctrlPr>
                                    </m:sSubPr>
                                    <m:e>
                                      <m:r>
                                        <m:rPr>
                                          <m:sty m:val="p"/>
                                        </m:rPr>
                                        <a:rPr lang="en-US" i="0">
                                          <a:solidFill>
                                            <a:schemeClr val="bg1">
                                              <a:lumMod val="95000"/>
                                            </a:schemeClr>
                                          </a:solidFill>
                                          <a:latin typeface="Cambria Math" panose="02040503050406030204" pitchFamily="18" charset="0"/>
                                        </a:rPr>
                                        <m:t>∇</m:t>
                                      </m:r>
                                    </m:e>
                                    <m:sub>
                                      <m:r>
                                        <a:rPr lang="en-US" i="1">
                                          <a:solidFill>
                                            <a:schemeClr val="bg1">
                                              <a:lumMod val="95000"/>
                                            </a:schemeClr>
                                          </a:solidFill>
                                          <a:latin typeface="Cambria Math" panose="02040503050406030204" pitchFamily="18" charset="0"/>
                                        </a:rPr>
                                        <m:t>𝜃</m:t>
                                      </m:r>
                                    </m:sub>
                                  </m:sSub>
                                  <m:sSub>
                                    <m:sSubPr>
                                      <m:ctrlPr>
                                        <a:rPr lang="en-US" i="1">
                                          <a:solidFill>
                                            <a:schemeClr val="bg1">
                                              <a:lumMod val="95000"/>
                                            </a:schemeClr>
                                          </a:solidFill>
                                          <a:latin typeface="Cambria Math" panose="02040503050406030204" pitchFamily="18" charset="0"/>
                                        </a:rPr>
                                      </m:ctrlPr>
                                    </m:sSubPr>
                                    <m:e>
                                      <m:r>
                                        <a:rPr lang="en-US" i="1">
                                          <a:solidFill>
                                            <a:schemeClr val="bg1">
                                              <a:lumMod val="95000"/>
                                            </a:schemeClr>
                                          </a:solidFill>
                                          <a:latin typeface="Cambria Math" panose="02040503050406030204" pitchFamily="18" charset="0"/>
                                        </a:rPr>
                                        <m:t>𝜇</m:t>
                                      </m:r>
                                    </m:e>
                                    <m:sub>
                                      <m:r>
                                        <a:rPr lang="en-US" i="1">
                                          <a:solidFill>
                                            <a:schemeClr val="bg1">
                                              <a:lumMod val="95000"/>
                                            </a:schemeClr>
                                          </a:solidFill>
                                          <a:latin typeface="Cambria Math" panose="02040503050406030204" pitchFamily="18" charset="0"/>
                                        </a:rPr>
                                        <m:t>𝜃</m:t>
                                      </m:r>
                                    </m:sub>
                                  </m:sSub>
                                  <m:d>
                                    <m:dPr>
                                      <m:ctrlPr>
                                        <a:rPr lang="en-US" i="1">
                                          <a:solidFill>
                                            <a:schemeClr val="bg1">
                                              <a:lumMod val="95000"/>
                                            </a:schemeClr>
                                          </a:solidFill>
                                          <a:latin typeface="Cambria Math" panose="02040503050406030204" pitchFamily="18" charset="0"/>
                                        </a:rPr>
                                      </m:ctrlPr>
                                    </m:dPr>
                                    <m:e>
                                      <m:sSub>
                                        <m:sSubPr>
                                          <m:ctrlPr>
                                            <a:rPr lang="en-US" i="1">
                                              <a:solidFill>
                                                <a:schemeClr val="bg1">
                                                  <a:lumMod val="95000"/>
                                                </a:schemeClr>
                                              </a:solidFill>
                                              <a:latin typeface="Cambria Math" panose="02040503050406030204" pitchFamily="18" charset="0"/>
                                            </a:rPr>
                                          </m:ctrlPr>
                                        </m:sSubPr>
                                        <m:e>
                                          <m:r>
                                            <a:rPr lang="en-US" i="1">
                                              <a:solidFill>
                                                <a:schemeClr val="bg1">
                                                  <a:lumMod val="95000"/>
                                                </a:schemeClr>
                                              </a:solidFill>
                                              <a:latin typeface="Cambria Math" panose="02040503050406030204" pitchFamily="18" charset="0"/>
                                            </a:rPr>
                                            <m:t>𝑠</m:t>
                                          </m:r>
                                        </m:e>
                                        <m:sub>
                                          <m:r>
                                            <a:rPr lang="en-US" i="1">
                                              <a:solidFill>
                                                <a:schemeClr val="bg1">
                                                  <a:lumMod val="95000"/>
                                                </a:schemeClr>
                                              </a:solidFill>
                                              <a:latin typeface="Cambria Math" panose="02040503050406030204" pitchFamily="18" charset="0"/>
                                            </a:rPr>
                                            <m:t>𝑘</m:t>
                                          </m:r>
                                        </m:sub>
                                      </m:sSub>
                                    </m:e>
                                  </m:d>
                                  <m:r>
                                    <a:rPr lang="en-US" b="0" i="1" smtClean="0">
                                      <a:solidFill>
                                        <a:schemeClr val="bg1">
                                          <a:lumMod val="95000"/>
                                        </a:schemeClr>
                                      </a:solidFill>
                                      <a:latin typeface="Cambria Math" panose="02040503050406030204" pitchFamily="18" charset="0"/>
                                    </a:rPr>
                                    <m:t>∗</m:t>
                                  </m:r>
                                  <m:sSub>
                                    <m:sSubPr>
                                      <m:ctrlPr>
                                        <a:rPr lang="en-US" i="1">
                                          <a:solidFill>
                                            <a:schemeClr val="bg1">
                                              <a:lumMod val="95000"/>
                                            </a:schemeClr>
                                          </a:solidFill>
                                          <a:latin typeface="Cambria Math" panose="02040503050406030204" pitchFamily="18" charset="0"/>
                                        </a:rPr>
                                      </m:ctrlPr>
                                    </m:sSubPr>
                                    <m:e>
                                      <m:r>
                                        <m:rPr>
                                          <m:sty m:val="p"/>
                                        </m:rPr>
                                        <a:rPr lang="en-US" i="0">
                                          <a:solidFill>
                                            <a:schemeClr val="bg1">
                                              <a:lumMod val="95000"/>
                                            </a:schemeClr>
                                          </a:solidFill>
                                          <a:latin typeface="Cambria Math" panose="02040503050406030204" pitchFamily="18" charset="0"/>
                                        </a:rPr>
                                        <m:t>∇</m:t>
                                      </m:r>
                                    </m:e>
                                    <m:sub>
                                      <m:r>
                                        <a:rPr lang="en-US" i="1">
                                          <a:solidFill>
                                            <a:schemeClr val="bg1">
                                              <a:lumMod val="95000"/>
                                            </a:schemeClr>
                                          </a:solidFill>
                                          <a:latin typeface="Cambria Math" panose="02040503050406030204" pitchFamily="18" charset="0"/>
                                        </a:rPr>
                                        <m:t>𝑎</m:t>
                                      </m:r>
                                    </m:sub>
                                  </m:sSub>
                                  <m:sSub>
                                    <m:sSubPr>
                                      <m:ctrlPr>
                                        <a:rPr lang="en-US" i="1">
                                          <a:solidFill>
                                            <a:schemeClr val="bg1">
                                              <a:lumMod val="95000"/>
                                            </a:schemeClr>
                                          </a:solidFill>
                                          <a:latin typeface="Cambria Math" panose="02040503050406030204" pitchFamily="18" charset="0"/>
                                        </a:rPr>
                                      </m:ctrlPr>
                                    </m:sSubPr>
                                    <m:e>
                                      <m:r>
                                        <a:rPr lang="en-US" i="1">
                                          <a:solidFill>
                                            <a:schemeClr val="bg1">
                                              <a:lumMod val="95000"/>
                                            </a:schemeClr>
                                          </a:solidFill>
                                          <a:latin typeface="Cambria Math" panose="02040503050406030204" pitchFamily="18" charset="0"/>
                                        </a:rPr>
                                        <m:t>𝑄</m:t>
                                      </m:r>
                                    </m:e>
                                    <m:sub>
                                      <m:r>
                                        <a:rPr lang="en-US" i="1">
                                          <a:solidFill>
                                            <a:schemeClr val="bg1">
                                              <a:lumMod val="95000"/>
                                            </a:schemeClr>
                                          </a:solidFill>
                                          <a:latin typeface="Cambria Math" panose="02040503050406030204" pitchFamily="18" charset="0"/>
                                        </a:rPr>
                                        <m:t>𝜑</m:t>
                                      </m:r>
                                    </m:sub>
                                  </m:sSub>
                                  <m:d>
                                    <m:dPr>
                                      <m:ctrlPr>
                                        <a:rPr lang="en-US" i="1">
                                          <a:solidFill>
                                            <a:schemeClr val="bg1">
                                              <a:lumMod val="95000"/>
                                            </a:schemeClr>
                                          </a:solidFill>
                                          <a:latin typeface="Cambria Math" panose="02040503050406030204" pitchFamily="18" charset="0"/>
                                        </a:rPr>
                                      </m:ctrlPr>
                                    </m:dPr>
                                    <m:e>
                                      <m:sSub>
                                        <m:sSubPr>
                                          <m:ctrlPr>
                                            <a:rPr lang="en-US" i="1">
                                              <a:solidFill>
                                                <a:schemeClr val="bg1">
                                                  <a:lumMod val="95000"/>
                                                </a:schemeClr>
                                              </a:solidFill>
                                              <a:latin typeface="Cambria Math" panose="02040503050406030204" pitchFamily="18" charset="0"/>
                                            </a:rPr>
                                          </m:ctrlPr>
                                        </m:sSubPr>
                                        <m:e>
                                          <m:r>
                                            <a:rPr lang="en-US" i="1">
                                              <a:solidFill>
                                                <a:schemeClr val="bg1">
                                                  <a:lumMod val="95000"/>
                                                </a:schemeClr>
                                              </a:solidFill>
                                              <a:latin typeface="Cambria Math" panose="02040503050406030204" pitchFamily="18" charset="0"/>
                                            </a:rPr>
                                            <m:t>𝑠</m:t>
                                          </m:r>
                                        </m:e>
                                        <m:sub>
                                          <m:r>
                                            <a:rPr lang="en-US" i="1">
                                              <a:solidFill>
                                                <a:schemeClr val="bg1">
                                                  <a:lumMod val="95000"/>
                                                </a:schemeClr>
                                              </a:solidFill>
                                              <a:latin typeface="Cambria Math" panose="02040503050406030204" pitchFamily="18" charset="0"/>
                                            </a:rPr>
                                            <m:t>𝑘</m:t>
                                          </m:r>
                                        </m:sub>
                                      </m:sSub>
                                      <m:r>
                                        <a:rPr lang="en-US" i="0">
                                          <a:solidFill>
                                            <a:schemeClr val="bg1">
                                              <a:lumMod val="95000"/>
                                            </a:schemeClr>
                                          </a:solidFill>
                                          <a:latin typeface="Cambria Math" panose="02040503050406030204" pitchFamily="18" charset="0"/>
                                        </a:rPr>
                                        <m:t>,</m:t>
                                      </m:r>
                                      <m:r>
                                        <a:rPr lang="en-US" i="1">
                                          <a:solidFill>
                                            <a:schemeClr val="bg1">
                                              <a:lumMod val="95000"/>
                                            </a:schemeClr>
                                          </a:solidFill>
                                          <a:latin typeface="Cambria Math" panose="02040503050406030204" pitchFamily="18" charset="0"/>
                                        </a:rPr>
                                        <m:t>𝑎</m:t>
                                      </m:r>
                                    </m:e>
                                  </m:d>
                                </m:e>
                              </m:nary>
                            </m:e>
                          </m:d>
                        </m:e>
                        <m:sub>
                          <m:r>
                            <a:rPr lang="en-US" i="1">
                              <a:solidFill>
                                <a:schemeClr val="bg1">
                                  <a:lumMod val="95000"/>
                                </a:schemeClr>
                              </a:solidFill>
                              <a:latin typeface="Cambria Math" panose="02040503050406030204" pitchFamily="18" charset="0"/>
                            </a:rPr>
                            <m:t>𝑎</m:t>
                          </m:r>
                          <m:r>
                            <a:rPr lang="en-US" i="0">
                              <a:solidFill>
                                <a:schemeClr val="bg1">
                                  <a:lumMod val="95000"/>
                                </a:schemeClr>
                              </a:solidFill>
                              <a:latin typeface="Cambria Math" panose="02040503050406030204" pitchFamily="18" charset="0"/>
                            </a:rPr>
                            <m:t>=</m:t>
                          </m:r>
                          <m:sSub>
                            <m:sSubPr>
                              <m:ctrlPr>
                                <a:rPr lang="en-US" i="1">
                                  <a:solidFill>
                                    <a:schemeClr val="bg1">
                                      <a:lumMod val="95000"/>
                                    </a:schemeClr>
                                  </a:solidFill>
                                  <a:latin typeface="Cambria Math" panose="02040503050406030204" pitchFamily="18" charset="0"/>
                                </a:rPr>
                              </m:ctrlPr>
                            </m:sSubPr>
                            <m:e>
                              <m:r>
                                <a:rPr lang="en-US" i="1">
                                  <a:solidFill>
                                    <a:schemeClr val="bg1">
                                      <a:lumMod val="95000"/>
                                    </a:schemeClr>
                                  </a:solidFill>
                                  <a:latin typeface="Cambria Math" panose="02040503050406030204" pitchFamily="18" charset="0"/>
                                </a:rPr>
                                <m:t>𝜇</m:t>
                              </m:r>
                            </m:e>
                            <m:sub>
                              <m:r>
                                <a:rPr lang="en-US" i="1">
                                  <a:solidFill>
                                    <a:schemeClr val="bg1">
                                      <a:lumMod val="95000"/>
                                    </a:schemeClr>
                                  </a:solidFill>
                                  <a:latin typeface="Cambria Math" panose="02040503050406030204" pitchFamily="18" charset="0"/>
                                </a:rPr>
                                <m:t>𝜃</m:t>
                              </m:r>
                            </m:sub>
                          </m:sSub>
                          <m:d>
                            <m:dPr>
                              <m:ctrlPr>
                                <a:rPr lang="en-US" i="1">
                                  <a:solidFill>
                                    <a:schemeClr val="bg1">
                                      <a:lumMod val="95000"/>
                                    </a:schemeClr>
                                  </a:solidFill>
                                  <a:latin typeface="Cambria Math" panose="02040503050406030204" pitchFamily="18" charset="0"/>
                                </a:rPr>
                              </m:ctrlPr>
                            </m:dPr>
                            <m:e>
                              <m:r>
                                <m:rPr>
                                  <m:sty m:val="p"/>
                                </m:rPr>
                                <a:rPr lang="en-US" b="0" i="0" smtClean="0">
                                  <a:solidFill>
                                    <a:schemeClr val="bg1">
                                      <a:lumMod val="95000"/>
                                    </a:schemeClr>
                                  </a:solidFill>
                                  <a:latin typeface="Cambria Math" panose="02040503050406030204" pitchFamily="18" charset="0"/>
                                </a:rPr>
                                <m:t>s</m:t>
                              </m:r>
                              <m:m>
                                <m:mPr>
                                  <m:plcHide m:val="on"/>
                                  <m:mcs>
                                    <m:mc>
                                      <m:mcPr>
                                        <m:count m:val="1"/>
                                        <m:mcJc m:val="center"/>
                                      </m:mcPr>
                                    </m:mc>
                                  </m:mcs>
                                  <m:ctrlPr>
                                    <a:rPr lang="en-US" i="1">
                                      <a:solidFill>
                                        <a:schemeClr val="bg1">
                                          <a:lumMod val="95000"/>
                                        </a:schemeClr>
                                      </a:solidFill>
                                      <a:latin typeface="Cambria Math" panose="02040503050406030204" pitchFamily="18" charset="0"/>
                                    </a:rPr>
                                  </m:ctrlPr>
                                </m:mPr>
                                <m:mr>
                                  <m:e/>
                                </m:mr>
                                <m:mr>
                                  <m:e>
                                    <m:r>
                                      <a:rPr lang="en-US" i="1">
                                        <a:solidFill>
                                          <a:schemeClr val="bg1">
                                            <a:lumMod val="95000"/>
                                          </a:schemeClr>
                                        </a:solidFill>
                                        <a:latin typeface="Cambria Math" panose="02040503050406030204" pitchFamily="18" charset="0"/>
                                      </a:rPr>
                                      <m:t>𝑘</m:t>
                                    </m:r>
                                  </m:e>
                                </m:mr>
                              </m:m>
                            </m:e>
                          </m:d>
                        </m:sub>
                      </m:sSub>
                      <m:r>
                        <a:rPr lang="en-US" b="0" i="1" smtClean="0">
                          <a:solidFill>
                            <a:schemeClr val="bg1">
                              <a:lumMod val="95000"/>
                            </a:schemeClr>
                          </a:solidFill>
                          <a:latin typeface="Cambria Math" panose="02040503050406030204" pitchFamily="18" charset="0"/>
                        </a:rPr>
                        <m:t>   [3]</m:t>
                      </m:r>
                    </m:oMath>
                  </m:oMathPara>
                </a14:m>
                <a:endParaRPr lang="en-US">
                  <a:solidFill>
                    <a:schemeClr val="bg1">
                      <a:lumMod val="95000"/>
                    </a:schemeClr>
                  </a:solidFill>
                </a:endParaRPr>
              </a:p>
            </p:txBody>
          </p:sp>
        </mc:Choice>
        <mc:Fallback xmlns="">
          <p:sp>
            <p:nvSpPr>
              <p:cNvPr id="70" name="Hộp Văn bản 69">
                <a:extLst>
                  <a:ext uri="{FF2B5EF4-FFF2-40B4-BE49-F238E27FC236}">
                    <a16:creationId xmlns:a16="http://schemas.microsoft.com/office/drawing/2014/main" id="{A7770019-39D1-4E86-B899-9DC29844C0A8}"/>
                  </a:ext>
                </a:extLst>
              </p:cNvPr>
              <p:cNvSpPr txBox="1">
                <a:spLocks noRot="1" noChangeAspect="1" noMove="1" noResize="1" noEditPoints="1" noAdjustHandles="1" noChangeArrowheads="1" noChangeShapeType="1" noTextEdit="1"/>
              </p:cNvSpPr>
              <p:nvPr/>
            </p:nvSpPr>
            <p:spPr>
              <a:xfrm>
                <a:off x="209215" y="4567321"/>
                <a:ext cx="5356018" cy="970330"/>
              </a:xfrm>
              <a:prstGeom prst="rect">
                <a:avLst/>
              </a:prstGeom>
              <a:blipFill>
                <a:blip r:embed="rId16"/>
                <a:stretch>
                  <a:fillRect b="-6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Hộp Văn bản 70">
                <a:extLst>
                  <a:ext uri="{FF2B5EF4-FFF2-40B4-BE49-F238E27FC236}">
                    <a16:creationId xmlns:a16="http://schemas.microsoft.com/office/drawing/2014/main" id="{794F3E2C-425A-41BF-BB3E-EA35543A622C}"/>
                  </a:ext>
                </a:extLst>
              </p:cNvPr>
              <p:cNvSpPr txBox="1"/>
              <p:nvPr/>
            </p:nvSpPr>
            <p:spPr>
              <a:xfrm>
                <a:off x="268665" y="5787780"/>
                <a:ext cx="2792367" cy="542713"/>
              </a:xfrm>
              <a:prstGeom prst="rect">
                <a:avLst/>
              </a:prstGeom>
              <a:noFill/>
            </p:spPr>
            <p:txBody>
              <a:bodyPr wrap="none" lIns="0" tIns="0" rIns="0" bIns="0" rtlCol="0">
                <a:spAutoFit/>
              </a:bodyPr>
              <a:lstStyle/>
              <a:p>
                <a14:m>
                  <m:oMath xmlns:m="http://schemas.openxmlformats.org/officeDocument/2006/math">
                    <m:m>
                      <m:mPr>
                        <m:plcHide m:val="on"/>
                        <m:mcs>
                          <m:mc>
                            <m:mcPr>
                              <m:count m:val="1"/>
                              <m:mcJc m:val="center"/>
                            </m:mcPr>
                          </m:mc>
                        </m:mcs>
                        <m:ctrlPr>
                          <a:rPr lang="en-US" i="1" smtClean="0">
                            <a:solidFill>
                              <a:schemeClr val="bg1">
                                <a:lumMod val="95000"/>
                              </a:schemeClr>
                            </a:solidFill>
                            <a:latin typeface="Cambria Math" panose="02040503050406030204" pitchFamily="18" charset="0"/>
                          </a:rPr>
                        </m:ctrlPr>
                      </m:mPr>
                      <m:mr>
                        <m:e>
                          <m:sSup>
                            <m:sSupPr>
                              <m:ctrlPr>
                                <a:rPr lang="en-US" i="1">
                                  <a:solidFill>
                                    <a:schemeClr val="bg1">
                                      <a:lumMod val="95000"/>
                                    </a:schemeClr>
                                  </a:solidFill>
                                  <a:latin typeface="Cambria Math" panose="02040503050406030204" pitchFamily="18" charset="0"/>
                                </a:rPr>
                              </m:ctrlPr>
                            </m:sSupPr>
                            <m:e>
                              <m:r>
                                <a:rPr lang="en-US" i="1">
                                  <a:solidFill>
                                    <a:schemeClr val="bg1">
                                      <a:lumMod val="95000"/>
                                    </a:schemeClr>
                                  </a:solidFill>
                                  <a:latin typeface="Cambria Math" panose="02040503050406030204" pitchFamily="18" charset="0"/>
                                </a:rPr>
                                <m:t>𝜃</m:t>
                              </m:r>
                            </m:e>
                            <m:sup>
                              <m:r>
                                <a:rPr lang="en-US" i="0">
                                  <a:solidFill>
                                    <a:schemeClr val="bg1">
                                      <a:lumMod val="95000"/>
                                    </a:schemeClr>
                                  </a:solidFill>
                                  <a:latin typeface="Cambria Math" panose="02040503050406030204" pitchFamily="18" charset="0"/>
                                </a:rPr>
                                <m:t>′</m:t>
                              </m:r>
                            </m:sup>
                          </m:sSup>
                          <m:r>
                            <a:rPr lang="en-US" i="0">
                              <a:solidFill>
                                <a:schemeClr val="bg1">
                                  <a:lumMod val="95000"/>
                                </a:schemeClr>
                              </a:solidFill>
                              <a:latin typeface="Cambria Math" panose="02040503050406030204" pitchFamily="18" charset="0"/>
                            </a:rPr>
                            <m:t>−</m:t>
                          </m:r>
                          <m:r>
                            <a:rPr lang="en-US" i="1" smtClean="0">
                              <a:solidFill>
                                <a:schemeClr val="bg1">
                                  <a:lumMod val="95000"/>
                                </a:schemeClr>
                              </a:solidFill>
                              <a:latin typeface="Cambria Math" panose="02040503050406030204" pitchFamily="18" charset="0"/>
                            </a:rPr>
                            <m:t>𝜏</m:t>
                          </m:r>
                          <m:r>
                            <a:rPr lang="en-US" i="1">
                              <a:solidFill>
                                <a:schemeClr val="bg1">
                                  <a:lumMod val="95000"/>
                                </a:schemeClr>
                              </a:solidFill>
                              <a:latin typeface="Cambria Math" panose="02040503050406030204" pitchFamily="18" charset="0"/>
                            </a:rPr>
                            <m:t>𝜃</m:t>
                          </m:r>
                          <m:r>
                            <a:rPr lang="en-US" i="0">
                              <a:solidFill>
                                <a:schemeClr val="bg1">
                                  <a:lumMod val="95000"/>
                                </a:schemeClr>
                              </a:solidFill>
                              <a:latin typeface="Cambria Math" panose="02040503050406030204" pitchFamily="18" charset="0"/>
                            </a:rPr>
                            <m:t>+</m:t>
                          </m:r>
                          <m:d>
                            <m:dPr>
                              <m:ctrlPr>
                                <a:rPr lang="en-US" i="1">
                                  <a:solidFill>
                                    <a:schemeClr val="bg1">
                                      <a:lumMod val="95000"/>
                                    </a:schemeClr>
                                  </a:solidFill>
                                  <a:latin typeface="Cambria Math" panose="02040503050406030204" pitchFamily="18" charset="0"/>
                                </a:rPr>
                              </m:ctrlPr>
                            </m:dPr>
                            <m:e>
                              <m:r>
                                <a:rPr lang="en-US" i="0">
                                  <a:solidFill>
                                    <a:schemeClr val="bg1">
                                      <a:lumMod val="95000"/>
                                    </a:schemeClr>
                                  </a:solidFill>
                                  <a:latin typeface="Cambria Math" panose="02040503050406030204" pitchFamily="18" charset="0"/>
                                </a:rPr>
                                <m:t>1−</m:t>
                              </m:r>
                              <m:r>
                                <a:rPr lang="en-US" i="1">
                                  <a:solidFill>
                                    <a:schemeClr val="bg1">
                                      <a:lumMod val="95000"/>
                                    </a:schemeClr>
                                  </a:solidFill>
                                  <a:latin typeface="Cambria Math" panose="02040503050406030204" pitchFamily="18" charset="0"/>
                                </a:rPr>
                                <m:t>𝑟</m:t>
                              </m:r>
                            </m:e>
                          </m:d>
                          <m:sSup>
                            <m:sSupPr>
                              <m:ctrlPr>
                                <a:rPr lang="en-US" i="1">
                                  <a:solidFill>
                                    <a:schemeClr val="bg1">
                                      <a:lumMod val="95000"/>
                                    </a:schemeClr>
                                  </a:solidFill>
                                  <a:latin typeface="Cambria Math" panose="02040503050406030204" pitchFamily="18" charset="0"/>
                                </a:rPr>
                              </m:ctrlPr>
                            </m:sSupPr>
                            <m:e>
                              <m:r>
                                <a:rPr lang="en-US" i="1">
                                  <a:solidFill>
                                    <a:schemeClr val="bg1">
                                      <a:lumMod val="95000"/>
                                    </a:schemeClr>
                                  </a:solidFill>
                                  <a:latin typeface="Cambria Math" panose="02040503050406030204" pitchFamily="18" charset="0"/>
                                </a:rPr>
                                <m:t>𝜃</m:t>
                              </m:r>
                            </m:e>
                            <m:sup>
                              <m:r>
                                <a:rPr lang="en-US" i="0">
                                  <a:solidFill>
                                    <a:schemeClr val="bg1">
                                      <a:lumMod val="95000"/>
                                    </a:schemeClr>
                                  </a:solidFill>
                                  <a:latin typeface="Cambria Math" panose="02040503050406030204" pitchFamily="18" charset="0"/>
                                </a:rPr>
                                <m:t>′</m:t>
                              </m:r>
                            </m:sup>
                          </m:sSup>
                        </m:e>
                      </m:mr>
                      <m:mr>
                        <m:e>
                          <m:sSup>
                            <m:sSupPr>
                              <m:ctrlPr>
                                <a:rPr lang="en-US" i="1">
                                  <a:solidFill>
                                    <a:schemeClr val="bg1">
                                      <a:lumMod val="95000"/>
                                    </a:schemeClr>
                                  </a:solidFill>
                                  <a:latin typeface="Cambria Math" panose="02040503050406030204" pitchFamily="18" charset="0"/>
                                </a:rPr>
                              </m:ctrlPr>
                            </m:sSupPr>
                            <m:e>
                              <m:r>
                                <a:rPr lang="en-US" i="1">
                                  <a:solidFill>
                                    <a:schemeClr val="bg1">
                                      <a:lumMod val="95000"/>
                                    </a:schemeClr>
                                  </a:solidFill>
                                  <a:latin typeface="Cambria Math" panose="02040503050406030204" pitchFamily="18" charset="0"/>
                                </a:rPr>
                                <m:t>𝜑</m:t>
                              </m:r>
                            </m:e>
                            <m:sup>
                              <m:r>
                                <a:rPr lang="en-US" i="0">
                                  <a:solidFill>
                                    <a:schemeClr val="bg1">
                                      <a:lumMod val="95000"/>
                                    </a:schemeClr>
                                  </a:solidFill>
                                  <a:latin typeface="Cambria Math" panose="02040503050406030204" pitchFamily="18" charset="0"/>
                                </a:rPr>
                                <m:t>′</m:t>
                              </m:r>
                            </m:sup>
                          </m:sSup>
                          <m:r>
                            <a:rPr lang="en-US" i="0">
                              <a:solidFill>
                                <a:schemeClr val="bg1">
                                  <a:lumMod val="95000"/>
                                </a:schemeClr>
                              </a:solidFill>
                              <a:latin typeface="Cambria Math" panose="02040503050406030204" pitchFamily="18" charset="0"/>
                            </a:rPr>
                            <m:t>−</m:t>
                          </m:r>
                          <m:r>
                            <a:rPr lang="en-US" i="1">
                              <a:solidFill>
                                <a:schemeClr val="bg1">
                                  <a:lumMod val="95000"/>
                                </a:schemeClr>
                              </a:solidFill>
                              <a:latin typeface="Cambria Math" panose="02040503050406030204" pitchFamily="18" charset="0"/>
                            </a:rPr>
                            <m:t>𝜏𝜑</m:t>
                          </m:r>
                          <m:r>
                            <a:rPr lang="en-US" i="0">
                              <a:solidFill>
                                <a:schemeClr val="bg1">
                                  <a:lumMod val="95000"/>
                                </a:schemeClr>
                              </a:solidFill>
                              <a:latin typeface="Cambria Math" panose="02040503050406030204" pitchFamily="18" charset="0"/>
                            </a:rPr>
                            <m:t>+</m:t>
                          </m:r>
                          <m:d>
                            <m:dPr>
                              <m:ctrlPr>
                                <a:rPr lang="en-US" i="1">
                                  <a:solidFill>
                                    <a:schemeClr val="bg1">
                                      <a:lumMod val="95000"/>
                                    </a:schemeClr>
                                  </a:solidFill>
                                  <a:latin typeface="Cambria Math" panose="02040503050406030204" pitchFamily="18" charset="0"/>
                                </a:rPr>
                              </m:ctrlPr>
                            </m:dPr>
                            <m:e>
                              <m:r>
                                <a:rPr lang="en-US" i="0">
                                  <a:solidFill>
                                    <a:schemeClr val="bg1">
                                      <a:lumMod val="95000"/>
                                    </a:schemeClr>
                                  </a:solidFill>
                                  <a:latin typeface="Cambria Math" panose="02040503050406030204" pitchFamily="18" charset="0"/>
                                </a:rPr>
                                <m:t>1−</m:t>
                              </m:r>
                              <m:r>
                                <a:rPr lang="en-US" i="1">
                                  <a:solidFill>
                                    <a:schemeClr val="bg1">
                                      <a:lumMod val="95000"/>
                                    </a:schemeClr>
                                  </a:solidFill>
                                  <a:latin typeface="Cambria Math" panose="02040503050406030204" pitchFamily="18" charset="0"/>
                                </a:rPr>
                                <m:t>𝜆</m:t>
                              </m:r>
                            </m:e>
                          </m:d>
                          <m:sSup>
                            <m:sSupPr>
                              <m:ctrlPr>
                                <a:rPr lang="en-US" i="1">
                                  <a:solidFill>
                                    <a:schemeClr val="bg1">
                                      <a:lumMod val="95000"/>
                                    </a:schemeClr>
                                  </a:solidFill>
                                  <a:latin typeface="Cambria Math" panose="02040503050406030204" pitchFamily="18" charset="0"/>
                                </a:rPr>
                              </m:ctrlPr>
                            </m:sSupPr>
                            <m:e>
                              <m:r>
                                <a:rPr lang="en-US" i="1">
                                  <a:solidFill>
                                    <a:schemeClr val="bg1">
                                      <a:lumMod val="95000"/>
                                    </a:schemeClr>
                                  </a:solidFill>
                                  <a:latin typeface="Cambria Math" panose="02040503050406030204" pitchFamily="18" charset="0"/>
                                </a:rPr>
                                <m:t>𝜑</m:t>
                              </m:r>
                            </m:e>
                            <m:sup>
                              <m:r>
                                <a:rPr lang="en-US" i="0">
                                  <a:solidFill>
                                    <a:schemeClr val="bg1">
                                      <a:lumMod val="95000"/>
                                    </a:schemeClr>
                                  </a:solidFill>
                                  <a:latin typeface="Cambria Math" panose="02040503050406030204" pitchFamily="18" charset="0"/>
                                </a:rPr>
                                <m:t>′</m:t>
                              </m:r>
                            </m:sup>
                          </m:sSup>
                        </m:e>
                      </m:mr>
                    </m:m>
                  </m:oMath>
                </a14:m>
                <a:r>
                  <a:rPr lang="en-US">
                    <a:solidFill>
                      <a:schemeClr val="bg1">
                        <a:lumMod val="95000"/>
                      </a:schemeClr>
                    </a:solidFill>
                  </a:rPr>
                  <a:t>        [4]</a:t>
                </a:r>
              </a:p>
            </p:txBody>
          </p:sp>
        </mc:Choice>
        <mc:Fallback xmlns="">
          <p:sp>
            <p:nvSpPr>
              <p:cNvPr id="71" name="Hộp Văn bản 70">
                <a:extLst>
                  <a:ext uri="{FF2B5EF4-FFF2-40B4-BE49-F238E27FC236}">
                    <a16:creationId xmlns:a16="http://schemas.microsoft.com/office/drawing/2014/main" id="{794F3E2C-425A-41BF-BB3E-EA35543A622C}"/>
                  </a:ext>
                </a:extLst>
              </p:cNvPr>
              <p:cNvSpPr txBox="1">
                <a:spLocks noRot="1" noChangeAspect="1" noMove="1" noResize="1" noEditPoints="1" noAdjustHandles="1" noChangeArrowheads="1" noChangeShapeType="1" noTextEdit="1"/>
              </p:cNvSpPr>
              <p:nvPr/>
            </p:nvSpPr>
            <p:spPr>
              <a:xfrm>
                <a:off x="268665" y="5787780"/>
                <a:ext cx="2792367" cy="542713"/>
              </a:xfrm>
              <a:prstGeom prst="rect">
                <a:avLst/>
              </a:prstGeom>
              <a:blipFill>
                <a:blip r:embed="rId17"/>
                <a:stretch>
                  <a:fillRect r="-873" b="-3371"/>
                </a:stretch>
              </a:blipFill>
            </p:spPr>
            <p:txBody>
              <a:bodyPr/>
              <a:lstStyle/>
              <a:p>
                <a:r>
                  <a:rPr lang="en-US">
                    <a:noFill/>
                  </a:rPr>
                  <a:t> </a:t>
                </a:r>
              </a:p>
            </p:txBody>
          </p:sp>
        </mc:Fallback>
      </mc:AlternateContent>
      <p:sp>
        <p:nvSpPr>
          <p:cNvPr id="72" name="Hộp Văn bản 71">
            <a:extLst>
              <a:ext uri="{FF2B5EF4-FFF2-40B4-BE49-F238E27FC236}">
                <a16:creationId xmlns:a16="http://schemas.microsoft.com/office/drawing/2014/main" id="{AE47B580-E893-4D6D-A5A2-C732AC87D34D}"/>
              </a:ext>
            </a:extLst>
          </p:cNvPr>
          <p:cNvSpPr txBox="1"/>
          <p:nvPr/>
        </p:nvSpPr>
        <p:spPr>
          <a:xfrm>
            <a:off x="6742525" y="5554771"/>
            <a:ext cx="4892748" cy="369332"/>
          </a:xfrm>
          <a:prstGeom prst="rect">
            <a:avLst/>
          </a:prstGeom>
          <a:noFill/>
        </p:spPr>
        <p:txBody>
          <a:bodyPr wrap="square" rtlCol="0">
            <a:spAutoFit/>
          </a:bodyPr>
          <a:lstStyle/>
          <a:p>
            <a:pPr algn="ctr"/>
            <a:r>
              <a:rPr lang="en-US">
                <a:solidFill>
                  <a:schemeClr val="bg1">
                    <a:lumMod val="95000"/>
                  </a:schemeClr>
                </a:solidFill>
              </a:rPr>
              <a:t>      . . . . . .</a:t>
            </a:r>
          </a:p>
        </p:txBody>
      </p:sp>
    </p:spTree>
    <p:extLst>
      <p:ext uri="{BB962C8B-B14F-4D97-AF65-F5344CB8AC3E}">
        <p14:creationId xmlns:p14="http://schemas.microsoft.com/office/powerpoint/2010/main" val="383762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anim calcmode="lin" valueType="num">
                                      <p:cBhvr additive="base">
                                        <p:cTn id="62" dur="500" fill="hold"/>
                                        <p:tgtEl>
                                          <p:spTgt spid="36"/>
                                        </p:tgtEl>
                                        <p:attrNameLst>
                                          <p:attrName>ppt_x</p:attrName>
                                        </p:attrNameLst>
                                      </p:cBhvr>
                                      <p:tavLst>
                                        <p:tav tm="0">
                                          <p:val>
                                            <p:strVal val="#ppt_x"/>
                                          </p:val>
                                        </p:tav>
                                        <p:tav tm="100000">
                                          <p:val>
                                            <p:strVal val="#ppt_x"/>
                                          </p:val>
                                        </p:tav>
                                      </p:tavLst>
                                    </p:anim>
                                    <p:anim calcmode="lin" valueType="num">
                                      <p:cBhvr additive="base">
                                        <p:cTn id="63"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66"/>
                                        </p:tgtEl>
                                        <p:attrNameLst>
                                          <p:attrName>style.visibility</p:attrName>
                                        </p:attrNameLst>
                                      </p:cBhvr>
                                      <p:to>
                                        <p:strVal val="visible"/>
                                      </p:to>
                                    </p:set>
                                    <p:animEffect transition="in" filter="fade">
                                      <p:cBhvr>
                                        <p:cTn id="68" dur="500"/>
                                        <p:tgtEl>
                                          <p:spTgt spid="66"/>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ppt_x"/>
                                          </p:val>
                                        </p:tav>
                                        <p:tav tm="100000">
                                          <p:val>
                                            <p:strVal val="#ppt_x"/>
                                          </p:val>
                                        </p:tav>
                                      </p:tavLst>
                                    </p:anim>
                                    <p:anim calcmode="lin" valueType="num">
                                      <p:cBhvr additive="base">
                                        <p:cTn id="74" dur="500" fill="hold"/>
                                        <p:tgtEl>
                                          <p:spTgt spid="32"/>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
                                        </p:tgtEl>
                                        <p:attrNameLst>
                                          <p:attrName>style.visibility</p:attrName>
                                        </p:attrNameLst>
                                      </p:cBhvr>
                                      <p:to>
                                        <p:strVal val="visible"/>
                                      </p:to>
                                    </p:set>
                                    <p:anim calcmode="lin" valueType="num">
                                      <p:cBhvr additive="base">
                                        <p:cTn id="77" dur="500" fill="hold"/>
                                        <p:tgtEl>
                                          <p:spTgt spid="2"/>
                                        </p:tgtEl>
                                        <p:attrNameLst>
                                          <p:attrName>ppt_x</p:attrName>
                                        </p:attrNameLst>
                                      </p:cBhvr>
                                      <p:tavLst>
                                        <p:tav tm="0">
                                          <p:val>
                                            <p:strVal val="#ppt_x"/>
                                          </p:val>
                                        </p:tav>
                                        <p:tav tm="100000">
                                          <p:val>
                                            <p:strVal val="#ppt_x"/>
                                          </p:val>
                                        </p:tav>
                                      </p:tavLst>
                                    </p:anim>
                                    <p:anim calcmode="lin" valueType="num">
                                      <p:cBhvr additive="base">
                                        <p:cTn id="78" dur="500" fill="hold"/>
                                        <p:tgtEl>
                                          <p:spTgt spid="2"/>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69"/>
                                        </p:tgtEl>
                                        <p:attrNameLst>
                                          <p:attrName>style.visibility</p:attrName>
                                        </p:attrNameLst>
                                      </p:cBhvr>
                                      <p:to>
                                        <p:strVal val="visible"/>
                                      </p:to>
                                    </p:set>
                                    <p:anim calcmode="lin" valueType="num">
                                      <p:cBhvr additive="base">
                                        <p:cTn id="81" dur="500" fill="hold"/>
                                        <p:tgtEl>
                                          <p:spTgt spid="69"/>
                                        </p:tgtEl>
                                        <p:attrNameLst>
                                          <p:attrName>ppt_x</p:attrName>
                                        </p:attrNameLst>
                                      </p:cBhvr>
                                      <p:tavLst>
                                        <p:tav tm="0">
                                          <p:val>
                                            <p:strVal val="#ppt_x"/>
                                          </p:val>
                                        </p:tav>
                                        <p:tav tm="100000">
                                          <p:val>
                                            <p:strVal val="#ppt_x"/>
                                          </p:val>
                                        </p:tav>
                                      </p:tavLst>
                                    </p:anim>
                                    <p:anim calcmode="lin" valueType="num">
                                      <p:cBhvr additive="base">
                                        <p:cTn id="82"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4"/>
                                        </p:tgtEl>
                                        <p:attrNameLst>
                                          <p:attrName>style.visibility</p:attrName>
                                        </p:attrNameLst>
                                      </p:cBhvr>
                                      <p:to>
                                        <p:strVal val="visible"/>
                                      </p:to>
                                    </p:set>
                                    <p:anim calcmode="lin" valueType="num">
                                      <p:cBhvr additive="base">
                                        <p:cTn id="91" dur="500" fill="hold"/>
                                        <p:tgtEl>
                                          <p:spTgt spid="4"/>
                                        </p:tgtEl>
                                        <p:attrNameLst>
                                          <p:attrName>ppt_x</p:attrName>
                                        </p:attrNameLst>
                                      </p:cBhvr>
                                      <p:tavLst>
                                        <p:tav tm="0">
                                          <p:val>
                                            <p:strVal val="#ppt_x"/>
                                          </p:val>
                                        </p:tav>
                                        <p:tav tm="100000">
                                          <p:val>
                                            <p:strVal val="#ppt_x"/>
                                          </p:val>
                                        </p:tav>
                                      </p:tavLst>
                                    </p:anim>
                                    <p:anim calcmode="lin" valueType="num">
                                      <p:cBhvr additive="base">
                                        <p:cTn id="92" dur="500" fill="hold"/>
                                        <p:tgtEl>
                                          <p:spTgt spid="4"/>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70"/>
                                        </p:tgtEl>
                                        <p:attrNameLst>
                                          <p:attrName>style.visibility</p:attrName>
                                        </p:attrNameLst>
                                      </p:cBhvr>
                                      <p:to>
                                        <p:strVal val="visible"/>
                                      </p:to>
                                    </p:set>
                                    <p:anim calcmode="lin" valueType="num">
                                      <p:cBhvr additive="base">
                                        <p:cTn id="95" dur="500" fill="hold"/>
                                        <p:tgtEl>
                                          <p:spTgt spid="70"/>
                                        </p:tgtEl>
                                        <p:attrNameLst>
                                          <p:attrName>ppt_x</p:attrName>
                                        </p:attrNameLst>
                                      </p:cBhvr>
                                      <p:tavLst>
                                        <p:tav tm="0">
                                          <p:val>
                                            <p:strVal val="#ppt_x"/>
                                          </p:val>
                                        </p:tav>
                                        <p:tav tm="100000">
                                          <p:val>
                                            <p:strVal val="#ppt_x"/>
                                          </p:val>
                                        </p:tav>
                                      </p:tavLst>
                                    </p:anim>
                                    <p:anim calcmode="lin" valueType="num">
                                      <p:cBhvr additive="base">
                                        <p:cTn id="96"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35"/>
                                        </p:tgtEl>
                                        <p:attrNameLst>
                                          <p:attrName>style.visibility</p:attrName>
                                        </p:attrNameLst>
                                      </p:cBhvr>
                                      <p:to>
                                        <p:strVal val="visible"/>
                                      </p:to>
                                    </p:set>
                                    <p:anim calcmode="lin" valueType="num">
                                      <p:cBhvr additive="base">
                                        <p:cTn id="101" dur="500" fill="hold"/>
                                        <p:tgtEl>
                                          <p:spTgt spid="35"/>
                                        </p:tgtEl>
                                        <p:attrNameLst>
                                          <p:attrName>ppt_x</p:attrName>
                                        </p:attrNameLst>
                                      </p:cBhvr>
                                      <p:tavLst>
                                        <p:tav tm="0">
                                          <p:val>
                                            <p:strVal val="#ppt_x"/>
                                          </p:val>
                                        </p:tav>
                                        <p:tav tm="100000">
                                          <p:val>
                                            <p:strVal val="#ppt_x"/>
                                          </p:val>
                                        </p:tav>
                                      </p:tavLst>
                                    </p:anim>
                                    <p:anim calcmode="lin" valueType="num">
                                      <p:cBhvr additive="base">
                                        <p:cTn id="102" dur="500" fill="hold"/>
                                        <p:tgtEl>
                                          <p:spTgt spid="35"/>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7"/>
                                        </p:tgtEl>
                                        <p:attrNameLst>
                                          <p:attrName>style.visibility</p:attrName>
                                        </p:attrNameLst>
                                      </p:cBhvr>
                                      <p:to>
                                        <p:strVal val="visible"/>
                                      </p:to>
                                    </p:set>
                                    <p:anim calcmode="lin" valueType="num">
                                      <p:cBhvr additive="base">
                                        <p:cTn id="105" dur="500" fill="hold"/>
                                        <p:tgtEl>
                                          <p:spTgt spid="7"/>
                                        </p:tgtEl>
                                        <p:attrNameLst>
                                          <p:attrName>ppt_x</p:attrName>
                                        </p:attrNameLst>
                                      </p:cBhvr>
                                      <p:tavLst>
                                        <p:tav tm="0">
                                          <p:val>
                                            <p:strVal val="#ppt_x"/>
                                          </p:val>
                                        </p:tav>
                                        <p:tav tm="100000">
                                          <p:val>
                                            <p:strVal val="#ppt_x"/>
                                          </p:val>
                                        </p:tav>
                                      </p:tavLst>
                                    </p:anim>
                                    <p:anim calcmode="lin" valueType="num">
                                      <p:cBhvr additive="base">
                                        <p:cTn id="106" dur="500" fill="hold"/>
                                        <p:tgtEl>
                                          <p:spTgt spid="7"/>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37"/>
                                        </p:tgtEl>
                                        <p:attrNameLst>
                                          <p:attrName>style.visibility</p:attrName>
                                        </p:attrNameLst>
                                      </p:cBhvr>
                                      <p:to>
                                        <p:strVal val="visible"/>
                                      </p:to>
                                    </p:set>
                                    <p:anim calcmode="lin" valueType="num">
                                      <p:cBhvr additive="base">
                                        <p:cTn id="109" dur="500" fill="hold"/>
                                        <p:tgtEl>
                                          <p:spTgt spid="37"/>
                                        </p:tgtEl>
                                        <p:attrNameLst>
                                          <p:attrName>ppt_x</p:attrName>
                                        </p:attrNameLst>
                                      </p:cBhvr>
                                      <p:tavLst>
                                        <p:tav tm="0">
                                          <p:val>
                                            <p:strVal val="#ppt_x"/>
                                          </p:val>
                                        </p:tav>
                                        <p:tav tm="100000">
                                          <p:val>
                                            <p:strVal val="#ppt_x"/>
                                          </p:val>
                                        </p:tav>
                                      </p:tavLst>
                                    </p:anim>
                                    <p:anim calcmode="lin" valueType="num">
                                      <p:cBhvr additive="base">
                                        <p:cTn id="110" dur="500" fill="hold"/>
                                        <p:tgtEl>
                                          <p:spTgt spid="37"/>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71"/>
                                        </p:tgtEl>
                                        <p:attrNameLst>
                                          <p:attrName>style.visibility</p:attrName>
                                        </p:attrNameLst>
                                      </p:cBhvr>
                                      <p:to>
                                        <p:strVal val="visible"/>
                                      </p:to>
                                    </p:set>
                                    <p:anim calcmode="lin" valueType="num">
                                      <p:cBhvr additive="base">
                                        <p:cTn id="113" dur="500" fill="hold"/>
                                        <p:tgtEl>
                                          <p:spTgt spid="71"/>
                                        </p:tgtEl>
                                        <p:attrNameLst>
                                          <p:attrName>ppt_x</p:attrName>
                                        </p:attrNameLst>
                                      </p:cBhvr>
                                      <p:tavLst>
                                        <p:tav tm="0">
                                          <p:val>
                                            <p:strVal val="#ppt_x"/>
                                          </p:val>
                                        </p:tav>
                                        <p:tav tm="100000">
                                          <p:val>
                                            <p:strVal val="#ppt_x"/>
                                          </p:val>
                                        </p:tav>
                                      </p:tavLst>
                                    </p:anim>
                                    <p:anim calcmode="lin" valueType="num">
                                      <p:cBhvr additive="base">
                                        <p:cTn id="114"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10" presetClass="exit" presetSubtype="0" fill="hold" grpId="1" nodeType="clickEffect">
                                  <p:stCondLst>
                                    <p:cond delay="0"/>
                                  </p:stCondLst>
                                  <p:childTnLst>
                                    <p:animEffect transition="out" filter="fade">
                                      <p:cBhvr>
                                        <p:cTn id="118" dur="500"/>
                                        <p:tgtEl>
                                          <p:spTgt spid="8"/>
                                        </p:tgtEl>
                                      </p:cBhvr>
                                    </p:animEffect>
                                    <p:set>
                                      <p:cBhvr>
                                        <p:cTn id="119" dur="1" fill="hold">
                                          <p:stCondLst>
                                            <p:cond delay="499"/>
                                          </p:stCondLst>
                                        </p:cTn>
                                        <p:tgtEl>
                                          <p:spTgt spid="8"/>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28"/>
                                        </p:tgtEl>
                                      </p:cBhvr>
                                    </p:animEffect>
                                    <p:set>
                                      <p:cBhvr>
                                        <p:cTn id="122" dur="1" fill="hold">
                                          <p:stCondLst>
                                            <p:cond delay="499"/>
                                          </p:stCondLst>
                                        </p:cTn>
                                        <p:tgtEl>
                                          <p:spTgt spid="28"/>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23"/>
                                        </p:tgtEl>
                                      </p:cBhvr>
                                    </p:animEffect>
                                    <p:set>
                                      <p:cBhvr>
                                        <p:cTn id="125" dur="1" fill="hold">
                                          <p:stCondLst>
                                            <p:cond delay="499"/>
                                          </p:stCondLst>
                                        </p:cTn>
                                        <p:tgtEl>
                                          <p:spTgt spid="23"/>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24"/>
                                        </p:tgtEl>
                                      </p:cBhvr>
                                    </p:animEffect>
                                    <p:set>
                                      <p:cBhvr>
                                        <p:cTn id="128" dur="1" fill="hold">
                                          <p:stCondLst>
                                            <p:cond delay="499"/>
                                          </p:stCondLst>
                                        </p:cTn>
                                        <p:tgtEl>
                                          <p:spTgt spid="24"/>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38"/>
                                        </p:tgtEl>
                                        <p:attrNameLst>
                                          <p:attrName>style.visibility</p:attrName>
                                        </p:attrNameLst>
                                      </p:cBhvr>
                                      <p:to>
                                        <p:strVal val="visible"/>
                                      </p:to>
                                    </p:set>
                                    <p:animEffect transition="in" filter="fade">
                                      <p:cBhvr>
                                        <p:cTn id="133" dur="500"/>
                                        <p:tgtEl>
                                          <p:spTgt spid="38"/>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42"/>
                                        </p:tgtEl>
                                        <p:attrNameLst>
                                          <p:attrName>style.visibility</p:attrName>
                                        </p:attrNameLst>
                                      </p:cBhvr>
                                      <p:to>
                                        <p:strVal val="visible"/>
                                      </p:to>
                                    </p:set>
                                    <p:animEffect transition="in" filter="fade">
                                      <p:cBhvr>
                                        <p:cTn id="138" dur="500"/>
                                        <p:tgtEl>
                                          <p:spTgt spid="42"/>
                                        </p:tgtEl>
                                      </p:cBhvr>
                                    </p:animEffect>
                                  </p:childTnLst>
                                </p:cTn>
                              </p:par>
                              <p:par>
                                <p:cTn id="139" presetID="10" presetClass="entr" presetSubtype="0" fill="hold" nodeType="withEffect">
                                  <p:stCondLst>
                                    <p:cond delay="0"/>
                                  </p:stCondLst>
                                  <p:childTnLst>
                                    <p:set>
                                      <p:cBhvr>
                                        <p:cTn id="140" dur="1" fill="hold">
                                          <p:stCondLst>
                                            <p:cond delay="0"/>
                                          </p:stCondLst>
                                        </p:cTn>
                                        <p:tgtEl>
                                          <p:spTgt spid="43"/>
                                        </p:tgtEl>
                                        <p:attrNameLst>
                                          <p:attrName>style.visibility</p:attrName>
                                        </p:attrNameLst>
                                      </p:cBhvr>
                                      <p:to>
                                        <p:strVal val="visible"/>
                                      </p:to>
                                    </p:set>
                                    <p:animEffect transition="in" filter="fade">
                                      <p:cBhvr>
                                        <p:cTn id="141" dur="500"/>
                                        <p:tgtEl>
                                          <p:spTgt spid="43"/>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46"/>
                                        </p:tgtEl>
                                        <p:attrNameLst>
                                          <p:attrName>style.visibility</p:attrName>
                                        </p:attrNameLst>
                                      </p:cBhvr>
                                      <p:to>
                                        <p:strVal val="visible"/>
                                      </p:to>
                                    </p:set>
                                    <p:animEffect transition="in" filter="fade">
                                      <p:cBhvr>
                                        <p:cTn id="144" dur="500"/>
                                        <p:tgtEl>
                                          <p:spTgt spid="46"/>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47"/>
                                        </p:tgtEl>
                                        <p:attrNameLst>
                                          <p:attrName>style.visibility</p:attrName>
                                        </p:attrNameLst>
                                      </p:cBhvr>
                                      <p:to>
                                        <p:strVal val="visible"/>
                                      </p:to>
                                    </p:set>
                                    <p:animEffect transition="in" filter="fade">
                                      <p:cBhvr>
                                        <p:cTn id="147" dur="500"/>
                                        <p:tgtEl>
                                          <p:spTgt spid="47"/>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40"/>
                                        </p:tgtEl>
                                        <p:attrNameLst>
                                          <p:attrName>style.visibility</p:attrName>
                                        </p:attrNameLst>
                                      </p:cBhvr>
                                      <p:to>
                                        <p:strVal val="visible"/>
                                      </p:to>
                                    </p:set>
                                    <p:animEffect transition="in" filter="fade">
                                      <p:cBhvr>
                                        <p:cTn id="152" dur="500"/>
                                        <p:tgtEl>
                                          <p:spTgt spid="40"/>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39"/>
                                        </p:tgtEl>
                                        <p:attrNameLst>
                                          <p:attrName>style.visibility</p:attrName>
                                        </p:attrNameLst>
                                      </p:cBhvr>
                                      <p:to>
                                        <p:strVal val="visible"/>
                                      </p:to>
                                    </p:set>
                                    <p:animEffect transition="in" filter="fade">
                                      <p:cBhvr>
                                        <p:cTn id="155" dur="500"/>
                                        <p:tgtEl>
                                          <p:spTgt spid="39"/>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1"/>
                                        </p:tgtEl>
                                        <p:attrNameLst>
                                          <p:attrName>style.visibility</p:attrName>
                                        </p:attrNameLst>
                                      </p:cBhvr>
                                      <p:to>
                                        <p:strVal val="visible"/>
                                      </p:to>
                                    </p:set>
                                    <p:animEffect transition="in" filter="fade">
                                      <p:cBhvr>
                                        <p:cTn id="160" dur="500"/>
                                        <p:tgtEl>
                                          <p:spTgt spid="41"/>
                                        </p:tgtEl>
                                      </p:cBhvr>
                                    </p:animEffect>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grpId="0" nodeType="clickEffect">
                                  <p:stCondLst>
                                    <p:cond delay="0"/>
                                  </p:stCondLst>
                                  <p:childTnLst>
                                    <p:set>
                                      <p:cBhvr>
                                        <p:cTn id="164" dur="1" fill="hold">
                                          <p:stCondLst>
                                            <p:cond delay="0"/>
                                          </p:stCondLst>
                                        </p:cTn>
                                        <p:tgtEl>
                                          <p:spTgt spid="52"/>
                                        </p:tgtEl>
                                        <p:attrNameLst>
                                          <p:attrName>style.visibility</p:attrName>
                                        </p:attrNameLst>
                                      </p:cBhvr>
                                      <p:to>
                                        <p:strVal val="visible"/>
                                      </p:to>
                                    </p:set>
                                    <p:anim calcmode="lin" valueType="num">
                                      <p:cBhvr additive="base">
                                        <p:cTn id="165" dur="500" fill="hold"/>
                                        <p:tgtEl>
                                          <p:spTgt spid="52"/>
                                        </p:tgtEl>
                                        <p:attrNameLst>
                                          <p:attrName>ppt_x</p:attrName>
                                        </p:attrNameLst>
                                      </p:cBhvr>
                                      <p:tavLst>
                                        <p:tav tm="0">
                                          <p:val>
                                            <p:strVal val="#ppt_x"/>
                                          </p:val>
                                        </p:tav>
                                        <p:tav tm="100000">
                                          <p:val>
                                            <p:strVal val="#ppt_x"/>
                                          </p:val>
                                        </p:tav>
                                      </p:tavLst>
                                    </p:anim>
                                    <p:anim calcmode="lin" valueType="num">
                                      <p:cBhvr additive="base">
                                        <p:cTn id="16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grpId="0" nodeType="clickEffect">
                                  <p:stCondLst>
                                    <p:cond delay="0"/>
                                  </p:stCondLst>
                                  <p:childTnLst>
                                    <p:set>
                                      <p:cBhvr>
                                        <p:cTn id="170" dur="1" fill="hold">
                                          <p:stCondLst>
                                            <p:cond delay="0"/>
                                          </p:stCondLst>
                                        </p:cTn>
                                        <p:tgtEl>
                                          <p:spTgt spid="59"/>
                                        </p:tgtEl>
                                        <p:attrNameLst>
                                          <p:attrName>style.visibility</p:attrName>
                                        </p:attrNameLst>
                                      </p:cBhvr>
                                      <p:to>
                                        <p:strVal val="visible"/>
                                      </p:to>
                                    </p:set>
                                    <p:anim calcmode="lin" valueType="num">
                                      <p:cBhvr additive="base">
                                        <p:cTn id="171" dur="500" fill="hold"/>
                                        <p:tgtEl>
                                          <p:spTgt spid="59"/>
                                        </p:tgtEl>
                                        <p:attrNameLst>
                                          <p:attrName>ppt_x</p:attrName>
                                        </p:attrNameLst>
                                      </p:cBhvr>
                                      <p:tavLst>
                                        <p:tav tm="0">
                                          <p:val>
                                            <p:strVal val="#ppt_x"/>
                                          </p:val>
                                        </p:tav>
                                        <p:tav tm="100000">
                                          <p:val>
                                            <p:strVal val="#ppt_x"/>
                                          </p:val>
                                        </p:tav>
                                      </p:tavLst>
                                    </p:anim>
                                    <p:anim calcmode="lin" valueType="num">
                                      <p:cBhvr additive="base">
                                        <p:cTn id="172" dur="500" fill="hold"/>
                                        <p:tgtEl>
                                          <p:spTgt spid="59"/>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60"/>
                                        </p:tgtEl>
                                        <p:attrNameLst>
                                          <p:attrName>style.visibility</p:attrName>
                                        </p:attrNameLst>
                                      </p:cBhvr>
                                      <p:to>
                                        <p:strVal val="visible"/>
                                      </p:to>
                                    </p:set>
                                    <p:anim calcmode="lin" valueType="num">
                                      <p:cBhvr additive="base">
                                        <p:cTn id="175" dur="500" fill="hold"/>
                                        <p:tgtEl>
                                          <p:spTgt spid="60"/>
                                        </p:tgtEl>
                                        <p:attrNameLst>
                                          <p:attrName>ppt_x</p:attrName>
                                        </p:attrNameLst>
                                      </p:cBhvr>
                                      <p:tavLst>
                                        <p:tav tm="0">
                                          <p:val>
                                            <p:strVal val="#ppt_x"/>
                                          </p:val>
                                        </p:tav>
                                        <p:tav tm="100000">
                                          <p:val>
                                            <p:strVal val="#ppt_x"/>
                                          </p:val>
                                        </p:tav>
                                      </p:tavLst>
                                    </p:anim>
                                    <p:anim calcmode="lin" valueType="num">
                                      <p:cBhvr additive="base">
                                        <p:cTn id="176"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grpId="0" nodeType="clickEffect">
                                  <p:stCondLst>
                                    <p:cond delay="0"/>
                                  </p:stCondLst>
                                  <p:childTnLst>
                                    <p:set>
                                      <p:cBhvr>
                                        <p:cTn id="180" dur="1" fill="hold">
                                          <p:stCondLst>
                                            <p:cond delay="0"/>
                                          </p:stCondLst>
                                        </p:cTn>
                                        <p:tgtEl>
                                          <p:spTgt spid="61"/>
                                        </p:tgtEl>
                                        <p:attrNameLst>
                                          <p:attrName>style.visibility</p:attrName>
                                        </p:attrNameLst>
                                      </p:cBhvr>
                                      <p:to>
                                        <p:strVal val="visible"/>
                                      </p:to>
                                    </p:set>
                                    <p:anim calcmode="lin" valueType="num">
                                      <p:cBhvr additive="base">
                                        <p:cTn id="181" dur="500" fill="hold"/>
                                        <p:tgtEl>
                                          <p:spTgt spid="61"/>
                                        </p:tgtEl>
                                        <p:attrNameLst>
                                          <p:attrName>ppt_x</p:attrName>
                                        </p:attrNameLst>
                                      </p:cBhvr>
                                      <p:tavLst>
                                        <p:tav tm="0">
                                          <p:val>
                                            <p:strVal val="#ppt_x"/>
                                          </p:val>
                                        </p:tav>
                                        <p:tav tm="100000">
                                          <p:val>
                                            <p:strVal val="#ppt_x"/>
                                          </p:val>
                                        </p:tav>
                                      </p:tavLst>
                                    </p:anim>
                                    <p:anim calcmode="lin" valueType="num">
                                      <p:cBhvr additive="base">
                                        <p:cTn id="182" dur="500" fill="hold"/>
                                        <p:tgtEl>
                                          <p:spTgt spid="61"/>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62"/>
                                        </p:tgtEl>
                                        <p:attrNameLst>
                                          <p:attrName>style.visibility</p:attrName>
                                        </p:attrNameLst>
                                      </p:cBhvr>
                                      <p:to>
                                        <p:strVal val="visible"/>
                                      </p:to>
                                    </p:set>
                                    <p:anim calcmode="lin" valueType="num">
                                      <p:cBhvr additive="base">
                                        <p:cTn id="185" dur="500" fill="hold"/>
                                        <p:tgtEl>
                                          <p:spTgt spid="62"/>
                                        </p:tgtEl>
                                        <p:attrNameLst>
                                          <p:attrName>ppt_x</p:attrName>
                                        </p:attrNameLst>
                                      </p:cBhvr>
                                      <p:tavLst>
                                        <p:tav tm="0">
                                          <p:val>
                                            <p:strVal val="#ppt_x"/>
                                          </p:val>
                                        </p:tav>
                                        <p:tav tm="100000">
                                          <p:val>
                                            <p:strVal val="#ppt_x"/>
                                          </p:val>
                                        </p:tav>
                                      </p:tavLst>
                                    </p:anim>
                                    <p:anim calcmode="lin" valueType="num">
                                      <p:cBhvr additive="base">
                                        <p:cTn id="18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2" presetClass="entr" presetSubtype="4" fill="hold" grpId="0" nodeType="clickEffect">
                                  <p:stCondLst>
                                    <p:cond delay="0"/>
                                  </p:stCondLst>
                                  <p:childTnLst>
                                    <p:set>
                                      <p:cBhvr>
                                        <p:cTn id="190" dur="1" fill="hold">
                                          <p:stCondLst>
                                            <p:cond delay="0"/>
                                          </p:stCondLst>
                                        </p:cTn>
                                        <p:tgtEl>
                                          <p:spTgt spid="63"/>
                                        </p:tgtEl>
                                        <p:attrNameLst>
                                          <p:attrName>style.visibility</p:attrName>
                                        </p:attrNameLst>
                                      </p:cBhvr>
                                      <p:to>
                                        <p:strVal val="visible"/>
                                      </p:to>
                                    </p:set>
                                    <p:anim calcmode="lin" valueType="num">
                                      <p:cBhvr additive="base">
                                        <p:cTn id="191" dur="500" fill="hold"/>
                                        <p:tgtEl>
                                          <p:spTgt spid="63"/>
                                        </p:tgtEl>
                                        <p:attrNameLst>
                                          <p:attrName>ppt_x</p:attrName>
                                        </p:attrNameLst>
                                      </p:cBhvr>
                                      <p:tavLst>
                                        <p:tav tm="0">
                                          <p:val>
                                            <p:strVal val="#ppt_x"/>
                                          </p:val>
                                        </p:tav>
                                        <p:tav tm="100000">
                                          <p:val>
                                            <p:strVal val="#ppt_x"/>
                                          </p:val>
                                        </p:tav>
                                      </p:tavLst>
                                    </p:anim>
                                    <p:anim calcmode="lin" valueType="num">
                                      <p:cBhvr additive="base">
                                        <p:cTn id="192" dur="500" fill="hold"/>
                                        <p:tgtEl>
                                          <p:spTgt spid="63"/>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64"/>
                                        </p:tgtEl>
                                        <p:attrNameLst>
                                          <p:attrName>style.visibility</p:attrName>
                                        </p:attrNameLst>
                                      </p:cBhvr>
                                      <p:to>
                                        <p:strVal val="visible"/>
                                      </p:to>
                                    </p:set>
                                    <p:anim calcmode="lin" valueType="num">
                                      <p:cBhvr additive="base">
                                        <p:cTn id="195" dur="500" fill="hold"/>
                                        <p:tgtEl>
                                          <p:spTgt spid="64"/>
                                        </p:tgtEl>
                                        <p:attrNameLst>
                                          <p:attrName>ppt_x</p:attrName>
                                        </p:attrNameLst>
                                      </p:cBhvr>
                                      <p:tavLst>
                                        <p:tav tm="0">
                                          <p:val>
                                            <p:strVal val="#ppt_x"/>
                                          </p:val>
                                        </p:tav>
                                        <p:tav tm="100000">
                                          <p:val>
                                            <p:strVal val="#ppt_x"/>
                                          </p:val>
                                        </p:tav>
                                      </p:tavLst>
                                    </p:anim>
                                    <p:anim calcmode="lin" valueType="num">
                                      <p:cBhvr additive="base">
                                        <p:cTn id="196" dur="500" fill="hold"/>
                                        <p:tgtEl>
                                          <p:spTgt spid="64"/>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65"/>
                                        </p:tgtEl>
                                        <p:attrNameLst>
                                          <p:attrName>style.visibility</p:attrName>
                                        </p:attrNameLst>
                                      </p:cBhvr>
                                      <p:to>
                                        <p:strVal val="visible"/>
                                      </p:to>
                                    </p:set>
                                    <p:anim calcmode="lin" valueType="num">
                                      <p:cBhvr additive="base">
                                        <p:cTn id="199" dur="500" fill="hold"/>
                                        <p:tgtEl>
                                          <p:spTgt spid="65"/>
                                        </p:tgtEl>
                                        <p:attrNameLst>
                                          <p:attrName>ppt_x</p:attrName>
                                        </p:attrNameLst>
                                      </p:cBhvr>
                                      <p:tavLst>
                                        <p:tav tm="0">
                                          <p:val>
                                            <p:strVal val="#ppt_x"/>
                                          </p:val>
                                        </p:tav>
                                        <p:tav tm="100000">
                                          <p:val>
                                            <p:strVal val="#ppt_x"/>
                                          </p:val>
                                        </p:tav>
                                      </p:tavLst>
                                    </p:anim>
                                    <p:anim calcmode="lin" valueType="num">
                                      <p:cBhvr additive="base">
                                        <p:cTn id="20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grpId="0" nodeType="clickEffect">
                                  <p:stCondLst>
                                    <p:cond delay="0"/>
                                  </p:stCondLst>
                                  <p:childTnLst>
                                    <p:set>
                                      <p:cBhvr>
                                        <p:cTn id="204" dur="1" fill="hold">
                                          <p:stCondLst>
                                            <p:cond delay="0"/>
                                          </p:stCondLst>
                                        </p:cTn>
                                        <p:tgtEl>
                                          <p:spTgt spid="72"/>
                                        </p:tgtEl>
                                        <p:attrNameLst>
                                          <p:attrName>style.visibility</p:attrName>
                                        </p:attrNameLst>
                                      </p:cBhvr>
                                      <p:to>
                                        <p:strVal val="visible"/>
                                      </p:to>
                                    </p:set>
                                    <p:animEffect transition="in" filter="fade">
                                      <p:cBhvr>
                                        <p:cTn id="205"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p:bldP spid="13" grpId="0"/>
      <p:bldP spid="14" grpId="0"/>
      <p:bldP spid="15" grpId="0"/>
      <p:bldP spid="23" grpId="0" animBg="1"/>
      <p:bldP spid="23" grpId="1" animBg="1"/>
      <p:bldP spid="24" grpId="0" animBg="1"/>
      <p:bldP spid="24" grpId="1" animBg="1"/>
      <p:bldP spid="22" grpId="0" animBg="1"/>
      <p:bldP spid="26" grpId="0" animBg="1"/>
      <p:bldP spid="25" grpId="0" animBg="1"/>
      <p:bldP spid="36" grpId="0" animBg="1"/>
      <p:bldP spid="31" grpId="0" animBg="1"/>
      <p:bldP spid="32" grpId="0" animBg="1"/>
      <p:bldP spid="2" grpId="0"/>
      <p:bldP spid="4" grpId="0"/>
      <p:bldP spid="5" grpId="0" animBg="1"/>
      <p:bldP spid="35" grpId="0" animBg="1"/>
      <p:bldP spid="7" grpId="0"/>
      <p:bldP spid="37" grpId="0"/>
      <p:bldP spid="38" grpId="0" animBg="1"/>
      <p:bldP spid="39" grpId="0" animBg="1"/>
      <p:bldP spid="41" grpId="0" animBg="1"/>
      <p:bldP spid="46" grpId="0"/>
      <p:bldP spid="47" grpId="0"/>
      <p:bldP spid="52" grpId="0" animBg="1"/>
      <p:bldP spid="59" grpId="0" animBg="1"/>
      <p:bldP spid="60" grpId="0"/>
      <p:bldP spid="61" grpId="0" animBg="1"/>
      <p:bldP spid="62" grpId="0"/>
      <p:bldP spid="63" grpId="0" animBg="1"/>
      <p:bldP spid="64" grpId="0"/>
      <p:bldP spid="65" grpId="0"/>
      <p:bldP spid="66" grpId="0"/>
      <p:bldP spid="69" grpId="0"/>
      <p:bldP spid="70" grpId="0"/>
      <p:bldP spid="71" grpId="0"/>
      <p:bldP spid="7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0" y="0"/>
            <a:ext cx="9451910" cy="707886"/>
          </a:xfrm>
          <a:prstGeom prst="rect">
            <a:avLst/>
          </a:prstGeom>
          <a:noFill/>
        </p:spPr>
        <p:txBody>
          <a:bodyPr wrap="square" rtlCol="0">
            <a:spAutoFit/>
          </a:bodyPr>
          <a:lstStyle/>
          <a:p>
            <a:r>
              <a:rPr lang="en-US" sz="4000" b="1">
                <a:solidFill>
                  <a:schemeClr val="accent1">
                    <a:lumMod val="20000"/>
                    <a:lumOff val="80000"/>
                  </a:schemeClr>
                </a:solidFill>
              </a:rPr>
              <a:t>III. </a:t>
            </a:r>
            <a:r>
              <a:rPr lang="en-US" sz="4000" b="1" u="sng">
                <a:solidFill>
                  <a:schemeClr val="accent1">
                    <a:lumMod val="20000"/>
                    <a:lumOff val="80000"/>
                  </a:schemeClr>
                </a:solidFill>
              </a:rPr>
              <a:t>THƯ VIỆN FINRL VÀ THUẬT TOÁN DDPG</a:t>
            </a:r>
          </a:p>
        </p:txBody>
      </p:sp>
      <p:sp>
        <p:nvSpPr>
          <p:cNvPr id="7" name="Text Box 2">
            <a:extLst>
              <a:ext uri="{FF2B5EF4-FFF2-40B4-BE49-F238E27FC236}">
                <a16:creationId xmlns:a16="http://schemas.microsoft.com/office/drawing/2014/main" id="{87A6CDE1-2E40-4F90-BF8E-57A86C469DCB}"/>
              </a:ext>
            </a:extLst>
          </p:cNvPr>
          <p:cNvSpPr txBox="1"/>
          <p:nvPr/>
        </p:nvSpPr>
        <p:spPr>
          <a:xfrm>
            <a:off x="709186" y="762857"/>
            <a:ext cx="11061078" cy="4953472"/>
          </a:xfrm>
          <a:prstGeom prst="rect">
            <a:avLst/>
          </a:prstGeom>
          <a:noFill/>
        </p:spPr>
        <p:txBody>
          <a:bodyPr wrap="square" rtlCol="0" anchor="t">
            <a:spAutoFit/>
          </a:bodyPr>
          <a:lstStyle/>
          <a:p>
            <a:pPr>
              <a:lnSpc>
                <a:spcPct val="150000"/>
              </a:lnSpc>
            </a:pPr>
            <a:r>
              <a:rPr lang="en-US" sz="3200">
                <a:solidFill>
                  <a:schemeClr val="accent1">
                    <a:lumMod val="75000"/>
                  </a:schemeClr>
                </a:solidFill>
              </a:rPr>
              <a:t>• </a:t>
            </a:r>
            <a:r>
              <a:rPr lang="en-US" sz="3200" u="sng">
                <a:solidFill>
                  <a:schemeClr val="accent1">
                    <a:lumMod val="75000"/>
                  </a:schemeClr>
                </a:solidFill>
              </a:rPr>
              <a:t>Lớp ứng dụng:</a:t>
            </a:r>
          </a:p>
          <a:p>
            <a:pPr marL="0" marR="0" algn="l">
              <a:lnSpc>
                <a:spcPct val="107000"/>
              </a:lnSpc>
              <a:spcBef>
                <a:spcPts val="0"/>
              </a:spcBef>
              <a:spcAft>
                <a:spcPts val="800"/>
              </a:spcAft>
            </a:pPr>
            <a:r>
              <a:rPr lang="en-US" sz="2000">
                <a:solidFill>
                  <a:schemeClr val="accent5"/>
                </a:solidFill>
                <a:effectLst/>
              </a:rPr>
              <a:t>     </a:t>
            </a:r>
          </a:p>
          <a:p>
            <a:pPr marL="0" marR="0" algn="l">
              <a:lnSpc>
                <a:spcPct val="107000"/>
              </a:lnSpc>
              <a:spcBef>
                <a:spcPts val="0"/>
              </a:spcBef>
              <a:spcAft>
                <a:spcPts val="800"/>
              </a:spcAft>
            </a:pPr>
            <a:r>
              <a:rPr lang="en-US" sz="2000">
                <a:solidFill>
                  <a:schemeClr val="accent5"/>
                </a:solidFill>
              </a:rPr>
              <a:t>     </a:t>
            </a:r>
            <a:r>
              <a:rPr lang="en-US" sz="2000">
                <a:solidFill>
                  <a:schemeClr val="accent5"/>
                </a:solidFill>
                <a:effectLst/>
              </a:rPr>
              <a:t>Có ba lĩnh vực mà nhà đầu tư có thể tham khảo tác nhân giao dịch bao gồm:</a:t>
            </a:r>
          </a:p>
          <a:p>
            <a:pPr marL="228600" marR="0" algn="l">
              <a:lnSpc>
                <a:spcPct val="107000"/>
              </a:lnSpc>
              <a:spcBef>
                <a:spcPts val="0"/>
              </a:spcBef>
              <a:spcAft>
                <a:spcPts val="800"/>
              </a:spcAft>
            </a:pPr>
            <a:r>
              <a:rPr lang="en-US" sz="2800">
                <a:solidFill>
                  <a:schemeClr val="accent5"/>
                </a:solidFill>
                <a:effectLst/>
              </a:rPr>
              <a:t>     </a:t>
            </a:r>
          </a:p>
          <a:p>
            <a:pPr marL="228600" marR="0" algn="l">
              <a:lnSpc>
                <a:spcPct val="107000"/>
              </a:lnSpc>
              <a:spcBef>
                <a:spcPts val="0"/>
              </a:spcBef>
              <a:spcAft>
                <a:spcPts val="800"/>
              </a:spcAft>
            </a:pPr>
            <a:r>
              <a:rPr lang="en-US" sz="2800">
                <a:solidFill>
                  <a:schemeClr val="accent2">
                    <a:lumMod val="75000"/>
                  </a:schemeClr>
                </a:solidFill>
                <a:effectLst/>
              </a:rPr>
              <a:t>                      (i) giao dịch cổ phiếu đơn lẻ</a:t>
            </a:r>
          </a:p>
          <a:p>
            <a:pPr marL="228600" marR="0" algn="l">
              <a:lnSpc>
                <a:spcPct val="107000"/>
              </a:lnSpc>
              <a:spcBef>
                <a:spcPts val="0"/>
              </a:spcBef>
              <a:spcAft>
                <a:spcPts val="800"/>
              </a:spcAft>
            </a:pPr>
            <a:endParaRPr lang="en-US" sz="2800">
              <a:solidFill>
                <a:schemeClr val="accent2">
                  <a:lumMod val="75000"/>
                </a:schemeClr>
              </a:solidFill>
              <a:effectLst/>
            </a:endParaRPr>
          </a:p>
          <a:p>
            <a:pPr marL="228600" marR="0" algn="l">
              <a:lnSpc>
                <a:spcPct val="107000"/>
              </a:lnSpc>
              <a:spcBef>
                <a:spcPts val="0"/>
              </a:spcBef>
              <a:spcAft>
                <a:spcPts val="800"/>
              </a:spcAft>
            </a:pPr>
            <a:r>
              <a:rPr lang="en-US" sz="2800">
                <a:solidFill>
                  <a:schemeClr val="accent2">
                    <a:lumMod val="75000"/>
                  </a:schemeClr>
                </a:solidFill>
                <a:effectLst/>
              </a:rPr>
              <a:t>                      (ii) giao dịch nhiều cổ phiếu</a:t>
            </a:r>
          </a:p>
          <a:p>
            <a:pPr marL="228600" marR="0" algn="l">
              <a:lnSpc>
                <a:spcPct val="107000"/>
              </a:lnSpc>
              <a:spcBef>
                <a:spcPts val="0"/>
              </a:spcBef>
              <a:spcAft>
                <a:spcPts val="800"/>
              </a:spcAft>
            </a:pPr>
            <a:r>
              <a:rPr lang="en-US" sz="2800">
                <a:solidFill>
                  <a:schemeClr val="accent2">
                    <a:lumMod val="75000"/>
                  </a:schemeClr>
                </a:solidFill>
                <a:effectLst/>
              </a:rPr>
              <a:t>     </a:t>
            </a:r>
          </a:p>
          <a:p>
            <a:pPr marL="228600" marR="0" algn="l">
              <a:lnSpc>
                <a:spcPct val="107000"/>
              </a:lnSpc>
              <a:spcBef>
                <a:spcPts val="0"/>
              </a:spcBef>
              <a:spcAft>
                <a:spcPts val="800"/>
              </a:spcAft>
            </a:pPr>
            <a:r>
              <a:rPr lang="en-US" sz="2800">
                <a:solidFill>
                  <a:schemeClr val="accent2">
                    <a:lumMod val="75000"/>
                  </a:schemeClr>
                </a:solidFill>
              </a:rPr>
              <a:t>                      </a:t>
            </a:r>
            <a:r>
              <a:rPr lang="en-US" sz="2800">
                <a:solidFill>
                  <a:schemeClr val="accent2">
                    <a:lumMod val="75000"/>
                  </a:schemeClr>
                </a:solidFill>
                <a:effectLst/>
              </a:rPr>
              <a:t>(iii) phân bổ danh mục đầu tư</a:t>
            </a:r>
            <a:endParaRPr lang="en-US" sz="280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6505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0" y="0"/>
            <a:ext cx="9451910" cy="707886"/>
          </a:xfrm>
          <a:prstGeom prst="rect">
            <a:avLst/>
          </a:prstGeom>
          <a:noFill/>
        </p:spPr>
        <p:txBody>
          <a:bodyPr wrap="square" rtlCol="0">
            <a:spAutoFit/>
          </a:bodyPr>
          <a:lstStyle/>
          <a:p>
            <a:r>
              <a:rPr lang="en-US" sz="4000" b="1">
                <a:solidFill>
                  <a:schemeClr val="accent1">
                    <a:lumMod val="20000"/>
                    <a:lumOff val="80000"/>
                  </a:schemeClr>
                </a:solidFill>
              </a:rPr>
              <a:t>IV. </a:t>
            </a:r>
            <a:r>
              <a:rPr lang="en-US" sz="4000" b="1" u="sng">
                <a:solidFill>
                  <a:schemeClr val="accent1">
                    <a:lumMod val="20000"/>
                    <a:lumOff val="80000"/>
                  </a:schemeClr>
                </a:solidFill>
              </a:rPr>
              <a:t>THỰC NGHIỆM VÀ ĐÁNH GIÁ</a:t>
            </a:r>
          </a:p>
        </p:txBody>
      </p:sp>
      <p:pic>
        <p:nvPicPr>
          <p:cNvPr id="7" name="Hình ảnh 6">
            <a:extLst>
              <a:ext uri="{FF2B5EF4-FFF2-40B4-BE49-F238E27FC236}">
                <a16:creationId xmlns:a16="http://schemas.microsoft.com/office/drawing/2014/main" id="{FFA0B5DC-8062-43FB-824B-12C262603162}"/>
              </a:ext>
            </a:extLst>
          </p:cNvPr>
          <p:cNvPicPr>
            <a:picLocks noChangeAspect="1"/>
          </p:cNvPicPr>
          <p:nvPr/>
        </p:nvPicPr>
        <p:blipFill>
          <a:blip r:embed="rId2"/>
          <a:stretch>
            <a:fillRect/>
          </a:stretch>
        </p:blipFill>
        <p:spPr>
          <a:xfrm>
            <a:off x="693951" y="1335226"/>
            <a:ext cx="5212326" cy="1624944"/>
          </a:xfrm>
          <a:prstGeom prst="rect">
            <a:avLst/>
          </a:prstGeom>
        </p:spPr>
      </p:pic>
      <p:sp>
        <p:nvSpPr>
          <p:cNvPr id="10" name="Hộp Văn bản 9">
            <a:extLst>
              <a:ext uri="{FF2B5EF4-FFF2-40B4-BE49-F238E27FC236}">
                <a16:creationId xmlns:a16="http://schemas.microsoft.com/office/drawing/2014/main" id="{DF0B9285-4E45-4170-A80E-E7FECE94FB76}"/>
              </a:ext>
            </a:extLst>
          </p:cNvPr>
          <p:cNvSpPr txBox="1"/>
          <p:nvPr/>
        </p:nvSpPr>
        <p:spPr>
          <a:xfrm>
            <a:off x="88482" y="3116350"/>
            <a:ext cx="3441321" cy="312650"/>
          </a:xfrm>
          <a:prstGeom prst="rect">
            <a:avLst/>
          </a:prstGeom>
          <a:noFill/>
        </p:spPr>
        <p:txBody>
          <a:bodyPr wrap="square">
            <a:spAutoFit/>
          </a:bodyPr>
          <a:lstStyle/>
          <a:p>
            <a:pPr marL="0" marR="0" algn="ctr">
              <a:lnSpc>
                <a:spcPct val="107000"/>
              </a:lnSpc>
              <a:spcBef>
                <a:spcPts val="0"/>
              </a:spcBef>
              <a:spcAft>
                <a:spcPts val="800"/>
              </a:spcAft>
              <a:tabLst>
                <a:tab pos="906145" algn="l"/>
              </a:tabLst>
            </a:pPr>
            <a:r>
              <a:rPr lang="en-US" sz="1400" i="1" u="sng">
                <a:solidFill>
                  <a:schemeClr val="bg1"/>
                </a:solidFill>
                <a:effectLst/>
              </a:rPr>
              <a:t>Hình 4</a:t>
            </a:r>
            <a:r>
              <a:rPr lang="en-US" sz="1400" i="1">
                <a:solidFill>
                  <a:schemeClr val="bg1"/>
                </a:solidFill>
                <a:effectLst/>
              </a:rPr>
              <a:t>: Các thông tin ban đầu.</a:t>
            </a:r>
            <a:endParaRPr lang="en-US" sz="1400" i="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Hình ảnh 10" descr="Ảnh có chứa văn bản, con đường, màn hình, màu bạc&#10;&#10;Mô tả được tạo tự động">
            <a:extLst>
              <a:ext uri="{FF2B5EF4-FFF2-40B4-BE49-F238E27FC236}">
                <a16:creationId xmlns:a16="http://schemas.microsoft.com/office/drawing/2014/main" id="{4E2DC8D9-D6F3-449B-A418-25708117501A}"/>
              </a:ext>
            </a:extLst>
          </p:cNvPr>
          <p:cNvPicPr>
            <a:picLocks noChangeAspect="1"/>
          </p:cNvPicPr>
          <p:nvPr/>
        </p:nvPicPr>
        <p:blipFill rotWithShape="1">
          <a:blip r:embed="rId3"/>
          <a:srcRect r="35654"/>
          <a:stretch/>
        </p:blipFill>
        <p:spPr>
          <a:xfrm>
            <a:off x="8305473" y="433658"/>
            <a:ext cx="2098159" cy="5990684"/>
          </a:xfrm>
          <a:prstGeom prst="rect">
            <a:avLst/>
          </a:prstGeom>
        </p:spPr>
      </p:pic>
      <p:sp>
        <p:nvSpPr>
          <p:cNvPr id="13" name="Hộp Văn bản 12">
            <a:extLst>
              <a:ext uri="{FF2B5EF4-FFF2-40B4-BE49-F238E27FC236}">
                <a16:creationId xmlns:a16="http://schemas.microsoft.com/office/drawing/2014/main" id="{9C7EC7F9-019D-4683-9C53-80250080409A}"/>
              </a:ext>
            </a:extLst>
          </p:cNvPr>
          <p:cNvSpPr txBox="1"/>
          <p:nvPr/>
        </p:nvSpPr>
        <p:spPr>
          <a:xfrm>
            <a:off x="5183155" y="6194655"/>
            <a:ext cx="3376126" cy="307777"/>
          </a:xfrm>
          <a:prstGeom prst="rect">
            <a:avLst/>
          </a:prstGeom>
          <a:noFill/>
        </p:spPr>
        <p:txBody>
          <a:bodyPr wrap="square">
            <a:spAutoFit/>
          </a:bodyPr>
          <a:lstStyle/>
          <a:p>
            <a:r>
              <a:rPr lang="en-US" sz="1400" b="1" i="1" u="sng">
                <a:solidFill>
                  <a:schemeClr val="bg1"/>
                </a:solidFill>
                <a:effectLst/>
                <a:latin typeface="+mn-lt"/>
                <a:ea typeface="Calibri" panose="020F0502020204030204" pitchFamily="34" charset="0"/>
              </a:rPr>
              <a:t>Hình 5:</a:t>
            </a:r>
            <a:r>
              <a:rPr lang="en-US" sz="1400" i="1">
                <a:solidFill>
                  <a:schemeClr val="bg1"/>
                </a:solidFill>
                <a:effectLst/>
                <a:latin typeface="+mn-lt"/>
                <a:ea typeface="Calibri" panose="020F0502020204030204" pitchFamily="34" charset="0"/>
              </a:rPr>
              <a:t> Các số liệu đánh giá chiến lược</a:t>
            </a:r>
            <a:endParaRPr lang="en-US" sz="1400" i="1">
              <a:solidFill>
                <a:schemeClr val="bg1"/>
              </a:solidFill>
              <a:latin typeface="+mn-lt"/>
            </a:endParaRPr>
          </a:p>
        </p:txBody>
      </p:sp>
    </p:spTree>
    <p:extLst>
      <p:ext uri="{BB962C8B-B14F-4D97-AF65-F5344CB8AC3E}">
        <p14:creationId xmlns:p14="http://schemas.microsoft.com/office/powerpoint/2010/main" val="120002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0" y="0"/>
            <a:ext cx="9451910" cy="707886"/>
          </a:xfrm>
          <a:prstGeom prst="rect">
            <a:avLst/>
          </a:prstGeom>
          <a:noFill/>
        </p:spPr>
        <p:txBody>
          <a:bodyPr wrap="square" rtlCol="0">
            <a:spAutoFit/>
          </a:bodyPr>
          <a:lstStyle/>
          <a:p>
            <a:r>
              <a:rPr lang="en-US" sz="4000" b="1">
                <a:solidFill>
                  <a:schemeClr val="accent1">
                    <a:lumMod val="20000"/>
                    <a:lumOff val="80000"/>
                  </a:schemeClr>
                </a:solidFill>
              </a:rPr>
              <a:t>IV. </a:t>
            </a:r>
            <a:r>
              <a:rPr lang="en-US" sz="4000" b="1" u="sng">
                <a:solidFill>
                  <a:schemeClr val="accent1">
                    <a:lumMod val="20000"/>
                    <a:lumOff val="80000"/>
                  </a:schemeClr>
                </a:solidFill>
              </a:rPr>
              <a:t>THỰC NGHIỆM VÀ ĐÁNH GIÁ</a:t>
            </a:r>
          </a:p>
        </p:txBody>
      </p:sp>
      <p:pic>
        <p:nvPicPr>
          <p:cNvPr id="8" name="Hình ảnh 7">
            <a:extLst>
              <a:ext uri="{FF2B5EF4-FFF2-40B4-BE49-F238E27FC236}">
                <a16:creationId xmlns:a16="http://schemas.microsoft.com/office/drawing/2014/main" id="{301005DB-DC42-45C4-A8B7-6CC7DA566E37}"/>
              </a:ext>
            </a:extLst>
          </p:cNvPr>
          <p:cNvPicPr>
            <a:picLocks noChangeAspect="1"/>
          </p:cNvPicPr>
          <p:nvPr/>
        </p:nvPicPr>
        <p:blipFill>
          <a:blip r:embed="rId2"/>
          <a:stretch>
            <a:fillRect/>
          </a:stretch>
        </p:blipFill>
        <p:spPr>
          <a:xfrm>
            <a:off x="2745992" y="1298318"/>
            <a:ext cx="6705918" cy="4537612"/>
          </a:xfrm>
          <a:prstGeom prst="rect">
            <a:avLst/>
          </a:prstGeom>
        </p:spPr>
      </p:pic>
      <p:sp>
        <p:nvSpPr>
          <p:cNvPr id="9" name="Hộp Văn bản 8">
            <a:extLst>
              <a:ext uri="{FF2B5EF4-FFF2-40B4-BE49-F238E27FC236}">
                <a16:creationId xmlns:a16="http://schemas.microsoft.com/office/drawing/2014/main" id="{8466E4F3-B775-4BA1-8A51-1E85440785D7}"/>
              </a:ext>
            </a:extLst>
          </p:cNvPr>
          <p:cNvSpPr txBox="1"/>
          <p:nvPr/>
        </p:nvSpPr>
        <p:spPr>
          <a:xfrm>
            <a:off x="2673221" y="6006196"/>
            <a:ext cx="3208175" cy="307777"/>
          </a:xfrm>
          <a:prstGeom prst="rect">
            <a:avLst/>
          </a:prstGeom>
          <a:noFill/>
        </p:spPr>
        <p:txBody>
          <a:bodyPr wrap="square">
            <a:spAutoFit/>
          </a:bodyPr>
          <a:lstStyle/>
          <a:p>
            <a:r>
              <a:rPr lang="en-US" sz="1400" b="1" i="1" u="sng">
                <a:solidFill>
                  <a:schemeClr val="bg1"/>
                </a:solidFill>
                <a:effectLst/>
                <a:latin typeface="+mn-lt"/>
                <a:ea typeface="Calibri" panose="020F0502020204030204" pitchFamily="34" charset="0"/>
              </a:rPr>
              <a:t>Hình 6:</a:t>
            </a:r>
            <a:r>
              <a:rPr lang="en-US" sz="1400" i="1">
                <a:solidFill>
                  <a:schemeClr val="bg1"/>
                </a:solidFill>
                <a:effectLst/>
                <a:latin typeface="+mn-lt"/>
                <a:ea typeface="Calibri" panose="020F0502020204030204" pitchFamily="34" charset="0"/>
              </a:rPr>
              <a:t> Lợi nhuận hằng năm</a:t>
            </a:r>
            <a:endParaRPr lang="en-US" sz="1400" i="1">
              <a:solidFill>
                <a:schemeClr val="bg1"/>
              </a:solidFill>
              <a:latin typeface="+mn-lt"/>
            </a:endParaRPr>
          </a:p>
        </p:txBody>
      </p:sp>
    </p:spTree>
    <p:extLst>
      <p:ext uri="{BB962C8B-B14F-4D97-AF65-F5344CB8AC3E}">
        <p14:creationId xmlns:p14="http://schemas.microsoft.com/office/powerpoint/2010/main" val="3666464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0" y="0"/>
            <a:ext cx="9451910" cy="707886"/>
          </a:xfrm>
          <a:prstGeom prst="rect">
            <a:avLst/>
          </a:prstGeom>
          <a:noFill/>
        </p:spPr>
        <p:txBody>
          <a:bodyPr wrap="square" rtlCol="0">
            <a:spAutoFit/>
          </a:bodyPr>
          <a:lstStyle/>
          <a:p>
            <a:r>
              <a:rPr lang="en-US" sz="4000" b="1">
                <a:solidFill>
                  <a:schemeClr val="accent1">
                    <a:lumMod val="20000"/>
                    <a:lumOff val="80000"/>
                  </a:schemeClr>
                </a:solidFill>
              </a:rPr>
              <a:t>IV. </a:t>
            </a:r>
            <a:r>
              <a:rPr lang="en-US" sz="4000" b="1" u="sng">
                <a:solidFill>
                  <a:schemeClr val="accent1">
                    <a:lumMod val="20000"/>
                    <a:lumOff val="80000"/>
                  </a:schemeClr>
                </a:solidFill>
              </a:rPr>
              <a:t>THỰC NGHIỆM VÀ ĐÁNH GIÁ</a:t>
            </a:r>
          </a:p>
        </p:txBody>
      </p:sp>
      <p:pic>
        <p:nvPicPr>
          <p:cNvPr id="3" name="Hình ảnh 2">
            <a:extLst>
              <a:ext uri="{FF2B5EF4-FFF2-40B4-BE49-F238E27FC236}">
                <a16:creationId xmlns:a16="http://schemas.microsoft.com/office/drawing/2014/main" id="{6BA71B23-61E3-44FA-A3FE-0E15CA43C160}"/>
              </a:ext>
            </a:extLst>
          </p:cNvPr>
          <p:cNvPicPr>
            <a:picLocks noChangeAspect="1"/>
          </p:cNvPicPr>
          <p:nvPr/>
        </p:nvPicPr>
        <p:blipFill rotWithShape="1">
          <a:blip r:embed="rId2"/>
          <a:srcRect l="815"/>
          <a:stretch/>
        </p:blipFill>
        <p:spPr bwMode="auto">
          <a:xfrm>
            <a:off x="1552635" y="1576881"/>
            <a:ext cx="9377889" cy="3704238"/>
          </a:xfrm>
          <a:prstGeom prst="rect">
            <a:avLst/>
          </a:prstGeom>
          <a:ln>
            <a:noFill/>
          </a:ln>
          <a:extLst>
            <a:ext uri="{53640926-AAD7-44D8-BBD7-CCE9431645EC}">
              <a14:shadowObscured xmlns:a14="http://schemas.microsoft.com/office/drawing/2010/main"/>
            </a:ext>
          </a:extLst>
        </p:spPr>
      </p:pic>
      <p:sp>
        <p:nvSpPr>
          <p:cNvPr id="6" name="Hộp Văn bản 5">
            <a:extLst>
              <a:ext uri="{FF2B5EF4-FFF2-40B4-BE49-F238E27FC236}">
                <a16:creationId xmlns:a16="http://schemas.microsoft.com/office/drawing/2014/main" id="{24FB2EF2-DE12-4193-A3AF-2BF5E79EDA9D}"/>
              </a:ext>
            </a:extLst>
          </p:cNvPr>
          <p:cNvSpPr txBox="1"/>
          <p:nvPr/>
        </p:nvSpPr>
        <p:spPr>
          <a:xfrm>
            <a:off x="1552635" y="5460833"/>
            <a:ext cx="6204856" cy="307777"/>
          </a:xfrm>
          <a:prstGeom prst="rect">
            <a:avLst/>
          </a:prstGeom>
          <a:noFill/>
        </p:spPr>
        <p:txBody>
          <a:bodyPr wrap="square">
            <a:spAutoFit/>
          </a:bodyPr>
          <a:lstStyle/>
          <a:p>
            <a:r>
              <a:rPr lang="en-US" sz="1400" b="1" i="1" u="sng">
                <a:solidFill>
                  <a:schemeClr val="bg1"/>
                </a:solidFill>
                <a:effectLst/>
                <a:latin typeface="+mn-lt"/>
                <a:ea typeface="Calibri" panose="020F0502020204030204" pitchFamily="34" charset="0"/>
              </a:rPr>
              <a:t>Hình 7:</a:t>
            </a:r>
            <a:r>
              <a:rPr lang="en-US" sz="1400" b="1" i="1">
                <a:solidFill>
                  <a:schemeClr val="bg1"/>
                </a:solidFill>
                <a:effectLst/>
                <a:latin typeface="+mn-lt"/>
                <a:ea typeface="Calibri" panose="020F0502020204030204" pitchFamily="34" charset="0"/>
              </a:rPr>
              <a:t> </a:t>
            </a:r>
            <a:r>
              <a:rPr lang="en-US" sz="1400" i="1">
                <a:solidFill>
                  <a:schemeClr val="bg1"/>
                </a:solidFill>
                <a:effectLst/>
                <a:latin typeface="+mn-lt"/>
                <a:ea typeface="Calibri" panose="020F0502020204030204" pitchFamily="34" charset="0"/>
              </a:rPr>
              <a:t>Biểu đồ lợi nhuận hằng năm và hằng tháng</a:t>
            </a:r>
            <a:endParaRPr lang="en-US" sz="1400" i="1">
              <a:solidFill>
                <a:schemeClr val="bg1"/>
              </a:solidFill>
              <a:latin typeface="+mn-lt"/>
            </a:endParaRPr>
          </a:p>
        </p:txBody>
      </p:sp>
    </p:spTree>
    <p:extLst>
      <p:ext uri="{BB962C8B-B14F-4D97-AF65-F5344CB8AC3E}">
        <p14:creationId xmlns:p14="http://schemas.microsoft.com/office/powerpoint/2010/main" val="926880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0" y="0"/>
            <a:ext cx="9451910" cy="707886"/>
          </a:xfrm>
          <a:prstGeom prst="rect">
            <a:avLst/>
          </a:prstGeom>
          <a:noFill/>
        </p:spPr>
        <p:txBody>
          <a:bodyPr wrap="square" rtlCol="0">
            <a:spAutoFit/>
          </a:bodyPr>
          <a:lstStyle/>
          <a:p>
            <a:r>
              <a:rPr lang="en-US" sz="4000" b="1">
                <a:solidFill>
                  <a:schemeClr val="accent1">
                    <a:lumMod val="20000"/>
                    <a:lumOff val="80000"/>
                  </a:schemeClr>
                </a:solidFill>
              </a:rPr>
              <a:t>IV. </a:t>
            </a:r>
            <a:r>
              <a:rPr lang="en-US" sz="4000" b="1" u="sng">
                <a:solidFill>
                  <a:schemeClr val="accent1">
                    <a:lumMod val="20000"/>
                    <a:lumOff val="80000"/>
                  </a:schemeClr>
                </a:solidFill>
              </a:rPr>
              <a:t>THỰC NGHIỆM VÀ ĐÁNH GIÁ</a:t>
            </a:r>
          </a:p>
        </p:txBody>
      </p:sp>
      <p:pic>
        <p:nvPicPr>
          <p:cNvPr id="3" name="Hình ảnh 2">
            <a:extLst>
              <a:ext uri="{FF2B5EF4-FFF2-40B4-BE49-F238E27FC236}">
                <a16:creationId xmlns:a16="http://schemas.microsoft.com/office/drawing/2014/main" id="{874ACFB9-4079-4460-BDF8-3B3E70161522}"/>
              </a:ext>
            </a:extLst>
          </p:cNvPr>
          <p:cNvPicPr>
            <a:picLocks noChangeAspect="1"/>
          </p:cNvPicPr>
          <p:nvPr/>
        </p:nvPicPr>
        <p:blipFill>
          <a:blip r:embed="rId2"/>
          <a:stretch>
            <a:fillRect/>
          </a:stretch>
        </p:blipFill>
        <p:spPr>
          <a:xfrm>
            <a:off x="2995127" y="1000404"/>
            <a:ext cx="6667962" cy="4714151"/>
          </a:xfrm>
          <a:prstGeom prst="rect">
            <a:avLst/>
          </a:prstGeom>
        </p:spPr>
      </p:pic>
      <p:sp>
        <p:nvSpPr>
          <p:cNvPr id="6" name="Hộp Văn bản 5">
            <a:extLst>
              <a:ext uri="{FF2B5EF4-FFF2-40B4-BE49-F238E27FC236}">
                <a16:creationId xmlns:a16="http://schemas.microsoft.com/office/drawing/2014/main" id="{1187E953-8D28-4C96-8BEE-9321F3E3EC4E}"/>
              </a:ext>
            </a:extLst>
          </p:cNvPr>
          <p:cNvSpPr txBox="1"/>
          <p:nvPr/>
        </p:nvSpPr>
        <p:spPr>
          <a:xfrm>
            <a:off x="2993572" y="5857596"/>
            <a:ext cx="6204856" cy="307777"/>
          </a:xfrm>
          <a:prstGeom prst="rect">
            <a:avLst/>
          </a:prstGeom>
          <a:noFill/>
        </p:spPr>
        <p:txBody>
          <a:bodyPr wrap="square">
            <a:spAutoFit/>
          </a:bodyPr>
          <a:lstStyle/>
          <a:p>
            <a:r>
              <a:rPr lang="en-US" sz="1400" b="1" i="1" u="sng">
                <a:solidFill>
                  <a:schemeClr val="bg1"/>
                </a:solidFill>
                <a:effectLst/>
                <a:latin typeface="+mn-lt"/>
                <a:ea typeface="Calibri" panose="020F0502020204030204" pitchFamily="34" charset="0"/>
              </a:rPr>
              <a:t>Hình 8:</a:t>
            </a:r>
            <a:r>
              <a:rPr lang="en-US" sz="1400" b="1" i="1">
                <a:solidFill>
                  <a:schemeClr val="bg1"/>
                </a:solidFill>
                <a:effectLst/>
                <a:latin typeface="+mn-lt"/>
                <a:ea typeface="Calibri" panose="020F0502020204030204" pitchFamily="34" charset="0"/>
              </a:rPr>
              <a:t> </a:t>
            </a:r>
            <a:r>
              <a:rPr lang="en-US" sz="1400" i="1">
                <a:solidFill>
                  <a:schemeClr val="bg1"/>
                </a:solidFill>
                <a:effectLst/>
                <a:latin typeface="+mn-lt"/>
                <a:ea typeface="Calibri" panose="020F0502020204030204" pitchFamily="34" charset="0"/>
              </a:rPr>
              <a:t>Mức độ sụt giảm của các tài khoản qua các giai đoạn</a:t>
            </a:r>
            <a:endParaRPr lang="en-US" sz="1400" i="1">
              <a:solidFill>
                <a:schemeClr val="bg1"/>
              </a:solidFill>
              <a:latin typeface="+mn-lt"/>
            </a:endParaRPr>
          </a:p>
        </p:txBody>
      </p:sp>
    </p:spTree>
    <p:extLst>
      <p:ext uri="{BB962C8B-B14F-4D97-AF65-F5344CB8AC3E}">
        <p14:creationId xmlns:p14="http://schemas.microsoft.com/office/powerpoint/2010/main" val="3839396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0" y="0"/>
            <a:ext cx="9451910" cy="707886"/>
          </a:xfrm>
          <a:prstGeom prst="rect">
            <a:avLst/>
          </a:prstGeom>
          <a:noFill/>
        </p:spPr>
        <p:txBody>
          <a:bodyPr wrap="square" rtlCol="0">
            <a:spAutoFit/>
          </a:bodyPr>
          <a:lstStyle/>
          <a:p>
            <a:r>
              <a:rPr lang="en-US" sz="4000" b="1">
                <a:solidFill>
                  <a:schemeClr val="accent1">
                    <a:lumMod val="20000"/>
                    <a:lumOff val="80000"/>
                  </a:schemeClr>
                </a:solidFill>
              </a:rPr>
              <a:t>IV. </a:t>
            </a:r>
            <a:r>
              <a:rPr lang="en-US" sz="4000" b="1" u="sng">
                <a:solidFill>
                  <a:schemeClr val="accent1">
                    <a:lumMod val="20000"/>
                    <a:lumOff val="80000"/>
                  </a:schemeClr>
                </a:solidFill>
              </a:rPr>
              <a:t>THỰC NGHIỆM VÀ ĐÁNH GIÁ</a:t>
            </a:r>
          </a:p>
        </p:txBody>
      </p:sp>
      <p:pic>
        <p:nvPicPr>
          <p:cNvPr id="3" name="Hình ảnh 2">
            <a:extLst>
              <a:ext uri="{FF2B5EF4-FFF2-40B4-BE49-F238E27FC236}">
                <a16:creationId xmlns:a16="http://schemas.microsoft.com/office/drawing/2014/main" id="{88507BBF-7488-4249-A095-41EDD90768F1}"/>
              </a:ext>
            </a:extLst>
          </p:cNvPr>
          <p:cNvPicPr>
            <a:picLocks noChangeAspect="1"/>
          </p:cNvPicPr>
          <p:nvPr/>
        </p:nvPicPr>
        <p:blipFill>
          <a:blip r:embed="rId2"/>
          <a:stretch>
            <a:fillRect/>
          </a:stretch>
        </p:blipFill>
        <p:spPr>
          <a:xfrm>
            <a:off x="1923095" y="1842274"/>
            <a:ext cx="8345809" cy="2968178"/>
          </a:xfrm>
          <a:prstGeom prst="rect">
            <a:avLst/>
          </a:prstGeom>
        </p:spPr>
      </p:pic>
      <p:sp>
        <p:nvSpPr>
          <p:cNvPr id="6" name="Hộp Văn bản 5">
            <a:extLst>
              <a:ext uri="{FF2B5EF4-FFF2-40B4-BE49-F238E27FC236}">
                <a16:creationId xmlns:a16="http://schemas.microsoft.com/office/drawing/2014/main" id="{1B869124-DB7C-43B5-BDCB-13071F69D934}"/>
              </a:ext>
            </a:extLst>
          </p:cNvPr>
          <p:cNvSpPr txBox="1"/>
          <p:nvPr/>
        </p:nvSpPr>
        <p:spPr>
          <a:xfrm>
            <a:off x="1923095" y="5013006"/>
            <a:ext cx="6204856" cy="307777"/>
          </a:xfrm>
          <a:prstGeom prst="rect">
            <a:avLst/>
          </a:prstGeom>
          <a:noFill/>
        </p:spPr>
        <p:txBody>
          <a:bodyPr wrap="square">
            <a:spAutoFit/>
          </a:bodyPr>
          <a:lstStyle/>
          <a:p>
            <a:r>
              <a:rPr lang="en-US" sz="1400" b="1" i="1" u="sng">
                <a:solidFill>
                  <a:schemeClr val="bg1"/>
                </a:solidFill>
                <a:effectLst/>
                <a:latin typeface="+mn-lt"/>
                <a:ea typeface="Calibri" panose="020F0502020204030204" pitchFamily="34" charset="0"/>
              </a:rPr>
              <a:t>Hình 9:</a:t>
            </a:r>
            <a:r>
              <a:rPr lang="en-US" sz="1400" b="1" i="1">
                <a:solidFill>
                  <a:schemeClr val="bg1"/>
                </a:solidFill>
                <a:effectLst/>
                <a:latin typeface="+mn-lt"/>
                <a:ea typeface="Calibri" panose="020F0502020204030204" pitchFamily="34" charset="0"/>
              </a:rPr>
              <a:t> </a:t>
            </a:r>
            <a:r>
              <a:rPr lang="en-US" sz="1400" i="1">
                <a:solidFill>
                  <a:schemeClr val="bg1"/>
                </a:solidFill>
                <a:effectLst/>
                <a:latin typeface="+mn-lt"/>
                <a:ea typeface="Calibri" panose="020F0502020204030204" pitchFamily="34" charset="0"/>
              </a:rPr>
              <a:t>Tỉ lệ Sharpe</a:t>
            </a:r>
            <a:endParaRPr lang="en-US" sz="1400" i="1">
              <a:solidFill>
                <a:schemeClr val="bg1"/>
              </a:solidFill>
              <a:latin typeface="+mn-lt"/>
            </a:endParaRPr>
          </a:p>
        </p:txBody>
      </p:sp>
    </p:spTree>
    <p:extLst>
      <p:ext uri="{BB962C8B-B14F-4D97-AF65-F5344CB8AC3E}">
        <p14:creationId xmlns:p14="http://schemas.microsoft.com/office/powerpoint/2010/main" val="2026991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0" y="0"/>
            <a:ext cx="9451910" cy="707886"/>
          </a:xfrm>
          <a:prstGeom prst="rect">
            <a:avLst/>
          </a:prstGeom>
          <a:noFill/>
        </p:spPr>
        <p:txBody>
          <a:bodyPr wrap="square" rtlCol="0">
            <a:spAutoFit/>
          </a:bodyPr>
          <a:lstStyle/>
          <a:p>
            <a:r>
              <a:rPr lang="en-US" sz="4000" b="1">
                <a:solidFill>
                  <a:schemeClr val="accent1">
                    <a:lumMod val="20000"/>
                    <a:lumOff val="80000"/>
                  </a:schemeClr>
                </a:solidFill>
              </a:rPr>
              <a:t>V. </a:t>
            </a:r>
            <a:r>
              <a:rPr lang="en-US" sz="4000" b="1" u="sng">
                <a:solidFill>
                  <a:schemeClr val="accent1">
                    <a:lumMod val="20000"/>
                    <a:lumOff val="80000"/>
                  </a:schemeClr>
                </a:solidFill>
              </a:rPr>
              <a:t>TÀI LIỆU THAM KHẢO</a:t>
            </a:r>
          </a:p>
        </p:txBody>
      </p:sp>
      <p:sp>
        <p:nvSpPr>
          <p:cNvPr id="4" name="Hộp Văn bản 3">
            <a:extLst>
              <a:ext uri="{FF2B5EF4-FFF2-40B4-BE49-F238E27FC236}">
                <a16:creationId xmlns:a16="http://schemas.microsoft.com/office/drawing/2014/main" id="{7168CFD1-3B53-4C8F-9097-6683D9107737}"/>
              </a:ext>
            </a:extLst>
          </p:cNvPr>
          <p:cNvSpPr txBox="1"/>
          <p:nvPr/>
        </p:nvSpPr>
        <p:spPr>
          <a:xfrm>
            <a:off x="681135" y="1709813"/>
            <a:ext cx="8895876" cy="3987695"/>
          </a:xfrm>
          <a:prstGeom prst="rect">
            <a:avLst/>
          </a:prstGeom>
          <a:noFill/>
        </p:spPr>
        <p:txBody>
          <a:bodyPr wrap="square">
            <a:spAutoFit/>
          </a:bodyPr>
          <a:lstStyle/>
          <a:p>
            <a:pPr marL="0" marR="0">
              <a:lnSpc>
                <a:spcPct val="107000"/>
              </a:lnSpc>
              <a:spcBef>
                <a:spcPts val="0"/>
              </a:spcBef>
              <a:spcAft>
                <a:spcPts val="800"/>
              </a:spcAft>
              <a:tabLst>
                <a:tab pos="2078355" algn="l"/>
              </a:tabLst>
            </a:pPr>
            <a:r>
              <a:rPr lang="en-US" sz="2800" u="sng">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https://github.com/AI4Finance-Foundation/FinRL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2078355" algn="l"/>
              </a:tabLst>
            </a:pPr>
            <a:r>
              <a:rPr lang="en-US" sz="28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2078355" algn="l"/>
              </a:tabLst>
            </a:pPr>
            <a:r>
              <a:rPr lang="en-US" sz="1800">
                <a:solidFill>
                  <a:schemeClr val="bg1"/>
                </a:solidFill>
                <a:effectLst/>
                <a:latin typeface="VnNimbusRomanNo9L"/>
                <a:ea typeface="Calibri" panose="020F0502020204030204" pitchFamily="34" charset="0"/>
                <a:cs typeface="Times New Roman" panose="02020603050405020304" pitchFamily="18" charset="0"/>
              </a:rPr>
              <a:t>Deep Reinforcement Learning for Trading:</a:t>
            </a:r>
            <a:br>
              <a:rPr lang="en-US" sz="1800">
                <a:solidFill>
                  <a:srgbClr val="000000"/>
                </a:solidFill>
                <a:effectLst/>
                <a:latin typeface="VnNimbusRomanNo9L"/>
                <a:ea typeface="Calibri" panose="020F0502020204030204" pitchFamily="34" charset="0"/>
                <a:cs typeface="Times New Roman" panose="02020603050405020304" pitchFamily="18" charset="0"/>
              </a:rPr>
            </a:br>
            <a:r>
              <a:rPr lang="en-US" sz="1800" u="sng">
                <a:solidFill>
                  <a:srgbClr val="0563C1"/>
                </a:solidFill>
                <a:effectLst/>
                <a:latin typeface="VnNimbusRomanNo9L"/>
                <a:ea typeface="Calibri" panose="020F0502020204030204" pitchFamily="34" charset="0"/>
                <a:cs typeface="Times New Roman" panose="02020603050405020304" pitchFamily="18" charset="0"/>
                <a:hlinkClick r:id="rId3"/>
              </a:rPr>
              <a:t>https://arxiv.org/pdf/1911.10107.pdf</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2078355" algn="l"/>
              </a:tabLst>
            </a:pPr>
            <a:r>
              <a:rPr lang="en-US" sz="1800">
                <a:solidFill>
                  <a:srgbClr val="000000"/>
                </a:solidFill>
                <a:effectLst/>
                <a:latin typeface="VnNimbusRomanNo9L"/>
                <a:ea typeface="Calibri" panose="020F0502020204030204" pitchFamily="34" charset="0"/>
                <a:cs typeface="Times New Roman" panose="02020603050405020304" pitchFamily="18" charset="0"/>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2078355" algn="l"/>
              </a:tabLst>
            </a:pPr>
            <a:r>
              <a:rPr lang="en-US" sz="1800">
                <a:solidFill>
                  <a:schemeClr val="bg1"/>
                </a:solidFill>
                <a:effectLst/>
                <a:latin typeface="VnNimbusRomanNo9L"/>
                <a:ea typeface="Calibri" panose="020F0502020204030204" pitchFamily="34" charset="0"/>
                <a:cs typeface="Times New Roman" panose="02020603050405020304" pitchFamily="18" charset="0"/>
              </a:rPr>
              <a:t>Deep Deterministic Policy Gradient (DDPG) :</a:t>
            </a:r>
            <a:br>
              <a:rPr lang="en-US" sz="1800">
                <a:solidFill>
                  <a:srgbClr val="000000"/>
                </a:solidFill>
                <a:effectLst/>
                <a:latin typeface="VnNimbusRomanNo9L"/>
                <a:ea typeface="Calibri" panose="020F0502020204030204" pitchFamily="34" charset="0"/>
                <a:cs typeface="Times New Roman" panose="02020603050405020304" pitchFamily="18" charset="0"/>
              </a:rPr>
            </a:br>
            <a:r>
              <a:rPr lang="en-US" sz="1800" u="sng">
                <a:solidFill>
                  <a:srgbClr val="0563C1"/>
                </a:solidFill>
                <a:effectLst/>
                <a:latin typeface="VnNimbusRomanNo9L"/>
                <a:ea typeface="Calibri" panose="020F0502020204030204" pitchFamily="34" charset="0"/>
                <a:cs typeface="Times New Roman" panose="02020603050405020304" pitchFamily="18" charset="0"/>
                <a:hlinkClick r:id="rId4"/>
              </a:rPr>
              <a:t>https://spinningup.openai.com/en/latest/algorithms/ddpg.html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2078355" algn="l"/>
              </a:tabLst>
            </a:pPr>
            <a:r>
              <a:rPr lang="en-US" sz="1800">
                <a:solidFill>
                  <a:srgbClr val="000000"/>
                </a:solidFill>
                <a:effectLst/>
                <a:latin typeface="VnNimbusRomanNo9L"/>
                <a:ea typeface="Calibri" panose="020F0502020204030204" pitchFamily="34" charset="0"/>
                <a:cs typeface="Times New Roman" panose="02020603050405020304" pitchFamily="18" charset="0"/>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2078355" algn="l"/>
              </a:tabLst>
            </a:pPr>
            <a:r>
              <a:rPr lang="en-US" sz="1800">
                <a:solidFill>
                  <a:schemeClr val="bg1"/>
                </a:solidFill>
                <a:effectLst/>
                <a:latin typeface="VnNimbusRomanNo9L"/>
                <a:ea typeface="Calibri" panose="020F0502020204030204" pitchFamily="34" charset="0"/>
                <a:cs typeface="Times New Roman" panose="02020603050405020304" pitchFamily="18" charset="0"/>
              </a:rPr>
              <a:t>Backtest trading Policy :</a:t>
            </a:r>
            <a:br>
              <a:rPr lang="en-US" sz="1800">
                <a:solidFill>
                  <a:srgbClr val="000000"/>
                </a:solidFill>
                <a:effectLst/>
                <a:latin typeface="VnNimbusRomanNo9L"/>
                <a:ea typeface="Calibri" panose="020F0502020204030204" pitchFamily="34" charset="0"/>
                <a:cs typeface="Times New Roman" panose="02020603050405020304" pitchFamily="18" charset="0"/>
              </a:rPr>
            </a:br>
            <a:r>
              <a:rPr lang="en-US" sz="1800" u="sng">
                <a:solidFill>
                  <a:srgbClr val="0563C1"/>
                </a:solidFill>
                <a:effectLst/>
                <a:latin typeface="VnNimbusRomanNo9L"/>
                <a:ea typeface="Calibri" panose="020F0502020204030204" pitchFamily="34" charset="0"/>
                <a:cs typeface="Times New Roman" panose="02020603050405020304" pitchFamily="18" charset="0"/>
                <a:hlinkClick r:id="rId5"/>
              </a:rPr>
              <a:t>https://github.com/quantopian/pyfolio</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6523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图片 6"/>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13" name="文本框 12"/>
          <p:cNvSpPr txBox="1"/>
          <p:nvPr/>
        </p:nvSpPr>
        <p:spPr>
          <a:xfrm>
            <a:off x="3948492" y="1001073"/>
            <a:ext cx="2443298" cy="523220"/>
          </a:xfrm>
          <a:prstGeom prst="rect">
            <a:avLst/>
          </a:prstGeom>
          <a:noFill/>
        </p:spPr>
        <p:txBody>
          <a:bodyPr wrap="none">
            <a:spAutoFit/>
          </a:bodyPr>
          <a:lstStyle>
            <a:defPPr>
              <a:defRPr lang="zh-CN"/>
            </a:defPPr>
            <a:lvl1pPr eaLnBrk="1" fontAlgn="auto" hangingPunct="1">
              <a:spcBef>
                <a:spcPts val="0"/>
              </a:spcBef>
              <a:spcAft>
                <a:spcPts val="0"/>
              </a:spcAft>
              <a:defRPr sz="6600">
                <a:gradFill>
                  <a:gsLst>
                    <a:gs pos="100000">
                      <a:srgbClr val="FF0000"/>
                    </a:gs>
                    <a:gs pos="0">
                      <a:srgbClr val="FF9933"/>
                    </a:gs>
                  </a:gsLst>
                  <a:lin ang="5400000" scaled="1"/>
                </a:gradFill>
                <a:effectLst>
                  <a:outerShdw blurRad="50800" dist="127000" dir="5400000" algn="t" rotWithShape="0">
                    <a:prstClr val="black">
                      <a:alpha val="40000"/>
                    </a:prstClr>
                  </a:outerShdw>
                </a:effectLst>
                <a:latin typeface="Arial" panose="020B0604020202020204" pitchFamily="34" charset="0"/>
                <a:ea typeface="张海山锐线体2.0" pitchFamily="2" charset="-122"/>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dirty="0">
                <a:sym typeface="+mn-ea"/>
              </a:rPr>
              <a:t>I</a:t>
            </a:r>
            <a:r>
              <a:rPr kumimoji="0" lang="en-US" altLang="zh-CN" sz="2800" b="1" u="none" strike="noStrike" kern="1200" cap="none" spc="0" normalizeH="0" baseline="0" noProof="0">
                <a:ln>
                  <a:noFill/>
                </a:ln>
                <a:gradFill>
                  <a:gsLst>
                    <a:gs pos="100000">
                      <a:srgbClr val="FF0000"/>
                    </a:gs>
                    <a:gs pos="0">
                      <a:srgbClr val="FF9933"/>
                    </a:gs>
                  </a:gsLst>
                  <a:lin ang="5400000" scaled="1"/>
                </a:gradFill>
                <a:effectLst>
                  <a:outerShdw blurRad="50800" dist="127000" dir="5400000" algn="t" rotWithShape="0">
                    <a:prstClr val="black">
                      <a:alpha val="40000"/>
                    </a:prstClr>
                  </a:outerShdw>
                </a:effectLst>
                <a:uLnTx/>
                <a:uFillTx/>
                <a:latin typeface="Arial" panose="020B0604020202020204" pitchFamily="34" charset="0"/>
                <a:ea typeface="张海山锐线体2.0" pitchFamily="2" charset="-122"/>
                <a:cs typeface="Arial" panose="020B0604020202020204" pitchFamily="34" charset="0"/>
                <a:sym typeface="+mn-ea"/>
              </a:rPr>
              <a:t>. </a:t>
            </a:r>
            <a:r>
              <a:rPr kumimoji="0" lang="en-US" altLang="zh-CN" sz="2800" b="1" u="none" strike="noStrike" kern="1200" cap="none" spc="0" normalizeH="0" baseline="0" noProof="0" dirty="0">
                <a:ln>
                  <a:noFill/>
                </a:ln>
                <a:gradFill>
                  <a:gsLst>
                    <a:gs pos="100000">
                      <a:srgbClr val="FF0000"/>
                    </a:gs>
                    <a:gs pos="0">
                      <a:srgbClr val="FF9933"/>
                    </a:gs>
                  </a:gsLst>
                  <a:lin ang="5400000" scaled="1"/>
                </a:gradFill>
                <a:effectLst>
                  <a:outerShdw blurRad="50800" dist="127000" dir="5400000" algn="t" rotWithShape="0">
                    <a:prstClr val="black">
                      <a:alpha val="40000"/>
                    </a:prstClr>
                  </a:outerShdw>
                </a:effectLst>
                <a:uLnTx/>
                <a:uFillTx/>
                <a:latin typeface="Arial" panose="020B0604020202020204" pitchFamily="34" charset="0"/>
                <a:ea typeface="张海山锐线体2.0" pitchFamily="2" charset="-122"/>
                <a:cs typeface="Arial" panose="020B0604020202020204" pitchFamily="34" charset="0"/>
                <a:sym typeface="+mn-ea"/>
              </a:rPr>
              <a:t>GIỚI THIỆU</a:t>
            </a:r>
          </a:p>
        </p:txBody>
      </p:sp>
      <p:sp>
        <p:nvSpPr>
          <p:cNvPr id="14" name="文本框 13"/>
          <p:cNvSpPr txBox="1"/>
          <p:nvPr/>
        </p:nvSpPr>
        <p:spPr>
          <a:xfrm>
            <a:off x="4240745" y="1831805"/>
            <a:ext cx="5792470" cy="521970"/>
          </a:xfrm>
          <a:prstGeom prst="rect">
            <a:avLst/>
          </a:prstGeom>
          <a:noFill/>
        </p:spPr>
        <p:txBody>
          <a:bodyPr wrap="none">
            <a:spAutoFit/>
          </a:bodyPr>
          <a:lstStyle>
            <a:defPPr>
              <a:defRPr lang="zh-CN"/>
            </a:defPPr>
            <a:lvl1pPr eaLnBrk="1" fontAlgn="auto" hangingPunct="1">
              <a:spcBef>
                <a:spcPts val="0"/>
              </a:spcBef>
              <a:spcAft>
                <a:spcPts val="0"/>
              </a:spcAft>
              <a:defRPr sz="3200">
                <a:gradFill>
                  <a:gsLst>
                    <a:gs pos="100000">
                      <a:srgbClr val="FF0000"/>
                    </a:gs>
                    <a:gs pos="0">
                      <a:srgbClr val="FF9933"/>
                    </a:gs>
                  </a:gsLst>
                  <a:lin ang="5400000" scaled="1"/>
                </a:gradFill>
                <a:effectLst>
                  <a:outerShdw blurRad="50800" dist="127000" dir="5400000" algn="t" rotWithShape="0">
                    <a:prstClr val="black">
                      <a:alpha val="40000"/>
                    </a:prstClr>
                  </a:outerShdw>
                </a:effectLst>
                <a:latin typeface="Arial" panose="020B0604020202020204" pitchFamily="34" charset="0"/>
                <a:ea typeface="张海山锐线体2.0" pitchFamily="2" charset="-122"/>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a:sym typeface="+mn-ea"/>
              </a:rPr>
              <a:t>I</a:t>
            </a:r>
            <a:r>
              <a:rPr lang="en-US" altLang="zh-CN" sz="2800" b="1" dirty="0">
                <a:sym typeface="+mn-ea"/>
              </a:rPr>
              <a:t>I</a:t>
            </a:r>
            <a:r>
              <a:rPr kumimoji="0" lang="en-US" altLang="zh-CN" sz="2800" b="1" u="none" strike="noStrike" kern="1200" cap="none" spc="0" normalizeH="0" baseline="0" noProof="0">
                <a:ln>
                  <a:noFill/>
                </a:ln>
                <a:gradFill>
                  <a:gsLst>
                    <a:gs pos="100000">
                      <a:srgbClr val="FF0000"/>
                    </a:gs>
                    <a:gs pos="0">
                      <a:srgbClr val="FF9933"/>
                    </a:gs>
                  </a:gsLst>
                  <a:lin ang="5400000" scaled="1"/>
                </a:gradFill>
                <a:effectLst>
                  <a:outerShdw blurRad="50800" dist="127000" dir="5400000" algn="t" rotWithShape="0">
                    <a:prstClr val="black">
                      <a:alpha val="40000"/>
                    </a:prstClr>
                  </a:outerShdw>
                </a:effectLst>
                <a:uLnTx/>
                <a:uFillTx/>
                <a:latin typeface="Arial" panose="020B0604020202020204" pitchFamily="34" charset="0"/>
                <a:ea typeface="张海山锐线体2.0" pitchFamily="2" charset="-122"/>
                <a:cs typeface="Arial" panose="020B0604020202020204" pitchFamily="34" charset="0"/>
                <a:sym typeface="+mn-ea"/>
              </a:rPr>
              <a:t>. </a:t>
            </a:r>
            <a:r>
              <a:rPr kumimoji="0" lang="en-US" altLang="zh-CN" sz="2800" b="1" u="none" strike="noStrike" kern="1200" cap="none" spc="0" normalizeH="0" baseline="0" noProof="0" dirty="0">
                <a:ln>
                  <a:noFill/>
                </a:ln>
                <a:gradFill>
                  <a:gsLst>
                    <a:gs pos="100000">
                      <a:srgbClr val="FF0000"/>
                    </a:gs>
                    <a:gs pos="0">
                      <a:srgbClr val="FF9933"/>
                    </a:gs>
                  </a:gsLst>
                  <a:lin ang="5400000" scaled="1"/>
                </a:gradFill>
                <a:effectLst>
                  <a:outerShdw blurRad="50800" dist="127000" dir="5400000" algn="t" rotWithShape="0">
                    <a:prstClr val="black">
                      <a:alpha val="40000"/>
                    </a:prstClr>
                  </a:outerShdw>
                </a:effectLst>
                <a:uLnTx/>
                <a:uFillTx/>
                <a:latin typeface="Arial" panose="020B0604020202020204" pitchFamily="34" charset="0"/>
                <a:ea typeface="张海山锐线体2.0" pitchFamily="2" charset="-122"/>
                <a:cs typeface="Arial" panose="020B0604020202020204" pitchFamily="34" charset="0"/>
                <a:sym typeface="+mn-ea"/>
              </a:rPr>
              <a:t>CÁC NGHIÊN CỨU LIÊN QUAN</a:t>
            </a:r>
          </a:p>
        </p:txBody>
      </p:sp>
      <p:sp>
        <p:nvSpPr>
          <p:cNvPr id="15" name="文本框 14"/>
          <p:cNvSpPr txBox="1"/>
          <p:nvPr/>
        </p:nvSpPr>
        <p:spPr>
          <a:xfrm>
            <a:off x="4413080" y="2722227"/>
            <a:ext cx="7686720" cy="954107"/>
          </a:xfrm>
          <a:prstGeom prst="rect">
            <a:avLst/>
          </a:prstGeom>
          <a:noFill/>
        </p:spPr>
        <p:txBody>
          <a:bodyPr wrap="none">
            <a:spAutoFit/>
          </a:bodyPr>
          <a:lstStyle>
            <a:defPPr>
              <a:defRPr lang="zh-CN"/>
            </a:defPPr>
            <a:lvl1pPr eaLnBrk="1" fontAlgn="auto" hangingPunct="1">
              <a:spcBef>
                <a:spcPts val="0"/>
              </a:spcBef>
              <a:spcAft>
                <a:spcPts val="0"/>
              </a:spcAft>
              <a:defRPr sz="3200">
                <a:gradFill>
                  <a:gsLst>
                    <a:gs pos="100000">
                      <a:srgbClr val="FF0000"/>
                    </a:gs>
                    <a:gs pos="0">
                      <a:srgbClr val="FF9933"/>
                    </a:gs>
                  </a:gsLst>
                  <a:lin ang="5400000" scaled="1"/>
                </a:gradFill>
                <a:effectLst>
                  <a:outerShdw blurRad="50800" dist="127000" dir="5400000" algn="t" rotWithShape="0">
                    <a:prstClr val="black">
                      <a:alpha val="40000"/>
                    </a:prstClr>
                  </a:outerShdw>
                </a:effectLst>
                <a:latin typeface="Arial" panose="020B0604020202020204" pitchFamily="34" charset="0"/>
                <a:ea typeface="张海山锐线体2.0" pitchFamily="2" charset="-122"/>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a:sym typeface="+mn-ea"/>
              </a:rPr>
              <a:t>II</a:t>
            </a:r>
            <a:r>
              <a:rPr lang="en-US" altLang="zh-CN" sz="2800" b="1" dirty="0">
                <a:sym typeface="+mn-ea"/>
              </a:rPr>
              <a:t>I</a:t>
            </a:r>
            <a:r>
              <a:rPr kumimoji="0" lang="en-US" altLang="zh-CN" sz="2800" b="1" u="none" strike="noStrike" kern="1200" cap="none" spc="0" normalizeH="0" baseline="0" noProof="0">
                <a:ln>
                  <a:noFill/>
                </a:ln>
                <a:gradFill>
                  <a:gsLst>
                    <a:gs pos="100000">
                      <a:srgbClr val="FF0000"/>
                    </a:gs>
                    <a:gs pos="0">
                      <a:srgbClr val="FF9933"/>
                    </a:gs>
                  </a:gsLst>
                  <a:lin ang="5400000" scaled="1"/>
                </a:gradFill>
                <a:effectLst>
                  <a:outerShdw blurRad="50800" dist="127000" dir="5400000" algn="t" rotWithShape="0">
                    <a:prstClr val="black">
                      <a:alpha val="40000"/>
                    </a:prstClr>
                  </a:outerShdw>
                </a:effectLst>
                <a:uLnTx/>
                <a:uFillTx/>
                <a:latin typeface="Arial" panose="020B0604020202020204" pitchFamily="34" charset="0"/>
                <a:ea typeface="张海山锐线体2.0" pitchFamily="2" charset="-122"/>
                <a:cs typeface="Arial" panose="020B0604020202020204" pitchFamily="34" charset="0"/>
                <a:sym typeface="+mn-ea"/>
              </a:rPr>
              <a:t>. </a:t>
            </a:r>
            <a:r>
              <a:rPr kumimoji="0" lang="en-US" altLang="zh-CN" sz="2800" b="1" u="none" strike="noStrike" kern="1200" cap="none" spc="0" normalizeH="0" baseline="0" noProof="0" dirty="0">
                <a:ln>
                  <a:noFill/>
                </a:ln>
                <a:gradFill>
                  <a:gsLst>
                    <a:gs pos="100000">
                      <a:srgbClr val="FF0000"/>
                    </a:gs>
                    <a:gs pos="0">
                      <a:srgbClr val="FF9933"/>
                    </a:gs>
                  </a:gsLst>
                  <a:lin ang="5400000" scaled="1"/>
                </a:gradFill>
                <a:effectLst>
                  <a:outerShdw blurRad="50800" dist="127000" dir="5400000" algn="t" rotWithShape="0">
                    <a:prstClr val="black">
                      <a:alpha val="40000"/>
                    </a:prstClr>
                  </a:outerShdw>
                </a:effectLst>
                <a:uLnTx/>
                <a:uFillTx/>
                <a:latin typeface="Arial" panose="020B0604020202020204" pitchFamily="34" charset="0"/>
                <a:ea typeface="张海山锐线体2.0" pitchFamily="2" charset="-122"/>
                <a:cs typeface="Arial" panose="020B0604020202020204" pitchFamily="34" charset="0"/>
                <a:sym typeface="+mn-ea"/>
              </a:rPr>
              <a:t>TRÌNH BÀY THƯ VIỆN FINRL </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u="none" strike="noStrike" kern="1200" cap="none" spc="0" normalizeH="0" baseline="0" noProof="0" dirty="0">
                <a:ln>
                  <a:noFill/>
                </a:ln>
                <a:gradFill>
                  <a:gsLst>
                    <a:gs pos="100000">
                      <a:srgbClr val="FF0000"/>
                    </a:gs>
                    <a:gs pos="0">
                      <a:srgbClr val="FF9933"/>
                    </a:gs>
                  </a:gsLst>
                  <a:lin ang="5400000" scaled="1"/>
                </a:gradFill>
                <a:effectLst>
                  <a:outerShdw blurRad="50800" dist="127000" dir="5400000" algn="t" rotWithShape="0">
                    <a:prstClr val="black">
                      <a:alpha val="40000"/>
                    </a:prstClr>
                  </a:outerShdw>
                </a:effectLst>
                <a:uLnTx/>
                <a:uFillTx/>
                <a:latin typeface="Arial" panose="020B0604020202020204" pitchFamily="34" charset="0"/>
                <a:ea typeface="张海山锐线体2.0" pitchFamily="2" charset="-122"/>
                <a:cs typeface="Arial" panose="020B0604020202020204" pitchFamily="34" charset="0"/>
                <a:sym typeface="+mn-ea"/>
              </a:rPr>
              <a:t>VÀ CÁCH THUẬT TOÁN DDPG HOẠT ĐỘNG</a:t>
            </a:r>
            <a:endParaRPr kumimoji="0" lang="zh-CN" altLang="en-US" sz="2800" b="1" u="none" strike="noStrike" kern="1200" cap="none" spc="0" normalizeH="0" baseline="0" noProof="0" dirty="0">
              <a:ln>
                <a:noFill/>
              </a:ln>
              <a:gradFill>
                <a:gsLst>
                  <a:gs pos="100000">
                    <a:srgbClr val="FF0000"/>
                  </a:gs>
                  <a:gs pos="0">
                    <a:srgbClr val="FF9933"/>
                  </a:gs>
                </a:gsLst>
                <a:lin ang="5400000" scaled="1"/>
              </a:gradFill>
              <a:effectLst>
                <a:outerShdw blurRad="50800" dist="127000" dir="5400000" algn="t" rotWithShape="0">
                  <a:prstClr val="black">
                    <a:alpha val="40000"/>
                  </a:prstClr>
                </a:outerShdw>
              </a:effectLst>
              <a:uLnTx/>
              <a:uFillTx/>
              <a:latin typeface="Arial" panose="020B0604020202020204" pitchFamily="34" charset="0"/>
              <a:ea typeface="张海山锐线体2.0" pitchFamily="2" charset="-122"/>
              <a:cs typeface="Arial" panose="020B0604020202020204" pitchFamily="34" charset="0"/>
              <a:sym typeface="+mn-ea"/>
            </a:endParaRPr>
          </a:p>
        </p:txBody>
      </p:sp>
      <p:sp>
        <p:nvSpPr>
          <p:cNvPr id="16" name="文本框 15"/>
          <p:cNvSpPr txBox="1"/>
          <p:nvPr/>
        </p:nvSpPr>
        <p:spPr>
          <a:xfrm>
            <a:off x="4352505" y="4043814"/>
            <a:ext cx="5734968" cy="523220"/>
          </a:xfrm>
          <a:prstGeom prst="rect">
            <a:avLst/>
          </a:prstGeom>
          <a:noFill/>
        </p:spPr>
        <p:txBody>
          <a:bodyPr wrap="none">
            <a:spAutoFit/>
          </a:bodyPr>
          <a:lstStyle>
            <a:defPPr>
              <a:defRPr lang="zh-CN"/>
            </a:defPPr>
            <a:lvl1pPr eaLnBrk="1" fontAlgn="auto" hangingPunct="1">
              <a:spcBef>
                <a:spcPts val="0"/>
              </a:spcBef>
              <a:spcAft>
                <a:spcPts val="0"/>
              </a:spcAft>
              <a:defRPr sz="3200">
                <a:gradFill>
                  <a:gsLst>
                    <a:gs pos="100000">
                      <a:srgbClr val="FF0000"/>
                    </a:gs>
                    <a:gs pos="0">
                      <a:srgbClr val="FF9933"/>
                    </a:gs>
                  </a:gsLst>
                  <a:lin ang="5400000" scaled="1"/>
                </a:gradFill>
                <a:effectLst>
                  <a:outerShdw blurRad="50800" dist="127000" dir="5400000" algn="t" rotWithShape="0">
                    <a:prstClr val="black">
                      <a:alpha val="40000"/>
                    </a:prstClr>
                  </a:outerShdw>
                </a:effectLst>
                <a:latin typeface="Arial" panose="020B0604020202020204" pitchFamily="34" charset="0"/>
                <a:ea typeface="张海山锐线体2.0" pitchFamily="2" charset="-122"/>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a:sym typeface="+mn-ea"/>
              </a:rPr>
              <a:t>I</a:t>
            </a:r>
            <a:r>
              <a:rPr lang="en-US" altLang="zh-CN" sz="2800" b="1" dirty="0">
                <a:sym typeface="+mn-ea"/>
              </a:rPr>
              <a:t>V</a:t>
            </a:r>
            <a:r>
              <a:rPr kumimoji="0" lang="en-US" altLang="zh-CN" sz="2800" b="1" u="none" strike="noStrike" kern="1200" cap="none" spc="0" normalizeH="0" baseline="0" noProof="0">
                <a:ln>
                  <a:noFill/>
                </a:ln>
                <a:gradFill>
                  <a:gsLst>
                    <a:gs pos="100000">
                      <a:srgbClr val="FF0000"/>
                    </a:gs>
                    <a:gs pos="0">
                      <a:srgbClr val="FF9933"/>
                    </a:gs>
                  </a:gsLst>
                  <a:lin ang="5400000" scaled="1"/>
                </a:gradFill>
                <a:effectLst>
                  <a:outerShdw blurRad="50800" dist="127000" dir="5400000" algn="t" rotWithShape="0">
                    <a:prstClr val="black">
                      <a:alpha val="40000"/>
                    </a:prstClr>
                  </a:outerShdw>
                </a:effectLst>
                <a:uLnTx/>
                <a:uFillTx/>
                <a:latin typeface="Arial" panose="020B0604020202020204" pitchFamily="34" charset="0"/>
                <a:ea typeface="张海山锐线体2.0" pitchFamily="2" charset="-122"/>
                <a:cs typeface="Arial" panose="020B0604020202020204" pitchFamily="34" charset="0"/>
                <a:sym typeface="+mn-ea"/>
              </a:rPr>
              <a:t>. </a:t>
            </a:r>
            <a:r>
              <a:rPr kumimoji="0" lang="en-US" altLang="zh-CN" sz="2800" b="1" u="none" strike="noStrike" kern="1200" cap="none" spc="0" normalizeH="0" baseline="0" noProof="0" dirty="0">
                <a:ln>
                  <a:noFill/>
                </a:ln>
                <a:gradFill>
                  <a:gsLst>
                    <a:gs pos="100000">
                      <a:srgbClr val="FF0000"/>
                    </a:gs>
                    <a:gs pos="0">
                      <a:srgbClr val="FF9933"/>
                    </a:gs>
                  </a:gsLst>
                  <a:lin ang="5400000" scaled="1"/>
                </a:gradFill>
                <a:effectLst>
                  <a:outerShdw blurRad="50800" dist="127000" dir="5400000" algn="t" rotWithShape="0">
                    <a:prstClr val="black">
                      <a:alpha val="40000"/>
                    </a:prstClr>
                  </a:outerShdw>
                </a:effectLst>
                <a:uLnTx/>
                <a:uFillTx/>
                <a:latin typeface="Arial" panose="020B0604020202020204" pitchFamily="34" charset="0"/>
                <a:ea typeface="张海山锐线体2.0" pitchFamily="2" charset="-122"/>
                <a:cs typeface="Arial" panose="020B0604020202020204" pitchFamily="34" charset="0"/>
                <a:sym typeface="+mn-ea"/>
              </a:rPr>
              <a:t>THỰC NGHIỆM VÀ ĐÁNH GIÁ</a:t>
            </a:r>
          </a:p>
        </p:txBody>
      </p:sp>
      <p:sp>
        <p:nvSpPr>
          <p:cNvPr id="17" name="文本框 16"/>
          <p:cNvSpPr txBox="1"/>
          <p:nvPr/>
        </p:nvSpPr>
        <p:spPr>
          <a:xfrm>
            <a:off x="3948491" y="5060600"/>
            <a:ext cx="4380430" cy="523220"/>
          </a:xfrm>
          <a:prstGeom prst="rect">
            <a:avLst/>
          </a:prstGeom>
          <a:noFill/>
        </p:spPr>
        <p:txBody>
          <a:bodyPr wrap="none">
            <a:spAutoFit/>
          </a:bodyPr>
          <a:lstStyle>
            <a:defPPr>
              <a:defRPr lang="zh-CN"/>
            </a:defPPr>
            <a:lvl1pPr eaLnBrk="1" fontAlgn="auto" hangingPunct="1">
              <a:spcBef>
                <a:spcPts val="0"/>
              </a:spcBef>
              <a:spcAft>
                <a:spcPts val="0"/>
              </a:spcAft>
              <a:defRPr sz="3200">
                <a:gradFill>
                  <a:gsLst>
                    <a:gs pos="100000">
                      <a:srgbClr val="FF0000"/>
                    </a:gs>
                    <a:gs pos="0">
                      <a:srgbClr val="FF9933"/>
                    </a:gs>
                  </a:gsLst>
                  <a:lin ang="5400000" scaled="1"/>
                </a:gradFill>
                <a:effectLst>
                  <a:outerShdw blurRad="50800" dist="127000" dir="5400000" algn="t" rotWithShape="0">
                    <a:prstClr val="black">
                      <a:alpha val="40000"/>
                    </a:prstClr>
                  </a:outerShdw>
                </a:effectLst>
                <a:latin typeface="Arial" panose="020B0604020202020204" pitchFamily="34" charset="0"/>
                <a:ea typeface="张海山锐线体2.0" pitchFamily="2" charset="-122"/>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dirty="0">
                <a:sym typeface="+mn-ea"/>
              </a:rPr>
              <a:t>V</a:t>
            </a:r>
            <a:r>
              <a:rPr kumimoji="0" lang="en-US" altLang="zh-CN" sz="2800" b="1" u="none" strike="noStrike" kern="1200" cap="none" spc="0" normalizeH="0" baseline="0" noProof="0">
                <a:ln>
                  <a:noFill/>
                </a:ln>
                <a:gradFill>
                  <a:gsLst>
                    <a:gs pos="100000">
                      <a:srgbClr val="FF0000"/>
                    </a:gs>
                    <a:gs pos="0">
                      <a:srgbClr val="FF9933"/>
                    </a:gs>
                  </a:gsLst>
                  <a:lin ang="5400000" scaled="1"/>
                </a:gradFill>
                <a:effectLst>
                  <a:outerShdw blurRad="50800" dist="127000" dir="5400000" algn="t" rotWithShape="0">
                    <a:prstClr val="black">
                      <a:alpha val="40000"/>
                    </a:prstClr>
                  </a:outerShdw>
                </a:effectLst>
                <a:uLnTx/>
                <a:uFillTx/>
                <a:latin typeface="Arial" panose="020B0604020202020204" pitchFamily="34" charset="0"/>
                <a:ea typeface="张海山锐线体2.0" pitchFamily="2" charset="-122"/>
                <a:cs typeface="Arial" panose="020B0604020202020204" pitchFamily="34" charset="0"/>
                <a:sym typeface="+mn-ea"/>
              </a:rPr>
              <a:t>. TÀI LIỆU THAM KHẢO</a:t>
            </a:r>
            <a:endParaRPr kumimoji="0" lang="en-US" altLang="zh-CN" sz="2800" b="1" u="none" strike="noStrike" kern="1200" cap="none" spc="0" normalizeH="0" baseline="0" noProof="0" dirty="0">
              <a:ln>
                <a:noFill/>
              </a:ln>
              <a:gradFill>
                <a:gsLst>
                  <a:gs pos="100000">
                    <a:srgbClr val="FF0000"/>
                  </a:gs>
                  <a:gs pos="0">
                    <a:srgbClr val="FF9933"/>
                  </a:gs>
                </a:gsLst>
                <a:lin ang="5400000" scaled="1"/>
              </a:gradFill>
              <a:effectLst>
                <a:outerShdw blurRad="50800" dist="127000" dir="5400000" algn="t" rotWithShape="0">
                  <a:prstClr val="black">
                    <a:alpha val="40000"/>
                  </a:prstClr>
                </a:outerShdw>
              </a:effectLst>
              <a:uLnTx/>
              <a:uFillTx/>
              <a:latin typeface="Arial" panose="020B0604020202020204" pitchFamily="34" charset="0"/>
              <a:ea typeface="张海山锐线体2.0" pitchFamily="2" charset="-122"/>
              <a:cs typeface="Arial" panose="020B0604020202020204" pitchFamily="34" charset="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302684" y="1831841"/>
            <a:ext cx="7585731" cy="1785104"/>
          </a:xfrm>
          <a:prstGeom prst="rect">
            <a:avLst/>
          </a:prstGeom>
          <a:noFill/>
        </p:spPr>
        <p:txBody>
          <a:bodyPr wrap="none">
            <a:spAutoFit/>
          </a:bodyPr>
          <a:lstStyle>
            <a:defPPr>
              <a:defRPr lang="zh-CN"/>
            </a:defPPr>
            <a:lvl1pPr eaLnBrk="1" fontAlgn="auto" hangingPunct="1">
              <a:spcBef>
                <a:spcPts val="0"/>
              </a:spcBef>
              <a:spcAft>
                <a:spcPts val="0"/>
              </a:spcAft>
              <a:defRPr sz="6600">
                <a:gradFill>
                  <a:gsLst>
                    <a:gs pos="100000">
                      <a:srgbClr val="FF0000"/>
                    </a:gs>
                    <a:gs pos="0">
                      <a:srgbClr val="FF9933"/>
                    </a:gs>
                  </a:gsLst>
                  <a:lin ang="5400000" scaled="1"/>
                </a:gradFill>
                <a:effectLst>
                  <a:outerShdw blurRad="50800" dist="127000" dir="5400000" algn="t" rotWithShape="0">
                    <a:prstClr val="black">
                      <a:alpha val="40000"/>
                    </a:prstClr>
                  </a:outerShdw>
                </a:effectLst>
                <a:latin typeface="Arial" panose="020B0604020202020204" pitchFamily="34" charset="0"/>
                <a:ea typeface="张海山锐线体2.0" pitchFamily="2"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1000" b="1" spc="600">
                <a:latin typeface="Candara Light" panose="020E0502030303020204" pitchFamily="34" charset="0"/>
                <a:sym typeface="+mn-ea"/>
              </a:rPr>
              <a:t>Thank you !</a:t>
            </a:r>
            <a:endParaRPr kumimoji="0" lang="zh-CN" altLang="en-US" sz="11000" b="1" i="0" u="none" kern="1200" cap="none" spc="600" normalizeH="0" baseline="0" noProof="0" dirty="0">
              <a:ln>
                <a:noFill/>
              </a:ln>
              <a:gradFill>
                <a:gsLst>
                  <a:gs pos="100000">
                    <a:srgbClr val="FF0000"/>
                  </a:gs>
                  <a:gs pos="0">
                    <a:srgbClr val="FF9933"/>
                  </a:gs>
                </a:gsLst>
                <a:lin ang="5400000" scaled="1"/>
              </a:gradFill>
              <a:effectLst>
                <a:outerShdw blurRad="50800" dist="127000" dir="5400000" algn="t" rotWithShape="0">
                  <a:prstClr val="black">
                    <a:alpha val="40000"/>
                  </a:prstClr>
                </a:outerShdw>
              </a:effectLst>
              <a:uLnTx/>
              <a:uFillTx/>
              <a:latin typeface="Candara Light" panose="020E0502030303020204" pitchFamily="3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89585" y="1031240"/>
            <a:ext cx="11212195" cy="4199611"/>
          </a:xfrm>
          <a:prstGeom prst="rect">
            <a:avLst/>
          </a:prstGeom>
          <a:noFill/>
        </p:spPr>
        <p:txBody>
          <a:bodyPr wrap="square" rtlCol="0" anchor="t">
            <a:spAutoFit/>
          </a:bodyPr>
          <a:lstStyle/>
          <a:p>
            <a:pPr>
              <a:lnSpc>
                <a:spcPct val="150000"/>
              </a:lnSpc>
            </a:pPr>
            <a:r>
              <a:rPr lang="en-US" sz="2000">
                <a:solidFill>
                  <a:schemeClr val="accent1">
                    <a:lumMod val="75000"/>
                  </a:schemeClr>
                </a:solidFill>
              </a:rPr>
              <a:t>     Hiện nay, thị trường chứng khoán ngày càng trở nên sôi động và cởi mở, thu hút nhiều đối tượng tham gia. Điều mà mọi nhà đầu tư này cần làm là cần phải thiết kế được một chiến lược hợp lí để tối đa hóa lợi nhuận cá nhân - và điều này không hề dễ dàng.</a:t>
            </a:r>
          </a:p>
          <a:p>
            <a:pPr>
              <a:lnSpc>
                <a:spcPct val="150000"/>
              </a:lnSpc>
            </a:pPr>
            <a:r>
              <a:rPr lang="en-US" sz="2000">
                <a:solidFill>
                  <a:schemeClr val="accent1">
                    <a:lumMod val="75000"/>
                  </a:schemeClr>
                </a:solidFill>
              </a:rPr>
              <a:t>     Vì thế, tôi đề xuất một chiến lược sử dụng kĩ thuật học sâu tăng cường </a:t>
            </a:r>
            <a:r>
              <a:rPr lang="en-US" sz="2000" b="1">
                <a:solidFill>
                  <a:schemeClr val="accent1">
                    <a:lumMod val="75000"/>
                  </a:schemeClr>
                </a:solidFill>
              </a:rPr>
              <a:t>Deep Reinforcement Learning (DRL)</a:t>
            </a:r>
            <a:r>
              <a:rPr lang="en-US" sz="2000">
                <a:solidFill>
                  <a:schemeClr val="accent1">
                    <a:lumMod val="75000"/>
                  </a:schemeClr>
                </a:solidFill>
              </a:rPr>
              <a:t> để giúp các nhà đầu tư chứng khoán có được một chiến lược hợp lí, nhằm tránh những rủi ro và tăng lợi nhuận.</a:t>
            </a:r>
          </a:p>
          <a:p>
            <a:pPr>
              <a:lnSpc>
                <a:spcPct val="150000"/>
              </a:lnSpc>
            </a:pPr>
            <a:r>
              <a:rPr lang="en-US" sz="2000">
                <a:solidFill>
                  <a:schemeClr val="accent1">
                    <a:lumMod val="75000"/>
                  </a:schemeClr>
                </a:solidFill>
              </a:rPr>
              <a:t>     Chúng tôi đào tạo một tác nhân DRL và có được một chiến lược giao dịch tổng hợp bằng cách sử dụng thuật toán Actor-Critic:</a:t>
            </a:r>
            <a:r>
              <a:rPr lang="en-US" sz="2000">
                <a:solidFill>
                  <a:schemeClr val="bg1"/>
                </a:solidFill>
              </a:rPr>
              <a:t> </a:t>
            </a:r>
            <a:r>
              <a:rPr lang="en-US" sz="2000" b="1" u="sng">
                <a:solidFill>
                  <a:schemeClr val="bg1"/>
                </a:solidFill>
              </a:rPr>
              <a:t>Deterministic Policy Gradient (DDPG)</a:t>
            </a:r>
            <a:r>
              <a:rPr lang="en-US" sz="2000">
                <a:solidFill>
                  <a:schemeClr val="accent1">
                    <a:lumMod val="75000"/>
                  </a:schemeClr>
                </a:solidFill>
              </a:rPr>
              <a:t>. Mọi thứ sẽ được thực hiện thông qua một thư viện mạng học sâu tăng cường có tên là </a:t>
            </a:r>
            <a:r>
              <a:rPr lang="en-US" sz="2000" b="1">
                <a:solidFill>
                  <a:schemeClr val="accent1">
                    <a:lumMod val="75000"/>
                  </a:schemeClr>
                </a:solidFill>
              </a:rPr>
              <a:t>FinRL</a:t>
            </a:r>
            <a:r>
              <a:rPr lang="en-US" sz="2000">
                <a:solidFill>
                  <a:schemeClr val="accent1">
                    <a:lumMod val="75000"/>
                  </a:schemeClr>
                </a:solidFill>
              </a:rPr>
              <a:t> (</a:t>
            </a:r>
            <a:r>
              <a:rPr lang="en-US" sz="2000" i="1" u="sng">
                <a:solidFill>
                  <a:schemeClr val="accent1">
                    <a:lumMod val="75000"/>
                  </a:schemeClr>
                </a:solidFill>
              </a:rPr>
              <a:t>https://github.com/AI4Finance-Foundation/FinRL</a:t>
            </a:r>
            <a:r>
              <a:rPr lang="en-US" sz="2000">
                <a:solidFill>
                  <a:schemeClr val="accent1">
                    <a:lumMod val="75000"/>
                  </a:schemeClr>
                </a:solidFill>
              </a:rPr>
              <a:t>).</a:t>
            </a:r>
          </a:p>
        </p:txBody>
      </p:sp>
      <p:sp>
        <p:nvSpPr>
          <p:cNvPr id="5" name="Text Box 4"/>
          <p:cNvSpPr txBox="1"/>
          <p:nvPr/>
        </p:nvSpPr>
        <p:spPr>
          <a:xfrm>
            <a:off x="0" y="0"/>
            <a:ext cx="3909060" cy="706755"/>
          </a:xfrm>
          <a:prstGeom prst="rect">
            <a:avLst/>
          </a:prstGeom>
          <a:noFill/>
        </p:spPr>
        <p:txBody>
          <a:bodyPr wrap="square" rtlCol="0">
            <a:spAutoFit/>
          </a:bodyPr>
          <a:lstStyle/>
          <a:p>
            <a:r>
              <a:rPr lang="en-US" sz="4000" b="1">
                <a:solidFill>
                  <a:schemeClr val="accent1">
                    <a:lumMod val="20000"/>
                    <a:lumOff val="80000"/>
                  </a:schemeClr>
                </a:solidFill>
              </a:rPr>
              <a:t>I. </a:t>
            </a:r>
            <a:r>
              <a:rPr lang="en-US" sz="4000" b="1" u="sng">
                <a:solidFill>
                  <a:schemeClr val="accent1">
                    <a:lumMod val="20000"/>
                    <a:lumOff val="80000"/>
                  </a:schemeClr>
                </a:solidFill>
              </a:rPr>
              <a:t>GIỚI THIỆU</a:t>
            </a:r>
          </a:p>
        </p:txBody>
      </p:sp>
      <p:pic>
        <p:nvPicPr>
          <p:cNvPr id="102" name="Picture 101"/>
          <p:cNvPicPr/>
          <p:nvPr/>
        </p:nvPicPr>
        <p:blipFill>
          <a:blip r:embed="rId2"/>
          <a:srcRect l="32750" t="24500" r="32125" b="22861"/>
          <a:stretch>
            <a:fillRect/>
          </a:stretch>
        </p:blipFill>
        <p:spPr>
          <a:xfrm>
            <a:off x="5668010" y="5476875"/>
            <a:ext cx="996315" cy="106426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919480" y="2042160"/>
            <a:ext cx="11212195" cy="967957"/>
          </a:xfrm>
          <a:prstGeom prst="rect">
            <a:avLst/>
          </a:prstGeom>
          <a:noFill/>
        </p:spPr>
        <p:txBody>
          <a:bodyPr wrap="square" rtlCol="0" anchor="t">
            <a:spAutoFit/>
          </a:bodyPr>
          <a:lstStyle/>
          <a:p>
            <a:pPr>
              <a:lnSpc>
                <a:spcPct val="150000"/>
              </a:lnSpc>
            </a:pPr>
            <a:r>
              <a:rPr lang="en-US" sz="2000">
                <a:solidFill>
                  <a:schemeClr val="accent1">
                    <a:lumMod val="75000"/>
                  </a:schemeClr>
                </a:solidFill>
              </a:rPr>
              <a:t>     Ngoài thư viện FinRL được sử dụng trong báo cáo lần này, vẫn còn một số thư viện lập trình DRL đóng gói sẵn (DRL framework) tương tự và các thuật toán hiện đại của kĩ thuật DRL.</a:t>
            </a:r>
          </a:p>
        </p:txBody>
      </p:sp>
      <p:sp>
        <p:nvSpPr>
          <p:cNvPr id="5" name="Text Box 4"/>
          <p:cNvSpPr txBox="1"/>
          <p:nvPr/>
        </p:nvSpPr>
        <p:spPr>
          <a:xfrm>
            <a:off x="0" y="0"/>
            <a:ext cx="7145655" cy="706755"/>
          </a:xfrm>
          <a:prstGeom prst="rect">
            <a:avLst/>
          </a:prstGeom>
          <a:noFill/>
        </p:spPr>
        <p:txBody>
          <a:bodyPr wrap="square" rtlCol="0">
            <a:spAutoFit/>
          </a:bodyPr>
          <a:lstStyle/>
          <a:p>
            <a:r>
              <a:rPr lang="en-US" sz="4000" b="1">
                <a:solidFill>
                  <a:schemeClr val="accent1">
                    <a:lumMod val="20000"/>
                    <a:lumOff val="80000"/>
                  </a:schemeClr>
                </a:solidFill>
              </a:rPr>
              <a:t>II. </a:t>
            </a:r>
            <a:r>
              <a:rPr lang="en-US" sz="4000" b="1" u="sng">
                <a:solidFill>
                  <a:schemeClr val="accent1">
                    <a:lumMod val="20000"/>
                    <a:lumOff val="80000"/>
                  </a:schemeClr>
                </a:solidFill>
              </a:rPr>
              <a:t>CÁC NGHIÊN CỨU LIÊN QUAN</a:t>
            </a:r>
          </a:p>
        </p:txBody>
      </p:sp>
      <p:sp>
        <p:nvSpPr>
          <p:cNvPr id="3" name="Text Box 2"/>
          <p:cNvSpPr txBox="1"/>
          <p:nvPr/>
        </p:nvSpPr>
        <p:spPr>
          <a:xfrm>
            <a:off x="919480" y="3195320"/>
            <a:ext cx="8336280" cy="754694"/>
          </a:xfrm>
          <a:prstGeom prst="rect">
            <a:avLst/>
          </a:prstGeom>
          <a:noFill/>
        </p:spPr>
        <p:txBody>
          <a:bodyPr wrap="square" rtlCol="0" anchor="t">
            <a:spAutoFit/>
          </a:bodyPr>
          <a:lstStyle/>
          <a:p>
            <a:pPr>
              <a:lnSpc>
                <a:spcPct val="150000"/>
              </a:lnSpc>
            </a:pPr>
            <a:r>
              <a:rPr lang="en-US" sz="3200">
                <a:solidFill>
                  <a:schemeClr val="accent1">
                    <a:lumMod val="75000"/>
                  </a:schemeClr>
                </a:solidFill>
              </a:rPr>
              <a:t>• OpenAI Gym: </a:t>
            </a:r>
            <a:r>
              <a:rPr lang="en-US" sz="1800" i="1" u="sng">
                <a:solidFill>
                  <a:schemeClr val="accent2">
                    <a:lumMod val="75000"/>
                  </a:schemeClr>
                </a:solidFill>
              </a:rPr>
              <a:t>https://github.com/openai/gym</a:t>
            </a:r>
          </a:p>
        </p:txBody>
      </p:sp>
      <p:sp>
        <p:nvSpPr>
          <p:cNvPr id="7" name="Text Box 6"/>
          <p:cNvSpPr txBox="1"/>
          <p:nvPr/>
        </p:nvSpPr>
        <p:spPr>
          <a:xfrm>
            <a:off x="919480" y="4826000"/>
            <a:ext cx="10092690" cy="754694"/>
          </a:xfrm>
          <a:prstGeom prst="rect">
            <a:avLst/>
          </a:prstGeom>
          <a:noFill/>
        </p:spPr>
        <p:txBody>
          <a:bodyPr wrap="square" rtlCol="0" anchor="t">
            <a:spAutoFit/>
          </a:bodyPr>
          <a:lstStyle/>
          <a:p>
            <a:pPr>
              <a:lnSpc>
                <a:spcPct val="150000"/>
              </a:lnSpc>
            </a:pPr>
            <a:r>
              <a:rPr lang="en-US" sz="3200">
                <a:solidFill>
                  <a:schemeClr val="accent1">
                    <a:lumMod val="75000"/>
                  </a:schemeClr>
                </a:solidFill>
              </a:rPr>
              <a:t>• Tensorforce: </a:t>
            </a:r>
            <a:r>
              <a:rPr lang="en-US" sz="1800" i="1" u="sng">
                <a:solidFill>
                  <a:schemeClr val="accent2">
                    <a:lumMod val="75000"/>
                  </a:schemeClr>
                </a:solidFill>
              </a:rPr>
              <a:t>https://github.com/tensorforce/tensorforce </a:t>
            </a:r>
          </a:p>
        </p:txBody>
      </p:sp>
      <p:sp>
        <p:nvSpPr>
          <p:cNvPr id="8" name="Text Box 7"/>
          <p:cNvSpPr txBox="1"/>
          <p:nvPr/>
        </p:nvSpPr>
        <p:spPr>
          <a:xfrm>
            <a:off x="919480" y="3996055"/>
            <a:ext cx="6965950" cy="754694"/>
          </a:xfrm>
          <a:prstGeom prst="rect">
            <a:avLst/>
          </a:prstGeom>
          <a:noFill/>
        </p:spPr>
        <p:txBody>
          <a:bodyPr wrap="square" rtlCol="0" anchor="t">
            <a:spAutoFit/>
          </a:bodyPr>
          <a:lstStyle/>
          <a:p>
            <a:pPr>
              <a:lnSpc>
                <a:spcPct val="150000"/>
              </a:lnSpc>
            </a:pPr>
            <a:r>
              <a:rPr lang="en-US" sz="3200">
                <a:solidFill>
                  <a:schemeClr val="accent1">
                    <a:lumMod val="75000"/>
                  </a:schemeClr>
                </a:solidFill>
              </a:rPr>
              <a:t>• DeeR: </a:t>
            </a:r>
            <a:r>
              <a:rPr lang="en-US" sz="1800" i="1" u="sng">
                <a:solidFill>
                  <a:schemeClr val="accent2">
                    <a:lumMod val="75000"/>
                  </a:schemeClr>
                </a:solidFill>
              </a:rPr>
              <a:t>https://github.com/VinF/deer</a:t>
            </a:r>
            <a:r>
              <a:rPr lang="en-US" sz="3200" i="1" u="sng">
                <a:solidFill>
                  <a:schemeClr val="accent2">
                    <a:lumMod val="75000"/>
                  </a:schemeClr>
                </a:solidFill>
              </a:rPr>
              <a:t> </a:t>
            </a:r>
          </a:p>
        </p:txBody>
      </p:sp>
      <p:sp>
        <p:nvSpPr>
          <p:cNvPr id="9" name="Text Box 8"/>
          <p:cNvSpPr txBox="1"/>
          <p:nvPr/>
        </p:nvSpPr>
        <p:spPr>
          <a:xfrm>
            <a:off x="490220" y="1405890"/>
            <a:ext cx="7145655" cy="460375"/>
          </a:xfrm>
          <a:prstGeom prst="rect">
            <a:avLst/>
          </a:prstGeom>
          <a:noFill/>
        </p:spPr>
        <p:txBody>
          <a:bodyPr wrap="square" rtlCol="0">
            <a:spAutoFit/>
          </a:bodyPr>
          <a:lstStyle/>
          <a:p>
            <a:r>
              <a:rPr lang="en-US" sz="2400" b="1">
                <a:solidFill>
                  <a:schemeClr val="accent1">
                    <a:lumMod val="20000"/>
                    <a:lumOff val="80000"/>
                  </a:schemeClr>
                </a:solidFill>
              </a:rPr>
              <a:t>a) Thư viện DRL thông dụng:</a:t>
            </a:r>
            <a:endParaRPr lang="en-US" sz="2400" b="1" u="sng">
              <a:solidFill>
                <a:schemeClr val="accent1">
                  <a:lumMod val="20000"/>
                  <a:lumOff val="8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919480" y="2042160"/>
            <a:ext cx="11212195" cy="506730"/>
          </a:xfrm>
          <a:prstGeom prst="rect">
            <a:avLst/>
          </a:prstGeom>
          <a:noFill/>
        </p:spPr>
        <p:txBody>
          <a:bodyPr wrap="square" rtlCol="0" anchor="t">
            <a:spAutoFit/>
          </a:bodyPr>
          <a:lstStyle/>
          <a:p>
            <a:pPr>
              <a:lnSpc>
                <a:spcPct val="150000"/>
              </a:lnSpc>
            </a:pPr>
            <a:r>
              <a:rPr lang="en-US" sz="2000">
                <a:solidFill>
                  <a:schemeClr val="accent1">
                    <a:lumMod val="75000"/>
                  </a:schemeClr>
                </a:solidFill>
              </a:rPr>
              <a:t>     Trong kỹ thuật DRL, chúng ta thường có hai cách tiếp cận chính là:</a:t>
            </a:r>
          </a:p>
        </p:txBody>
      </p:sp>
      <p:sp>
        <p:nvSpPr>
          <p:cNvPr id="5" name="Text Box 4"/>
          <p:cNvSpPr txBox="1"/>
          <p:nvPr/>
        </p:nvSpPr>
        <p:spPr>
          <a:xfrm>
            <a:off x="0" y="0"/>
            <a:ext cx="7145655" cy="706755"/>
          </a:xfrm>
          <a:prstGeom prst="rect">
            <a:avLst/>
          </a:prstGeom>
          <a:noFill/>
        </p:spPr>
        <p:txBody>
          <a:bodyPr wrap="square" rtlCol="0">
            <a:spAutoFit/>
          </a:bodyPr>
          <a:lstStyle/>
          <a:p>
            <a:r>
              <a:rPr lang="en-US" sz="4000" b="1">
                <a:solidFill>
                  <a:schemeClr val="accent1">
                    <a:lumMod val="20000"/>
                    <a:lumOff val="80000"/>
                  </a:schemeClr>
                </a:solidFill>
              </a:rPr>
              <a:t>II. </a:t>
            </a:r>
            <a:r>
              <a:rPr lang="en-US" sz="4000" b="1" u="sng">
                <a:solidFill>
                  <a:schemeClr val="accent1">
                    <a:lumMod val="20000"/>
                    <a:lumOff val="80000"/>
                  </a:schemeClr>
                </a:solidFill>
              </a:rPr>
              <a:t>CÁC NGHIÊN CỨU LIÊN QUAN</a:t>
            </a:r>
          </a:p>
        </p:txBody>
      </p:sp>
      <p:sp>
        <p:nvSpPr>
          <p:cNvPr id="3" name="Text Box 2"/>
          <p:cNvSpPr txBox="1"/>
          <p:nvPr/>
        </p:nvSpPr>
        <p:spPr>
          <a:xfrm>
            <a:off x="919480" y="2724785"/>
            <a:ext cx="10584180" cy="1706621"/>
          </a:xfrm>
          <a:prstGeom prst="rect">
            <a:avLst/>
          </a:prstGeom>
          <a:noFill/>
        </p:spPr>
        <p:txBody>
          <a:bodyPr wrap="square" rtlCol="0" anchor="t">
            <a:spAutoFit/>
          </a:bodyPr>
          <a:lstStyle/>
          <a:p>
            <a:pPr>
              <a:lnSpc>
                <a:spcPct val="150000"/>
              </a:lnSpc>
            </a:pPr>
            <a:r>
              <a:rPr lang="en-US" sz="3200">
                <a:solidFill>
                  <a:schemeClr val="accent1">
                    <a:lumMod val="75000"/>
                  </a:schemeClr>
                </a:solidFill>
              </a:rPr>
              <a:t>• Học tập dựa trên giá trị hành động:</a:t>
            </a:r>
          </a:p>
          <a:p>
            <a:pPr>
              <a:lnSpc>
                <a:spcPct val="150000"/>
              </a:lnSpc>
            </a:pPr>
            <a:r>
              <a:rPr lang="en-US" sz="1800">
                <a:solidFill>
                  <a:schemeClr val="accent2">
                    <a:lumMod val="75000"/>
                  </a:schemeClr>
                </a:solidFill>
              </a:rPr>
              <a:t>           </a:t>
            </a:r>
            <a:r>
              <a:rPr lang="en-US" sz="2000" i="1">
                <a:solidFill>
                  <a:schemeClr val="accent2">
                    <a:lumMod val="75000"/>
                  </a:schemeClr>
                </a:solidFill>
              </a:rPr>
              <a:t>Thuật toán tiêu biểu cho cách tiếp cận này là mạng Deep Q Network (DQN), bên cạnh đó còn có các thuật toán như A2C, PPO,… là những thuật toán hoạt động trên không gian hành động rời rạc.</a:t>
            </a:r>
          </a:p>
        </p:txBody>
      </p:sp>
      <p:sp>
        <p:nvSpPr>
          <p:cNvPr id="8" name="Text Box 7"/>
          <p:cNvSpPr txBox="1"/>
          <p:nvPr/>
        </p:nvSpPr>
        <p:spPr>
          <a:xfrm>
            <a:off x="919480" y="4385310"/>
            <a:ext cx="10584180" cy="1706621"/>
          </a:xfrm>
          <a:prstGeom prst="rect">
            <a:avLst/>
          </a:prstGeom>
          <a:noFill/>
        </p:spPr>
        <p:txBody>
          <a:bodyPr wrap="square" rtlCol="0" anchor="t">
            <a:spAutoFit/>
          </a:bodyPr>
          <a:lstStyle/>
          <a:p>
            <a:pPr>
              <a:lnSpc>
                <a:spcPct val="150000"/>
              </a:lnSpc>
            </a:pPr>
            <a:r>
              <a:rPr lang="en-US" sz="3200">
                <a:solidFill>
                  <a:schemeClr val="accent1">
                    <a:lumMod val="75000"/>
                  </a:schemeClr>
                </a:solidFill>
              </a:rPr>
              <a:t>• Học tập dựa trên chiến lược:</a:t>
            </a:r>
          </a:p>
          <a:p>
            <a:pPr>
              <a:lnSpc>
                <a:spcPct val="150000"/>
              </a:lnSpc>
            </a:pPr>
            <a:r>
              <a:rPr lang="en-US" sz="1800">
                <a:solidFill>
                  <a:schemeClr val="accent1">
                    <a:lumMod val="75000"/>
                  </a:schemeClr>
                </a:solidFill>
              </a:rPr>
              <a:t>          </a:t>
            </a:r>
            <a:r>
              <a:rPr lang="en-US" sz="2000" i="1">
                <a:solidFill>
                  <a:schemeClr val="accent2">
                    <a:lumMod val="75000"/>
                  </a:schemeClr>
                </a:solidFill>
              </a:rPr>
              <a:t>Một số thuật toán áp dụng cách tiếp cận này có thể kể đến như SAC, đạo hàm chiến lược đơn định (DDPG), đạo hàm chiến lược đơn định đa tác nhân.</a:t>
            </a:r>
          </a:p>
        </p:txBody>
      </p:sp>
      <p:sp>
        <p:nvSpPr>
          <p:cNvPr id="9" name="Text Box 8"/>
          <p:cNvSpPr txBox="1"/>
          <p:nvPr/>
        </p:nvSpPr>
        <p:spPr>
          <a:xfrm>
            <a:off x="490220" y="1405890"/>
            <a:ext cx="7145655" cy="460375"/>
          </a:xfrm>
          <a:prstGeom prst="rect">
            <a:avLst/>
          </a:prstGeom>
          <a:noFill/>
        </p:spPr>
        <p:txBody>
          <a:bodyPr wrap="square" rtlCol="0">
            <a:spAutoFit/>
          </a:bodyPr>
          <a:lstStyle/>
          <a:p>
            <a:r>
              <a:rPr lang="en-US" sz="2400" b="1">
                <a:solidFill>
                  <a:schemeClr val="accent1">
                    <a:lumMod val="20000"/>
                    <a:lumOff val="80000"/>
                  </a:schemeClr>
                </a:solidFill>
              </a:rPr>
              <a:t>b) Thuật toán thông dụng trong kĩ thuật DRL:</a:t>
            </a:r>
            <a:endParaRPr lang="en-US" sz="2400" b="1" u="sng">
              <a:solidFill>
                <a:schemeClr val="accent1">
                  <a:lumMod val="20000"/>
                  <a:lumOff val="8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59440" y="1462580"/>
            <a:ext cx="11212195" cy="506292"/>
          </a:xfrm>
          <a:prstGeom prst="rect">
            <a:avLst/>
          </a:prstGeom>
          <a:noFill/>
        </p:spPr>
        <p:txBody>
          <a:bodyPr wrap="square" rtlCol="0" anchor="t">
            <a:spAutoFit/>
          </a:bodyPr>
          <a:lstStyle/>
          <a:p>
            <a:pPr>
              <a:lnSpc>
                <a:spcPct val="150000"/>
              </a:lnSpc>
            </a:pPr>
            <a:r>
              <a:rPr lang="en-US" sz="2000">
                <a:solidFill>
                  <a:srgbClr val="0070C0"/>
                </a:solidFill>
                <a:effectLst/>
                <a:latin typeface="+mn-lt"/>
                <a:ea typeface="Calibri" panose="020F0502020204030204" pitchFamily="34" charset="0"/>
                <a:cs typeface="Times New Roman" panose="02020603050405020304" pitchFamily="18" charset="0"/>
              </a:rPr>
              <a:t>     Thư viện FinRL sẽ được trình bày theo mô hình ba lớp:</a:t>
            </a:r>
          </a:p>
        </p:txBody>
      </p:sp>
      <p:sp>
        <p:nvSpPr>
          <p:cNvPr id="5" name="Text Box 4"/>
          <p:cNvSpPr txBox="1"/>
          <p:nvPr/>
        </p:nvSpPr>
        <p:spPr>
          <a:xfrm>
            <a:off x="0" y="0"/>
            <a:ext cx="9451910" cy="707886"/>
          </a:xfrm>
          <a:prstGeom prst="rect">
            <a:avLst/>
          </a:prstGeom>
          <a:noFill/>
        </p:spPr>
        <p:txBody>
          <a:bodyPr wrap="square" rtlCol="0">
            <a:spAutoFit/>
          </a:bodyPr>
          <a:lstStyle/>
          <a:p>
            <a:r>
              <a:rPr lang="en-US" sz="4000" b="1">
                <a:solidFill>
                  <a:schemeClr val="accent1">
                    <a:lumMod val="20000"/>
                    <a:lumOff val="80000"/>
                  </a:schemeClr>
                </a:solidFill>
              </a:rPr>
              <a:t>III. </a:t>
            </a:r>
            <a:r>
              <a:rPr lang="en-US" sz="4000" b="1" u="sng">
                <a:solidFill>
                  <a:schemeClr val="accent1">
                    <a:lumMod val="20000"/>
                    <a:lumOff val="80000"/>
                  </a:schemeClr>
                </a:solidFill>
              </a:rPr>
              <a:t>THƯ VIỆN FINRL VÀ THUẬT TOÁN DDPG</a:t>
            </a:r>
          </a:p>
        </p:txBody>
      </p:sp>
      <p:sp>
        <p:nvSpPr>
          <p:cNvPr id="7" name="Text Box 2">
            <a:extLst>
              <a:ext uri="{FF2B5EF4-FFF2-40B4-BE49-F238E27FC236}">
                <a16:creationId xmlns:a16="http://schemas.microsoft.com/office/drawing/2014/main" id="{87A6CDE1-2E40-4F90-BF8E-57A86C469DCB}"/>
              </a:ext>
            </a:extLst>
          </p:cNvPr>
          <p:cNvSpPr txBox="1"/>
          <p:nvPr/>
        </p:nvSpPr>
        <p:spPr>
          <a:xfrm>
            <a:off x="2925393" y="2534264"/>
            <a:ext cx="5645046" cy="754694"/>
          </a:xfrm>
          <a:prstGeom prst="rect">
            <a:avLst/>
          </a:prstGeom>
          <a:noFill/>
        </p:spPr>
        <p:txBody>
          <a:bodyPr wrap="square" rtlCol="0" anchor="t">
            <a:spAutoFit/>
          </a:bodyPr>
          <a:lstStyle/>
          <a:p>
            <a:pPr>
              <a:lnSpc>
                <a:spcPct val="150000"/>
              </a:lnSpc>
            </a:pPr>
            <a:r>
              <a:rPr lang="en-US" sz="3200">
                <a:solidFill>
                  <a:schemeClr val="accent1">
                    <a:lumMod val="75000"/>
                  </a:schemeClr>
                </a:solidFill>
              </a:rPr>
              <a:t>• Lớp môi trường</a:t>
            </a:r>
            <a:endParaRPr lang="en-US" sz="1800" i="1" u="sng">
              <a:solidFill>
                <a:schemeClr val="accent1">
                  <a:lumMod val="75000"/>
                </a:schemeClr>
              </a:solidFill>
            </a:endParaRPr>
          </a:p>
        </p:txBody>
      </p:sp>
      <p:sp>
        <p:nvSpPr>
          <p:cNvPr id="10" name="Text Box 6">
            <a:extLst>
              <a:ext uri="{FF2B5EF4-FFF2-40B4-BE49-F238E27FC236}">
                <a16:creationId xmlns:a16="http://schemas.microsoft.com/office/drawing/2014/main" id="{5A278653-D465-433E-B5DF-BD1BC595C6E9}"/>
              </a:ext>
            </a:extLst>
          </p:cNvPr>
          <p:cNvSpPr txBox="1"/>
          <p:nvPr/>
        </p:nvSpPr>
        <p:spPr>
          <a:xfrm>
            <a:off x="2925393" y="4934938"/>
            <a:ext cx="4717105" cy="754694"/>
          </a:xfrm>
          <a:prstGeom prst="rect">
            <a:avLst/>
          </a:prstGeom>
          <a:noFill/>
        </p:spPr>
        <p:txBody>
          <a:bodyPr wrap="square" rtlCol="0" anchor="t">
            <a:spAutoFit/>
          </a:bodyPr>
          <a:lstStyle/>
          <a:p>
            <a:pPr>
              <a:lnSpc>
                <a:spcPct val="150000"/>
              </a:lnSpc>
            </a:pPr>
            <a:r>
              <a:rPr lang="en-US" sz="3200">
                <a:solidFill>
                  <a:schemeClr val="accent1">
                    <a:lumMod val="75000"/>
                  </a:schemeClr>
                </a:solidFill>
              </a:rPr>
              <a:t>• Lớp ứng dụng</a:t>
            </a:r>
            <a:endParaRPr lang="en-US" sz="1800" i="1" u="sng">
              <a:solidFill>
                <a:schemeClr val="accent1">
                  <a:lumMod val="75000"/>
                </a:schemeClr>
              </a:solidFill>
            </a:endParaRPr>
          </a:p>
        </p:txBody>
      </p:sp>
      <p:sp>
        <p:nvSpPr>
          <p:cNvPr id="11" name="Text Box 7">
            <a:extLst>
              <a:ext uri="{FF2B5EF4-FFF2-40B4-BE49-F238E27FC236}">
                <a16:creationId xmlns:a16="http://schemas.microsoft.com/office/drawing/2014/main" id="{309F00D6-5C1A-4B48-BFD6-6C8A4212EF07}"/>
              </a:ext>
            </a:extLst>
          </p:cNvPr>
          <p:cNvSpPr txBox="1"/>
          <p:nvPr/>
        </p:nvSpPr>
        <p:spPr>
          <a:xfrm>
            <a:off x="2925393" y="3569043"/>
            <a:ext cx="4717105" cy="1085810"/>
          </a:xfrm>
          <a:prstGeom prst="rect">
            <a:avLst/>
          </a:prstGeom>
          <a:noFill/>
        </p:spPr>
        <p:txBody>
          <a:bodyPr wrap="square" rtlCol="0" anchor="t">
            <a:spAutoFit/>
          </a:bodyPr>
          <a:lstStyle/>
          <a:p>
            <a:pPr>
              <a:lnSpc>
                <a:spcPct val="150000"/>
              </a:lnSpc>
            </a:pPr>
            <a:r>
              <a:rPr lang="en-US" sz="3200">
                <a:solidFill>
                  <a:schemeClr val="accent1">
                    <a:lumMod val="75000"/>
                  </a:schemeClr>
                </a:solidFill>
              </a:rPr>
              <a:t>•</a:t>
            </a:r>
            <a:r>
              <a:rPr lang="en-US" sz="4400">
                <a:solidFill>
                  <a:schemeClr val="accent1">
                    <a:lumMod val="75000"/>
                  </a:schemeClr>
                </a:solidFill>
              </a:rPr>
              <a:t> </a:t>
            </a:r>
            <a:r>
              <a:rPr lang="en-US" sz="4800">
                <a:solidFill>
                  <a:schemeClr val="accent1">
                    <a:lumMod val="75000"/>
                  </a:schemeClr>
                </a:solidFill>
              </a:rPr>
              <a:t>Lớp tác nhân</a:t>
            </a:r>
            <a:endParaRPr lang="en-US" sz="4800" i="1" u="sng">
              <a:solidFill>
                <a:schemeClr val="accent1">
                  <a:lumMod val="75000"/>
                </a:schemeClr>
              </a:solidFill>
            </a:endParaRPr>
          </a:p>
        </p:txBody>
      </p:sp>
    </p:spTree>
    <p:extLst>
      <p:ext uri="{BB962C8B-B14F-4D97-AF65-F5344CB8AC3E}">
        <p14:creationId xmlns:p14="http://schemas.microsoft.com/office/powerpoint/2010/main" val="3765957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0" y="0"/>
            <a:ext cx="9451910" cy="707886"/>
          </a:xfrm>
          <a:prstGeom prst="rect">
            <a:avLst/>
          </a:prstGeom>
          <a:noFill/>
        </p:spPr>
        <p:txBody>
          <a:bodyPr wrap="square" rtlCol="0">
            <a:spAutoFit/>
          </a:bodyPr>
          <a:lstStyle/>
          <a:p>
            <a:r>
              <a:rPr lang="en-US" sz="4000" b="1">
                <a:solidFill>
                  <a:schemeClr val="accent1">
                    <a:lumMod val="20000"/>
                    <a:lumOff val="80000"/>
                  </a:schemeClr>
                </a:solidFill>
              </a:rPr>
              <a:t>III. </a:t>
            </a:r>
            <a:r>
              <a:rPr lang="en-US" sz="4000" b="1" u="sng">
                <a:solidFill>
                  <a:schemeClr val="accent1">
                    <a:lumMod val="20000"/>
                    <a:lumOff val="80000"/>
                  </a:schemeClr>
                </a:solidFill>
              </a:rPr>
              <a:t>THƯ VIỆN FINRL VÀ THUẬT TOÁN DDPG</a:t>
            </a:r>
          </a:p>
        </p:txBody>
      </p:sp>
      <p:sp>
        <p:nvSpPr>
          <p:cNvPr id="7" name="Text Box 2">
            <a:extLst>
              <a:ext uri="{FF2B5EF4-FFF2-40B4-BE49-F238E27FC236}">
                <a16:creationId xmlns:a16="http://schemas.microsoft.com/office/drawing/2014/main" id="{87A6CDE1-2E40-4F90-BF8E-57A86C469DCB}"/>
              </a:ext>
            </a:extLst>
          </p:cNvPr>
          <p:cNvSpPr txBox="1"/>
          <p:nvPr/>
        </p:nvSpPr>
        <p:spPr>
          <a:xfrm>
            <a:off x="658767" y="706645"/>
            <a:ext cx="11061078" cy="1983620"/>
          </a:xfrm>
          <a:prstGeom prst="rect">
            <a:avLst/>
          </a:prstGeom>
          <a:noFill/>
        </p:spPr>
        <p:txBody>
          <a:bodyPr wrap="square" rtlCol="0" anchor="t">
            <a:spAutoFit/>
          </a:bodyPr>
          <a:lstStyle/>
          <a:p>
            <a:pPr>
              <a:lnSpc>
                <a:spcPct val="150000"/>
              </a:lnSpc>
            </a:pPr>
            <a:r>
              <a:rPr lang="en-US" sz="3200">
                <a:solidFill>
                  <a:schemeClr val="accent1">
                    <a:lumMod val="75000"/>
                  </a:schemeClr>
                </a:solidFill>
              </a:rPr>
              <a:t>• </a:t>
            </a:r>
            <a:r>
              <a:rPr lang="en-US" sz="3200" u="sng">
                <a:solidFill>
                  <a:schemeClr val="accent1">
                    <a:lumMod val="75000"/>
                  </a:schemeClr>
                </a:solidFill>
              </a:rPr>
              <a:t>Lớp môi trường: </a:t>
            </a:r>
          </a:p>
          <a:p>
            <a:pPr>
              <a:lnSpc>
                <a:spcPct val="150000"/>
              </a:lnSpc>
            </a:pPr>
            <a:r>
              <a:rPr lang="en-US" sz="3200">
                <a:solidFill>
                  <a:schemeClr val="accent1">
                    <a:lumMod val="75000"/>
                  </a:schemeClr>
                </a:solidFill>
                <a:effectLst/>
                <a:latin typeface="+mn-lt"/>
                <a:ea typeface="Calibri" panose="020F0502020204030204" pitchFamily="34" charset="0"/>
                <a:cs typeface="Times New Roman" panose="02020603050405020304" pitchFamily="18" charset="0"/>
              </a:rPr>
              <a:t>     </a:t>
            </a:r>
            <a:r>
              <a:rPr lang="en-US" sz="2000">
                <a:solidFill>
                  <a:srgbClr val="0070C0"/>
                </a:solidFill>
                <a:effectLst/>
                <a:latin typeface="+mn-lt"/>
                <a:ea typeface="Calibri" panose="020F0502020204030204" pitchFamily="34" charset="0"/>
                <a:cs typeface="Times New Roman" panose="02020603050405020304" pitchFamily="18" charset="0"/>
              </a:rPr>
              <a:t>Để kỹ thuật DRL hoạt động tốt trong môi trường giao dịch tài chính mang nhiều yếu tố ngẫu nhiên, vấn đề cần phải mô hình hóa về quy trình quyết định Markov, bao gồm các thành phần sau:</a:t>
            </a:r>
          </a:p>
        </p:txBody>
      </p:sp>
      <p:sp>
        <p:nvSpPr>
          <p:cNvPr id="3" name="Hộp Văn bản 2">
            <a:extLst>
              <a:ext uri="{FF2B5EF4-FFF2-40B4-BE49-F238E27FC236}">
                <a16:creationId xmlns:a16="http://schemas.microsoft.com/office/drawing/2014/main" id="{A0077ABB-6FDE-4650-BE77-02B0BB69ADC0}"/>
              </a:ext>
            </a:extLst>
          </p:cNvPr>
          <p:cNvSpPr txBox="1"/>
          <p:nvPr/>
        </p:nvSpPr>
        <p:spPr>
          <a:xfrm>
            <a:off x="2225715" y="2967335"/>
            <a:ext cx="3290966" cy="461665"/>
          </a:xfrm>
          <a:prstGeom prst="rect">
            <a:avLst/>
          </a:prstGeom>
          <a:noFill/>
        </p:spPr>
        <p:txBody>
          <a:bodyPr wrap="none" rtlCol="0">
            <a:spAutoFit/>
          </a:bodyPr>
          <a:lstStyle/>
          <a:p>
            <a:r>
              <a:rPr lang="en-US" sz="2400">
                <a:solidFill>
                  <a:schemeClr val="accent2">
                    <a:lumMod val="75000"/>
                  </a:schemeClr>
                </a:solidFill>
                <a:latin typeface="+mn-lt"/>
                <a:ea typeface="Calibri" panose="020F0502020204030204" pitchFamily="34" charset="0"/>
              </a:rPr>
              <a:t>-</a:t>
            </a:r>
            <a:r>
              <a:rPr lang="en-US" sz="2400">
                <a:solidFill>
                  <a:schemeClr val="accent2">
                    <a:lumMod val="75000"/>
                  </a:schemeClr>
                </a:solidFill>
                <a:effectLst/>
                <a:latin typeface="+mn-lt"/>
                <a:ea typeface="Calibri" panose="020F0502020204030204" pitchFamily="34" charset="0"/>
              </a:rPr>
              <a:t> Không gian trạng thái S</a:t>
            </a:r>
            <a:endParaRPr lang="en-US" sz="2400">
              <a:solidFill>
                <a:schemeClr val="accent2">
                  <a:lumMod val="75000"/>
                </a:schemeClr>
              </a:solidFill>
              <a:latin typeface="+mn-lt"/>
            </a:endParaRPr>
          </a:p>
        </p:txBody>
      </p:sp>
      <p:sp>
        <p:nvSpPr>
          <p:cNvPr id="12" name="Hộp Văn bản 11">
            <a:extLst>
              <a:ext uri="{FF2B5EF4-FFF2-40B4-BE49-F238E27FC236}">
                <a16:creationId xmlns:a16="http://schemas.microsoft.com/office/drawing/2014/main" id="{E2BD3291-AE47-40B6-A864-AD0455CB3D80}"/>
              </a:ext>
            </a:extLst>
          </p:cNvPr>
          <p:cNvSpPr txBox="1"/>
          <p:nvPr/>
        </p:nvSpPr>
        <p:spPr>
          <a:xfrm>
            <a:off x="2225714" y="3546524"/>
            <a:ext cx="3456395" cy="461665"/>
          </a:xfrm>
          <a:prstGeom prst="rect">
            <a:avLst/>
          </a:prstGeom>
          <a:noFill/>
        </p:spPr>
        <p:txBody>
          <a:bodyPr wrap="none" rtlCol="0">
            <a:spAutoFit/>
          </a:bodyPr>
          <a:lstStyle/>
          <a:p>
            <a:r>
              <a:rPr lang="en-US" sz="2400">
                <a:solidFill>
                  <a:schemeClr val="accent2">
                    <a:lumMod val="75000"/>
                  </a:schemeClr>
                </a:solidFill>
                <a:latin typeface="+mn-lt"/>
                <a:ea typeface="Calibri" panose="020F0502020204030204" pitchFamily="34" charset="0"/>
              </a:rPr>
              <a:t>-</a:t>
            </a:r>
            <a:r>
              <a:rPr lang="en-US" sz="2400">
                <a:solidFill>
                  <a:schemeClr val="accent2">
                    <a:lumMod val="75000"/>
                  </a:schemeClr>
                </a:solidFill>
                <a:effectLst/>
                <a:latin typeface="+mn-lt"/>
                <a:ea typeface="Calibri" panose="020F0502020204030204" pitchFamily="34" charset="0"/>
              </a:rPr>
              <a:t> Không gian hành động A</a:t>
            </a:r>
            <a:endParaRPr lang="en-US" sz="2400">
              <a:solidFill>
                <a:schemeClr val="accent2">
                  <a:lumMod val="75000"/>
                </a:schemeClr>
              </a:solidFill>
              <a:latin typeface="+mn-lt"/>
            </a:endParaRPr>
          </a:p>
        </p:txBody>
      </p:sp>
      <p:sp>
        <p:nvSpPr>
          <p:cNvPr id="13" name="Hộp Văn bản 12">
            <a:extLst>
              <a:ext uri="{FF2B5EF4-FFF2-40B4-BE49-F238E27FC236}">
                <a16:creationId xmlns:a16="http://schemas.microsoft.com/office/drawing/2014/main" id="{3664855D-C89E-4B61-88EF-882FE56AA23B}"/>
              </a:ext>
            </a:extLst>
          </p:cNvPr>
          <p:cNvSpPr txBox="1"/>
          <p:nvPr/>
        </p:nvSpPr>
        <p:spPr>
          <a:xfrm>
            <a:off x="2225714" y="4125713"/>
            <a:ext cx="3414717" cy="461665"/>
          </a:xfrm>
          <a:prstGeom prst="rect">
            <a:avLst/>
          </a:prstGeom>
          <a:noFill/>
        </p:spPr>
        <p:txBody>
          <a:bodyPr wrap="none" rtlCol="0">
            <a:spAutoFit/>
          </a:bodyPr>
          <a:lstStyle/>
          <a:p>
            <a:r>
              <a:rPr lang="en-US" sz="2400">
                <a:solidFill>
                  <a:schemeClr val="accent2">
                    <a:lumMod val="75000"/>
                  </a:schemeClr>
                </a:solidFill>
                <a:latin typeface="+mn-lt"/>
                <a:ea typeface="Calibri" panose="020F0502020204030204" pitchFamily="34" charset="0"/>
              </a:rPr>
              <a:t>-</a:t>
            </a:r>
            <a:r>
              <a:rPr lang="en-US" sz="2400">
                <a:solidFill>
                  <a:schemeClr val="accent2">
                    <a:lumMod val="75000"/>
                  </a:schemeClr>
                </a:solidFill>
                <a:effectLst/>
                <a:latin typeface="+mn-lt"/>
                <a:ea typeface="Calibri" panose="020F0502020204030204" pitchFamily="34" charset="0"/>
              </a:rPr>
              <a:t> Điểm thưởng R (s, a, s' )</a:t>
            </a:r>
            <a:endParaRPr lang="en-US" sz="2400">
              <a:solidFill>
                <a:schemeClr val="accent2">
                  <a:lumMod val="75000"/>
                </a:schemeClr>
              </a:solidFill>
              <a:latin typeface="+mn-lt"/>
            </a:endParaRPr>
          </a:p>
        </p:txBody>
      </p:sp>
      <p:sp>
        <p:nvSpPr>
          <p:cNvPr id="14" name="Hộp Văn bản 13">
            <a:extLst>
              <a:ext uri="{FF2B5EF4-FFF2-40B4-BE49-F238E27FC236}">
                <a16:creationId xmlns:a16="http://schemas.microsoft.com/office/drawing/2014/main" id="{7B367967-5373-4F03-8618-ABBAA0A3B2F3}"/>
              </a:ext>
            </a:extLst>
          </p:cNvPr>
          <p:cNvSpPr txBox="1"/>
          <p:nvPr/>
        </p:nvSpPr>
        <p:spPr>
          <a:xfrm>
            <a:off x="2225713" y="4704902"/>
            <a:ext cx="4466031" cy="461665"/>
          </a:xfrm>
          <a:prstGeom prst="rect">
            <a:avLst/>
          </a:prstGeom>
          <a:noFill/>
        </p:spPr>
        <p:txBody>
          <a:bodyPr wrap="none" rtlCol="0">
            <a:spAutoFit/>
          </a:bodyPr>
          <a:lstStyle/>
          <a:p>
            <a:r>
              <a:rPr lang="en-US" sz="2400">
                <a:solidFill>
                  <a:schemeClr val="accent2">
                    <a:lumMod val="75000"/>
                  </a:schemeClr>
                </a:solidFill>
                <a:latin typeface="+mn-lt"/>
                <a:ea typeface="Calibri" panose="020F0502020204030204" pitchFamily="34" charset="0"/>
              </a:rPr>
              <a:t>-</a:t>
            </a:r>
            <a:r>
              <a:rPr lang="en-US" sz="2400">
                <a:solidFill>
                  <a:schemeClr val="accent2">
                    <a:lumMod val="75000"/>
                  </a:schemeClr>
                </a:solidFill>
                <a:effectLst/>
                <a:latin typeface="+mn-lt"/>
                <a:ea typeface="Calibri" panose="020F0502020204030204" pitchFamily="34" charset="0"/>
              </a:rPr>
              <a:t> Mô hình chuyển đổi T (s, a, s', r)</a:t>
            </a:r>
            <a:endParaRPr lang="en-US" sz="2400">
              <a:solidFill>
                <a:schemeClr val="accent2">
                  <a:lumMod val="75000"/>
                </a:schemeClr>
              </a:solidFill>
              <a:latin typeface="+mn-lt"/>
            </a:endParaRPr>
          </a:p>
        </p:txBody>
      </p:sp>
      <p:sp>
        <p:nvSpPr>
          <p:cNvPr id="15" name="Hộp Văn bản 14">
            <a:extLst>
              <a:ext uri="{FF2B5EF4-FFF2-40B4-BE49-F238E27FC236}">
                <a16:creationId xmlns:a16="http://schemas.microsoft.com/office/drawing/2014/main" id="{C1C850B5-FE67-4566-A7BC-E7B8EB094DB6}"/>
              </a:ext>
            </a:extLst>
          </p:cNvPr>
          <p:cNvSpPr txBox="1"/>
          <p:nvPr/>
        </p:nvSpPr>
        <p:spPr>
          <a:xfrm>
            <a:off x="2225712" y="5278500"/>
            <a:ext cx="4278735" cy="461665"/>
          </a:xfrm>
          <a:prstGeom prst="rect">
            <a:avLst/>
          </a:prstGeom>
          <a:noFill/>
        </p:spPr>
        <p:txBody>
          <a:bodyPr wrap="none" rtlCol="0">
            <a:spAutoFit/>
          </a:bodyPr>
          <a:lstStyle/>
          <a:p>
            <a:r>
              <a:rPr lang="en-US" sz="2400">
                <a:solidFill>
                  <a:schemeClr val="accent2">
                    <a:lumMod val="75000"/>
                  </a:schemeClr>
                </a:solidFill>
                <a:latin typeface="+mn-lt"/>
                <a:ea typeface="Calibri" panose="020F0502020204030204" pitchFamily="34" charset="0"/>
              </a:rPr>
              <a:t>-</a:t>
            </a:r>
            <a:r>
              <a:rPr lang="en-US" sz="2400">
                <a:solidFill>
                  <a:schemeClr val="accent2">
                    <a:lumMod val="75000"/>
                  </a:schemeClr>
                </a:solidFill>
                <a:effectLst/>
                <a:latin typeface="+mn-lt"/>
                <a:ea typeface="Calibri" panose="020F0502020204030204" pitchFamily="34" charset="0"/>
              </a:rPr>
              <a:t> Hàm giá trị hành động Q (s, a) </a:t>
            </a:r>
            <a:endParaRPr lang="en-US" sz="2400">
              <a:solidFill>
                <a:schemeClr val="accent2">
                  <a:lumMod val="75000"/>
                </a:schemeClr>
              </a:solidFill>
              <a:latin typeface="+mn-lt"/>
            </a:endParaRPr>
          </a:p>
        </p:txBody>
      </p:sp>
      <p:sp>
        <p:nvSpPr>
          <p:cNvPr id="16" name="Hộp Văn bản 15">
            <a:extLst>
              <a:ext uri="{FF2B5EF4-FFF2-40B4-BE49-F238E27FC236}">
                <a16:creationId xmlns:a16="http://schemas.microsoft.com/office/drawing/2014/main" id="{C35EC115-3F93-49B4-B9C9-AFAA95FA4AF8}"/>
              </a:ext>
            </a:extLst>
          </p:cNvPr>
          <p:cNvSpPr txBox="1"/>
          <p:nvPr/>
        </p:nvSpPr>
        <p:spPr>
          <a:xfrm>
            <a:off x="2225712" y="5857689"/>
            <a:ext cx="1986441" cy="461665"/>
          </a:xfrm>
          <a:prstGeom prst="rect">
            <a:avLst/>
          </a:prstGeom>
          <a:noFill/>
        </p:spPr>
        <p:txBody>
          <a:bodyPr wrap="none" rtlCol="0">
            <a:spAutoFit/>
          </a:bodyPr>
          <a:lstStyle/>
          <a:p>
            <a:r>
              <a:rPr lang="en-US" sz="2400">
                <a:solidFill>
                  <a:schemeClr val="accent2">
                    <a:lumMod val="75000"/>
                  </a:schemeClr>
                </a:solidFill>
                <a:latin typeface="+mn-lt"/>
                <a:ea typeface="Calibri" panose="020F0502020204030204" pitchFamily="34" charset="0"/>
              </a:rPr>
              <a:t>-</a:t>
            </a:r>
            <a:r>
              <a:rPr lang="en-US" sz="2400">
                <a:solidFill>
                  <a:schemeClr val="accent2">
                    <a:lumMod val="75000"/>
                  </a:schemeClr>
                </a:solidFill>
                <a:effectLst/>
                <a:latin typeface="+mn-lt"/>
                <a:ea typeface="Calibri" panose="020F0502020204030204" pitchFamily="34" charset="0"/>
              </a:rPr>
              <a:t> Chiến lược π</a:t>
            </a:r>
            <a:endParaRPr lang="en-US" sz="2400">
              <a:solidFill>
                <a:schemeClr val="accent2">
                  <a:lumMod val="75000"/>
                </a:schemeClr>
              </a:solidFill>
              <a:latin typeface="+mn-lt"/>
            </a:endParaRPr>
          </a:p>
        </p:txBody>
      </p:sp>
    </p:spTree>
    <p:extLst>
      <p:ext uri="{BB962C8B-B14F-4D97-AF65-F5344CB8AC3E}">
        <p14:creationId xmlns:p14="http://schemas.microsoft.com/office/powerpoint/2010/main" val="167233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500"/>
                                        <p:tgtEl>
                                          <p:spTgt spid="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fade">
                                      <p:cBhvr>
                                        <p:cTn id="22" dur="500"/>
                                        <p:tgtEl>
                                          <p:spTgt spid="1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0" y="0"/>
            <a:ext cx="9451910" cy="707886"/>
          </a:xfrm>
          <a:prstGeom prst="rect">
            <a:avLst/>
          </a:prstGeom>
          <a:noFill/>
        </p:spPr>
        <p:txBody>
          <a:bodyPr wrap="square" rtlCol="0">
            <a:spAutoFit/>
          </a:bodyPr>
          <a:lstStyle/>
          <a:p>
            <a:r>
              <a:rPr lang="en-US" sz="4000" b="1">
                <a:solidFill>
                  <a:schemeClr val="accent1">
                    <a:lumMod val="20000"/>
                    <a:lumOff val="80000"/>
                  </a:schemeClr>
                </a:solidFill>
              </a:rPr>
              <a:t>III. </a:t>
            </a:r>
            <a:r>
              <a:rPr lang="en-US" sz="4000" b="1" u="sng">
                <a:solidFill>
                  <a:schemeClr val="accent1">
                    <a:lumMod val="20000"/>
                    <a:lumOff val="80000"/>
                  </a:schemeClr>
                </a:solidFill>
              </a:rPr>
              <a:t>THƯ VIỆN FINRL VÀ THUẬT TOÁN DDPG</a:t>
            </a:r>
          </a:p>
        </p:txBody>
      </p:sp>
      <p:sp>
        <p:nvSpPr>
          <p:cNvPr id="7" name="Text Box 2">
            <a:extLst>
              <a:ext uri="{FF2B5EF4-FFF2-40B4-BE49-F238E27FC236}">
                <a16:creationId xmlns:a16="http://schemas.microsoft.com/office/drawing/2014/main" id="{87A6CDE1-2E40-4F90-BF8E-57A86C469DCB}"/>
              </a:ext>
            </a:extLst>
          </p:cNvPr>
          <p:cNvSpPr txBox="1"/>
          <p:nvPr/>
        </p:nvSpPr>
        <p:spPr>
          <a:xfrm>
            <a:off x="658170" y="707886"/>
            <a:ext cx="3437968" cy="754694"/>
          </a:xfrm>
          <a:prstGeom prst="rect">
            <a:avLst/>
          </a:prstGeom>
          <a:noFill/>
        </p:spPr>
        <p:txBody>
          <a:bodyPr wrap="square" rtlCol="0" anchor="t">
            <a:spAutoFit/>
          </a:bodyPr>
          <a:lstStyle/>
          <a:p>
            <a:pPr>
              <a:lnSpc>
                <a:spcPct val="150000"/>
              </a:lnSpc>
            </a:pPr>
            <a:r>
              <a:rPr lang="en-US" sz="3200">
                <a:solidFill>
                  <a:schemeClr val="accent1">
                    <a:lumMod val="75000"/>
                  </a:schemeClr>
                </a:solidFill>
              </a:rPr>
              <a:t>• </a:t>
            </a:r>
            <a:r>
              <a:rPr lang="en-US" sz="3200" u="sng">
                <a:solidFill>
                  <a:schemeClr val="accent1">
                    <a:lumMod val="75000"/>
                  </a:schemeClr>
                </a:solidFill>
              </a:rPr>
              <a:t>Lớp môi trường: </a:t>
            </a:r>
          </a:p>
        </p:txBody>
      </p:sp>
      <p:pic>
        <p:nvPicPr>
          <p:cNvPr id="11" name="Hình ảnh 10">
            <a:extLst>
              <a:ext uri="{FF2B5EF4-FFF2-40B4-BE49-F238E27FC236}">
                <a16:creationId xmlns:a16="http://schemas.microsoft.com/office/drawing/2014/main" id="{137FAA71-77E9-4214-8E9A-532F81F47B96}"/>
              </a:ext>
            </a:extLst>
          </p:cNvPr>
          <p:cNvPicPr>
            <a:picLocks noChangeAspect="1"/>
          </p:cNvPicPr>
          <p:nvPr/>
        </p:nvPicPr>
        <p:blipFill>
          <a:blip r:embed="rId2"/>
          <a:stretch>
            <a:fillRect/>
          </a:stretch>
        </p:blipFill>
        <p:spPr>
          <a:xfrm>
            <a:off x="2586954" y="1944585"/>
            <a:ext cx="6864956" cy="3900102"/>
          </a:xfrm>
          <a:prstGeom prst="rect">
            <a:avLst/>
          </a:prstGeom>
        </p:spPr>
      </p:pic>
      <p:sp>
        <p:nvSpPr>
          <p:cNvPr id="17" name="Hộp Văn bản 16">
            <a:extLst>
              <a:ext uri="{FF2B5EF4-FFF2-40B4-BE49-F238E27FC236}">
                <a16:creationId xmlns:a16="http://schemas.microsoft.com/office/drawing/2014/main" id="{FA476156-AB7D-46FC-96F5-1CD46E365F8E}"/>
              </a:ext>
            </a:extLst>
          </p:cNvPr>
          <p:cNvSpPr txBox="1"/>
          <p:nvPr/>
        </p:nvSpPr>
        <p:spPr>
          <a:xfrm>
            <a:off x="2586954" y="5987465"/>
            <a:ext cx="6864955" cy="307777"/>
          </a:xfrm>
          <a:prstGeom prst="rect">
            <a:avLst/>
          </a:prstGeom>
          <a:noFill/>
        </p:spPr>
        <p:txBody>
          <a:bodyPr wrap="square">
            <a:spAutoFit/>
          </a:bodyPr>
          <a:lstStyle/>
          <a:p>
            <a:pPr algn="ctr"/>
            <a:r>
              <a:rPr lang="en-US" sz="1400" b="1" i="1" u="sng">
                <a:solidFill>
                  <a:schemeClr val="bg1">
                    <a:lumMod val="95000"/>
                  </a:schemeClr>
                </a:solidFill>
                <a:effectLst/>
                <a:latin typeface="+mn-lt"/>
                <a:ea typeface="Calibri" panose="020F0502020204030204" pitchFamily="34" charset="0"/>
              </a:rPr>
              <a:t>Hình 1</a:t>
            </a:r>
            <a:r>
              <a:rPr lang="en-US" sz="1400" i="1">
                <a:solidFill>
                  <a:schemeClr val="bg1">
                    <a:lumMod val="95000"/>
                  </a:schemeClr>
                </a:solidFill>
                <a:effectLst/>
                <a:latin typeface="+mn-lt"/>
                <a:ea typeface="Calibri" panose="020F0502020204030204" pitchFamily="34" charset="0"/>
              </a:rPr>
              <a:t>: Các hành động của tác nhân giao dịch chứng khoán</a:t>
            </a:r>
            <a:endParaRPr lang="en-US" sz="1400" i="1">
              <a:solidFill>
                <a:schemeClr val="bg1">
                  <a:lumMod val="95000"/>
                </a:schemeClr>
              </a:solidFill>
              <a:latin typeface="+mn-lt"/>
            </a:endParaRPr>
          </a:p>
        </p:txBody>
      </p:sp>
    </p:spTree>
    <p:extLst>
      <p:ext uri="{BB962C8B-B14F-4D97-AF65-F5344CB8AC3E}">
        <p14:creationId xmlns:p14="http://schemas.microsoft.com/office/powerpoint/2010/main" val="3914725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0" y="0"/>
            <a:ext cx="9451910" cy="707886"/>
          </a:xfrm>
          <a:prstGeom prst="rect">
            <a:avLst/>
          </a:prstGeom>
          <a:noFill/>
        </p:spPr>
        <p:txBody>
          <a:bodyPr wrap="square" rtlCol="0">
            <a:spAutoFit/>
          </a:bodyPr>
          <a:lstStyle/>
          <a:p>
            <a:r>
              <a:rPr lang="en-US" sz="4000" b="1">
                <a:solidFill>
                  <a:schemeClr val="accent1">
                    <a:lumMod val="20000"/>
                    <a:lumOff val="80000"/>
                  </a:schemeClr>
                </a:solidFill>
              </a:rPr>
              <a:t>III. </a:t>
            </a:r>
            <a:r>
              <a:rPr lang="en-US" sz="4000" b="1" u="sng">
                <a:solidFill>
                  <a:schemeClr val="accent1">
                    <a:lumMod val="20000"/>
                    <a:lumOff val="80000"/>
                  </a:schemeClr>
                </a:solidFill>
              </a:rPr>
              <a:t>THƯ VIỆN FINRL VÀ THUẬT TOÁN DDPG</a:t>
            </a:r>
          </a:p>
        </p:txBody>
      </p:sp>
      <p:sp>
        <p:nvSpPr>
          <p:cNvPr id="7" name="Text Box 2">
            <a:extLst>
              <a:ext uri="{FF2B5EF4-FFF2-40B4-BE49-F238E27FC236}">
                <a16:creationId xmlns:a16="http://schemas.microsoft.com/office/drawing/2014/main" id="{87A6CDE1-2E40-4F90-BF8E-57A86C469DCB}"/>
              </a:ext>
            </a:extLst>
          </p:cNvPr>
          <p:cNvSpPr txBox="1"/>
          <p:nvPr/>
        </p:nvSpPr>
        <p:spPr>
          <a:xfrm>
            <a:off x="709186" y="762857"/>
            <a:ext cx="11061078" cy="1704954"/>
          </a:xfrm>
          <a:prstGeom prst="rect">
            <a:avLst/>
          </a:prstGeom>
          <a:noFill/>
        </p:spPr>
        <p:txBody>
          <a:bodyPr wrap="square" rtlCol="0" anchor="t">
            <a:spAutoFit/>
          </a:bodyPr>
          <a:lstStyle/>
          <a:p>
            <a:pPr>
              <a:lnSpc>
                <a:spcPct val="150000"/>
              </a:lnSpc>
            </a:pPr>
            <a:r>
              <a:rPr lang="en-US" sz="3200">
                <a:solidFill>
                  <a:schemeClr val="accent1">
                    <a:lumMod val="75000"/>
                  </a:schemeClr>
                </a:solidFill>
              </a:rPr>
              <a:t>• </a:t>
            </a:r>
            <a:r>
              <a:rPr lang="en-US" sz="3200" u="sng">
                <a:solidFill>
                  <a:schemeClr val="accent1">
                    <a:lumMod val="75000"/>
                  </a:schemeClr>
                </a:solidFill>
              </a:rPr>
              <a:t>Lớp tác nhân: </a:t>
            </a:r>
          </a:p>
          <a:p>
            <a:pPr>
              <a:lnSpc>
                <a:spcPct val="150000"/>
              </a:lnSpc>
            </a:pPr>
            <a:r>
              <a:rPr lang="en-US" sz="2000">
                <a:solidFill>
                  <a:schemeClr val="accent1">
                    <a:lumMod val="75000"/>
                  </a:schemeClr>
                </a:solidFill>
                <a:latin typeface="+mn-lt"/>
                <a:ea typeface="Calibri" panose="020F0502020204030204" pitchFamily="34" charset="0"/>
                <a:cs typeface="Times New Roman" panose="02020603050405020304" pitchFamily="18" charset="0"/>
              </a:rPr>
              <a:t>     Ở đây, c</a:t>
            </a:r>
            <a:r>
              <a:rPr lang="en-US" sz="2000">
                <a:solidFill>
                  <a:schemeClr val="accent1">
                    <a:lumMod val="75000"/>
                  </a:schemeClr>
                </a:solidFill>
                <a:effectLst/>
                <a:latin typeface="+mn-lt"/>
                <a:ea typeface="Calibri" panose="020F0502020204030204" pitchFamily="34" charset="0"/>
                <a:cs typeface="Times New Roman" panose="02020603050405020304" pitchFamily="18" charset="0"/>
              </a:rPr>
              <a:t>húng ta chọn thuật toán DDPG để huấn luyện tác nhân tương tác với môi trường và chúng ta sẽ gọi tác nhân này là "</a:t>
            </a:r>
            <a:r>
              <a:rPr lang="en-US" sz="2000" b="1">
                <a:solidFill>
                  <a:schemeClr val="accent1">
                    <a:lumMod val="75000"/>
                  </a:schemeClr>
                </a:solidFill>
                <a:effectLst/>
                <a:latin typeface="+mn-lt"/>
                <a:ea typeface="Calibri" panose="020F0502020204030204" pitchFamily="34" charset="0"/>
                <a:cs typeface="Times New Roman" panose="02020603050405020304" pitchFamily="18" charset="0"/>
              </a:rPr>
              <a:t>DDPG agent</a:t>
            </a:r>
            <a:r>
              <a:rPr lang="en-US" sz="2000">
                <a:solidFill>
                  <a:schemeClr val="accent1">
                    <a:lumMod val="75000"/>
                  </a:schemeClr>
                </a:solidFill>
                <a:effectLst/>
                <a:latin typeface="+mn-lt"/>
                <a:ea typeface="Calibri" panose="020F0502020204030204" pitchFamily="34" charset="0"/>
                <a:cs typeface="Times New Roman" panose="02020603050405020304" pitchFamily="18" charset="0"/>
              </a:rPr>
              <a:t>".</a:t>
            </a:r>
          </a:p>
        </p:txBody>
      </p:sp>
      <p:pic>
        <p:nvPicPr>
          <p:cNvPr id="17" name="Hình ảnh 16">
            <a:extLst>
              <a:ext uri="{FF2B5EF4-FFF2-40B4-BE49-F238E27FC236}">
                <a16:creationId xmlns:a16="http://schemas.microsoft.com/office/drawing/2014/main" id="{C1A20FEF-CCCA-4B74-930A-2CCC60D2031A}"/>
              </a:ext>
            </a:extLst>
          </p:cNvPr>
          <p:cNvPicPr>
            <a:picLocks noChangeAspect="1"/>
          </p:cNvPicPr>
          <p:nvPr/>
        </p:nvPicPr>
        <p:blipFill>
          <a:blip r:embed="rId2"/>
          <a:stretch>
            <a:fillRect/>
          </a:stretch>
        </p:blipFill>
        <p:spPr>
          <a:xfrm>
            <a:off x="6518544" y="2522782"/>
            <a:ext cx="4979883" cy="3382945"/>
          </a:xfrm>
          <a:prstGeom prst="rect">
            <a:avLst/>
          </a:prstGeom>
        </p:spPr>
      </p:pic>
      <p:sp>
        <p:nvSpPr>
          <p:cNvPr id="18" name="Hộp Văn bản 17">
            <a:extLst>
              <a:ext uri="{FF2B5EF4-FFF2-40B4-BE49-F238E27FC236}">
                <a16:creationId xmlns:a16="http://schemas.microsoft.com/office/drawing/2014/main" id="{45C063CC-F047-4E39-8D3A-87FB9AAD8CF5}"/>
              </a:ext>
            </a:extLst>
          </p:cNvPr>
          <p:cNvSpPr txBox="1"/>
          <p:nvPr/>
        </p:nvSpPr>
        <p:spPr>
          <a:xfrm>
            <a:off x="6518544" y="6095143"/>
            <a:ext cx="3367338" cy="307777"/>
          </a:xfrm>
          <a:prstGeom prst="rect">
            <a:avLst/>
          </a:prstGeom>
          <a:noFill/>
        </p:spPr>
        <p:txBody>
          <a:bodyPr wrap="square">
            <a:spAutoFit/>
          </a:bodyPr>
          <a:lstStyle/>
          <a:p>
            <a:r>
              <a:rPr lang="en-US" sz="1400" b="1" i="1" u="sng">
                <a:solidFill>
                  <a:schemeClr val="bg1"/>
                </a:solidFill>
                <a:effectLst/>
                <a:latin typeface="+mn-lt"/>
                <a:ea typeface="Calibri" panose="020F0502020204030204" pitchFamily="34" charset="0"/>
              </a:rPr>
              <a:t>Hình 2</a:t>
            </a:r>
            <a:r>
              <a:rPr lang="en-US" sz="1400" i="1">
                <a:solidFill>
                  <a:schemeClr val="bg1"/>
                </a:solidFill>
                <a:effectLst/>
                <a:latin typeface="+mn-lt"/>
                <a:ea typeface="Calibri" panose="020F0502020204030204" pitchFamily="34" charset="0"/>
              </a:rPr>
              <a:t>: Mô hình mạng Q</a:t>
            </a:r>
            <a:endParaRPr lang="en-US" sz="1400" i="1">
              <a:solidFill>
                <a:schemeClr val="bg1"/>
              </a:solidFill>
              <a:latin typeface="+mn-lt"/>
            </a:endParaRP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0BE1BC72-FCF9-4A3D-95BB-5DBEDC24BE70}"/>
                  </a:ext>
                </a:extLst>
              </p:cNvPr>
              <p:cNvSpPr txBox="1"/>
              <p:nvPr/>
            </p:nvSpPr>
            <p:spPr>
              <a:xfrm>
                <a:off x="4463960" y="3152001"/>
                <a:ext cx="2719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lumMod val="95000"/>
                                </a:schemeClr>
                              </a:solidFill>
                              <a:latin typeface="Cambria Math" panose="02040503050406030204" pitchFamily="18" charset="0"/>
                            </a:rPr>
                          </m:ctrlPr>
                        </m:sSubPr>
                        <m:e>
                          <m:r>
                            <a:rPr lang="en-US" b="0" i="1" smtClean="0">
                              <a:solidFill>
                                <a:schemeClr val="bg1">
                                  <a:lumMod val="95000"/>
                                </a:schemeClr>
                              </a:solidFill>
                              <a:latin typeface="Cambria Math" panose="02040503050406030204" pitchFamily="18" charset="0"/>
                            </a:rPr>
                            <m:t>𝑆</m:t>
                          </m:r>
                        </m:e>
                        <m:sub>
                          <m:r>
                            <a:rPr lang="en-US" i="0">
                              <a:solidFill>
                                <a:schemeClr val="bg1">
                                  <a:lumMod val="95000"/>
                                </a:schemeClr>
                              </a:solidFill>
                              <a:latin typeface="Cambria Math" panose="02040503050406030204" pitchFamily="18" charset="0"/>
                            </a:rPr>
                            <m:t>0</m:t>
                          </m:r>
                        </m:sub>
                      </m:sSub>
                    </m:oMath>
                  </m:oMathPara>
                </a14:m>
                <a:endParaRPr lang="en-US">
                  <a:solidFill>
                    <a:schemeClr val="bg1">
                      <a:lumMod val="95000"/>
                    </a:schemeClr>
                  </a:solidFill>
                </a:endParaRPr>
              </a:p>
            </p:txBody>
          </p:sp>
        </mc:Choice>
        <mc:Fallback xmlns="">
          <p:sp>
            <p:nvSpPr>
              <p:cNvPr id="4" name="Hộp Văn bản 3">
                <a:extLst>
                  <a:ext uri="{FF2B5EF4-FFF2-40B4-BE49-F238E27FC236}">
                    <a16:creationId xmlns:a16="http://schemas.microsoft.com/office/drawing/2014/main" id="{0BE1BC72-FCF9-4A3D-95BB-5DBEDC24BE70}"/>
                  </a:ext>
                </a:extLst>
              </p:cNvPr>
              <p:cNvSpPr txBox="1">
                <a:spLocks noRot="1" noChangeAspect="1" noMove="1" noResize="1" noEditPoints="1" noAdjustHandles="1" noChangeArrowheads="1" noChangeShapeType="1" noTextEdit="1"/>
              </p:cNvSpPr>
              <p:nvPr/>
            </p:nvSpPr>
            <p:spPr>
              <a:xfrm>
                <a:off x="4463960" y="3152001"/>
                <a:ext cx="271933" cy="276999"/>
              </a:xfrm>
              <a:prstGeom prst="rect">
                <a:avLst/>
              </a:prstGeom>
              <a:blipFill>
                <a:blip r:embed="rId3"/>
                <a:stretch>
                  <a:fillRect l="-20000" r="-666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DD6B1C8D-5956-42DE-BD92-73B3F9CED1A0}"/>
                  </a:ext>
                </a:extLst>
              </p:cNvPr>
              <p:cNvSpPr txBox="1"/>
              <p:nvPr/>
            </p:nvSpPr>
            <p:spPr>
              <a:xfrm>
                <a:off x="4905999" y="3152000"/>
                <a:ext cx="2523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lumMod val="95000"/>
                                </a:schemeClr>
                              </a:solidFill>
                              <a:latin typeface="Cambria Math" panose="02040503050406030204" pitchFamily="18" charset="0"/>
                            </a:rPr>
                          </m:ctrlPr>
                        </m:sSubPr>
                        <m:e>
                          <m:r>
                            <a:rPr lang="en-US" i="1">
                              <a:solidFill>
                                <a:schemeClr val="bg1">
                                  <a:lumMod val="95000"/>
                                </a:schemeClr>
                              </a:solidFill>
                              <a:latin typeface="Cambria Math" panose="02040503050406030204" pitchFamily="18" charset="0"/>
                            </a:rPr>
                            <m:t>𝑆</m:t>
                          </m:r>
                        </m:e>
                        <m:sub>
                          <m:r>
                            <a:rPr lang="en-US" i="1">
                              <a:solidFill>
                                <a:schemeClr val="bg1">
                                  <a:lumMod val="95000"/>
                                </a:schemeClr>
                              </a:solidFill>
                              <a:latin typeface="Cambria Math" panose="02040503050406030204" pitchFamily="18" charset="0"/>
                            </a:rPr>
                            <m:t>𝑡</m:t>
                          </m:r>
                        </m:sub>
                      </m:sSub>
                    </m:oMath>
                  </m:oMathPara>
                </a14:m>
                <a:endParaRPr lang="en-US">
                  <a:solidFill>
                    <a:schemeClr val="bg1">
                      <a:lumMod val="95000"/>
                    </a:schemeClr>
                  </a:solidFill>
                </a:endParaRPr>
              </a:p>
            </p:txBody>
          </p:sp>
        </mc:Choice>
        <mc:Fallback xmlns="">
          <p:sp>
            <p:nvSpPr>
              <p:cNvPr id="6" name="Hộp Văn bản 5">
                <a:extLst>
                  <a:ext uri="{FF2B5EF4-FFF2-40B4-BE49-F238E27FC236}">
                    <a16:creationId xmlns:a16="http://schemas.microsoft.com/office/drawing/2014/main" id="{DD6B1C8D-5956-42DE-BD92-73B3F9CED1A0}"/>
                  </a:ext>
                </a:extLst>
              </p:cNvPr>
              <p:cNvSpPr txBox="1">
                <a:spLocks noRot="1" noChangeAspect="1" noMove="1" noResize="1" noEditPoints="1" noAdjustHandles="1" noChangeArrowheads="1" noChangeShapeType="1" noTextEdit="1"/>
              </p:cNvSpPr>
              <p:nvPr/>
            </p:nvSpPr>
            <p:spPr>
              <a:xfrm>
                <a:off x="4905999" y="3152000"/>
                <a:ext cx="252377" cy="276999"/>
              </a:xfrm>
              <a:prstGeom prst="rect">
                <a:avLst/>
              </a:prstGeom>
              <a:blipFill>
                <a:blip r:embed="rId4"/>
                <a:stretch>
                  <a:fillRect l="-24390" r="-4878"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Hộp Văn bản 9">
                <a:extLst>
                  <a:ext uri="{FF2B5EF4-FFF2-40B4-BE49-F238E27FC236}">
                    <a16:creationId xmlns:a16="http://schemas.microsoft.com/office/drawing/2014/main" id="{70006611-5396-4C5D-A2BA-782791629ABE}"/>
                  </a:ext>
                </a:extLst>
              </p:cNvPr>
              <p:cNvSpPr txBox="1"/>
              <p:nvPr/>
            </p:nvSpPr>
            <p:spPr>
              <a:xfrm>
                <a:off x="5312488" y="3152000"/>
                <a:ext cx="4719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lumMod val="95000"/>
                                </a:schemeClr>
                              </a:solidFill>
                              <a:latin typeface="Cambria Math" panose="02040503050406030204" pitchFamily="18" charset="0"/>
                            </a:rPr>
                          </m:ctrlPr>
                        </m:sSubPr>
                        <m:e>
                          <m:r>
                            <a:rPr lang="en-US" i="1">
                              <a:solidFill>
                                <a:schemeClr val="bg1">
                                  <a:lumMod val="95000"/>
                                </a:schemeClr>
                              </a:solidFill>
                              <a:latin typeface="Cambria Math" panose="02040503050406030204" pitchFamily="18" charset="0"/>
                            </a:rPr>
                            <m:t>𝑆</m:t>
                          </m:r>
                        </m:e>
                        <m:sub>
                          <m:r>
                            <a:rPr lang="en-US" i="1">
                              <a:solidFill>
                                <a:schemeClr val="bg1">
                                  <a:lumMod val="95000"/>
                                </a:schemeClr>
                              </a:solidFill>
                              <a:latin typeface="Cambria Math" panose="02040503050406030204" pitchFamily="18" charset="0"/>
                            </a:rPr>
                            <m:t>𝑡</m:t>
                          </m:r>
                          <m:r>
                            <a:rPr lang="en-US" b="0" i="1" smtClean="0">
                              <a:solidFill>
                                <a:schemeClr val="bg1">
                                  <a:lumMod val="95000"/>
                                </a:schemeClr>
                              </a:solidFill>
                              <a:latin typeface="Cambria Math" panose="02040503050406030204" pitchFamily="18" charset="0"/>
                            </a:rPr>
                            <m:t>+1</m:t>
                          </m:r>
                        </m:sub>
                      </m:sSub>
                    </m:oMath>
                  </m:oMathPara>
                </a14:m>
                <a:endParaRPr lang="en-US">
                  <a:solidFill>
                    <a:schemeClr val="bg1">
                      <a:lumMod val="95000"/>
                    </a:schemeClr>
                  </a:solidFill>
                </a:endParaRPr>
              </a:p>
            </p:txBody>
          </p:sp>
        </mc:Choice>
        <mc:Fallback xmlns="">
          <p:sp>
            <p:nvSpPr>
              <p:cNvPr id="10" name="Hộp Văn bản 9">
                <a:extLst>
                  <a:ext uri="{FF2B5EF4-FFF2-40B4-BE49-F238E27FC236}">
                    <a16:creationId xmlns:a16="http://schemas.microsoft.com/office/drawing/2014/main" id="{70006611-5396-4C5D-A2BA-782791629ABE}"/>
                  </a:ext>
                </a:extLst>
              </p:cNvPr>
              <p:cNvSpPr txBox="1">
                <a:spLocks noRot="1" noChangeAspect="1" noMove="1" noResize="1" noEditPoints="1" noAdjustHandles="1" noChangeArrowheads="1" noChangeShapeType="1" noTextEdit="1"/>
              </p:cNvSpPr>
              <p:nvPr/>
            </p:nvSpPr>
            <p:spPr>
              <a:xfrm>
                <a:off x="5312488" y="3152000"/>
                <a:ext cx="471989" cy="276999"/>
              </a:xfrm>
              <a:prstGeom prst="rect">
                <a:avLst/>
              </a:prstGeom>
              <a:blipFill>
                <a:blip r:embed="rId5"/>
                <a:stretch>
                  <a:fillRect l="-10256" r="-3846"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Hộp Văn bản 10">
                <a:extLst>
                  <a:ext uri="{FF2B5EF4-FFF2-40B4-BE49-F238E27FC236}">
                    <a16:creationId xmlns:a16="http://schemas.microsoft.com/office/drawing/2014/main" id="{9E66A943-04CC-479F-9278-032A677A0B85}"/>
                  </a:ext>
                </a:extLst>
              </p:cNvPr>
              <p:cNvSpPr txBox="1"/>
              <p:nvPr/>
            </p:nvSpPr>
            <p:spPr>
              <a:xfrm>
                <a:off x="5877341" y="3152000"/>
                <a:ext cx="265714"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lumMod val="95000"/>
                                </a:schemeClr>
                              </a:solidFill>
                              <a:latin typeface="Cambria Math" panose="02040503050406030204" pitchFamily="18" charset="0"/>
                            </a:rPr>
                          </m:ctrlPr>
                        </m:sSubPr>
                        <m:e>
                          <m:r>
                            <a:rPr lang="en-US" i="1">
                              <a:solidFill>
                                <a:schemeClr val="bg1">
                                  <a:lumMod val="95000"/>
                                </a:schemeClr>
                              </a:solidFill>
                              <a:latin typeface="Cambria Math" panose="02040503050406030204" pitchFamily="18" charset="0"/>
                            </a:rPr>
                            <m:t>𝑆</m:t>
                          </m:r>
                        </m:e>
                        <m:sub>
                          <m:r>
                            <a:rPr lang="en-US" b="0" i="1" smtClean="0">
                              <a:solidFill>
                                <a:schemeClr val="bg1">
                                  <a:lumMod val="95000"/>
                                </a:schemeClr>
                              </a:solidFill>
                              <a:latin typeface="Cambria Math" panose="02040503050406030204" pitchFamily="18" charset="0"/>
                            </a:rPr>
                            <m:t>𝑓</m:t>
                          </m:r>
                        </m:sub>
                      </m:sSub>
                    </m:oMath>
                  </m:oMathPara>
                </a14:m>
                <a:endParaRPr lang="en-US">
                  <a:solidFill>
                    <a:schemeClr val="bg1">
                      <a:lumMod val="95000"/>
                    </a:schemeClr>
                  </a:solidFill>
                </a:endParaRPr>
              </a:p>
            </p:txBody>
          </p:sp>
        </mc:Choice>
        <mc:Fallback xmlns="">
          <p:sp>
            <p:nvSpPr>
              <p:cNvPr id="11" name="Hộp Văn bản 10">
                <a:extLst>
                  <a:ext uri="{FF2B5EF4-FFF2-40B4-BE49-F238E27FC236}">
                    <a16:creationId xmlns:a16="http://schemas.microsoft.com/office/drawing/2014/main" id="{9E66A943-04CC-479F-9278-032A677A0B85}"/>
                  </a:ext>
                </a:extLst>
              </p:cNvPr>
              <p:cNvSpPr txBox="1">
                <a:spLocks noRot="1" noChangeAspect="1" noMove="1" noResize="1" noEditPoints="1" noAdjustHandles="1" noChangeArrowheads="1" noChangeShapeType="1" noTextEdit="1"/>
              </p:cNvSpPr>
              <p:nvPr/>
            </p:nvSpPr>
            <p:spPr>
              <a:xfrm>
                <a:off x="5877341" y="3152000"/>
                <a:ext cx="265714" cy="299249"/>
              </a:xfrm>
              <a:prstGeom prst="rect">
                <a:avLst/>
              </a:prstGeom>
              <a:blipFill>
                <a:blip r:embed="rId6"/>
                <a:stretch>
                  <a:fillRect l="-20455" r="-13636"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Hộp Văn bản 7">
                <a:extLst>
                  <a:ext uri="{FF2B5EF4-FFF2-40B4-BE49-F238E27FC236}">
                    <a16:creationId xmlns:a16="http://schemas.microsoft.com/office/drawing/2014/main" id="{848DFF20-F8FE-4D89-86B8-13E9F839137C}"/>
                  </a:ext>
                </a:extLst>
              </p:cNvPr>
              <p:cNvSpPr txBox="1"/>
              <p:nvPr/>
            </p:nvSpPr>
            <p:spPr>
              <a:xfrm>
                <a:off x="2500507" y="3766034"/>
                <a:ext cx="7393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lumMod val="95000"/>
                            </a:schemeClr>
                          </a:solidFill>
                          <a:latin typeface="Cambria Math" panose="02040503050406030204" pitchFamily="18" charset="0"/>
                        </a:rPr>
                        <m:t>𝑄</m:t>
                      </m:r>
                      <m:d>
                        <m:dPr>
                          <m:ctrlPr>
                            <a:rPr lang="en-US" i="1">
                              <a:solidFill>
                                <a:schemeClr val="bg1">
                                  <a:lumMod val="95000"/>
                                </a:schemeClr>
                              </a:solidFill>
                              <a:latin typeface="Cambria Math" panose="02040503050406030204" pitchFamily="18" charset="0"/>
                            </a:rPr>
                          </m:ctrlPr>
                        </m:dPr>
                        <m:e>
                          <m:r>
                            <a:rPr lang="en-US" i="1">
                              <a:solidFill>
                                <a:schemeClr val="bg1">
                                  <a:lumMod val="95000"/>
                                </a:schemeClr>
                              </a:solidFill>
                              <a:latin typeface="Cambria Math" panose="02040503050406030204" pitchFamily="18" charset="0"/>
                            </a:rPr>
                            <m:t>𝑠</m:t>
                          </m:r>
                          <m:r>
                            <a:rPr lang="en-US" i="0">
                              <a:solidFill>
                                <a:schemeClr val="bg1">
                                  <a:lumMod val="95000"/>
                                </a:schemeClr>
                              </a:solidFill>
                              <a:latin typeface="Cambria Math" panose="02040503050406030204" pitchFamily="18" charset="0"/>
                            </a:rPr>
                            <m:t>,</m:t>
                          </m:r>
                          <m:r>
                            <a:rPr lang="en-US" i="1">
                              <a:solidFill>
                                <a:schemeClr val="bg1">
                                  <a:lumMod val="95000"/>
                                </a:schemeClr>
                              </a:solidFill>
                              <a:latin typeface="Cambria Math" panose="02040503050406030204" pitchFamily="18" charset="0"/>
                            </a:rPr>
                            <m:t>𝑎</m:t>
                          </m:r>
                        </m:e>
                      </m:d>
                    </m:oMath>
                  </m:oMathPara>
                </a14:m>
                <a:endParaRPr lang="en-US">
                  <a:solidFill>
                    <a:schemeClr val="bg1">
                      <a:lumMod val="95000"/>
                    </a:schemeClr>
                  </a:solidFill>
                </a:endParaRPr>
              </a:p>
            </p:txBody>
          </p:sp>
        </mc:Choice>
        <mc:Fallback xmlns="">
          <p:sp>
            <p:nvSpPr>
              <p:cNvPr id="8" name="Hộp Văn bản 7">
                <a:extLst>
                  <a:ext uri="{FF2B5EF4-FFF2-40B4-BE49-F238E27FC236}">
                    <a16:creationId xmlns:a16="http://schemas.microsoft.com/office/drawing/2014/main" id="{848DFF20-F8FE-4D89-86B8-13E9F839137C}"/>
                  </a:ext>
                </a:extLst>
              </p:cNvPr>
              <p:cNvSpPr txBox="1">
                <a:spLocks noRot="1" noChangeAspect="1" noMove="1" noResize="1" noEditPoints="1" noAdjustHandles="1" noChangeArrowheads="1" noChangeShapeType="1" noTextEdit="1"/>
              </p:cNvSpPr>
              <p:nvPr/>
            </p:nvSpPr>
            <p:spPr>
              <a:xfrm>
                <a:off x="2500507" y="3766034"/>
                <a:ext cx="739305" cy="276999"/>
              </a:xfrm>
              <a:prstGeom prst="rect">
                <a:avLst/>
              </a:prstGeom>
              <a:blipFill>
                <a:blip r:embed="rId7"/>
                <a:stretch>
                  <a:fillRect l="-9917" b="-31111"/>
                </a:stretch>
              </a:blipFill>
            </p:spPr>
            <p:txBody>
              <a:bodyPr/>
              <a:lstStyle/>
              <a:p>
                <a:r>
                  <a:rPr lang="en-US">
                    <a:noFill/>
                  </a:rPr>
                  <a:t> </a:t>
                </a:r>
              </a:p>
            </p:txBody>
          </p:sp>
        </mc:Fallback>
      </mc:AlternateContent>
      <p:sp>
        <p:nvSpPr>
          <p:cNvPr id="12" name="Hộp Văn bản 11">
            <a:extLst>
              <a:ext uri="{FF2B5EF4-FFF2-40B4-BE49-F238E27FC236}">
                <a16:creationId xmlns:a16="http://schemas.microsoft.com/office/drawing/2014/main" id="{1864BE24-8CEF-4DF3-9F67-3CCB8165930B}"/>
              </a:ext>
            </a:extLst>
          </p:cNvPr>
          <p:cNvSpPr txBox="1"/>
          <p:nvPr/>
        </p:nvSpPr>
        <p:spPr>
          <a:xfrm>
            <a:off x="821094" y="3059666"/>
            <a:ext cx="3324082" cy="461665"/>
          </a:xfrm>
          <a:prstGeom prst="rect">
            <a:avLst/>
          </a:prstGeom>
          <a:noFill/>
        </p:spPr>
        <p:txBody>
          <a:bodyPr wrap="square" rtlCol="0">
            <a:spAutoFit/>
          </a:bodyPr>
          <a:lstStyle/>
          <a:p>
            <a:r>
              <a:rPr lang="en-US" sz="2400">
                <a:solidFill>
                  <a:schemeClr val="accent2">
                    <a:lumMod val="75000"/>
                  </a:schemeClr>
                </a:solidFill>
                <a:effectLst/>
                <a:latin typeface="+mn-lt"/>
                <a:ea typeface="Calibri" panose="020F0502020204030204" pitchFamily="34" charset="0"/>
                <a:cs typeface="Times New Roman" panose="02020603050405020304" pitchFamily="18" charset="0"/>
              </a:rPr>
              <a:t>- Các thời điểm giao dịch </a:t>
            </a:r>
            <a:endParaRPr lang="en-US" sz="2400"/>
          </a:p>
        </p:txBody>
      </p:sp>
      <p:sp>
        <p:nvSpPr>
          <p:cNvPr id="15" name="Hộp Văn bản 14">
            <a:extLst>
              <a:ext uri="{FF2B5EF4-FFF2-40B4-BE49-F238E27FC236}">
                <a16:creationId xmlns:a16="http://schemas.microsoft.com/office/drawing/2014/main" id="{D22A860F-BC33-422E-AF78-BEF6CCFCD488}"/>
              </a:ext>
            </a:extLst>
          </p:cNvPr>
          <p:cNvSpPr txBox="1"/>
          <p:nvPr/>
        </p:nvSpPr>
        <p:spPr>
          <a:xfrm>
            <a:off x="836352" y="3651521"/>
            <a:ext cx="1421656" cy="461665"/>
          </a:xfrm>
          <a:prstGeom prst="rect">
            <a:avLst/>
          </a:prstGeom>
          <a:noFill/>
        </p:spPr>
        <p:txBody>
          <a:bodyPr wrap="square" rtlCol="0">
            <a:spAutoFit/>
          </a:bodyPr>
          <a:lstStyle/>
          <a:p>
            <a:r>
              <a:rPr lang="en-US" sz="2400">
                <a:solidFill>
                  <a:schemeClr val="accent2">
                    <a:lumMod val="75000"/>
                  </a:schemeClr>
                </a:solidFill>
                <a:effectLst/>
                <a:latin typeface="+mn-lt"/>
                <a:ea typeface="Calibri" panose="020F0502020204030204" pitchFamily="34" charset="0"/>
                <a:cs typeface="Times New Roman" panose="02020603050405020304" pitchFamily="18" charset="0"/>
              </a:rPr>
              <a:t>- Mạng Q</a:t>
            </a:r>
            <a:endParaRPr lang="en-US" sz="2400"/>
          </a:p>
        </p:txBody>
      </p:sp>
      <p:sp>
        <p:nvSpPr>
          <p:cNvPr id="16" name="Hộp Văn bản 15">
            <a:extLst>
              <a:ext uri="{FF2B5EF4-FFF2-40B4-BE49-F238E27FC236}">
                <a16:creationId xmlns:a16="http://schemas.microsoft.com/office/drawing/2014/main" id="{03E73A60-212E-4D72-A0B0-498A026BBFDB}"/>
              </a:ext>
            </a:extLst>
          </p:cNvPr>
          <p:cNvSpPr txBox="1"/>
          <p:nvPr/>
        </p:nvSpPr>
        <p:spPr>
          <a:xfrm>
            <a:off x="1336684" y="4243376"/>
            <a:ext cx="1903128" cy="461665"/>
          </a:xfrm>
          <a:prstGeom prst="rect">
            <a:avLst/>
          </a:prstGeom>
          <a:noFill/>
        </p:spPr>
        <p:txBody>
          <a:bodyPr wrap="square" rtlCol="0">
            <a:spAutoFit/>
          </a:bodyPr>
          <a:lstStyle/>
          <a:p>
            <a:r>
              <a:rPr lang="en-US" sz="2400">
                <a:solidFill>
                  <a:schemeClr val="accent2">
                    <a:lumMod val="75000"/>
                  </a:schemeClr>
                </a:solidFill>
                <a:effectLst/>
                <a:latin typeface="+mn-lt"/>
                <a:ea typeface="Calibri" panose="020F0502020204030204" pitchFamily="34" charset="0"/>
                <a:cs typeface="Times New Roman" panose="02020603050405020304" pitchFamily="18" charset="0"/>
              </a:rPr>
              <a:t>- Mạng actor </a:t>
            </a:r>
            <a:endParaRPr lang="en-US" sz="2400"/>
          </a:p>
        </p:txBody>
      </p:sp>
      <p:sp>
        <p:nvSpPr>
          <p:cNvPr id="19" name="Hộp Văn bản 18">
            <a:extLst>
              <a:ext uri="{FF2B5EF4-FFF2-40B4-BE49-F238E27FC236}">
                <a16:creationId xmlns:a16="http://schemas.microsoft.com/office/drawing/2014/main" id="{088689F2-0825-4724-BC39-1A6DAF3A3117}"/>
              </a:ext>
            </a:extLst>
          </p:cNvPr>
          <p:cNvSpPr txBox="1"/>
          <p:nvPr/>
        </p:nvSpPr>
        <p:spPr>
          <a:xfrm>
            <a:off x="1352669" y="4835231"/>
            <a:ext cx="1763755" cy="461665"/>
          </a:xfrm>
          <a:prstGeom prst="rect">
            <a:avLst/>
          </a:prstGeom>
          <a:noFill/>
        </p:spPr>
        <p:txBody>
          <a:bodyPr wrap="square" rtlCol="0">
            <a:spAutoFit/>
          </a:bodyPr>
          <a:lstStyle/>
          <a:p>
            <a:r>
              <a:rPr lang="en-US" sz="2400">
                <a:solidFill>
                  <a:schemeClr val="accent2">
                    <a:lumMod val="75000"/>
                  </a:schemeClr>
                </a:solidFill>
                <a:effectLst/>
                <a:latin typeface="+mn-lt"/>
                <a:ea typeface="Calibri" panose="020F0502020204030204" pitchFamily="34" charset="0"/>
                <a:cs typeface="Times New Roman" panose="02020603050405020304" pitchFamily="18" charset="0"/>
              </a:rPr>
              <a:t>- Mạng critic</a:t>
            </a:r>
            <a:endParaRPr lang="en-US" sz="2400"/>
          </a:p>
        </p:txBody>
      </p:sp>
      <p:sp>
        <p:nvSpPr>
          <p:cNvPr id="20" name="Hộp Văn bản 19">
            <a:extLst>
              <a:ext uri="{FF2B5EF4-FFF2-40B4-BE49-F238E27FC236}">
                <a16:creationId xmlns:a16="http://schemas.microsoft.com/office/drawing/2014/main" id="{14DDBA38-1ED1-4BC0-98C6-AE8492880576}"/>
              </a:ext>
            </a:extLst>
          </p:cNvPr>
          <p:cNvSpPr txBox="1"/>
          <p:nvPr/>
        </p:nvSpPr>
        <p:spPr>
          <a:xfrm>
            <a:off x="852337" y="5427086"/>
            <a:ext cx="2973214" cy="461665"/>
          </a:xfrm>
          <a:prstGeom prst="rect">
            <a:avLst/>
          </a:prstGeom>
          <a:noFill/>
        </p:spPr>
        <p:txBody>
          <a:bodyPr wrap="square" rtlCol="0">
            <a:spAutoFit/>
          </a:bodyPr>
          <a:lstStyle/>
          <a:p>
            <a:r>
              <a:rPr lang="en-US" sz="2400">
                <a:solidFill>
                  <a:schemeClr val="accent2">
                    <a:lumMod val="75000"/>
                  </a:schemeClr>
                </a:solidFill>
                <a:effectLst/>
                <a:latin typeface="+mn-lt"/>
                <a:ea typeface="Calibri" panose="020F0502020204030204" pitchFamily="34" charset="0"/>
                <a:cs typeface="Times New Roman" panose="02020603050405020304" pitchFamily="18" charset="0"/>
              </a:rPr>
              <a:t>- Mạng mục tiêu (Q’)</a:t>
            </a:r>
            <a:endParaRPr lang="en-US" sz="2400"/>
          </a:p>
        </p:txBody>
      </p:sp>
      <p:sp>
        <p:nvSpPr>
          <p:cNvPr id="21" name="Hộp Văn bản 20">
            <a:extLst>
              <a:ext uri="{FF2B5EF4-FFF2-40B4-BE49-F238E27FC236}">
                <a16:creationId xmlns:a16="http://schemas.microsoft.com/office/drawing/2014/main" id="{6896D9EF-158E-44D7-9688-80DB894FB394}"/>
              </a:ext>
            </a:extLst>
          </p:cNvPr>
          <p:cNvSpPr txBox="1"/>
          <p:nvPr/>
        </p:nvSpPr>
        <p:spPr>
          <a:xfrm>
            <a:off x="868322" y="6018941"/>
            <a:ext cx="2117474" cy="461665"/>
          </a:xfrm>
          <a:prstGeom prst="rect">
            <a:avLst/>
          </a:prstGeom>
          <a:noFill/>
        </p:spPr>
        <p:txBody>
          <a:bodyPr wrap="square" rtlCol="0">
            <a:spAutoFit/>
          </a:bodyPr>
          <a:lstStyle/>
          <a:p>
            <a:r>
              <a:rPr lang="en-US" sz="2400">
                <a:solidFill>
                  <a:schemeClr val="accent2">
                    <a:lumMod val="75000"/>
                  </a:schemeClr>
                </a:solidFill>
                <a:effectLst/>
                <a:latin typeface="+mn-lt"/>
                <a:ea typeface="Calibri" panose="020F0502020204030204" pitchFamily="34" charset="0"/>
                <a:cs typeface="Times New Roman" panose="02020603050405020304" pitchFamily="18" charset="0"/>
              </a:rPr>
              <a:t>- Bộ lưu trữ </a:t>
            </a:r>
            <a:r>
              <a:rPr lang="en-US" sz="2400">
                <a:solidFill>
                  <a:schemeClr val="accent2">
                    <a:lumMod val="75000"/>
                  </a:schemeClr>
                </a:solidFill>
                <a:effectLst/>
                <a:latin typeface=".VnGothicH" panose="020B7200000000000000" pitchFamily="34" charset="0"/>
                <a:ea typeface="Calibri" panose="020F0502020204030204" pitchFamily="34" charset="0"/>
                <a:cs typeface="Times New Roman" panose="02020603050405020304" pitchFamily="18" charset="0"/>
              </a:rPr>
              <a:t>R</a:t>
            </a:r>
            <a:endParaRPr lang="en-US" sz="2400"/>
          </a:p>
        </p:txBody>
      </p:sp>
      <mc:AlternateContent xmlns:mc="http://schemas.openxmlformats.org/markup-compatibility/2006" xmlns:a14="http://schemas.microsoft.com/office/drawing/2010/main">
        <mc:Choice Requires="a14">
          <p:sp>
            <p:nvSpPr>
              <p:cNvPr id="13" name="Hộp Văn bản 12">
                <a:extLst>
                  <a:ext uri="{FF2B5EF4-FFF2-40B4-BE49-F238E27FC236}">
                    <a16:creationId xmlns:a16="http://schemas.microsoft.com/office/drawing/2014/main" id="{70810F41-4F81-491D-8672-D79052966EA3}"/>
                  </a:ext>
                </a:extLst>
              </p:cNvPr>
              <p:cNvSpPr txBox="1"/>
              <p:nvPr/>
            </p:nvSpPr>
            <p:spPr>
              <a:xfrm>
                <a:off x="3425826" y="4335709"/>
                <a:ext cx="1894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lumMod val="95000"/>
                            </a:schemeClr>
                          </a:solidFill>
                          <a:latin typeface="Cambria Math" panose="02040503050406030204" pitchFamily="18" charset="0"/>
                        </a:rPr>
                        <m:t>𝜃</m:t>
                      </m:r>
                    </m:oMath>
                  </m:oMathPara>
                </a14:m>
                <a:endParaRPr lang="en-US">
                  <a:solidFill>
                    <a:schemeClr val="bg1">
                      <a:lumMod val="95000"/>
                    </a:schemeClr>
                  </a:solidFill>
                </a:endParaRPr>
              </a:p>
            </p:txBody>
          </p:sp>
        </mc:Choice>
        <mc:Fallback xmlns="">
          <p:sp>
            <p:nvSpPr>
              <p:cNvPr id="13" name="Hộp Văn bản 12">
                <a:extLst>
                  <a:ext uri="{FF2B5EF4-FFF2-40B4-BE49-F238E27FC236}">
                    <a16:creationId xmlns:a16="http://schemas.microsoft.com/office/drawing/2014/main" id="{70810F41-4F81-491D-8672-D79052966EA3}"/>
                  </a:ext>
                </a:extLst>
              </p:cNvPr>
              <p:cNvSpPr txBox="1">
                <a:spLocks noRot="1" noChangeAspect="1" noMove="1" noResize="1" noEditPoints="1" noAdjustHandles="1" noChangeArrowheads="1" noChangeShapeType="1" noTextEdit="1"/>
              </p:cNvSpPr>
              <p:nvPr/>
            </p:nvSpPr>
            <p:spPr>
              <a:xfrm>
                <a:off x="3425826" y="4335709"/>
                <a:ext cx="189475" cy="276999"/>
              </a:xfrm>
              <a:prstGeom prst="rect">
                <a:avLst/>
              </a:prstGeom>
              <a:blipFill>
                <a:blip r:embed="rId8"/>
                <a:stretch>
                  <a:fillRect l="-32258" r="-22581"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Hộp Văn bản 13">
                <a:extLst>
                  <a:ext uri="{FF2B5EF4-FFF2-40B4-BE49-F238E27FC236}">
                    <a16:creationId xmlns:a16="http://schemas.microsoft.com/office/drawing/2014/main" id="{41D49C92-9669-4039-A4C5-285234F4B47C}"/>
                  </a:ext>
                </a:extLst>
              </p:cNvPr>
              <p:cNvSpPr txBox="1"/>
              <p:nvPr/>
            </p:nvSpPr>
            <p:spPr>
              <a:xfrm>
                <a:off x="3400370" y="4881397"/>
                <a:ext cx="2149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lumMod val="95000"/>
                            </a:schemeClr>
                          </a:solidFill>
                          <a:latin typeface="Cambria Math" panose="02040503050406030204" pitchFamily="18" charset="0"/>
                        </a:rPr>
                        <m:t>𝜑</m:t>
                      </m:r>
                    </m:oMath>
                  </m:oMathPara>
                </a14:m>
                <a:endParaRPr lang="en-US">
                  <a:solidFill>
                    <a:schemeClr val="bg1">
                      <a:lumMod val="95000"/>
                    </a:schemeClr>
                  </a:solidFill>
                </a:endParaRPr>
              </a:p>
            </p:txBody>
          </p:sp>
        </mc:Choice>
        <mc:Fallback xmlns="">
          <p:sp>
            <p:nvSpPr>
              <p:cNvPr id="14" name="Hộp Văn bản 13">
                <a:extLst>
                  <a:ext uri="{FF2B5EF4-FFF2-40B4-BE49-F238E27FC236}">
                    <a16:creationId xmlns:a16="http://schemas.microsoft.com/office/drawing/2014/main" id="{41D49C92-9669-4039-A4C5-285234F4B47C}"/>
                  </a:ext>
                </a:extLst>
              </p:cNvPr>
              <p:cNvSpPr txBox="1">
                <a:spLocks noRot="1" noChangeAspect="1" noMove="1" noResize="1" noEditPoints="1" noAdjustHandles="1" noChangeArrowheads="1" noChangeShapeType="1" noTextEdit="1"/>
              </p:cNvSpPr>
              <p:nvPr/>
            </p:nvSpPr>
            <p:spPr>
              <a:xfrm>
                <a:off x="3400370" y="4881397"/>
                <a:ext cx="214931" cy="276999"/>
              </a:xfrm>
              <a:prstGeom prst="rect">
                <a:avLst/>
              </a:prstGeom>
              <a:blipFill>
                <a:blip r:embed="rId9"/>
                <a:stretch>
                  <a:fillRect l="-28571" r="-25714"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Hộp Văn bản 21">
                <a:extLst>
                  <a:ext uri="{FF2B5EF4-FFF2-40B4-BE49-F238E27FC236}">
                    <a16:creationId xmlns:a16="http://schemas.microsoft.com/office/drawing/2014/main" id="{3CC1874D-3582-4065-B920-FCA5223B3B13}"/>
                  </a:ext>
                </a:extLst>
              </p:cNvPr>
              <p:cNvSpPr txBox="1"/>
              <p:nvPr/>
            </p:nvSpPr>
            <p:spPr>
              <a:xfrm>
                <a:off x="3799173" y="5538348"/>
                <a:ext cx="7011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chemeClr val="bg1">
                                  <a:lumMod val="95000"/>
                                </a:schemeClr>
                              </a:solidFill>
                              <a:latin typeface="Cambria Math" panose="02040503050406030204" pitchFamily="18" charset="0"/>
                            </a:rPr>
                          </m:ctrlPr>
                        </m:sSupPr>
                        <m:e>
                          <m:r>
                            <a:rPr lang="en-US" i="1">
                              <a:solidFill>
                                <a:schemeClr val="bg1">
                                  <a:lumMod val="95000"/>
                                </a:schemeClr>
                              </a:solidFill>
                              <a:latin typeface="Cambria Math" panose="02040503050406030204" pitchFamily="18" charset="0"/>
                            </a:rPr>
                            <m:t>𝜃</m:t>
                          </m:r>
                        </m:e>
                        <m:sup>
                          <m:r>
                            <a:rPr lang="en-US" i="0">
                              <a:solidFill>
                                <a:schemeClr val="bg1">
                                  <a:lumMod val="95000"/>
                                </a:schemeClr>
                              </a:solidFill>
                              <a:latin typeface="Cambria Math" panose="02040503050406030204" pitchFamily="18" charset="0"/>
                            </a:rPr>
                            <m:t>′</m:t>
                          </m:r>
                        </m:sup>
                      </m:sSup>
                      <m:sSup>
                        <m:sSupPr>
                          <m:ctrlPr>
                            <a:rPr lang="en-US" i="1">
                              <a:solidFill>
                                <a:schemeClr val="bg1">
                                  <a:lumMod val="95000"/>
                                </a:schemeClr>
                              </a:solidFill>
                              <a:latin typeface="Cambria Math" panose="02040503050406030204" pitchFamily="18" charset="0"/>
                            </a:rPr>
                          </m:ctrlPr>
                        </m:sSupPr>
                        <m:e>
                          <m:r>
                            <a:rPr lang="en-US" b="0" i="1" smtClean="0">
                              <a:solidFill>
                                <a:schemeClr val="bg1">
                                  <a:lumMod val="95000"/>
                                </a:schemeClr>
                              </a:solidFill>
                              <a:latin typeface="Cambria Math" panose="02040503050406030204" pitchFamily="18" charset="0"/>
                            </a:rPr>
                            <m:t>    </m:t>
                          </m:r>
                          <m:r>
                            <a:rPr lang="en-US" i="1">
                              <a:solidFill>
                                <a:schemeClr val="bg1">
                                  <a:lumMod val="95000"/>
                                </a:schemeClr>
                              </a:solidFill>
                              <a:latin typeface="Cambria Math" panose="02040503050406030204" pitchFamily="18" charset="0"/>
                            </a:rPr>
                            <m:t>𝜑</m:t>
                          </m:r>
                        </m:e>
                        <m:sup>
                          <m:r>
                            <a:rPr lang="en-US" i="0">
                              <a:solidFill>
                                <a:schemeClr val="bg1">
                                  <a:lumMod val="95000"/>
                                </a:schemeClr>
                              </a:solidFill>
                              <a:latin typeface="Cambria Math" panose="02040503050406030204" pitchFamily="18" charset="0"/>
                            </a:rPr>
                            <m:t>′</m:t>
                          </m:r>
                        </m:sup>
                      </m:sSup>
                    </m:oMath>
                  </m:oMathPara>
                </a14:m>
                <a:endParaRPr lang="en-US">
                  <a:solidFill>
                    <a:schemeClr val="bg1">
                      <a:lumMod val="95000"/>
                    </a:schemeClr>
                  </a:solidFill>
                </a:endParaRPr>
              </a:p>
            </p:txBody>
          </p:sp>
        </mc:Choice>
        <mc:Fallback xmlns="">
          <p:sp>
            <p:nvSpPr>
              <p:cNvPr id="22" name="Hộp Văn bản 21">
                <a:extLst>
                  <a:ext uri="{FF2B5EF4-FFF2-40B4-BE49-F238E27FC236}">
                    <a16:creationId xmlns:a16="http://schemas.microsoft.com/office/drawing/2014/main" id="{3CC1874D-3582-4065-B920-FCA5223B3B13}"/>
                  </a:ext>
                </a:extLst>
              </p:cNvPr>
              <p:cNvSpPr txBox="1">
                <a:spLocks noRot="1" noChangeAspect="1" noMove="1" noResize="1" noEditPoints="1" noAdjustHandles="1" noChangeArrowheads="1" noChangeShapeType="1" noTextEdit="1"/>
              </p:cNvSpPr>
              <p:nvPr/>
            </p:nvSpPr>
            <p:spPr>
              <a:xfrm>
                <a:off x="3799173" y="5538348"/>
                <a:ext cx="701153" cy="276999"/>
              </a:xfrm>
              <a:prstGeom prst="rect">
                <a:avLst/>
              </a:prstGeom>
              <a:blipFill>
                <a:blip r:embed="rId10"/>
                <a:stretch>
                  <a:fillRect l="-6957" r="-1739" b="-26667"/>
                </a:stretch>
              </a:blipFill>
            </p:spPr>
            <p:txBody>
              <a:bodyPr/>
              <a:lstStyle/>
              <a:p>
                <a:r>
                  <a:rPr lang="en-US">
                    <a:noFill/>
                  </a:rPr>
                  <a:t> </a:t>
                </a:r>
              </a:p>
            </p:txBody>
          </p:sp>
        </mc:Fallback>
      </mc:AlternateContent>
    </p:spTree>
    <p:extLst>
      <p:ext uri="{BB962C8B-B14F-4D97-AF65-F5344CB8AC3E}">
        <p14:creationId xmlns:p14="http://schemas.microsoft.com/office/powerpoint/2010/main" val="53184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500"/>
                                        <p:tgtEl>
                                          <p:spTgt spid="2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fade">
                                      <p:cBhvr>
                                        <p:cTn id="8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4" grpId="0"/>
      <p:bldP spid="10" grpId="0"/>
      <p:bldP spid="11" grpId="0"/>
      <p:bldP spid="8" grpId="0"/>
      <p:bldP spid="12" grpId="0"/>
      <p:bldP spid="15" grpId="0"/>
      <p:bldP spid="16" grpId="0"/>
      <p:bldP spid="19" grpId="0"/>
      <p:bldP spid="20" grpId="0"/>
      <p:bldP spid="21" grpId="0"/>
      <p:bldP spid="13" grpId="0"/>
      <p:bldP spid="14" grpId="0"/>
      <p:bldP spid="2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1008</TotalTime>
  <Words>1305</Words>
  <Application>Microsoft Office PowerPoint</Application>
  <PresentationFormat>Màn hình rộng</PresentationFormat>
  <Paragraphs>146</Paragraphs>
  <Slides>20</Slides>
  <Notes>0</Notes>
  <HiddenSlides>0</HiddenSlides>
  <MMClips>0</MMClips>
  <ScaleCrop>false</ScaleCrop>
  <HeadingPairs>
    <vt:vector size="6" baseType="variant">
      <vt:variant>
        <vt:lpstr>Phông được Dùng</vt:lpstr>
      </vt:variant>
      <vt:variant>
        <vt:i4>9</vt:i4>
      </vt:variant>
      <vt:variant>
        <vt:lpstr>Chủ đề</vt:lpstr>
      </vt:variant>
      <vt:variant>
        <vt:i4>1</vt:i4>
      </vt:variant>
      <vt:variant>
        <vt:lpstr>Tiêu đề Bản chiếu</vt:lpstr>
      </vt:variant>
      <vt:variant>
        <vt:i4>20</vt:i4>
      </vt:variant>
    </vt:vector>
  </HeadingPairs>
  <TitlesOfParts>
    <vt:vector size="30" baseType="lpstr">
      <vt:lpstr>.VnGothicH</vt:lpstr>
      <vt:lpstr>.VnLincolnH</vt:lpstr>
      <vt:lpstr>Arial</vt:lpstr>
      <vt:lpstr>Calibri</vt:lpstr>
      <vt:lpstr>Calibri Light</vt:lpstr>
      <vt:lpstr>Cambria Math</vt:lpstr>
      <vt:lpstr>Candara Light</vt:lpstr>
      <vt:lpstr>Times New Roman</vt:lpstr>
      <vt:lpstr>VnNimbusRomanNo9L</vt:lpstr>
      <vt:lpstr>Office 主题</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Dương Hải Nguyễn</cp:lastModifiedBy>
  <cp:revision>165</cp:revision>
  <dcterms:created xsi:type="dcterms:W3CDTF">2014-11-03T08:29:00Z</dcterms:created>
  <dcterms:modified xsi:type="dcterms:W3CDTF">2021-12-29T16:29:35Z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4XcTMlnklC59949.ppt</vt:lpwstr>
  </property>
  <property fmtid="{D5CDD505-2E9C-101B-9397-08002B2CF9AE}" pid="3" name="fileid">
    <vt:lpwstr>518304</vt:lpwstr>
  </property>
  <property fmtid="{D5CDD505-2E9C-101B-9397-08002B2CF9AE}" pid="4" name="KSOProductBuildVer">
    <vt:lpwstr>1033-11.2.0.10382</vt:lpwstr>
  </property>
  <property fmtid="{D5CDD505-2E9C-101B-9397-08002B2CF9AE}" pid="5" name="ICV">
    <vt:lpwstr>0A66334570D745CF8B6DB9B6AB7221B5</vt:lpwstr>
  </property>
</Properties>
</file>