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3" r:id="rId5"/>
    <p:sldId id="267" r:id="rId6"/>
    <p:sldId id="258" r:id="rId7"/>
    <p:sldId id="268" r:id="rId8"/>
    <p:sldId id="262" r:id="rId9"/>
    <p:sldId id="265" r:id="rId10"/>
    <p:sldId id="270" r:id="rId11"/>
    <p:sldId id="259" r:id="rId12"/>
    <p:sldId id="269" r:id="rId13"/>
    <p:sldId id="264" r:id="rId14"/>
    <p:sldId id="266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25"/>
    <a:srgbClr val="F6A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6"/>
    <p:restoredTop sz="68984"/>
  </p:normalViewPr>
  <p:slideViewPr>
    <p:cSldViewPr snapToGrid="0">
      <p:cViewPr varScale="1">
        <p:scale>
          <a:sx n="125" d="100"/>
          <a:sy n="125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F7504-7825-6E4A-97A2-F5C8D8B61042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1B7DF-B7B4-A64A-8FE8-8567A1CB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1B7DF-B7B4-A64A-8FE8-8567A1CBF3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3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library has demons!</a:t>
            </a:r>
          </a:p>
          <a:p>
            <a:endParaRPr lang="en-US" dirty="0"/>
          </a:p>
          <a:p>
            <a:r>
              <a:rPr lang="en-US" dirty="0"/>
              <a:t>No, not </a:t>
            </a:r>
            <a:r>
              <a:rPr lang="en-US" dirty="0" err="1"/>
              <a:t>damons</a:t>
            </a:r>
            <a:r>
              <a:rPr lang="en-US" dirty="0"/>
              <a:t>, </a:t>
            </a:r>
            <a:r>
              <a:rPr lang="en-US" dirty="0" err="1"/>
              <a:t>deamons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1B7DF-B7B4-A64A-8FE8-8567A1CBF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7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way a 96x96 image will work.</a:t>
            </a:r>
          </a:p>
          <a:p>
            <a:r>
              <a:rPr lang="en-US" dirty="0"/>
              <a:t>This is called “Foreshadowing”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1B7DF-B7B4-A64A-8FE8-8567A1CBF3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1B7DF-B7B4-A64A-8FE8-8567A1CBF3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9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new plan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1B7DF-B7B4-A64A-8FE8-8567A1CBF3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3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0"/>
            <a:r>
              <a:rPr lang="en-US" dirty="0"/>
              <a:t>Guess how long that took to find out?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Sony documentation at is best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saw both of these errors quite a lot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1B7DF-B7B4-A64A-8FE8-8567A1CBF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Thanks for the help on that </a:t>
            </a:r>
            <a:r>
              <a:rPr lang="en-US" dirty="0" err="1"/>
              <a:t>Mr</a:t>
            </a:r>
            <a:r>
              <a:rPr lang="en-US" dirty="0"/>
              <a:t> 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1B7DF-B7B4-A64A-8FE8-8567A1CBF3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F561-A4A9-AF75-83AE-4F7A00366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F92AA-3266-BB77-4EC0-BB566B43F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AD00-3769-2C19-CA9F-5C29397F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4CF9-69A5-BF42-8C54-397E72AD7F6C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D9C6-216E-F110-223A-B0A39129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3381-4124-F18B-A0B4-535E1B08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075-C5F9-A84D-8991-AFBB7A2A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55CC-7FB4-DE98-5E25-08A58065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A35DF-8EB3-52C4-DAA5-F70A0A2D4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037D3-58E1-BD85-1CB1-3E16D61E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4CF9-69A5-BF42-8C54-397E72AD7F6C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72B8-BA37-1626-B014-D55FAF6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8E302-9D4A-DC0A-340C-5329FE1F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075-C5F9-A84D-8991-AFBB7A2A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1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54D93-028F-C5FF-79AA-1C791FE6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547CC-34EC-AFA7-8E40-1C03134DD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D440-1C9D-4975-7471-9D9BB80B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4CF9-69A5-BF42-8C54-397E72AD7F6C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A8731-1323-38DA-F7EE-BA78BD87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4F7E-16C5-A0CA-CDE5-39361650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075-C5F9-A84D-8991-AFBB7A2A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22CF-E5AB-8C99-22F2-A1E969D5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D8FC-2707-B865-BE97-78AA22EA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ACD2-F593-2214-6871-9381518B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4CF9-69A5-BF42-8C54-397E72AD7F6C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DDA4-3D4D-D6DF-DBD0-3168D0A0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E1D0-EE65-85F5-B2F1-713923BC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075-C5F9-A84D-8991-AFBB7A2A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F361-2974-A6B0-DDED-23691AFC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FC6E4-9CF0-6697-24FF-A67BA9DD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21C6-8DA6-028A-B92D-09E2E444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4CF9-69A5-BF42-8C54-397E72AD7F6C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08A4-BCDD-7B16-D012-807F21C5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044E-B9A9-AD19-280C-255A9C40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075-C5F9-A84D-8991-AFBB7A2A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0E8F-FA59-73E8-90AE-7F311EFD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983B-A63C-D2BA-172C-7476877DA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CB9F2-F211-9A53-DC54-BE28E4100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FE41F-C02C-8B27-EC99-4793D2A8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4CF9-69A5-BF42-8C54-397E72AD7F6C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12C28-4C90-BDD4-AE51-39EC6E6F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6BC67-DC53-20E4-4318-D4D85A1C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075-C5F9-A84D-8991-AFBB7A2A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241F-E007-8905-93F0-1DCAB3EE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3DB-A112-B86F-882F-AB497FA0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9DB88-80EF-E3CF-7C20-592897BE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38C42-EFEC-53F1-89A4-A50A03A12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7BF68-E089-6B94-DD9A-330E95932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778D1-F159-34EF-0DF1-9DC8E9E7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4CF9-69A5-BF42-8C54-397E72AD7F6C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822D6-EA23-6B5F-05D0-822B6536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0B9C3-00F7-0CDD-2236-D4A6EEC5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075-C5F9-A84D-8991-AFBB7A2A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8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A333-FE09-8B01-CA58-7BE1D3CA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0490E-3DFB-C4BF-1843-0DBEABA2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4CF9-69A5-BF42-8C54-397E72AD7F6C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66C4-4C67-0920-9F43-7B74248B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90A4A-8AA0-9DC1-6F51-CBD9F2E1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075-C5F9-A84D-8991-AFBB7A2A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3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157DE-17BB-FCDF-6ABB-791915C7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4CF9-69A5-BF42-8C54-397E72AD7F6C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F8D1A-C44B-5AF2-0A2E-7DEA4589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811D0-160C-8317-9253-53E9223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075-C5F9-A84D-8991-AFBB7A2A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7CC4-E2D5-1B55-7C85-8A2BB1A6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DFAF-D1A1-CD08-291C-AA35E2B6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755F0-E76A-0E0B-9659-925311D78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5604C-F2E7-1F85-C705-E2FECB84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4CF9-69A5-BF42-8C54-397E72AD7F6C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C9ED-9354-69FC-31AB-B1C71477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5501F-94B5-3D62-46CE-FAF2F2E1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075-C5F9-A84D-8991-AFBB7A2A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8CC2-E5E3-B051-63C3-6303285C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3BAB1-5D24-0BA4-AE2A-B6A393FFD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1520E-6696-5458-5339-F2905F283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03D4B-5C52-47B8-5E83-5D63F8E1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4CF9-69A5-BF42-8C54-397E72AD7F6C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F948E-8AF9-1755-76C1-0336D3B5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6CC57-5D71-D225-68B4-0C2864FE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075-C5F9-A84D-8991-AFBB7A2A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2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23ECC-8E36-63B1-3169-830F8468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2944-D226-EDD7-B80F-AEA3943B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3599-9328-CD0A-7BFA-56B8B737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D4CF9-69A5-BF42-8C54-397E72AD7F6C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55AC-AE55-F5E0-6115-313BB2DD5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2047-CC89-0B59-986B-FC22201A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15075-C5F9-A84D-8991-AFBB7A2A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38D9-1909-1645-7193-8029585CB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230"/>
            <a:ext cx="12192000" cy="1747689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effectLst/>
                <a:latin typeface="Times New Roman, serif"/>
              </a:rPr>
              <a:t>Machine Learning </a:t>
            </a:r>
            <a:br>
              <a:rPr lang="en-US" sz="3600" b="1" dirty="0">
                <a:effectLst/>
                <a:latin typeface="Times New Roman, serif"/>
              </a:rPr>
            </a:br>
            <a:r>
              <a:rPr lang="en-US" sz="3600" b="1" dirty="0">
                <a:effectLst/>
                <a:latin typeface="Times New Roman, serif"/>
              </a:rPr>
              <a:t>Image Based Pest Species Identification </a:t>
            </a:r>
            <a:br>
              <a:rPr lang="en-US" sz="3600" b="1" dirty="0">
                <a:effectLst/>
                <a:latin typeface="Times New Roman, serif"/>
              </a:rPr>
            </a:br>
            <a:r>
              <a:rPr lang="en-US" sz="3600" b="1" dirty="0">
                <a:effectLst/>
                <a:latin typeface="Times New Roman, serif"/>
              </a:rPr>
              <a:t>For Embedded Systems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1E9ED-EDB8-27FA-5C51-DCD81CCEB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09944"/>
            <a:ext cx="9144000" cy="553573"/>
          </a:xfrm>
        </p:spPr>
        <p:txBody>
          <a:bodyPr/>
          <a:lstStyle/>
          <a:p>
            <a:r>
              <a:rPr lang="en-US" dirty="0"/>
              <a:t>SFSU ENGR 859 Spring 2024</a:t>
            </a:r>
          </a:p>
        </p:txBody>
      </p:sp>
      <p:pic>
        <p:nvPicPr>
          <p:cNvPr id="4" name="Picture 2" descr="Sub-Branding | Strategic Marketing and Communications">
            <a:extLst>
              <a:ext uri="{FF2B5EF4-FFF2-40B4-BE49-F238E27FC236}">
                <a16:creationId xmlns:a16="http://schemas.microsoft.com/office/drawing/2014/main" id="{E1BB56B0-8DC9-84E4-1801-C41CD6A1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" y="5945103"/>
            <a:ext cx="2633027" cy="68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E5C3182-536F-49F6-3993-5BE44DAD4407}"/>
              </a:ext>
            </a:extLst>
          </p:cNvPr>
          <p:cNvSpPr txBox="1">
            <a:spLocks/>
          </p:cNvSpPr>
          <p:nvPr/>
        </p:nvSpPr>
        <p:spPr>
          <a:xfrm>
            <a:off x="938717" y="5326690"/>
            <a:ext cx="10089168" cy="553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Joshua Mehlman, SFSU ID #903035606, JMehlman@sfsu.edu</a:t>
            </a:r>
          </a:p>
        </p:txBody>
      </p:sp>
      <p:pic>
        <p:nvPicPr>
          <p:cNvPr id="11" name="Picture 10" descr="A squirrel sitting on a bird feeder&#10;&#10;Description automatically generated">
            <a:extLst>
              <a:ext uri="{FF2B5EF4-FFF2-40B4-BE49-F238E27FC236}">
                <a16:creationId xmlns:a16="http://schemas.microsoft.com/office/drawing/2014/main" id="{B65EA2DF-6803-D98E-EA77-CD4BB8525B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98" t="42702" r="33334" b="23485"/>
          <a:stretch/>
        </p:blipFill>
        <p:spPr>
          <a:xfrm>
            <a:off x="3443363" y="2006600"/>
            <a:ext cx="5305274" cy="31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D6F6-19D9-B77E-D6EE-51DD5744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Pipeline </a:t>
            </a:r>
            <a:r>
              <a:rPr lang="en-US" dirty="0" err="1"/>
              <a:t>Aceved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ED9F-2CE1-A7A2-F991-AE9B6A1C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Images</a:t>
            </a:r>
          </a:p>
          <a:p>
            <a:r>
              <a:rPr lang="en-US" dirty="0"/>
              <a:t>Tag Images</a:t>
            </a:r>
          </a:p>
          <a:p>
            <a:r>
              <a:rPr lang="en-US" dirty="0"/>
              <a:t>Train Model</a:t>
            </a:r>
          </a:p>
          <a:p>
            <a:r>
              <a:rPr lang="en-US" dirty="0"/>
              <a:t>Export Model</a:t>
            </a:r>
          </a:p>
          <a:p>
            <a:r>
              <a:rPr lang="en-US" dirty="0"/>
              <a:t>Install on Device</a:t>
            </a:r>
          </a:p>
          <a:p>
            <a:endParaRPr lang="en-US" dirty="0"/>
          </a:p>
          <a:p>
            <a:r>
              <a:rPr lang="en-US" dirty="0"/>
              <a:t>Run model!</a:t>
            </a:r>
          </a:p>
        </p:txBody>
      </p:sp>
    </p:spTree>
    <p:extLst>
      <p:ext uri="{BB962C8B-B14F-4D97-AF65-F5344CB8AC3E}">
        <p14:creationId xmlns:p14="http://schemas.microsoft.com/office/powerpoint/2010/main" val="20964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3596-164A-4FB0-599A-C1B21853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Real data</a:t>
            </a:r>
            <a:br>
              <a:rPr lang="en-US" dirty="0"/>
            </a:br>
            <a:r>
              <a:rPr lang="en-US" dirty="0"/>
              <a:t>(AKA: And My Troubles Began)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1ED1-6716-CCA3-4E24-1FF107F26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Pipeline </a:t>
            </a:r>
          </a:p>
        </p:txBody>
      </p:sp>
    </p:spTree>
    <p:extLst>
      <p:ext uri="{BB962C8B-B14F-4D97-AF65-F5344CB8AC3E}">
        <p14:creationId xmlns:p14="http://schemas.microsoft.com/office/powerpoint/2010/main" val="307718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D2C4-6FC5-F69C-4341-D26B09B0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Pruned Pre-Trained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B97E-259A-D6CF-76AF-B9843FF8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Pruning a modern… back connected see slide</a:t>
            </a:r>
          </a:p>
        </p:txBody>
      </p:sp>
      <p:pic>
        <p:nvPicPr>
          <p:cNvPr id="4" name="Picture 2" descr="German Beer Stein Glass CE Lined at 2 Pints / 1.1ltr">
            <a:extLst>
              <a:ext uri="{FF2B5EF4-FFF2-40B4-BE49-F238E27FC236}">
                <a16:creationId xmlns:a16="http://schemas.microsoft.com/office/drawing/2014/main" id="{F8C7A441-6B31-156A-6816-02BD826C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640" y="838200"/>
            <a:ext cx="60198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9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782CEA-42F2-6F86-C004-4CDE0360502A}"/>
              </a:ext>
            </a:extLst>
          </p:cNvPr>
          <p:cNvGrpSpPr>
            <a:grpSpLocks noChangeAspect="1"/>
          </p:cNvGrpSpPr>
          <p:nvPr/>
        </p:nvGrpSpPr>
        <p:grpSpPr>
          <a:xfrm>
            <a:off x="231047" y="1940560"/>
            <a:ext cx="11729906" cy="3342640"/>
            <a:chOff x="2138680" y="3911600"/>
            <a:chExt cx="7772400" cy="22148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79473A-5683-65E6-4089-34F6A37D1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8680" y="4101987"/>
              <a:ext cx="7772400" cy="182700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8AFEBB-6D00-1333-1BF1-E4A35D31C7B4}"/>
                </a:ext>
              </a:extLst>
            </p:cNvPr>
            <p:cNvCxnSpPr/>
            <p:nvPr/>
          </p:nvCxnSpPr>
          <p:spPr>
            <a:xfrm>
              <a:off x="7630160" y="3911600"/>
              <a:ext cx="0" cy="2214880"/>
            </a:xfrm>
            <a:prstGeom prst="line">
              <a:avLst/>
            </a:prstGeom>
            <a:ln w="603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227C7E-DB7A-601D-2284-1CDEB9A0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 Works!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5F4C-5B4A-7AFC-0E50-98D10208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825625"/>
            <a:ext cx="11440160" cy="4199255"/>
          </a:xfrm>
        </p:spPr>
        <p:txBody>
          <a:bodyPr/>
          <a:lstStyle/>
          <a:p>
            <a:r>
              <a:rPr lang="en-US" dirty="0"/>
              <a:t>Time train for real.</a:t>
            </a:r>
          </a:p>
          <a:p>
            <a:pPr lvl="1"/>
            <a:r>
              <a:rPr lang="en-US" dirty="0"/>
              <a:t>Gather All the images. Set the model to save when it has a squirrel or a bird</a:t>
            </a:r>
          </a:p>
          <a:p>
            <a:pPr lvl="1"/>
            <a:r>
              <a:rPr lang="en-US" dirty="0"/>
              <a:t>Manually tag, using false positives in the “Empty” set</a:t>
            </a:r>
          </a:p>
          <a:p>
            <a:r>
              <a:rPr lang="en-US" dirty="0"/>
              <a:t>Switch to a faster MobileNetV5</a:t>
            </a:r>
          </a:p>
          <a:p>
            <a:r>
              <a:rPr lang="en-US" dirty="0"/>
              <a:t>Iterate on the training and </a:t>
            </a:r>
            <a:r>
              <a:rPr lang="en-US" dirty="0" err="1"/>
              <a:t>Hyperperamiters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E5BA-31A1-320A-FDBC-97A68808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Plan: Run With What I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83C2-0622-FFC2-29BC-84DF3DF9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 remarkably good!</a:t>
            </a:r>
          </a:p>
        </p:txBody>
      </p:sp>
    </p:spTree>
    <p:extLst>
      <p:ext uri="{BB962C8B-B14F-4D97-AF65-F5344CB8AC3E}">
        <p14:creationId xmlns:p14="http://schemas.microsoft.com/office/powerpoint/2010/main" val="207922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48B5-126A-9939-9DCA-A135295F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A62D-7BF3-FB36-4FE4-BDE1E5FB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Comair speed to </a:t>
            </a:r>
            <a:r>
              <a:rPr lang="en-US" dirty="0" err="1"/>
              <a:t>Mr</a:t>
            </a:r>
            <a:r>
              <a:rPr lang="en-US" dirty="0"/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72695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827-6106-A512-2C6B-4C77405D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Gather Initial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6139-7A62-8003-23A1-A65070E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On Motion to Capture Initial Dataset</a:t>
            </a:r>
          </a:p>
          <a:p>
            <a:pPr lvl="1"/>
            <a:r>
              <a:rPr lang="en-US" dirty="0"/>
              <a:t>Save the largest image we can as a JPEG</a:t>
            </a:r>
          </a:p>
          <a:p>
            <a:pPr lvl="1"/>
            <a:r>
              <a:rPr lang="en-US" dirty="0"/>
              <a:t>Use Image Diff to find motion on smaller BITMAPS</a:t>
            </a:r>
          </a:p>
          <a:p>
            <a:pPr lvl="2"/>
            <a:r>
              <a:rPr lang="en-US" dirty="0"/>
              <a:t>Subtract the R, G, and B from each prior to each image.</a:t>
            </a:r>
          </a:p>
          <a:p>
            <a:pPr lvl="1"/>
            <a:r>
              <a:rPr lang="en-US" dirty="0" err="1"/>
              <a:t>asdf</a:t>
            </a:r>
            <a:endParaRPr lang="en-US" dirty="0"/>
          </a:p>
          <a:p>
            <a:r>
              <a:rPr lang="en-US" dirty="0"/>
              <a:t>Did not work so well. Branch motion was too much to sort.</a:t>
            </a:r>
          </a:p>
          <a:p>
            <a:r>
              <a:rPr lang="en-US" dirty="0"/>
              <a:t>I should probably use some sort of Machine Learning to find the objects…</a:t>
            </a:r>
          </a:p>
          <a:p>
            <a:pPr lvl="1"/>
            <a:r>
              <a:rPr lang="en-US" dirty="0"/>
              <a:t>Capture a lot of images and manually tag.</a:t>
            </a:r>
          </a:p>
        </p:txBody>
      </p:sp>
    </p:spTree>
    <p:extLst>
      <p:ext uri="{BB962C8B-B14F-4D97-AF65-F5344CB8AC3E}">
        <p14:creationId xmlns:p14="http://schemas.microsoft.com/office/powerpoint/2010/main" val="151651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8B90-A1C7-9FEA-B10B-6D2CF5B9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Working on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453C-C6E1-EF20-6191-038F5519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super tiny </a:t>
            </a:r>
            <a:r>
              <a:rPr lang="en-US" dirty="0" err="1"/>
              <a:t>leNet</a:t>
            </a:r>
            <a:r>
              <a:rPr lang="en-US" dirty="0"/>
              <a:t> model to find out how large of image size we can handle.</a:t>
            </a:r>
          </a:p>
          <a:p>
            <a:pPr lvl="1"/>
            <a:r>
              <a:rPr lang="en-US" dirty="0"/>
              <a:t>Initial model size ~50kB</a:t>
            </a:r>
          </a:p>
          <a:p>
            <a:pPr lvl="2"/>
            <a:r>
              <a:rPr lang="en-US" dirty="0"/>
              <a:t>Still: 3M (At JPG Qual 70)</a:t>
            </a:r>
          </a:p>
          <a:p>
            <a:pPr lvl="2"/>
            <a:r>
              <a:rPr lang="en-US" dirty="0"/>
              <a:t>Video: 640x480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FreeBSD_daemon_large | David B | Flickr">
            <a:extLst>
              <a:ext uri="{FF2B5EF4-FFF2-40B4-BE49-F238E27FC236}">
                <a16:creationId xmlns:a16="http://schemas.microsoft.com/office/drawing/2014/main" id="{A056B3F4-2B0B-C7C7-47BD-762EB4B5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19" y="2428615"/>
            <a:ext cx="2981325" cy="37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Lost Film: Fantasia">
            <a:extLst>
              <a:ext uri="{FF2B5EF4-FFF2-40B4-BE49-F238E27FC236}">
                <a16:creationId xmlns:a16="http://schemas.microsoft.com/office/drawing/2014/main" id="{F8C418D1-2020-D891-FBAE-0D8D7AD7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80" y="2348534"/>
            <a:ext cx="5653723" cy="42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4BB1-DD83-919F-8D9B-887D6D69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 Over With Arduino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9F8C-1D1C-DA5F-8183-22DF0C3E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super tiny </a:t>
            </a:r>
            <a:r>
              <a:rPr lang="en-US" dirty="0" err="1"/>
              <a:t>leNet</a:t>
            </a:r>
            <a:r>
              <a:rPr lang="en-US" dirty="0"/>
              <a:t> model to find out how large of image size we can handle.</a:t>
            </a:r>
          </a:p>
          <a:p>
            <a:pPr lvl="1"/>
            <a:r>
              <a:rPr lang="en-US" dirty="0"/>
              <a:t>Initial model size ~50kB</a:t>
            </a:r>
          </a:p>
          <a:p>
            <a:pPr lvl="2"/>
            <a:r>
              <a:rPr lang="en-US" dirty="0"/>
              <a:t>Still: 640x 480 (VGA)</a:t>
            </a:r>
          </a:p>
          <a:p>
            <a:pPr lvl="2"/>
            <a:r>
              <a:rPr lang="en-US" dirty="0"/>
              <a:t>Video: 320x240 (QVGA)</a:t>
            </a:r>
          </a:p>
          <a:p>
            <a:pPr lvl="2"/>
            <a:r>
              <a:rPr lang="en-US" dirty="0"/>
              <a:t>Smallest image size is: 96x96</a:t>
            </a:r>
          </a:p>
          <a:p>
            <a:pPr lvl="1"/>
            <a:r>
              <a:rPr lang="en-US" dirty="0"/>
              <a:t>Max model size:</a:t>
            </a:r>
          </a:p>
          <a:p>
            <a:pPr lvl="2"/>
            <a:r>
              <a:rPr lang="en-US" dirty="0"/>
              <a:t>Camera Memor:1.5 MB</a:t>
            </a:r>
          </a:p>
          <a:p>
            <a:pPr lvl="2"/>
            <a:r>
              <a:rPr lang="en-US" dirty="0"/>
              <a:t>Image Size at QVGA: 153.6kB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1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8598-4960-941A-5402-B047D333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Wont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9097-8E76-4215-642F-00EDA3B8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Sony Spresense </a:t>
            </a:r>
            <a:r>
              <a:rPr lang="en-US" dirty="0" err="1"/>
              <a:t>TFLite</a:t>
            </a:r>
            <a:r>
              <a:rPr lang="en-US" dirty="0"/>
              <a:t> Build has no logging.</a:t>
            </a:r>
          </a:p>
          <a:p>
            <a:pPr lvl="1"/>
            <a:r>
              <a:rPr lang="en-US" dirty="0"/>
              <a:t>MIC to the rescue: The MIC Spresense </a:t>
            </a:r>
            <a:r>
              <a:rPr lang="en-US" dirty="0" err="1"/>
              <a:t>TFLite</a:t>
            </a:r>
            <a:r>
              <a:rPr lang="en-US" dirty="0"/>
              <a:t> Build Shows what is missing</a:t>
            </a:r>
          </a:p>
        </p:txBody>
      </p:sp>
      <p:pic>
        <p:nvPicPr>
          <p:cNvPr id="2050" name="Picture 2" descr="German Beer Stein Glass CE Lined at 2 Pints / 1.1ltr">
            <a:extLst>
              <a:ext uri="{FF2B5EF4-FFF2-40B4-BE49-F238E27FC236}">
                <a16:creationId xmlns:a16="http://schemas.microsoft.com/office/drawing/2014/main" id="{E83E4F38-63D2-2382-24F5-B843B027D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81037"/>
            <a:ext cx="60198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63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A457-9C58-CA44-E4F8-337C171B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have Pipeline: Now Build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A8B9-0724-5A3F-BCF2-73AD89E4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2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Ok, we do not have enough time left for SSD or Yolo.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a full sized leNetV5</a:t>
            </a:r>
          </a:p>
          <a:p>
            <a:pPr lvl="1"/>
            <a:r>
              <a:rPr lang="en-US" dirty="0"/>
              <a:t>Model Size = 480kB</a:t>
            </a:r>
          </a:p>
          <a:p>
            <a:r>
              <a:rPr lang="en-US" dirty="0"/>
              <a:t>Image size:</a:t>
            </a:r>
          </a:p>
          <a:p>
            <a:pPr lvl="1"/>
            <a:r>
              <a:rPr lang="en-US" dirty="0"/>
              <a:t>Video Stream: </a:t>
            </a:r>
          </a:p>
          <a:p>
            <a:pPr lvl="1"/>
            <a:r>
              <a:rPr lang="en-US" dirty="0"/>
              <a:t>Stills: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0C628-8A97-4255-8BE2-859DA1687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15496"/>
            <a:ext cx="7772400" cy="18270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B430D5-856E-C93D-C378-A5B26A0A01E8}"/>
              </a:ext>
            </a:extLst>
          </p:cNvPr>
          <p:cNvCxnSpPr/>
          <p:nvPr/>
        </p:nvCxnSpPr>
        <p:spPr>
          <a:xfrm>
            <a:off x="6817360" y="2402840"/>
            <a:ext cx="0" cy="20523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82C7-FBA2-38F1-C5AD-F70BE802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365125"/>
            <a:ext cx="11775440" cy="1325563"/>
          </a:xfrm>
        </p:spPr>
        <p:txBody>
          <a:bodyPr/>
          <a:lstStyle/>
          <a:p>
            <a:pPr algn="ctr"/>
            <a:r>
              <a:rPr lang="en-US" dirty="0"/>
              <a:t>Use Pre-Trained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988F-BF46-E7E4-62EE-943E00715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pretrained model</a:t>
            </a:r>
          </a:p>
          <a:p>
            <a:r>
              <a:rPr lang="en-US" dirty="0"/>
              <a:t>Prune</a:t>
            </a:r>
          </a:p>
          <a:p>
            <a:r>
              <a:rPr lang="en-US" dirty="0"/>
              <a:t>Model List:</a:t>
            </a:r>
          </a:p>
          <a:p>
            <a:r>
              <a:rPr lang="en-US" dirty="0" err="1"/>
              <a:t>Asdf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7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6123-7A25-66E9-317C-8C10E010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 Way It Will Work on Full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D343-1C76-184F-0B18-8B0FB666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5283199"/>
          </a:xfrm>
        </p:spPr>
        <p:txBody>
          <a:bodyPr>
            <a:normAutofit/>
          </a:bodyPr>
          <a:lstStyle/>
          <a:p>
            <a:r>
              <a:rPr lang="en-US" dirty="0"/>
              <a:t>Have to go to 96x96 images to fit… </a:t>
            </a:r>
          </a:p>
          <a:p>
            <a:pPr lvl="1"/>
            <a:r>
              <a:rPr lang="en-US" dirty="0"/>
              <a:t>That is small &lt;show image&gt;</a:t>
            </a:r>
          </a:p>
          <a:p>
            <a:r>
              <a:rPr lang="en-US" dirty="0"/>
              <a:t>Crop, not scale</a:t>
            </a:r>
          </a:p>
          <a:p>
            <a:pPr lvl="1"/>
            <a:r>
              <a:rPr lang="en-US" dirty="0"/>
              <a:t>The Spresense Camera Arduino library Can only zoom with:</a:t>
            </a:r>
          </a:p>
          <a:p>
            <a:pPr lvl="2"/>
            <a:r>
              <a:rPr lang="en-US" dirty="0"/>
              <a:t>CAM_IMAGE_PIX_FMT_YUV422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Fun Fact: The only errors the camera seems to know is:</a:t>
            </a:r>
          </a:p>
          <a:p>
            <a:pPr lvl="2"/>
            <a:r>
              <a:rPr lang="en-US" dirty="0"/>
              <a:t>return CAM_ERR_INVALID_PARAM;</a:t>
            </a:r>
          </a:p>
          <a:p>
            <a:pPr lvl="2"/>
            <a:r>
              <a:rPr lang="en-US" dirty="0"/>
              <a:t>return CAM_ERR_NO_MEMORY;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DB968-ED91-FB98-1719-51E1AAD3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71" y="3561020"/>
            <a:ext cx="10139858" cy="124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6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B69C-D64D-F80D-0F69-82791DBC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 Enough Images (Too Many Empty)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306A-70C1-0502-2901-B652C997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Augment: Every Squirrel and Bird gets:</a:t>
            </a:r>
          </a:p>
          <a:p>
            <a:pPr lvl="1"/>
            <a:r>
              <a:rPr lang="en-US" dirty="0"/>
              <a:t>Permute</a:t>
            </a:r>
          </a:p>
          <a:p>
            <a:pPr lvl="1"/>
            <a:r>
              <a:rPr lang="en-US" dirty="0"/>
              <a:t>Rotate </a:t>
            </a:r>
          </a:p>
        </p:txBody>
      </p:sp>
    </p:spTree>
    <p:extLst>
      <p:ext uri="{BB962C8B-B14F-4D97-AF65-F5344CB8AC3E}">
        <p14:creationId xmlns:p14="http://schemas.microsoft.com/office/powerpoint/2010/main" val="159830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12536</TotalTime>
  <Words>573</Words>
  <Application>Microsoft Macintosh PowerPoint</Application>
  <PresentationFormat>Widescreen</PresentationFormat>
  <Paragraphs>110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Roman, serif</vt:lpstr>
      <vt:lpstr>Office Theme</vt:lpstr>
      <vt:lpstr>Machine Learning  Image Based Pest Species Identification  For Embedded Systems</vt:lpstr>
      <vt:lpstr>Gather Initial Image</vt:lpstr>
      <vt:lpstr>Get Working on Device</vt:lpstr>
      <vt:lpstr>Start Over With Arduino Library</vt:lpstr>
      <vt:lpstr>Model Wont Build</vt:lpstr>
      <vt:lpstr>We have Pipeline: Now Build Model</vt:lpstr>
      <vt:lpstr>Use Pre-Trained Model</vt:lpstr>
      <vt:lpstr>No Way It Will Work on Full Image</vt:lpstr>
      <vt:lpstr>Not Enough Images (Too Many Empty)</vt:lpstr>
      <vt:lpstr>Full Pipeline Aceved!</vt:lpstr>
      <vt:lpstr>Run Real data (AKA: And My Troubles Began)</vt:lpstr>
      <vt:lpstr>Pruned Pre-Trained Model</vt:lpstr>
      <vt:lpstr>It Works!</vt:lpstr>
      <vt:lpstr>New Plan: Run With What I Have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Mehlman</dc:creator>
  <cp:lastModifiedBy>Josh Mehlman</cp:lastModifiedBy>
  <cp:revision>28</cp:revision>
  <dcterms:created xsi:type="dcterms:W3CDTF">2024-03-15T23:44:59Z</dcterms:created>
  <dcterms:modified xsi:type="dcterms:W3CDTF">2024-05-09T23:06:04Z</dcterms:modified>
</cp:coreProperties>
</file>