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495C3-EFE3-4BCC-8518-CB680A9FD1AF}" v="264" dt="2023-12-28T04:37:37.897"/>
    <p1510:client id="{EFF9C0C0-956B-4810-8A9A-5CC206BEBB94}" v="3" dt="2023-12-28T06:43:23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85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8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3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2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4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0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12/27/2023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69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7" orient="horz" pos="2160">
          <p15:clr>
            <a:srgbClr val="F26B43"/>
          </p15:clr>
        </p15:guide>
        <p15:guide id="1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D594F-460C-336E-9E3B-A4593AB31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28" r="3" b="3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sz="4800" dirty="0"/>
              <a:t>HERE's HACATHON IITB - Team 5G Only</a:t>
            </a:r>
          </a:p>
        </p:txBody>
      </p:sp>
    </p:spTree>
    <p:extLst>
      <p:ext uri="{BB962C8B-B14F-4D97-AF65-F5344CB8AC3E}">
        <p14:creationId xmlns:p14="http://schemas.microsoft.com/office/powerpoint/2010/main" val="198186770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Technology Stack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r>
              <a:rPr lang="en-US" dirty="0"/>
              <a:t>Technologies used in our solution</a:t>
            </a:r>
          </a:p>
          <a:p>
            <a:pPr lvl="1"/>
            <a:r>
              <a:rPr lang="en-US" dirty="0"/>
              <a:t>HERE's Place Search API</a:t>
            </a:r>
          </a:p>
          <a:p>
            <a:pPr lvl="1"/>
            <a:r>
              <a:rPr lang="en-US" dirty="0"/>
              <a:t>HERE's Map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OpenAI</a:t>
            </a:r>
          </a:p>
          <a:p>
            <a:pPr lvl="1"/>
            <a:r>
              <a:rPr lang="en-US" dirty="0"/>
              <a:t>Flutter</a:t>
            </a:r>
          </a:p>
        </p:txBody>
      </p:sp>
      <p:pic>
        <p:nvPicPr>
          <p:cNvPr id="6" name="Picture 5" descr="Circuit board background">
            <a:extLst>
              <a:ext uri="{FF2B5EF4-FFF2-40B4-BE49-F238E27FC236}">
                <a16:creationId xmlns:a16="http://schemas.microsoft.com/office/drawing/2014/main" id="{BB47386F-D84D-665E-A9C7-2DB1D6BB0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4" r="34452" b="7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804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Business Model Overview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r>
              <a:rPr lang="en-US" dirty="0"/>
              <a:t>Local Advertiser's</a:t>
            </a:r>
          </a:p>
          <a:p>
            <a:r>
              <a:rPr lang="en-US" dirty="0"/>
              <a:t>Suggesting Show(Advertisement)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6DCD7BD7-E086-0D05-2126-AFFB6C4F8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3" r="24176" b="-2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660274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Revenue Streams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Subscription model for advanced features</a:t>
            </a:r>
          </a:p>
          <a:p>
            <a:pPr lvl="0"/>
            <a:r>
              <a:rPr lang="en-US" dirty="0"/>
              <a:t>Potential revenue from partnerships with local businesses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DB6B8955-29D1-2797-5B29-12DCA2308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23" r="24176" b="-2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43623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Local Places and Events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Integration of local places and events for additional revenue</a:t>
            </a:r>
          </a:p>
          <a:p>
            <a:pPr lvl="0"/>
            <a:r>
              <a:rPr lang="en-US" dirty="0"/>
              <a:t>This enhances the user experience with relevant recommendations</a:t>
            </a:r>
          </a:p>
        </p:txBody>
      </p:sp>
      <p:pic>
        <p:nvPicPr>
          <p:cNvPr id="6" name="Picture 5" descr="Rear-view of rows of people watching a film in a theater">
            <a:extLst>
              <a:ext uri="{FF2B5EF4-FFF2-40B4-BE49-F238E27FC236}">
                <a16:creationId xmlns:a16="http://schemas.microsoft.com/office/drawing/2014/main" id="{35B21037-54E4-81E7-D202-F65057B38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1" r="27922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39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12: Real-Time Application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Our app addresses real-time challenges in urban planning</a:t>
            </a:r>
          </a:p>
          <a:p>
            <a:pPr lvl="0"/>
            <a:r>
              <a:rPr lang="en-US" dirty="0"/>
              <a:t>The benefits of dynamic task management and traffic prediction</a:t>
            </a:r>
          </a:p>
        </p:txBody>
      </p:sp>
      <p:pic>
        <p:nvPicPr>
          <p:cNvPr id="6" name="Picture 5" descr="Blurred micro image of a street traffic">
            <a:extLst>
              <a:ext uri="{FF2B5EF4-FFF2-40B4-BE49-F238E27FC236}">
                <a16:creationId xmlns:a16="http://schemas.microsoft.com/office/drawing/2014/main" id="{BCF49074-F45E-577A-4E03-3E20D5FF4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2" r="26471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308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8389" y="745440"/>
            <a:ext cx="4797011" cy="3559859"/>
          </a:xfrm>
        </p:spPr>
        <p:txBody>
          <a:bodyPr anchor="t">
            <a:normAutofit/>
          </a:bodyPr>
          <a:lstStyle/>
          <a:p>
            <a:r>
              <a:rPr lang="en-US" sz="4800"/>
              <a:t>13: Market Opportunity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C94D4B-2E88-0A95-68EA-01BC1B39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8" y="4513197"/>
            <a:ext cx="4008779" cy="1506603"/>
          </a:xfrm>
        </p:spPr>
        <p:txBody>
          <a:bodyPr anchor="b"/>
          <a:lstStyle/>
          <a:p>
            <a:r>
              <a:rPr lang="en-US" dirty="0"/>
              <a:t>No Competiton</a:t>
            </a:r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1BD126EE-5776-C50E-081D-2121B994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E070A198-C197-4DFB-81C2-19B4FCCBE992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544E3-528E-7CF1-F54A-7844492AB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5" r="4168" b="-4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5" name="Slide Number Placeholder 11">
            <a:extLst>
              <a:ext uri="{FF2B5EF4-FFF2-40B4-BE49-F238E27FC236}">
                <a16:creationId xmlns:a16="http://schemas.microsoft.com/office/drawing/2014/main" id="{066C054F-74C5-68FA-A4F0-60BE8162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981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Market Research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Include key findings from your market research</a:t>
            </a:r>
          </a:p>
          <a:p>
            <a:pPr lvl="0"/>
            <a:r>
              <a:rPr lang="en-US" dirty="0"/>
              <a:t>Highlight the growing need for urban planning solutions</a:t>
            </a:r>
          </a:p>
        </p:txBody>
      </p:sp>
      <p:pic>
        <p:nvPicPr>
          <p:cNvPr id="6" name="Picture 5" descr="Tall office building looking up">
            <a:extLst>
              <a:ext uri="{FF2B5EF4-FFF2-40B4-BE49-F238E27FC236}">
                <a16:creationId xmlns:a16="http://schemas.microsoft.com/office/drawing/2014/main" id="{83254503-F1FB-D257-5C9C-931D4281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2" r="21923" b="4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62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14: Team Members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Team members: Himansh Raj and Alok Moond</a:t>
            </a:r>
          </a:p>
        </p:txBody>
      </p:sp>
      <p:pic>
        <p:nvPicPr>
          <p:cNvPr id="6" name="Picture 5" descr="Hands holding each other's wrists and interlinked to form a circle">
            <a:extLst>
              <a:ext uri="{FF2B5EF4-FFF2-40B4-BE49-F238E27FC236}">
                <a16:creationId xmlns:a16="http://schemas.microsoft.com/office/drawing/2014/main" id="{159AB77E-B644-9FB6-439E-1BE73AA8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1" r="21072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45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15: Q&amp;A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r>
              <a:rPr lang="en-US" dirty="0"/>
              <a:t>Time for question...</a:t>
            </a:r>
          </a:p>
        </p:txBody>
      </p:sp>
      <p:pic>
        <p:nvPicPr>
          <p:cNvPr id="6" name="Picture 5" descr="Rear-view of rows of people watching a film in a theater">
            <a:extLst>
              <a:ext uri="{FF2B5EF4-FFF2-40B4-BE49-F238E27FC236}">
                <a16:creationId xmlns:a16="http://schemas.microsoft.com/office/drawing/2014/main" id="{2AD12BC8-CC55-5ED9-EB0E-2CF9B9E59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1" r="27922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81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HERE's </a:t>
            </a:r>
            <a:r>
              <a:rPr lang="en-US" dirty="0" err="1"/>
              <a:t>Hacathon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dirty="0" err="1"/>
              <a:t>UrbanMate</a:t>
            </a:r>
            <a:r>
              <a:rPr lang="en-US" dirty="0"/>
              <a:t>: Revolutionizing Urban Planning with Geospatial Analytics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6" name="Picture 5" descr="Rolls of blueprints">
            <a:extLst>
              <a:ext uri="{FF2B5EF4-FFF2-40B4-BE49-F238E27FC236}">
                <a16:creationId xmlns:a16="http://schemas.microsoft.com/office/drawing/2014/main" id="{333E5A7C-E7C4-0BC5-6351-1CFD164C1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56" r="-3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61143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The problem statement</a:t>
            </a:r>
          </a:p>
          <a:p>
            <a:pPr lvl="0"/>
            <a:r>
              <a:rPr lang="en-US" dirty="0"/>
              <a:t>Emphasize the importance of leveraging geospatial analytics for urban planning</a:t>
            </a:r>
          </a:p>
        </p:txBody>
      </p:sp>
      <p:pic>
        <p:nvPicPr>
          <p:cNvPr id="6" name="Picture 5" descr="Low angle view of modern financial skyscrapers into the sky">
            <a:extLst>
              <a:ext uri="{FF2B5EF4-FFF2-40B4-BE49-F238E27FC236}">
                <a16:creationId xmlns:a16="http://schemas.microsoft.com/office/drawing/2014/main" id="{76A35973-37E9-0989-3CA9-DFCCF6CCC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3" r="16450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2247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Highlight the challenges faced by city planners</a:t>
            </a:r>
          </a:p>
          <a:p>
            <a:pPr lvl="0"/>
            <a:r>
              <a:rPr lang="en-US" dirty="0"/>
              <a:t>Emphasize the need for real-time geospatial analytics in urban planning</a:t>
            </a:r>
          </a:p>
        </p:txBody>
      </p:sp>
      <p:pic>
        <p:nvPicPr>
          <p:cNvPr id="6" name="Picture 5" descr="Aerial view of buildings">
            <a:extLst>
              <a:ext uri="{FF2B5EF4-FFF2-40B4-BE49-F238E27FC236}">
                <a16:creationId xmlns:a16="http://schemas.microsoft.com/office/drawing/2014/main" id="{31292294-8B52-B5BF-8A44-95BE57D9D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5" r="29719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6478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8388" y="5331673"/>
            <a:ext cx="6816312" cy="1337079"/>
          </a:xfrm>
        </p:spPr>
        <p:txBody>
          <a:bodyPr anchor="ctr">
            <a:normAutofit/>
          </a:bodyPr>
          <a:lstStyle/>
          <a:p>
            <a:r>
              <a:rPr lang="en-US" sz="4000"/>
              <a:t>Solution Overview</a:t>
            </a:r>
          </a:p>
        </p:txBody>
      </p:sp>
      <p:pic>
        <p:nvPicPr>
          <p:cNvPr id="5" name="Picture 4" descr="Circular jigsaw puzzle">
            <a:extLst>
              <a:ext uri="{FF2B5EF4-FFF2-40B4-BE49-F238E27FC236}">
                <a16:creationId xmlns:a16="http://schemas.microsoft.com/office/drawing/2014/main" id="{D897476F-6109-222E-34FF-6166125F1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89" r="-2" b="23413"/>
          <a:stretch/>
        </p:blipFill>
        <p:spPr>
          <a:xfrm>
            <a:off x="20" y="10"/>
            <a:ext cx="12191979" cy="5143490"/>
          </a:xfrm>
          <a:custGeom>
            <a:avLst/>
            <a:gdLst/>
            <a:ahLst/>
            <a:cxnLst/>
            <a:rect l="l" t="t" r="r" b="b"/>
            <a:pathLst>
              <a:path w="12191999" h="5143500">
                <a:moveTo>
                  <a:pt x="0" y="0"/>
                </a:moveTo>
                <a:lnTo>
                  <a:pt x="12191999" y="0"/>
                </a:lnTo>
                <a:lnTo>
                  <a:pt x="12191999" y="4503161"/>
                </a:lnTo>
                <a:lnTo>
                  <a:pt x="12178990" y="4632203"/>
                </a:lnTo>
                <a:cubicBezTo>
                  <a:pt x="12119280" y="4924000"/>
                  <a:pt x="11861099" y="5143500"/>
                  <a:pt x="11551650" y="5143500"/>
                </a:cubicBezTo>
                <a:lnTo>
                  <a:pt x="640350" y="5143500"/>
                </a:lnTo>
                <a:cubicBezTo>
                  <a:pt x="286694" y="5143500"/>
                  <a:pt x="0" y="4856806"/>
                  <a:pt x="0" y="4503150"/>
                </a:cubicBezTo>
                <a:close/>
              </a:path>
            </a:pathLst>
          </a:custGeo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49A2082-1E18-8378-6DA2-97638555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B231DE39-EE29-4C5D-9E17-C0CAEFA48B85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12/27/2023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12">
            <a:extLst>
              <a:ext uri="{FF2B5EF4-FFF2-40B4-BE49-F238E27FC236}">
                <a16:creationId xmlns:a16="http://schemas.microsoft.com/office/drawing/2014/main" id="{DC984D2F-808F-7022-DEEF-CB036F99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7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High-Level Flow Diagram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205D5-FB73-1A2C-DB32-6C15DBA6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79" y="-72958"/>
            <a:ext cx="10685516" cy="71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24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Task Management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dirty="0"/>
              <a:t>Emphasize the user-friendly design and ease of use</a:t>
            </a:r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913488D7-7F7C-1E01-1F38-5C8CA9F28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60" r="3645" b="-10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42A1318D-43DE-A574-8DDE-1A5A671B3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80000">
            <a:off x="8291223" y="1584728"/>
            <a:ext cx="1073504" cy="22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5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Location-Based Traffic Analysis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HERE's Traffic API</a:t>
            </a:r>
          </a:p>
        </p:txBody>
      </p:sp>
      <p:pic>
        <p:nvPicPr>
          <p:cNvPr id="6" name="Picture 5" descr="Blurred micro image of a street traffic">
            <a:extLst>
              <a:ext uri="{FF2B5EF4-FFF2-40B4-BE49-F238E27FC236}">
                <a16:creationId xmlns:a16="http://schemas.microsoft.com/office/drawing/2014/main" id="{B15AD9C9-38DB-8699-7993-82E5D3DC0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2" r="26471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B79944ED-5807-20A2-8D87-2CCCFD7B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4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HERE's Technologies</a:t>
            </a:r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2E0D668E-5AB1-7780-DE87-F21E551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pPr>
              <a:spcAft>
                <a:spcPts val="600"/>
              </a:spcAft>
            </a:pPr>
            <a:fld id="{8FB21189-07EF-4FD7-AD18-42CE75D977D5}" type="datetime1">
              <a:rPr lang="en-US" smtClean="0"/>
              <a:pPr>
                <a:spcAft>
                  <a:spcPts val="600"/>
                </a:spcAft>
              </a:pPr>
              <a:t>12/27/2023</a:t>
            </a:fld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HERE's Place Search API and HERE's Map.</a:t>
            </a:r>
          </a:p>
          <a:p>
            <a:r>
              <a:rPr lang="en-US" dirty="0"/>
              <a:t>Easy and simple experience.</a:t>
            </a:r>
          </a:p>
        </p:txBody>
      </p:sp>
      <p:pic>
        <p:nvPicPr>
          <p:cNvPr id="6" name="Picture 5" descr="Person pointing on a map">
            <a:extLst>
              <a:ext uri="{FF2B5EF4-FFF2-40B4-BE49-F238E27FC236}">
                <a16:creationId xmlns:a16="http://schemas.microsoft.com/office/drawing/2014/main" id="{C9B779E6-EB90-F068-887B-C1D45ED0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51" r="25802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noFill/>
        </p:spPr>
      </p:pic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B2D70317-F332-57F8-6590-2F42C96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357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362441"/>
      </a:dk2>
      <a:lt2>
        <a:srgbClr val="E4E8E2"/>
      </a:lt2>
      <a:accent1>
        <a:srgbClr val="BF6EEE"/>
      </a:accent1>
      <a:accent2>
        <a:srgbClr val="EB4EE3"/>
      </a:accent2>
      <a:accent3>
        <a:srgbClr val="EE6EB3"/>
      </a:accent3>
      <a:accent4>
        <a:srgbClr val="EB4E61"/>
      </a:accent4>
      <a:accent5>
        <a:srgbClr val="ED895F"/>
      </a:accent5>
      <a:accent6>
        <a:srgbClr val="C79C31"/>
      </a:accent6>
      <a:hlink>
        <a:srgbClr val="6A8D5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DylanVTI</vt:lpstr>
      <vt:lpstr>HERE's HACATHON IITB - Team 5G Only</vt:lpstr>
      <vt:lpstr>HERE's Hacathon</vt:lpstr>
      <vt:lpstr>Introduction</vt:lpstr>
      <vt:lpstr>Problem Statement</vt:lpstr>
      <vt:lpstr>Solution Overview</vt:lpstr>
      <vt:lpstr>High-Level Flow Diagram</vt:lpstr>
      <vt:lpstr>Task Management</vt:lpstr>
      <vt:lpstr>Location-Based Traffic Analysis</vt:lpstr>
      <vt:lpstr>HERE's Technologies</vt:lpstr>
      <vt:lpstr>Technology Stack</vt:lpstr>
      <vt:lpstr>Business Model Overview</vt:lpstr>
      <vt:lpstr>Revenue Streams</vt:lpstr>
      <vt:lpstr>Local Places and Events</vt:lpstr>
      <vt:lpstr>12: Real-Time Application</vt:lpstr>
      <vt:lpstr>13: Market Opportunity</vt:lpstr>
      <vt:lpstr>Market Research</vt:lpstr>
      <vt:lpstr>14: Team Members</vt:lpstr>
      <vt:lpstr>15: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108</cp:revision>
  <dcterms:created xsi:type="dcterms:W3CDTF">2023-12-28T04:11:18Z</dcterms:created>
  <dcterms:modified xsi:type="dcterms:W3CDTF">2023-12-28T07:03:19Z</dcterms:modified>
</cp:coreProperties>
</file>