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9;p1" descr=""/>
          <p:cNvPicPr/>
          <p:nvPr/>
        </p:nvPicPr>
        <p:blipFill>
          <a:blip r:embed="rId2"/>
          <a:stretch/>
        </p:blipFill>
        <p:spPr>
          <a:xfrm>
            <a:off x="8602920" y="66600"/>
            <a:ext cx="348120" cy="357480"/>
          </a:xfrm>
          <a:prstGeom prst="rect">
            <a:avLst/>
          </a:prstGeom>
          <a:ln w="0">
            <a:noFill/>
          </a:ln>
        </p:spPr>
      </p:pic>
      <p:sp>
        <p:nvSpPr>
          <p:cNvPr id="1"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2"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51F77213-E651-4134-8D81-6330D49A910D}" type="slidenum">
              <a:rPr b="0" lang="en" sz="1000" spc="-1" strike="noStrike">
                <a:solidFill>
                  <a:srgbClr val="f5fdff"/>
                </a:solidFill>
                <a:latin typeface="Arial"/>
                <a:ea typeface="Arial"/>
              </a:rPr>
              <a:t>&lt;number&gt;</a:t>
            </a:fld>
            <a:endParaRPr b="0" lang="en-IN" sz="10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9;p1" descr=""/>
          <p:cNvPicPr/>
          <p:nvPr/>
        </p:nvPicPr>
        <p:blipFill>
          <a:blip r:embed="rId2"/>
          <a:stretch/>
        </p:blipFill>
        <p:spPr>
          <a:xfrm>
            <a:off x="8602920" y="66600"/>
            <a:ext cx="348120" cy="357480"/>
          </a:xfrm>
          <a:prstGeom prst="rect">
            <a:avLst/>
          </a:prstGeom>
          <a:ln w="0">
            <a:noFill/>
          </a:ln>
        </p:spPr>
      </p:pic>
      <p:sp>
        <p:nvSpPr>
          <p:cNvPr id="4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2" name="PlaceHolder 2"/>
          <p:cNvSpPr>
            <a:spLocks noGrp="1"/>
          </p:cNvSpPr>
          <p:nvPr>
            <p:ph type="body"/>
          </p:nvPr>
        </p:nvSpPr>
        <p:spPr>
          <a:xfrm>
            <a:off x="311760" y="1152360"/>
            <a:ext cx="85201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3"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25160C89-F120-4786-A2DC-F899BED63CD0}" type="slidenum">
              <a:rPr b="0" lang="en" sz="1000" spc="-1" strike="noStrike">
                <a:solidFill>
                  <a:srgbClr val="f5fdff"/>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hyperlink" Target="https://en.wikipedia.org/wiki/Hyperparameter_(machine_learning)" TargetMode="External"/><Relationship Id="rId2" Type="http://schemas.openxmlformats.org/officeDocument/2006/relationships/hyperlink" Target="https://scikit-learn.org/stable/modules/grid_search.html" TargetMode="Externa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1633680"/>
            <a:ext cx="8520120" cy="3509280"/>
          </a:xfrm>
          <a:prstGeom prst="rect">
            <a:avLst/>
          </a:prstGeom>
          <a:noFill/>
          <a:ln w="0">
            <a:noFill/>
          </a:ln>
        </p:spPr>
        <p:txBody>
          <a:bodyPr tIns="91440" bIns="91440" anchor="b">
            <a:noAutofit/>
          </a:bodyPr>
          <a:p>
            <a:pPr algn="ctr">
              <a:lnSpc>
                <a:spcPct val="100000"/>
              </a:lnSpc>
              <a:tabLst>
                <a:tab algn="l" pos="0"/>
              </a:tabLst>
            </a:pPr>
            <a:r>
              <a:rPr b="1" lang="en" sz="5000" spc="-1" strike="noStrike">
                <a:solidFill>
                  <a:srgbClr val="cc0000"/>
                </a:solidFill>
                <a:latin typeface="Arial"/>
                <a:ea typeface="Arial"/>
              </a:rPr>
              <a:t>Capstone Project - II</a:t>
            </a:r>
            <a:endParaRPr b="0" lang="en-IN" sz="5000" spc="-1" strike="noStrike">
              <a:solidFill>
                <a:srgbClr val="000000"/>
              </a:solidFill>
              <a:latin typeface="Arial"/>
            </a:endParaRPr>
          </a:p>
          <a:p>
            <a:pPr algn="ctr">
              <a:lnSpc>
                <a:spcPct val="100000"/>
              </a:lnSpc>
              <a:tabLst>
                <a:tab algn="l" pos="0"/>
              </a:tabLst>
            </a:pPr>
            <a:r>
              <a:rPr b="1" lang="en" sz="4300" spc="-1" strike="noStrike">
                <a:solidFill>
                  <a:srgbClr val="134f5c"/>
                </a:solidFill>
                <a:latin typeface="Arial"/>
                <a:ea typeface="Arial"/>
              </a:rPr>
              <a:t> </a:t>
            </a:r>
            <a:r>
              <a:rPr b="1" lang="en" sz="4300" spc="-1" strike="noStrike">
                <a:solidFill>
                  <a:srgbClr val="134f5c"/>
                </a:solidFill>
                <a:latin typeface="Arial"/>
                <a:ea typeface="Arial"/>
              </a:rPr>
              <a:t>Cardiovascular Risk Prediction</a:t>
            </a:r>
            <a:endParaRPr b="0" lang="en-IN" sz="4300" spc="-1" strike="noStrike">
              <a:solidFill>
                <a:srgbClr val="000000"/>
              </a:solidFill>
              <a:latin typeface="Arial"/>
            </a:endParaRPr>
          </a:p>
          <a:p>
            <a:pPr>
              <a:lnSpc>
                <a:spcPct val="100000"/>
              </a:lnSpc>
              <a:tabLst>
                <a:tab algn="l" pos="0"/>
              </a:tabLst>
            </a:pPr>
            <a:endParaRPr b="0" lang="en-IN" sz="4300" spc="-1" strike="noStrike">
              <a:solidFill>
                <a:srgbClr val="000000"/>
              </a:solidFill>
              <a:latin typeface="Arial"/>
            </a:endParaRPr>
          </a:p>
          <a:p>
            <a:pPr>
              <a:lnSpc>
                <a:spcPct val="100000"/>
              </a:lnSpc>
              <a:tabLst>
                <a:tab algn="l" pos="0"/>
              </a:tabLst>
            </a:pPr>
            <a:r>
              <a:rPr b="1" lang="en" sz="2600" spc="-1" strike="noStrike">
                <a:solidFill>
                  <a:srgbClr val="cc0000"/>
                </a:solidFill>
                <a:latin typeface="Arial"/>
                <a:ea typeface="Arial"/>
              </a:rPr>
              <a:t>Team Members :</a:t>
            </a:r>
            <a:endParaRPr b="0" lang="en-IN" sz="2600" spc="-1" strike="noStrike">
              <a:solidFill>
                <a:srgbClr val="000000"/>
              </a:solidFill>
              <a:latin typeface="Arial"/>
            </a:endParaRPr>
          </a:p>
          <a:p>
            <a:pPr marL="457200" indent="-355680">
              <a:lnSpc>
                <a:spcPct val="100000"/>
              </a:lnSpc>
              <a:buClr>
                <a:srgbClr val="134f5c"/>
              </a:buClr>
              <a:buFont typeface="Arial"/>
              <a:buChar char="●"/>
              <a:tabLst>
                <a:tab algn="l" pos="0"/>
              </a:tabLst>
            </a:pPr>
            <a:r>
              <a:rPr b="1" lang="en" sz="2000" spc="-1" strike="noStrike">
                <a:solidFill>
                  <a:srgbClr val="134f5c"/>
                </a:solidFill>
                <a:latin typeface="Arial"/>
                <a:ea typeface="Arial"/>
              </a:rPr>
              <a:t>Rishabh Kumar</a:t>
            </a:r>
            <a:br/>
            <a:r>
              <a:rPr b="1" lang="en" sz="2000" spc="-1" strike="noStrike">
                <a:solidFill>
                  <a:srgbClr val="134f5c"/>
                </a:solidFill>
                <a:latin typeface="Arial"/>
              </a:rPr>
              <a:t> </a:t>
            </a:r>
            <a:endParaRPr b="0" lang="en-IN" sz="2000" spc="-1" strike="noStrike">
              <a:solidFill>
                <a:srgbClr val="000000"/>
              </a:solidFill>
              <a:latin typeface="Arial"/>
            </a:endParaRPr>
          </a:p>
          <a:p>
            <a:pPr algn="ctr">
              <a:lnSpc>
                <a:spcPct val="100000"/>
              </a:lnSpc>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1110240"/>
            <a:ext cx="8520120" cy="2095920"/>
          </a:xfrm>
          <a:prstGeom prst="rect">
            <a:avLst/>
          </a:prstGeom>
          <a:noFill/>
          <a:ln w="0">
            <a:noFill/>
          </a:ln>
        </p:spPr>
        <p:txBody>
          <a:bodyPr tIns="91440" bIns="91440" anchor="b">
            <a:noAutofit/>
          </a:bodyPr>
          <a:p>
            <a:pPr algn="ctr">
              <a:lnSpc>
                <a:spcPct val="100000"/>
              </a:lnSpc>
              <a:tabLst>
                <a:tab algn="l" pos="0"/>
              </a:tabLst>
            </a:pPr>
            <a:r>
              <a:rPr b="1" lang="en" sz="5200" spc="-1" strike="noStrike">
                <a:solidFill>
                  <a:srgbClr val="cc0000"/>
                </a:solidFill>
                <a:latin typeface="Arial"/>
                <a:ea typeface="Arial"/>
              </a:rPr>
              <a:t>Data Cleaning &amp; Feature Selection</a:t>
            </a:r>
            <a:endParaRPr b="0" lang="en-IN" sz="5200" spc="-1" strike="noStrike">
              <a:solidFill>
                <a:srgbClr val="000000"/>
              </a:solidFill>
              <a:latin typeface="Arial"/>
            </a:endParaRPr>
          </a:p>
        </p:txBody>
      </p:sp>
      <p:sp>
        <p:nvSpPr>
          <p:cNvPr id="113" name="PlaceHolder 2"/>
          <p:cNvSpPr>
            <a:spLocks noGrp="1"/>
          </p:cNvSpPr>
          <p:nvPr>
            <p:ph type="subTitle"/>
          </p:nvPr>
        </p:nvSpPr>
        <p:spPr>
          <a:xfrm>
            <a:off x="311760" y="2834280"/>
            <a:ext cx="8520120" cy="792360"/>
          </a:xfrm>
          <a:prstGeom prst="rect">
            <a:avLst/>
          </a:prstGeom>
          <a:noFill/>
          <a:ln w="0">
            <a:noFill/>
          </a:ln>
        </p:spPr>
        <p:txBody>
          <a:bodyPr tIns="91440" bIns="91440" anchor="t">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Dealing with Nulls</a:t>
            </a:r>
            <a:endParaRPr b="0" lang="en-IN" sz="2800" spc="-1" strike="noStrike">
              <a:solidFill>
                <a:srgbClr val="000000"/>
              </a:solidFill>
              <a:latin typeface="Arial"/>
            </a:endParaRPr>
          </a:p>
        </p:txBody>
      </p:sp>
      <p:sp>
        <p:nvSpPr>
          <p:cNvPr id="11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134f5c"/>
              </a:buClr>
              <a:buFont typeface="Arial"/>
              <a:buChar char="●"/>
            </a:pPr>
            <a:r>
              <a:rPr b="1" lang="en" sz="1800" spc="-1" strike="noStrike">
                <a:solidFill>
                  <a:srgbClr val="134f5c"/>
                </a:solidFill>
                <a:latin typeface="Arial"/>
                <a:ea typeface="Arial"/>
              </a:rPr>
              <a:t>Categorical Variables : </a:t>
            </a:r>
            <a:r>
              <a:rPr b="0" lang="en" sz="1800" spc="-1" strike="noStrike">
                <a:solidFill>
                  <a:srgbClr val="134f5c"/>
                </a:solidFill>
                <a:latin typeface="Arial"/>
                <a:ea typeface="Arial"/>
              </a:rPr>
              <a:t>To fill up the absence of data in our categorical variables we have used simple imputer that imputes the null values with feature label that is most frequent in the feature column.</a:t>
            </a: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marL="457200" indent="-343080">
              <a:lnSpc>
                <a:spcPct val="115000"/>
              </a:lnSpc>
              <a:buClr>
                <a:srgbClr val="134f5c"/>
              </a:buClr>
              <a:buFont typeface="Arial"/>
              <a:buChar char="●"/>
              <a:tabLst>
                <a:tab algn="l" pos="0"/>
              </a:tabLst>
            </a:pPr>
            <a:r>
              <a:rPr b="1" lang="en" sz="1800" spc="-1" strike="noStrike">
                <a:solidFill>
                  <a:srgbClr val="134f5c"/>
                </a:solidFill>
                <a:latin typeface="Arial"/>
                <a:ea typeface="Arial"/>
              </a:rPr>
              <a:t>Continuous Variables : </a:t>
            </a:r>
            <a:r>
              <a:rPr b="0" lang="en" sz="1800" spc="-1" strike="noStrike">
                <a:solidFill>
                  <a:srgbClr val="134f5c"/>
                </a:solidFill>
                <a:latin typeface="Arial"/>
                <a:ea typeface="Arial"/>
              </a:rPr>
              <a:t>To treat the null values in continuous variables, we use KNN imputer which uses a unsupervised clustering algorithm to come up with values of the features.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Dealing with outliers</a:t>
            </a:r>
            <a:endParaRPr b="0" lang="en-IN" sz="2800" spc="-1" strike="noStrike">
              <a:solidFill>
                <a:srgbClr val="000000"/>
              </a:solidFill>
              <a:latin typeface="Arial"/>
            </a:endParaRPr>
          </a:p>
        </p:txBody>
      </p:sp>
      <p:sp>
        <p:nvSpPr>
          <p:cNvPr id="117" name="PlaceHolder 2"/>
          <p:cNvSpPr>
            <a:spLocks noGrp="1"/>
          </p:cNvSpPr>
          <p:nvPr>
            <p:ph/>
          </p:nvPr>
        </p:nvSpPr>
        <p:spPr>
          <a:xfrm>
            <a:off x="311760" y="1152360"/>
            <a:ext cx="8520120" cy="34160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18" name="Google Shape;137;p24" descr=""/>
          <p:cNvPicPr/>
          <p:nvPr/>
        </p:nvPicPr>
        <p:blipFill>
          <a:blip r:embed="rId1"/>
          <a:stretch/>
        </p:blipFill>
        <p:spPr>
          <a:xfrm>
            <a:off x="285840" y="1351080"/>
            <a:ext cx="8572320" cy="3018960"/>
          </a:xfrm>
          <a:prstGeom prst="rect">
            <a:avLst/>
          </a:prstGeom>
          <a:ln w="38100">
            <a:solidFill>
              <a:srgbClr val="134f5c"/>
            </a:solidFill>
            <a:round/>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Feature Selection</a:t>
            </a:r>
            <a:endParaRPr b="0" lang="en-IN" sz="2800" spc="-1" strike="noStrike">
              <a:solidFill>
                <a:srgbClr val="000000"/>
              </a:solidFill>
              <a:latin typeface="Arial"/>
            </a:endParaRPr>
          </a:p>
        </p:txBody>
      </p:sp>
      <p:sp>
        <p:nvSpPr>
          <p:cNvPr id="12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30120">
              <a:lnSpc>
                <a:spcPct val="115000"/>
              </a:lnSpc>
              <a:buClr>
                <a:srgbClr val="134f5c"/>
              </a:buClr>
              <a:buFont typeface="Arial"/>
              <a:buChar char="●"/>
            </a:pPr>
            <a:r>
              <a:rPr b="1" lang="en" sz="1600" spc="-1" strike="noStrike">
                <a:solidFill>
                  <a:srgbClr val="134f5c"/>
                </a:solidFill>
                <a:latin typeface="Arial"/>
                <a:ea typeface="Arial"/>
              </a:rPr>
              <a:t>There is significant correlation </a:t>
            </a:r>
            <a:endParaRPr b="0" lang="en-IN" sz="1600" spc="-1" strike="noStrike">
              <a:solidFill>
                <a:srgbClr val="000000"/>
              </a:solidFill>
              <a:latin typeface="Arial"/>
            </a:endParaRPr>
          </a:p>
          <a:p>
            <a:pPr marL="457200">
              <a:lnSpc>
                <a:spcPct val="115000"/>
              </a:lnSpc>
              <a:tabLst>
                <a:tab algn="l" pos="0"/>
              </a:tabLst>
            </a:pPr>
            <a:r>
              <a:rPr b="1" lang="en" sz="1600" spc="-1" strike="noStrike">
                <a:solidFill>
                  <a:srgbClr val="134f5c"/>
                </a:solidFill>
                <a:latin typeface="Arial"/>
                <a:ea typeface="Arial"/>
              </a:rPr>
              <a:t>between systolic BP and prevalent </a:t>
            </a:r>
            <a:endParaRPr b="0" lang="en-IN" sz="1600" spc="-1" strike="noStrike">
              <a:solidFill>
                <a:srgbClr val="000000"/>
              </a:solidFill>
              <a:latin typeface="Arial"/>
            </a:endParaRPr>
          </a:p>
          <a:p>
            <a:pPr marL="457200">
              <a:lnSpc>
                <a:spcPct val="115000"/>
              </a:lnSpc>
              <a:tabLst>
                <a:tab algn="l" pos="0"/>
              </a:tabLst>
            </a:pPr>
            <a:r>
              <a:rPr b="1" lang="en" sz="1600" spc="-1" strike="noStrike">
                <a:solidFill>
                  <a:srgbClr val="134f5c"/>
                </a:solidFill>
                <a:latin typeface="Arial"/>
                <a:ea typeface="Arial"/>
              </a:rPr>
              <a:t>hypertension.</a:t>
            </a:r>
            <a:endParaRPr b="0" lang="en-IN" sz="1600" spc="-1" strike="noStrike">
              <a:solidFill>
                <a:srgbClr val="000000"/>
              </a:solidFill>
              <a:latin typeface="Arial"/>
            </a:endParaRPr>
          </a:p>
          <a:p>
            <a:pPr>
              <a:lnSpc>
                <a:spcPct val="115000"/>
              </a:lnSpc>
              <a:tabLst>
                <a:tab algn="l" pos="0"/>
              </a:tabLst>
            </a:pPr>
            <a:endParaRPr b="0" lang="en-IN" sz="1600" spc="-1" strike="noStrike">
              <a:solidFill>
                <a:srgbClr val="000000"/>
              </a:solidFill>
              <a:latin typeface="Arial"/>
            </a:endParaRPr>
          </a:p>
          <a:p>
            <a:pPr marL="457200" indent="-330120">
              <a:lnSpc>
                <a:spcPct val="115000"/>
              </a:lnSpc>
              <a:buClr>
                <a:srgbClr val="134f5c"/>
              </a:buClr>
              <a:buFont typeface="Arial"/>
              <a:buChar char="●"/>
              <a:tabLst>
                <a:tab algn="l" pos="0"/>
              </a:tabLst>
            </a:pPr>
            <a:r>
              <a:rPr b="1" lang="en" sz="1600" spc="-1" strike="noStrike">
                <a:solidFill>
                  <a:srgbClr val="134f5c"/>
                </a:solidFill>
                <a:latin typeface="Arial"/>
                <a:ea typeface="Arial"/>
              </a:rPr>
              <a:t>Also features like is smoking and </a:t>
            </a:r>
            <a:endParaRPr b="0" lang="en-IN" sz="1600" spc="-1" strike="noStrike">
              <a:solidFill>
                <a:srgbClr val="000000"/>
              </a:solidFill>
              <a:latin typeface="Arial"/>
            </a:endParaRPr>
          </a:p>
          <a:p>
            <a:pPr marL="457200">
              <a:lnSpc>
                <a:spcPct val="115000"/>
              </a:lnSpc>
              <a:tabLst>
                <a:tab algn="l" pos="0"/>
              </a:tabLst>
            </a:pPr>
            <a:r>
              <a:rPr b="1" lang="en" sz="1600" spc="-1" strike="noStrike">
                <a:solidFill>
                  <a:srgbClr val="134f5c"/>
                </a:solidFill>
                <a:latin typeface="Arial"/>
                <a:ea typeface="Arial"/>
              </a:rPr>
              <a:t>cigarettes per day are correlated. </a:t>
            </a:r>
            <a:endParaRPr b="0" lang="en-IN" sz="1600" spc="-1" strike="noStrike">
              <a:solidFill>
                <a:srgbClr val="000000"/>
              </a:solidFill>
              <a:latin typeface="Arial"/>
            </a:endParaRPr>
          </a:p>
          <a:p>
            <a:pPr>
              <a:lnSpc>
                <a:spcPct val="115000"/>
              </a:lnSpc>
              <a:tabLst>
                <a:tab algn="l" pos="0"/>
              </a:tabLst>
            </a:pPr>
            <a:endParaRPr b="0" lang="en-IN" sz="1600" spc="-1" strike="noStrike">
              <a:solidFill>
                <a:srgbClr val="000000"/>
              </a:solidFill>
              <a:latin typeface="Arial"/>
            </a:endParaRPr>
          </a:p>
          <a:p>
            <a:pPr marL="457200" indent="-330120">
              <a:lnSpc>
                <a:spcPct val="115000"/>
              </a:lnSpc>
              <a:buClr>
                <a:srgbClr val="134f5c"/>
              </a:buClr>
              <a:buFont typeface="Arial"/>
              <a:buChar char="●"/>
              <a:tabLst>
                <a:tab algn="l" pos="0"/>
              </a:tabLst>
            </a:pPr>
            <a:r>
              <a:rPr b="1" lang="en" sz="1600" spc="-1" strike="noStrike">
                <a:solidFill>
                  <a:srgbClr val="134f5c"/>
                </a:solidFill>
                <a:latin typeface="Arial"/>
                <a:ea typeface="Arial"/>
              </a:rPr>
              <a:t>Similarly glucose level and diabetes </a:t>
            </a:r>
            <a:endParaRPr b="0" lang="en-IN" sz="1600" spc="-1" strike="noStrike">
              <a:solidFill>
                <a:srgbClr val="000000"/>
              </a:solidFill>
              <a:latin typeface="Arial"/>
            </a:endParaRPr>
          </a:p>
          <a:p>
            <a:pPr marL="457200">
              <a:lnSpc>
                <a:spcPct val="115000"/>
              </a:lnSpc>
              <a:tabLst>
                <a:tab algn="l" pos="0"/>
              </a:tabLst>
            </a:pPr>
            <a:r>
              <a:rPr b="1" lang="en" sz="1600" spc="-1" strike="noStrike">
                <a:solidFill>
                  <a:srgbClr val="134f5c"/>
                </a:solidFill>
                <a:latin typeface="Arial"/>
                <a:ea typeface="Arial"/>
              </a:rPr>
              <a:t>are correlated. </a:t>
            </a:r>
            <a:endParaRPr b="0" lang="en-IN" sz="1600" spc="-1" strike="noStrike">
              <a:solidFill>
                <a:srgbClr val="000000"/>
              </a:solidFill>
              <a:latin typeface="Arial"/>
            </a:endParaRPr>
          </a:p>
        </p:txBody>
      </p:sp>
      <p:pic>
        <p:nvPicPr>
          <p:cNvPr id="121" name="Google Shape;144;p25" descr=""/>
          <p:cNvPicPr/>
          <p:nvPr/>
        </p:nvPicPr>
        <p:blipFill>
          <a:blip r:embed="rId1"/>
          <a:stretch/>
        </p:blipFill>
        <p:spPr>
          <a:xfrm>
            <a:off x="4366080" y="588240"/>
            <a:ext cx="4263480" cy="4059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Final set of features :</a:t>
            </a:r>
            <a:endParaRPr b="0" lang="en-IN" sz="2800" spc="-1" strike="noStrike">
              <a:solidFill>
                <a:srgbClr val="000000"/>
              </a:solidFill>
              <a:latin typeface="Arial"/>
            </a:endParaRPr>
          </a:p>
        </p:txBody>
      </p:sp>
      <p:sp>
        <p:nvSpPr>
          <p:cNvPr id="123"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134f5c"/>
              </a:buClr>
              <a:buFont typeface="Arial"/>
              <a:buChar char="●"/>
            </a:pPr>
            <a:r>
              <a:rPr b="1" lang="en" sz="1800" spc="-1" strike="noStrike">
                <a:solidFill>
                  <a:srgbClr val="134f5c"/>
                </a:solidFill>
                <a:latin typeface="Arial"/>
                <a:ea typeface="Arial"/>
              </a:rPr>
              <a:t>Age</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Sex</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BP Meds</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Prevalent Stroke</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Systolic BP</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Glucose</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Total Cholesterol</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Body Mass index</a:t>
            </a:r>
            <a:endParaRPr b="0" lang="en-IN" sz="1800" spc="-1" strike="noStrike">
              <a:solidFill>
                <a:srgbClr val="000000"/>
              </a:solidFill>
              <a:latin typeface="Arial"/>
            </a:endParaRPr>
          </a:p>
          <a:p>
            <a:pPr marL="457200" indent="-343080">
              <a:lnSpc>
                <a:spcPct val="115000"/>
              </a:lnSpc>
              <a:buClr>
                <a:srgbClr val="134f5c"/>
              </a:buClr>
              <a:buFont typeface="Arial"/>
              <a:buChar char="●"/>
            </a:pPr>
            <a:r>
              <a:rPr b="1" lang="en" sz="1800" spc="-1" strike="noStrike">
                <a:solidFill>
                  <a:srgbClr val="134f5c"/>
                </a:solidFill>
                <a:latin typeface="Arial"/>
                <a:ea typeface="Arial"/>
              </a:rPr>
              <a:t>Heart Rate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Train-Test Split</a:t>
            </a:r>
            <a:endParaRPr b="0" lang="en-IN" sz="2800" spc="-1" strike="noStrike">
              <a:solidFill>
                <a:srgbClr val="000000"/>
              </a:solidFill>
              <a:latin typeface="Arial"/>
            </a:endParaRPr>
          </a:p>
        </p:txBody>
      </p:sp>
      <p:sp>
        <p:nvSpPr>
          <p:cNvPr id="12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a:lnSpc>
                <a:spcPct val="115000"/>
              </a:lnSpc>
              <a:tabLst>
                <a:tab algn="l" pos="0"/>
              </a:tabLst>
            </a:pPr>
            <a:endParaRPr b="0" lang="en-IN" sz="1400" spc="-1" strike="noStrike">
              <a:solidFill>
                <a:srgbClr val="000000"/>
              </a:solidFill>
              <a:latin typeface="Arial"/>
            </a:endParaRPr>
          </a:p>
          <a:p>
            <a:pPr marL="457200" indent="-355680">
              <a:lnSpc>
                <a:spcPct val="115000"/>
              </a:lnSpc>
              <a:buClr>
                <a:srgbClr val="134f5c"/>
              </a:buClr>
              <a:buFont typeface="Arial"/>
              <a:buChar char="●"/>
              <a:tabLst>
                <a:tab algn="l" pos="0"/>
              </a:tabLst>
            </a:pPr>
            <a:r>
              <a:rPr b="1" lang="en" sz="2000" spc="-1" strike="noStrike">
                <a:solidFill>
                  <a:srgbClr val="134f5c"/>
                </a:solidFill>
                <a:latin typeface="Arial"/>
                <a:ea typeface="Arial"/>
              </a:rPr>
              <a:t>Train dataset has 2712 samples while test dataset has 678 samples.</a:t>
            </a:r>
            <a:endParaRPr b="0" lang="en-IN" sz="2000" spc="-1" strike="noStrike">
              <a:solidFill>
                <a:srgbClr val="000000"/>
              </a:solidFill>
              <a:latin typeface="Arial"/>
            </a:endParaRPr>
          </a:p>
          <a:p>
            <a:pPr marL="457200" indent="-355680">
              <a:lnSpc>
                <a:spcPct val="115000"/>
              </a:lnSpc>
              <a:buClr>
                <a:srgbClr val="134f5c"/>
              </a:buClr>
              <a:buFont typeface="Arial"/>
              <a:buChar char="●"/>
              <a:tabLst>
                <a:tab algn="l" pos="0"/>
              </a:tabLst>
            </a:pPr>
            <a:r>
              <a:rPr b="1" lang="en" sz="2000" spc="-1" strike="noStrike">
                <a:solidFill>
                  <a:srgbClr val="134f5c"/>
                </a:solidFill>
                <a:latin typeface="Arial"/>
                <a:ea typeface="Arial"/>
              </a:rPr>
              <a:t>The split is such that the target variables classes are equally stratified over train and test dataset</a:t>
            </a:r>
            <a:endParaRPr b="0" lang="en-IN" sz="2000" spc="-1" strike="noStrike">
              <a:solidFill>
                <a:srgbClr val="000000"/>
              </a:solidFill>
              <a:latin typeface="Arial"/>
            </a:endParaRPr>
          </a:p>
          <a:p>
            <a:pPr marL="457200" indent="-355680">
              <a:lnSpc>
                <a:spcPct val="115000"/>
              </a:lnSpc>
              <a:buClr>
                <a:srgbClr val="134f5c"/>
              </a:buClr>
              <a:buFont typeface="Arial"/>
              <a:buChar char="●"/>
              <a:tabLst>
                <a:tab algn="l" pos="0"/>
              </a:tabLst>
            </a:pPr>
            <a:r>
              <a:rPr b="1" lang="en" sz="2000" spc="-1" strike="noStrike">
                <a:solidFill>
                  <a:srgbClr val="134f5c"/>
                </a:solidFill>
                <a:latin typeface="Arial"/>
                <a:ea typeface="Arial"/>
              </a:rPr>
              <a:t>Out of 2712 samples, 2303 samples are of class 0 i.e. patients with no risk of CHD, while 409 samples belong to class 1 i.e. patients with a risk of CHD.</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77120" y="459000"/>
            <a:ext cx="8520120" cy="601200"/>
          </a:xfrm>
          <a:prstGeom prst="rect">
            <a:avLst/>
          </a:prstGeom>
          <a:noFill/>
          <a:ln w="0">
            <a:noFill/>
          </a:ln>
        </p:spPr>
        <p:txBody>
          <a:bodyPr tIns="91440" bIns="91440" anchor="b">
            <a:noAutofit/>
          </a:bodyPr>
          <a:p>
            <a:pPr>
              <a:lnSpc>
                <a:spcPct val="100000"/>
              </a:lnSpc>
              <a:tabLst>
                <a:tab algn="l" pos="0"/>
              </a:tabLst>
            </a:pPr>
            <a:r>
              <a:rPr b="1" lang="en" sz="2800" spc="-1" strike="noStrike">
                <a:solidFill>
                  <a:srgbClr val="cc0000"/>
                </a:solidFill>
                <a:latin typeface="Arial"/>
                <a:ea typeface="Arial"/>
              </a:rPr>
              <a:t>Addressing Class imbalance</a:t>
            </a:r>
            <a:endParaRPr b="0" lang="en-IN" sz="2800" spc="-1" strike="noStrike">
              <a:solidFill>
                <a:srgbClr val="000000"/>
              </a:solidFill>
              <a:latin typeface="Arial"/>
            </a:endParaRPr>
          </a:p>
        </p:txBody>
      </p:sp>
      <p:sp>
        <p:nvSpPr>
          <p:cNvPr id="127" name="PlaceHolder 2"/>
          <p:cNvSpPr>
            <a:spLocks noGrp="1"/>
          </p:cNvSpPr>
          <p:nvPr>
            <p:ph type="subTitle"/>
          </p:nvPr>
        </p:nvSpPr>
        <p:spPr>
          <a:xfrm>
            <a:off x="311760" y="2834280"/>
            <a:ext cx="8520120" cy="792360"/>
          </a:xfrm>
          <a:prstGeom prst="rect">
            <a:avLst/>
          </a:prstGeom>
          <a:noFill/>
          <a:ln w="0">
            <a:noFill/>
          </a:ln>
        </p:spPr>
        <p:txBody>
          <a:bodyPr tIns="91440" bIns="91440" anchor="t">
            <a:noAutofit/>
          </a:bodyPr>
          <a:p>
            <a:pPr algn="ctr"/>
            <a:endParaRPr b="0" lang="en-IN" sz="3200" spc="-1" strike="noStrike">
              <a:latin typeface="Arial"/>
            </a:endParaRPr>
          </a:p>
        </p:txBody>
      </p:sp>
      <p:pic>
        <p:nvPicPr>
          <p:cNvPr id="128" name="Google Shape;163;p28" descr=""/>
          <p:cNvPicPr/>
          <p:nvPr/>
        </p:nvPicPr>
        <p:blipFill>
          <a:blip r:embed="rId1"/>
          <a:stretch/>
        </p:blipFill>
        <p:spPr>
          <a:xfrm>
            <a:off x="747360" y="1097640"/>
            <a:ext cx="3087720" cy="2575080"/>
          </a:xfrm>
          <a:prstGeom prst="rect">
            <a:avLst/>
          </a:prstGeom>
          <a:ln w="0">
            <a:noFill/>
          </a:ln>
        </p:spPr>
      </p:pic>
      <p:pic>
        <p:nvPicPr>
          <p:cNvPr id="129" name="Google Shape;164;p28" descr=""/>
          <p:cNvPicPr/>
          <p:nvPr/>
        </p:nvPicPr>
        <p:blipFill>
          <a:blip r:embed="rId2"/>
          <a:stretch/>
        </p:blipFill>
        <p:spPr>
          <a:xfrm>
            <a:off x="4572000" y="1230120"/>
            <a:ext cx="3456000" cy="2214720"/>
          </a:xfrm>
          <a:prstGeom prst="rect">
            <a:avLst/>
          </a:prstGeom>
          <a:ln w="0">
            <a:noFill/>
          </a:ln>
        </p:spPr>
      </p:pic>
      <p:sp>
        <p:nvSpPr>
          <p:cNvPr id="130" name="Google Shape;165;p28"/>
          <p:cNvSpPr/>
          <p:nvPr/>
        </p:nvSpPr>
        <p:spPr>
          <a:xfrm>
            <a:off x="3924000" y="3445200"/>
            <a:ext cx="4752000" cy="36576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 sz="1200" spc="-1" strike="noStrike">
                <a:solidFill>
                  <a:srgbClr val="134f5c"/>
                </a:solidFill>
                <a:latin typeface="Arial"/>
                <a:ea typeface="Arial"/>
              </a:rPr>
              <a:t>Random over sampler on train dataset</a:t>
            </a:r>
            <a:endParaRPr b="0" lang="en-IN" sz="1200" spc="-1" strike="noStrike">
              <a:latin typeface="Arial"/>
            </a:endParaRPr>
          </a:p>
        </p:txBody>
      </p:sp>
      <p:sp>
        <p:nvSpPr>
          <p:cNvPr id="131" name="Google Shape;166;p28"/>
          <p:cNvSpPr/>
          <p:nvPr/>
        </p:nvSpPr>
        <p:spPr>
          <a:xfrm>
            <a:off x="659880" y="4025520"/>
            <a:ext cx="6440400" cy="6094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1400" spc="-1" strike="noStrike">
                <a:solidFill>
                  <a:srgbClr val="134f5c"/>
                </a:solidFill>
                <a:latin typeface="Arial"/>
                <a:ea typeface="Arial"/>
              </a:rPr>
              <a:t>After over sampling we have train set of size 4606 with 2303 samples of each of the class. Our dataset is now ready for training.</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pPr algn="ctr">
              <a:lnSpc>
                <a:spcPct val="100000"/>
              </a:lnSpc>
              <a:tabLst>
                <a:tab algn="l" pos="0"/>
              </a:tabLst>
            </a:pPr>
            <a:r>
              <a:rPr b="1" lang="en" sz="5200" spc="-1" strike="noStrike">
                <a:solidFill>
                  <a:srgbClr val="cc0000"/>
                </a:solidFill>
                <a:latin typeface="Arial"/>
                <a:ea typeface="Arial"/>
              </a:rPr>
              <a:t>Modeling and Results</a:t>
            </a:r>
            <a:endParaRPr b="0" lang="en-IN" sz="5200" spc="-1" strike="noStrike">
              <a:solidFill>
                <a:srgbClr val="000000"/>
              </a:solidFill>
              <a:latin typeface="Arial"/>
            </a:endParaRPr>
          </a:p>
        </p:txBody>
      </p:sp>
      <p:sp>
        <p:nvSpPr>
          <p:cNvPr id="133" name="PlaceHolder 2"/>
          <p:cNvSpPr>
            <a:spLocks noGrp="1"/>
          </p:cNvSpPr>
          <p:nvPr>
            <p:ph type="subTitle"/>
          </p:nvPr>
        </p:nvSpPr>
        <p:spPr>
          <a:xfrm>
            <a:off x="311760" y="2834280"/>
            <a:ext cx="8520120" cy="792360"/>
          </a:xfrm>
          <a:prstGeom prst="rect">
            <a:avLst/>
          </a:prstGeom>
          <a:noFill/>
          <a:ln w="0">
            <a:noFill/>
          </a:ln>
        </p:spPr>
        <p:txBody>
          <a:bodyPr tIns="91440" bIns="91440" anchor="t">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2800" y="68040"/>
            <a:ext cx="8520120" cy="70704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Using the training set, We trained five classifiers, i.e.,:</a:t>
            </a:r>
            <a:endParaRPr b="0" lang="en-IN" sz="2800" spc="-1" strike="noStrike">
              <a:solidFill>
                <a:srgbClr val="000000"/>
              </a:solidFill>
              <a:latin typeface="Arial"/>
            </a:endParaRPr>
          </a:p>
        </p:txBody>
      </p:sp>
      <p:sp>
        <p:nvSpPr>
          <p:cNvPr id="135" name="PlaceHolder 2"/>
          <p:cNvSpPr>
            <a:spLocks noGrp="1"/>
          </p:cNvSpPr>
          <p:nvPr>
            <p:ph/>
          </p:nvPr>
        </p:nvSpPr>
        <p:spPr>
          <a:xfrm>
            <a:off x="311760" y="1152360"/>
            <a:ext cx="8520120" cy="34160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36" name="Google Shape;179;p30" descr=""/>
          <p:cNvPicPr/>
          <p:nvPr/>
        </p:nvPicPr>
        <p:blipFill>
          <a:blip r:embed="rId1"/>
          <a:stretch/>
        </p:blipFill>
        <p:spPr>
          <a:xfrm>
            <a:off x="82800" y="1138320"/>
            <a:ext cx="4140000" cy="3048840"/>
          </a:xfrm>
          <a:prstGeom prst="rect">
            <a:avLst/>
          </a:prstGeom>
          <a:ln w="0">
            <a:noFill/>
          </a:ln>
        </p:spPr>
      </p:pic>
      <p:pic>
        <p:nvPicPr>
          <p:cNvPr id="137" name="Google Shape;180;p30" descr=""/>
          <p:cNvPicPr/>
          <p:nvPr/>
        </p:nvPicPr>
        <p:blipFill>
          <a:blip r:embed="rId2"/>
          <a:srcRect l="0" t="-15773" r="0" b="-11993"/>
          <a:stretch/>
        </p:blipFill>
        <p:spPr>
          <a:xfrm>
            <a:off x="5356080" y="1138320"/>
            <a:ext cx="3475800" cy="29682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311760" y="1152360"/>
            <a:ext cx="8520120" cy="34160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39" name="Google Shape;186;p31" descr=""/>
          <p:cNvPicPr/>
          <p:nvPr/>
        </p:nvPicPr>
        <p:blipFill>
          <a:blip r:embed="rId1"/>
          <a:stretch/>
        </p:blipFill>
        <p:spPr>
          <a:xfrm>
            <a:off x="108360" y="126000"/>
            <a:ext cx="4604040" cy="2687760"/>
          </a:xfrm>
          <a:prstGeom prst="rect">
            <a:avLst/>
          </a:prstGeom>
          <a:ln w="0">
            <a:noFill/>
          </a:ln>
        </p:spPr>
      </p:pic>
      <p:pic>
        <p:nvPicPr>
          <p:cNvPr id="140" name="Google Shape;187;p31" descr=""/>
          <p:cNvPicPr/>
          <p:nvPr/>
        </p:nvPicPr>
        <p:blipFill>
          <a:blip r:embed="rId2"/>
          <a:stretch/>
        </p:blipFill>
        <p:spPr>
          <a:xfrm>
            <a:off x="2385360" y="2455560"/>
            <a:ext cx="4372560" cy="2687760"/>
          </a:xfrm>
          <a:prstGeom prst="rect">
            <a:avLst/>
          </a:prstGeom>
          <a:ln w="0">
            <a:noFill/>
          </a:ln>
        </p:spPr>
      </p:pic>
      <p:pic>
        <p:nvPicPr>
          <p:cNvPr id="141" name="Google Shape;188;p31" descr=""/>
          <p:cNvPicPr/>
          <p:nvPr/>
        </p:nvPicPr>
        <p:blipFill>
          <a:blip r:embed="rId3"/>
          <a:stretch/>
        </p:blipFill>
        <p:spPr>
          <a:xfrm>
            <a:off x="4658400" y="126000"/>
            <a:ext cx="3819600" cy="2248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Problem statement :</a:t>
            </a:r>
            <a:endParaRPr b="0" lang="en-IN" sz="2800" spc="-1" strike="noStrike">
              <a:solidFill>
                <a:srgbClr val="000000"/>
              </a:solidFill>
              <a:latin typeface="Arial"/>
            </a:endParaRPr>
          </a:p>
        </p:txBody>
      </p:sp>
      <p:sp>
        <p:nvSpPr>
          <p:cNvPr id="82" name="PlaceHolder 2"/>
          <p:cNvSpPr>
            <a:spLocks noGrp="1"/>
          </p:cNvSpPr>
          <p:nvPr>
            <p:ph/>
          </p:nvPr>
        </p:nvSpPr>
        <p:spPr>
          <a:xfrm>
            <a:off x="311760" y="1152360"/>
            <a:ext cx="4602600" cy="3856320"/>
          </a:xfrm>
          <a:prstGeom prst="rect">
            <a:avLst/>
          </a:prstGeom>
          <a:noFill/>
          <a:ln w="0">
            <a:noFill/>
          </a:ln>
        </p:spPr>
        <p:txBody>
          <a:bodyPr tIns="91440" bIns="91440" anchor="t">
            <a:noAutofit/>
          </a:bodyPr>
          <a:p>
            <a:pPr marL="457200" indent="-324000">
              <a:lnSpc>
                <a:spcPct val="115000"/>
              </a:lnSpc>
              <a:buClr>
                <a:srgbClr val="134f5c"/>
              </a:buClr>
              <a:buFont typeface="Arial"/>
              <a:buChar char="●"/>
            </a:pPr>
            <a:r>
              <a:rPr b="0" lang="en" sz="1300" spc="-1" strike="noStrike">
                <a:solidFill>
                  <a:srgbClr val="134f5c"/>
                </a:solidFill>
                <a:latin typeface="Arial"/>
                <a:ea typeface="Arial"/>
              </a:rPr>
              <a:t>Coronary heart disease is caused due to accumulation of plaque in major heart blood vessels</a:t>
            </a:r>
            <a:endParaRPr b="0" lang="en-IN" sz="1300" spc="-1" strike="noStrike">
              <a:solidFill>
                <a:srgbClr val="000000"/>
              </a:solidFill>
              <a:latin typeface="Arial"/>
            </a:endParaRPr>
          </a:p>
          <a:p>
            <a:pPr marL="457200">
              <a:lnSpc>
                <a:spcPct val="115000"/>
              </a:lnSpc>
              <a:tabLst>
                <a:tab algn="l" pos="0"/>
              </a:tabLst>
            </a:pPr>
            <a:r>
              <a:rPr b="0" lang="en" sz="1300" spc="-1" strike="noStrike">
                <a:solidFill>
                  <a:srgbClr val="134f5c"/>
                </a:solidFill>
                <a:latin typeface="Arial"/>
                <a:ea typeface="Arial"/>
              </a:rPr>
              <a:t>leading to blockage of oxygen-rich blood to heart.</a:t>
            </a:r>
            <a:endParaRPr b="0" lang="en-IN" sz="1300" spc="-1" strike="noStrike">
              <a:solidFill>
                <a:srgbClr val="000000"/>
              </a:solidFill>
              <a:latin typeface="Arial"/>
            </a:endParaRPr>
          </a:p>
          <a:p>
            <a:pPr>
              <a:lnSpc>
                <a:spcPct val="115000"/>
              </a:lnSpc>
              <a:tabLst>
                <a:tab algn="l" pos="0"/>
              </a:tabLst>
            </a:pPr>
            <a:endParaRPr b="0" lang="en-IN" sz="1300" spc="-1" strike="noStrike">
              <a:solidFill>
                <a:srgbClr val="000000"/>
              </a:solidFill>
              <a:latin typeface="Arial"/>
            </a:endParaRPr>
          </a:p>
          <a:p>
            <a:pPr marL="457200" indent="-311040">
              <a:lnSpc>
                <a:spcPct val="115000"/>
              </a:lnSpc>
              <a:buClr>
                <a:srgbClr val="134f5c"/>
              </a:buClr>
              <a:buFont typeface="Arial"/>
              <a:buChar char="●"/>
              <a:tabLst>
                <a:tab algn="l" pos="0"/>
              </a:tabLst>
            </a:pPr>
            <a:r>
              <a:rPr b="0" lang="en" sz="1300" spc="-1" strike="noStrike">
                <a:solidFill>
                  <a:srgbClr val="134f5c"/>
                </a:solidFill>
                <a:latin typeface="Arial"/>
                <a:ea typeface="Arial"/>
              </a:rPr>
              <a:t>It is the most common type of heart disease, killing about 300 K people in US alone every year.</a:t>
            </a:r>
            <a:r>
              <a:rPr b="0" lang="en" sz="1200" spc="-1" strike="noStrike">
                <a:solidFill>
                  <a:srgbClr val="134f5c"/>
                </a:solidFill>
                <a:latin typeface="Arial"/>
                <a:ea typeface="Arial"/>
              </a:rPr>
              <a:t> </a:t>
            </a:r>
            <a:endParaRPr b="0" lang="en-IN" sz="1200" spc="-1" strike="noStrike">
              <a:solidFill>
                <a:srgbClr val="000000"/>
              </a:solidFill>
              <a:latin typeface="Arial"/>
            </a:endParaRPr>
          </a:p>
          <a:p>
            <a:pPr marL="457200">
              <a:lnSpc>
                <a:spcPct val="115000"/>
              </a:lnSpc>
              <a:tabLst>
                <a:tab algn="l" pos="0"/>
              </a:tabLst>
            </a:pPr>
            <a:endParaRPr b="0" lang="en-IN" sz="1200" spc="-1" strike="noStrike">
              <a:solidFill>
                <a:srgbClr val="000000"/>
              </a:solidFill>
              <a:latin typeface="Arial"/>
            </a:endParaRPr>
          </a:p>
          <a:p>
            <a:pPr marL="457200" indent="-311040">
              <a:lnSpc>
                <a:spcPct val="115000"/>
              </a:lnSpc>
              <a:buClr>
                <a:srgbClr val="134f5c"/>
              </a:buClr>
              <a:buFont typeface="Arial"/>
              <a:buChar char="●"/>
              <a:tabLst>
                <a:tab algn="l" pos="0"/>
              </a:tabLst>
            </a:pPr>
            <a:r>
              <a:rPr b="0" lang="en" sz="1300" spc="-1" strike="noStrike">
                <a:solidFill>
                  <a:srgbClr val="134f5c"/>
                </a:solidFill>
                <a:latin typeface="Arial"/>
                <a:ea typeface="Arial"/>
              </a:rPr>
              <a:t>The goal of our project is to come up with a ML model that correctly predicts 10-year risk of a patient having coronary heart disease (CHD).</a:t>
            </a:r>
            <a:endParaRPr b="0" lang="en-IN" sz="1300" spc="-1" strike="noStrike">
              <a:solidFill>
                <a:srgbClr val="000000"/>
              </a:solidFill>
              <a:latin typeface="Arial"/>
            </a:endParaRPr>
          </a:p>
          <a:p>
            <a:pPr marL="457200">
              <a:lnSpc>
                <a:spcPct val="115000"/>
              </a:lnSpc>
              <a:tabLst>
                <a:tab algn="l" pos="0"/>
              </a:tabLst>
            </a:pPr>
            <a:endParaRPr b="0" lang="en-IN" sz="1300" spc="-1" strike="noStrike">
              <a:solidFill>
                <a:srgbClr val="000000"/>
              </a:solidFill>
              <a:latin typeface="Arial"/>
            </a:endParaRPr>
          </a:p>
          <a:p>
            <a:pPr marL="457200" indent="-311040">
              <a:lnSpc>
                <a:spcPct val="115000"/>
              </a:lnSpc>
              <a:buClr>
                <a:srgbClr val="134f5c"/>
              </a:buClr>
              <a:buFont typeface="Arial"/>
              <a:buChar char="●"/>
              <a:tabLst>
                <a:tab algn="l" pos="0"/>
              </a:tabLst>
            </a:pPr>
            <a:r>
              <a:rPr b="0" lang="en" sz="1300" spc="-1" strike="noStrike">
                <a:solidFill>
                  <a:srgbClr val="134f5c"/>
                </a:solidFill>
                <a:latin typeface="Arial"/>
                <a:ea typeface="Arial"/>
              </a:rPr>
              <a:t>The very important metric that we want to focus on is the </a:t>
            </a:r>
            <a:r>
              <a:rPr b="1" lang="en" sz="1300" spc="-1" strike="noStrike">
                <a:solidFill>
                  <a:srgbClr val="134f5c"/>
                </a:solidFill>
                <a:latin typeface="Arial"/>
                <a:ea typeface="Arial"/>
              </a:rPr>
              <a:t>Recall</a:t>
            </a:r>
            <a:r>
              <a:rPr b="0" lang="en" sz="1300" spc="-1" strike="noStrike">
                <a:solidFill>
                  <a:srgbClr val="134f5c"/>
                </a:solidFill>
                <a:latin typeface="Arial"/>
                <a:ea typeface="Arial"/>
              </a:rPr>
              <a:t> metric since we want to minimize false negatives i.e. person with 10-year CHD risk should be flagged positive by the model.</a:t>
            </a:r>
            <a:endParaRPr b="0" lang="en-IN" sz="1300" spc="-1" strike="noStrike">
              <a:solidFill>
                <a:srgbClr val="000000"/>
              </a:solidFill>
              <a:latin typeface="Arial"/>
            </a:endParaRPr>
          </a:p>
        </p:txBody>
      </p:sp>
      <p:pic>
        <p:nvPicPr>
          <p:cNvPr id="83" name="Google Shape;62;p14" descr=""/>
          <p:cNvPicPr/>
          <p:nvPr/>
        </p:nvPicPr>
        <p:blipFill>
          <a:blip r:embed="rId1"/>
          <a:stretch/>
        </p:blipFill>
        <p:spPr>
          <a:xfrm>
            <a:off x="5767200" y="631440"/>
            <a:ext cx="2619000" cy="1742760"/>
          </a:xfrm>
          <a:prstGeom prst="rect">
            <a:avLst/>
          </a:prstGeom>
          <a:ln w="0">
            <a:noFill/>
          </a:ln>
        </p:spPr>
      </p:pic>
      <p:pic>
        <p:nvPicPr>
          <p:cNvPr id="84" name="Google Shape;63;p14" descr=""/>
          <p:cNvPicPr/>
          <p:nvPr/>
        </p:nvPicPr>
        <p:blipFill>
          <a:blip r:embed="rId2"/>
          <a:stretch/>
        </p:blipFill>
        <p:spPr>
          <a:xfrm>
            <a:off x="5910120" y="2804040"/>
            <a:ext cx="2476080" cy="17330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202680"/>
            <a:ext cx="8520120" cy="572400"/>
          </a:xfrm>
          <a:prstGeom prst="rect">
            <a:avLst/>
          </a:prstGeom>
          <a:noFill/>
          <a:ln w="0">
            <a:noFill/>
          </a:ln>
        </p:spPr>
        <p:txBody>
          <a:bodyPr tIns="91440" bIns="91440" anchor="t">
            <a:noAutofit/>
          </a:bodyPr>
          <a:p>
            <a:pPr>
              <a:lnSpc>
                <a:spcPct val="100000"/>
              </a:lnSpc>
              <a:tabLst>
                <a:tab algn="l" pos="0"/>
              </a:tabLst>
            </a:pPr>
            <a:r>
              <a:rPr b="1" lang="en" sz="1800" spc="-1" strike="noStrike">
                <a:solidFill>
                  <a:srgbClr val="cc0000"/>
                </a:solidFill>
                <a:latin typeface="Arial"/>
                <a:ea typeface="Arial"/>
              </a:rPr>
              <a:t>After training each model and tuning their</a:t>
            </a:r>
            <a:r>
              <a:rPr b="1" lang="en" sz="1800" spc="-1" strike="noStrike" u="sng">
                <a:solidFill>
                  <a:srgbClr val="cc0000"/>
                </a:solidFill>
                <a:uFillTx/>
                <a:latin typeface="Arial"/>
                <a:ea typeface="Arial"/>
                <a:hlinkClick r:id="rId1"/>
              </a:rPr>
              <a:t> </a:t>
            </a:r>
            <a:r>
              <a:rPr b="1" lang="en" sz="1800" spc="-1" strike="noStrike">
                <a:solidFill>
                  <a:srgbClr val="cc0000"/>
                </a:solidFill>
                <a:latin typeface="Arial"/>
                <a:ea typeface="Arial"/>
              </a:rPr>
              <a:t>Hyper-parameters using</a:t>
            </a:r>
            <a:r>
              <a:rPr b="1" lang="en" sz="1800" spc="-1" strike="noStrike" u="sng">
                <a:solidFill>
                  <a:srgbClr val="cc0000"/>
                </a:solidFill>
                <a:uFillTx/>
                <a:latin typeface="Arial"/>
                <a:ea typeface="Arial"/>
                <a:hlinkClick r:id="rId2"/>
              </a:rPr>
              <a:t> </a:t>
            </a:r>
            <a:r>
              <a:rPr b="1" lang="en" sz="1800" spc="-1" strike="noStrike">
                <a:solidFill>
                  <a:srgbClr val="cc0000"/>
                </a:solidFill>
                <a:latin typeface="Arial"/>
                <a:ea typeface="Arial"/>
              </a:rPr>
              <a:t>Grid Search, We evaluated and compared their performance using the following metrics:</a:t>
            </a:r>
            <a:endParaRPr b="0" lang="en-IN" sz="1800" spc="-1" strike="noStrike">
              <a:solidFill>
                <a:srgbClr val="000000"/>
              </a:solidFill>
              <a:latin typeface="Arial"/>
            </a:endParaRPr>
          </a:p>
        </p:txBody>
      </p:sp>
      <p:sp>
        <p:nvSpPr>
          <p:cNvPr id="143" name="PlaceHolder 2"/>
          <p:cNvSpPr>
            <a:spLocks noGrp="1"/>
          </p:cNvSpPr>
          <p:nvPr>
            <p:ph/>
          </p:nvPr>
        </p:nvSpPr>
        <p:spPr>
          <a:xfrm>
            <a:off x="311760" y="1152360"/>
            <a:ext cx="8520120" cy="34160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44" name="Google Shape;195;p32" descr=""/>
          <p:cNvPicPr/>
          <p:nvPr/>
        </p:nvPicPr>
        <p:blipFill>
          <a:blip r:embed="rId3"/>
          <a:stretch/>
        </p:blipFill>
        <p:spPr>
          <a:xfrm>
            <a:off x="219240" y="1744920"/>
            <a:ext cx="3106080" cy="2230920"/>
          </a:xfrm>
          <a:prstGeom prst="rect">
            <a:avLst/>
          </a:prstGeom>
          <a:ln w="0">
            <a:noFill/>
          </a:ln>
        </p:spPr>
      </p:pic>
      <p:pic>
        <p:nvPicPr>
          <p:cNvPr id="145" name="Google Shape;196;p32" descr=""/>
          <p:cNvPicPr/>
          <p:nvPr/>
        </p:nvPicPr>
        <p:blipFill>
          <a:blip r:embed="rId4"/>
          <a:stretch/>
        </p:blipFill>
        <p:spPr>
          <a:xfrm>
            <a:off x="4637160" y="905760"/>
            <a:ext cx="3106080" cy="2123280"/>
          </a:xfrm>
          <a:prstGeom prst="rect">
            <a:avLst/>
          </a:prstGeom>
          <a:ln w="0">
            <a:noFill/>
          </a:ln>
        </p:spPr>
      </p:pic>
      <p:pic>
        <p:nvPicPr>
          <p:cNvPr id="146" name="Google Shape;197;p32" descr=""/>
          <p:cNvPicPr/>
          <p:nvPr/>
        </p:nvPicPr>
        <p:blipFill>
          <a:blip r:embed="rId5"/>
          <a:stretch/>
        </p:blipFill>
        <p:spPr>
          <a:xfrm>
            <a:off x="4914000" y="3160080"/>
            <a:ext cx="2552400" cy="1790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Models Trained</a:t>
            </a:r>
            <a:endParaRPr b="0" lang="en-IN" sz="2800" spc="-1" strike="noStrike">
              <a:solidFill>
                <a:srgbClr val="000000"/>
              </a:solidFill>
              <a:latin typeface="Arial"/>
            </a:endParaRPr>
          </a:p>
        </p:txBody>
      </p:sp>
      <p:sp>
        <p:nvSpPr>
          <p:cNvPr id="14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tabLst>
                <a:tab algn="l" pos="0"/>
              </a:tabLst>
            </a:pPr>
            <a:endParaRPr b="0" lang="en-IN" sz="1400" spc="-1" strike="noStrike">
              <a:solidFill>
                <a:srgbClr val="000000"/>
              </a:solidFill>
              <a:latin typeface="Arial"/>
            </a:endParaRPr>
          </a:p>
          <a:p>
            <a:pPr>
              <a:lnSpc>
                <a:spcPct val="115000"/>
              </a:lnSpc>
              <a:tabLst>
                <a:tab algn="l" pos="0"/>
              </a:tabLst>
            </a:pPr>
            <a:endParaRPr b="0" lang="en-IN" sz="1400" spc="-1" strike="noStrike">
              <a:solidFill>
                <a:srgbClr val="000000"/>
              </a:solidFill>
              <a:latin typeface="Arial"/>
            </a:endParaRPr>
          </a:p>
          <a:p>
            <a:pPr>
              <a:lnSpc>
                <a:spcPct val="115000"/>
              </a:lnSpc>
              <a:tabLst>
                <a:tab algn="l" pos="0"/>
              </a:tabLst>
            </a:pPr>
            <a:endParaRPr b="0" lang="en-IN" sz="1400" spc="-1" strike="noStrike">
              <a:solidFill>
                <a:srgbClr val="000000"/>
              </a:solidFill>
              <a:latin typeface="Arial"/>
            </a:endParaRPr>
          </a:p>
          <a:p>
            <a:pPr>
              <a:lnSpc>
                <a:spcPct val="115000"/>
              </a:lnSpc>
              <a:tabLst>
                <a:tab algn="l" pos="0"/>
              </a:tabLst>
            </a:pPr>
            <a:endParaRPr b="0" lang="en-IN" sz="1400" spc="-1" strike="noStrike">
              <a:solidFill>
                <a:srgbClr val="000000"/>
              </a:solidFill>
              <a:latin typeface="Arial"/>
            </a:endParaRPr>
          </a:p>
          <a:p>
            <a:pPr>
              <a:lnSpc>
                <a:spcPct val="115000"/>
              </a:lnSpc>
              <a:tabLst>
                <a:tab algn="l" pos="0"/>
              </a:tabLst>
            </a:pPr>
            <a:endParaRPr b="0" lang="en-IN" sz="1400" spc="-1" strike="noStrike">
              <a:solidFill>
                <a:srgbClr val="000000"/>
              </a:solidFill>
              <a:latin typeface="Arial"/>
            </a:endParaRPr>
          </a:p>
          <a:p>
            <a:pPr>
              <a:lnSpc>
                <a:spcPct val="115000"/>
              </a:lnSpc>
              <a:tabLst>
                <a:tab algn="l" pos="0"/>
              </a:tabLst>
            </a:pPr>
            <a:endParaRPr b="0" lang="en-IN" sz="1400" spc="-1" strike="noStrike">
              <a:solidFill>
                <a:srgbClr val="000000"/>
              </a:solidFill>
              <a:latin typeface="Arial"/>
            </a:endParaRPr>
          </a:p>
          <a:p>
            <a:pPr marL="457200" indent="-343080">
              <a:lnSpc>
                <a:spcPct val="115000"/>
              </a:lnSpc>
              <a:buClr>
                <a:srgbClr val="134f5c"/>
              </a:buClr>
              <a:buFont typeface="Arial"/>
              <a:buChar char="●"/>
              <a:tabLst>
                <a:tab algn="l" pos="0"/>
              </a:tabLst>
            </a:pPr>
            <a:r>
              <a:rPr b="1" lang="en" sz="1800" spc="-1" strike="noStrike">
                <a:solidFill>
                  <a:srgbClr val="134f5c"/>
                </a:solidFill>
                <a:latin typeface="Arial"/>
                <a:ea typeface="Arial"/>
              </a:rPr>
              <a:t>Best Performing Model : Support Vector Machines (SVC)</a:t>
            </a:r>
            <a:endParaRPr b="0" lang="en-IN" sz="1800" spc="-1" strike="noStrike">
              <a:solidFill>
                <a:srgbClr val="000000"/>
              </a:solidFill>
              <a:latin typeface="Arial"/>
            </a:endParaRPr>
          </a:p>
          <a:p>
            <a:pPr marL="457200" indent="-343080">
              <a:lnSpc>
                <a:spcPct val="115000"/>
              </a:lnSpc>
              <a:buClr>
                <a:srgbClr val="134f5c"/>
              </a:buClr>
              <a:buFont typeface="Arial"/>
              <a:buChar char="●"/>
              <a:tabLst>
                <a:tab algn="l" pos="0"/>
              </a:tabLst>
            </a:pPr>
            <a:r>
              <a:rPr b="1" lang="en" sz="1800" spc="-1" strike="noStrike">
                <a:solidFill>
                  <a:srgbClr val="134f5c"/>
                </a:solidFill>
                <a:latin typeface="Arial"/>
                <a:ea typeface="Arial"/>
              </a:rPr>
              <a:t>Since the recall on test set is 74% for SVC. However the precision is low ~ 26%, although precision on train set is 66%</a:t>
            </a:r>
            <a:endParaRPr b="0" lang="en-IN" sz="1800" spc="-1" strike="noStrike">
              <a:solidFill>
                <a:srgbClr val="000000"/>
              </a:solidFill>
              <a:latin typeface="Arial"/>
            </a:endParaRPr>
          </a:p>
        </p:txBody>
      </p:sp>
      <p:pic>
        <p:nvPicPr>
          <p:cNvPr id="149" name="Google Shape;204;p33" descr=""/>
          <p:cNvPicPr/>
          <p:nvPr/>
        </p:nvPicPr>
        <p:blipFill>
          <a:blip r:embed="rId1"/>
          <a:stretch/>
        </p:blipFill>
        <p:spPr>
          <a:xfrm>
            <a:off x="357840" y="1194120"/>
            <a:ext cx="8307360" cy="13773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600" spc="-1" strike="noStrike">
                <a:solidFill>
                  <a:srgbClr val="cc0000"/>
                </a:solidFill>
                <a:latin typeface="Arial"/>
                <a:ea typeface="Arial"/>
              </a:rPr>
              <a:t>Confusion Matrix and Classification report of SVC</a:t>
            </a:r>
            <a:endParaRPr b="0" lang="en-IN" sz="2600" spc="-1" strike="noStrike">
              <a:solidFill>
                <a:srgbClr val="000000"/>
              </a:solidFill>
              <a:latin typeface="Arial"/>
            </a:endParaRPr>
          </a:p>
        </p:txBody>
      </p:sp>
      <p:sp>
        <p:nvSpPr>
          <p:cNvPr id="15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134f5c"/>
              </a:buClr>
              <a:buFont typeface="Arial"/>
              <a:buChar char="●"/>
            </a:pPr>
            <a:r>
              <a:rPr b="1" lang="en" sz="1800" spc="-1" strike="noStrike">
                <a:solidFill>
                  <a:srgbClr val="134f5c"/>
                </a:solidFill>
                <a:latin typeface="Arial"/>
                <a:ea typeface="Arial"/>
              </a:rPr>
              <a:t>Train Set :</a:t>
            </a: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marL="457200" indent="-343080">
              <a:lnSpc>
                <a:spcPct val="115000"/>
              </a:lnSpc>
              <a:buClr>
                <a:srgbClr val="134f5c"/>
              </a:buClr>
              <a:buFont typeface="Arial"/>
              <a:buChar char="●"/>
              <a:tabLst>
                <a:tab algn="l" pos="0"/>
              </a:tabLst>
            </a:pPr>
            <a:r>
              <a:rPr b="1" lang="en" sz="1800" spc="-1" strike="noStrike">
                <a:solidFill>
                  <a:srgbClr val="134f5c"/>
                </a:solidFill>
                <a:latin typeface="Arial"/>
                <a:ea typeface="Arial"/>
              </a:rPr>
              <a:t>Test Set :</a:t>
            </a:r>
            <a:endParaRPr b="0" lang="en-IN" sz="1800" spc="-1" strike="noStrike">
              <a:solidFill>
                <a:srgbClr val="000000"/>
              </a:solidFill>
              <a:latin typeface="Arial"/>
            </a:endParaRPr>
          </a:p>
        </p:txBody>
      </p:sp>
      <p:graphicFrame>
        <p:nvGraphicFramePr>
          <p:cNvPr id="152" name="Google Shape;211;p34"/>
          <p:cNvGraphicFramePr/>
          <p:nvPr/>
        </p:nvGraphicFramePr>
        <p:xfrm>
          <a:off x="415800" y="3661200"/>
          <a:ext cx="3129480" cy="1013400"/>
        </p:xfrm>
        <a:graphic>
          <a:graphicData uri="http://schemas.openxmlformats.org/drawingml/2006/table">
            <a:tbl>
              <a:tblPr/>
              <a:tblGrid>
                <a:gridCol w="1564560"/>
                <a:gridCol w="1564920"/>
              </a:tblGrid>
              <a:tr h="506520">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359</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217</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r>
              <a:tr h="506880">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27</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75</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r>
            </a:tbl>
          </a:graphicData>
        </a:graphic>
      </p:graphicFrame>
      <p:graphicFrame>
        <p:nvGraphicFramePr>
          <p:cNvPr id="153" name="Google Shape;212;p34"/>
          <p:cNvGraphicFramePr/>
          <p:nvPr/>
        </p:nvGraphicFramePr>
        <p:xfrm>
          <a:off x="415800" y="1665000"/>
          <a:ext cx="3129480" cy="1013400"/>
        </p:xfrm>
        <a:graphic>
          <a:graphicData uri="http://schemas.openxmlformats.org/drawingml/2006/table">
            <a:tbl>
              <a:tblPr/>
              <a:tblGrid>
                <a:gridCol w="1564560"/>
                <a:gridCol w="1564920"/>
              </a:tblGrid>
              <a:tr h="506520">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1144</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699</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r>
              <a:tr h="506880">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471</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c>
                  <a:txBody>
                    <a:bodyPr lIns="91080" rIns="91080" tIns="91080" bIns="91080" anchor="t">
                      <a:noAutofit/>
                    </a:bodyPr>
                    <a:p>
                      <a:pPr algn="ctr">
                        <a:lnSpc>
                          <a:spcPct val="100000"/>
                        </a:lnSpc>
                        <a:tabLst>
                          <a:tab algn="l" pos="0"/>
                        </a:tabLst>
                      </a:pPr>
                      <a:r>
                        <a:rPr b="1" lang="en" sz="1400" spc="-1" strike="noStrike">
                          <a:solidFill>
                            <a:srgbClr val="134f5c"/>
                          </a:solidFill>
                          <a:latin typeface="Arial"/>
                          <a:ea typeface="Arial"/>
                        </a:rPr>
                        <a:t>1372</a:t>
                      </a:r>
                      <a:endParaRPr b="0" lang="en-IN" sz="1400" spc="-1" strike="noStrike">
                        <a:latin typeface="Arial"/>
                      </a:endParaRPr>
                    </a:p>
                  </a:txBody>
                  <a:tcPr anchor="t" marL="91080" marR="91080">
                    <a:lnL w="38160">
                      <a:solidFill>
                        <a:srgbClr val="134f5c"/>
                      </a:solidFill>
                    </a:lnL>
                    <a:lnR w="38160">
                      <a:solidFill>
                        <a:srgbClr val="134f5c"/>
                      </a:solidFill>
                    </a:lnR>
                    <a:lnT w="38160">
                      <a:solidFill>
                        <a:srgbClr val="134f5c"/>
                      </a:solidFill>
                    </a:lnT>
                    <a:lnB w="38160">
                      <a:solidFill>
                        <a:srgbClr val="134f5c"/>
                      </a:solidFill>
                    </a:lnB>
                    <a:noFill/>
                  </a:tcPr>
                </a:tc>
              </a:tr>
            </a:tbl>
          </a:graphicData>
        </a:graphic>
      </p:graphicFrame>
      <p:pic>
        <p:nvPicPr>
          <p:cNvPr id="154" name="Google Shape;213;p34" descr=""/>
          <p:cNvPicPr/>
          <p:nvPr/>
        </p:nvPicPr>
        <p:blipFill>
          <a:blip r:embed="rId1"/>
          <a:stretch/>
        </p:blipFill>
        <p:spPr>
          <a:xfrm>
            <a:off x="4107960" y="3336120"/>
            <a:ext cx="4723920" cy="1561680"/>
          </a:xfrm>
          <a:prstGeom prst="rect">
            <a:avLst/>
          </a:prstGeom>
          <a:ln w="0">
            <a:noFill/>
          </a:ln>
        </p:spPr>
      </p:pic>
      <p:pic>
        <p:nvPicPr>
          <p:cNvPr id="155" name="Google Shape;214;p34" descr=""/>
          <p:cNvPicPr/>
          <p:nvPr/>
        </p:nvPicPr>
        <p:blipFill>
          <a:blip r:embed="rId2"/>
          <a:stretch/>
        </p:blipFill>
        <p:spPr>
          <a:xfrm>
            <a:off x="4107960" y="1321200"/>
            <a:ext cx="4723920" cy="15616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ROC Curve</a:t>
            </a:r>
            <a:endParaRPr b="0" lang="en-IN" sz="2800" spc="-1" strike="noStrike">
              <a:solidFill>
                <a:srgbClr val="000000"/>
              </a:solidFill>
              <a:latin typeface="Arial"/>
            </a:endParaRPr>
          </a:p>
        </p:txBody>
      </p:sp>
      <p:sp>
        <p:nvSpPr>
          <p:cNvPr id="157" name="PlaceHolder 2"/>
          <p:cNvSpPr>
            <a:spLocks noGrp="1"/>
          </p:cNvSpPr>
          <p:nvPr>
            <p:ph/>
          </p:nvPr>
        </p:nvSpPr>
        <p:spPr>
          <a:xfrm>
            <a:off x="311760" y="1152360"/>
            <a:ext cx="8520120" cy="34160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58" name="Google Shape;221;p35" descr=""/>
          <p:cNvPicPr/>
          <p:nvPr/>
        </p:nvPicPr>
        <p:blipFill>
          <a:blip r:embed="rId1"/>
          <a:stretch/>
        </p:blipFill>
        <p:spPr>
          <a:xfrm>
            <a:off x="452520" y="1152360"/>
            <a:ext cx="4366080" cy="31446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Conclusion</a:t>
            </a:r>
            <a:endParaRPr b="0" lang="en-IN" sz="2800" spc="-1" strike="noStrike">
              <a:solidFill>
                <a:srgbClr val="000000"/>
              </a:solidFill>
              <a:latin typeface="Arial"/>
            </a:endParaRPr>
          </a:p>
        </p:txBody>
      </p:sp>
      <p:sp>
        <p:nvSpPr>
          <p:cNvPr id="16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tabLst>
                <a:tab algn="l" pos="0"/>
              </a:tabLst>
            </a:pPr>
            <a:r>
              <a:rPr b="0" lang="en" sz="1900" spc="-1" strike="noStrike">
                <a:solidFill>
                  <a:srgbClr val="000000"/>
                </a:solidFill>
                <a:latin typeface="Arial"/>
                <a:ea typeface="Arial"/>
              </a:rPr>
              <a:t>This model can then be used as a simple screening tool and all that we need to do is to input ones: age, BMI, systolic and diastolic blood pressures, heart rate and blood glucose levels after which the model can be run and it outputs a prediction.</a:t>
            </a:r>
            <a:endParaRPr b="0" lang="en-IN" sz="1900" spc="-1" strike="noStrike">
              <a:solidFill>
                <a:srgbClr val="000000"/>
              </a:solidFill>
              <a:latin typeface="Arial"/>
            </a:endParaRPr>
          </a:p>
          <a:p>
            <a:pPr>
              <a:lnSpc>
                <a:spcPct val="115000"/>
              </a:lnSpc>
              <a:tabLst>
                <a:tab algn="l" pos="0"/>
              </a:tabLst>
            </a:pPr>
            <a:r>
              <a:rPr b="0" lang="en" sz="1900" spc="-1" strike="noStrike">
                <a:solidFill>
                  <a:srgbClr val="000000"/>
                </a:solidFill>
                <a:latin typeface="Arial"/>
                <a:ea typeface="Aria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Challenges and future work</a:t>
            </a:r>
            <a:endParaRPr b="0" lang="en-IN" sz="2800" spc="-1" strike="noStrike">
              <a:solidFill>
                <a:srgbClr val="000000"/>
              </a:solidFill>
              <a:latin typeface="Arial"/>
            </a:endParaRPr>
          </a:p>
        </p:txBody>
      </p:sp>
      <p:sp>
        <p:nvSpPr>
          <p:cNvPr id="16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134f5c"/>
              </a:buClr>
              <a:buFont typeface="Arial"/>
              <a:buChar char="●"/>
            </a:pPr>
            <a:r>
              <a:rPr b="1" lang="en" sz="1800" spc="-1" strike="noStrike">
                <a:solidFill>
                  <a:srgbClr val="134f5c"/>
                </a:solidFill>
                <a:latin typeface="Arial"/>
                <a:ea typeface="Arial"/>
              </a:rPr>
              <a:t>Although the oversampled training data show higher recall and precision for minority class, precision of minority class in test data still remains a concern. However overall precision is good.</a:t>
            </a:r>
            <a:endParaRPr b="0" lang="en-IN" sz="1800" spc="-1" strike="noStrike">
              <a:solidFill>
                <a:srgbClr val="000000"/>
              </a:solidFill>
              <a:latin typeface="Arial"/>
            </a:endParaRPr>
          </a:p>
          <a:p>
            <a:pPr marL="457200">
              <a:lnSpc>
                <a:spcPct val="115000"/>
              </a:lnSpc>
              <a:tabLst>
                <a:tab algn="l" pos="0"/>
              </a:tabLst>
            </a:pPr>
            <a:endParaRPr b="0" lang="en-IN" sz="1800" spc="-1" strike="noStrike">
              <a:solidFill>
                <a:srgbClr val="000000"/>
              </a:solidFill>
              <a:latin typeface="Arial"/>
            </a:endParaRPr>
          </a:p>
          <a:p>
            <a:pPr marL="457200" indent="-343080">
              <a:lnSpc>
                <a:spcPct val="115000"/>
              </a:lnSpc>
              <a:buClr>
                <a:srgbClr val="134f5c"/>
              </a:buClr>
              <a:buFont typeface="Arial"/>
              <a:buChar char="●"/>
              <a:tabLst>
                <a:tab algn="l" pos="0"/>
              </a:tabLst>
            </a:pPr>
            <a:r>
              <a:rPr b="1" lang="en" sz="1800" spc="-1" strike="noStrike">
                <a:solidFill>
                  <a:srgbClr val="134f5c"/>
                </a:solidFill>
                <a:latin typeface="Arial"/>
                <a:ea typeface="Arial"/>
              </a:rPr>
              <a:t>Although we have done feature selection based on their relevance to the target variable, it was challenging to come up with new engineered features that could explain hidden patterns in the data and classify our target variable better.</a:t>
            </a:r>
            <a:endParaRPr b="0" lang="en-IN" sz="1800" spc="-1" strike="noStrike">
              <a:solidFill>
                <a:srgbClr val="000000"/>
              </a:solidFill>
              <a:latin typeface="Arial"/>
            </a:endParaRPr>
          </a:p>
          <a:p>
            <a:pPr marL="457200">
              <a:lnSpc>
                <a:spcPct val="115000"/>
              </a:lnSpc>
              <a:tabLst>
                <a:tab algn="l" pos="0"/>
              </a:tabLst>
            </a:pPr>
            <a:endParaRPr b="0" lang="en-IN" sz="1800" spc="-1" strike="noStrike">
              <a:solidFill>
                <a:srgbClr val="000000"/>
              </a:solidFill>
              <a:latin typeface="Arial"/>
            </a:endParaRPr>
          </a:p>
          <a:p>
            <a:pPr marL="457200" indent="-343080">
              <a:lnSpc>
                <a:spcPct val="115000"/>
              </a:lnSpc>
              <a:buClr>
                <a:srgbClr val="134f5c"/>
              </a:buClr>
              <a:buFont typeface="Arial"/>
              <a:buChar char="●"/>
              <a:tabLst>
                <a:tab algn="l" pos="0"/>
              </a:tabLst>
            </a:pPr>
            <a:r>
              <a:rPr b="1" lang="en" sz="1800" spc="-1" strike="noStrike">
                <a:solidFill>
                  <a:srgbClr val="134f5c"/>
                </a:solidFill>
                <a:latin typeface="Arial"/>
                <a:ea typeface="Arial"/>
              </a:rPr>
              <a:t>We might need to work more on feature engineering and improve our precision. We might as well expect data samples with positive risk of CHD to be available in future.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44440" y="1013040"/>
            <a:ext cx="8520120" cy="2052360"/>
          </a:xfrm>
          <a:prstGeom prst="rect">
            <a:avLst/>
          </a:prstGeom>
          <a:noFill/>
          <a:ln w="0">
            <a:noFill/>
          </a:ln>
        </p:spPr>
        <p:txBody>
          <a:bodyPr tIns="91440" bIns="91440" anchor="b">
            <a:noAutofit/>
          </a:bodyPr>
          <a:p>
            <a:pPr algn="ctr">
              <a:lnSpc>
                <a:spcPct val="100000"/>
              </a:lnSpc>
              <a:tabLst>
                <a:tab algn="l" pos="0"/>
              </a:tabLst>
            </a:pPr>
            <a:r>
              <a:rPr b="1" lang="en" sz="5200" spc="-1" strike="noStrike">
                <a:solidFill>
                  <a:srgbClr val="cc0000"/>
                </a:solidFill>
                <a:latin typeface="Arial"/>
                <a:ea typeface="Arial"/>
              </a:rPr>
              <a:t>Thank You</a:t>
            </a:r>
            <a:endParaRPr b="0" lang="en-IN" sz="5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Features Present in Dataset :</a:t>
            </a:r>
            <a:endParaRPr b="0" lang="en-IN" sz="2800" spc="-1" strike="noStrike">
              <a:solidFill>
                <a:srgbClr val="000000"/>
              </a:solidFill>
              <a:latin typeface="Arial"/>
            </a:endParaRPr>
          </a:p>
        </p:txBody>
      </p:sp>
      <p:sp>
        <p:nvSpPr>
          <p:cNvPr id="86" name="PlaceHolder 2"/>
          <p:cNvSpPr>
            <a:spLocks noGrp="1"/>
          </p:cNvSpPr>
          <p:nvPr>
            <p:ph/>
          </p:nvPr>
        </p:nvSpPr>
        <p:spPr>
          <a:xfrm>
            <a:off x="311760" y="1152360"/>
            <a:ext cx="8520120" cy="34160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87" name="Google Shape;70;p15" descr=""/>
          <p:cNvPicPr/>
          <p:nvPr/>
        </p:nvPicPr>
        <p:blipFill>
          <a:blip r:embed="rId1"/>
          <a:stretch/>
        </p:blipFill>
        <p:spPr>
          <a:xfrm>
            <a:off x="457920" y="1026720"/>
            <a:ext cx="3608280" cy="2405160"/>
          </a:xfrm>
          <a:prstGeom prst="rect">
            <a:avLst/>
          </a:prstGeom>
          <a:ln w="0">
            <a:noFill/>
          </a:ln>
        </p:spPr>
      </p:pic>
      <p:pic>
        <p:nvPicPr>
          <p:cNvPr id="88" name="Google Shape;71;p15" descr=""/>
          <p:cNvPicPr/>
          <p:nvPr/>
        </p:nvPicPr>
        <p:blipFill>
          <a:blip r:embed="rId2"/>
          <a:stretch/>
        </p:blipFill>
        <p:spPr>
          <a:xfrm>
            <a:off x="5420880" y="250200"/>
            <a:ext cx="2619000" cy="1742760"/>
          </a:xfrm>
          <a:prstGeom prst="rect">
            <a:avLst/>
          </a:prstGeom>
          <a:ln w="0">
            <a:noFill/>
          </a:ln>
        </p:spPr>
      </p:pic>
      <p:pic>
        <p:nvPicPr>
          <p:cNvPr id="89" name="Google Shape;72;p15" descr=""/>
          <p:cNvPicPr/>
          <p:nvPr/>
        </p:nvPicPr>
        <p:blipFill>
          <a:blip r:embed="rId3"/>
          <a:stretch/>
        </p:blipFill>
        <p:spPr>
          <a:xfrm>
            <a:off x="6451200" y="2168280"/>
            <a:ext cx="2381040" cy="1599840"/>
          </a:xfrm>
          <a:prstGeom prst="rect">
            <a:avLst/>
          </a:prstGeom>
          <a:ln w="0">
            <a:noFill/>
          </a:ln>
        </p:spPr>
      </p:pic>
      <p:pic>
        <p:nvPicPr>
          <p:cNvPr id="90" name="Google Shape;73;p15" descr=""/>
          <p:cNvPicPr/>
          <p:nvPr/>
        </p:nvPicPr>
        <p:blipFill>
          <a:blip r:embed="rId4"/>
          <a:stretch/>
        </p:blipFill>
        <p:spPr>
          <a:xfrm>
            <a:off x="797760" y="3180600"/>
            <a:ext cx="2619000" cy="1742760"/>
          </a:xfrm>
          <a:prstGeom prst="rect">
            <a:avLst/>
          </a:prstGeom>
          <a:ln w="0">
            <a:noFill/>
          </a:ln>
        </p:spPr>
      </p:pic>
      <p:pic>
        <p:nvPicPr>
          <p:cNvPr id="91" name="Google Shape;74;p15" descr=""/>
          <p:cNvPicPr/>
          <p:nvPr/>
        </p:nvPicPr>
        <p:blipFill>
          <a:blip r:embed="rId5"/>
          <a:stretch/>
        </p:blipFill>
        <p:spPr>
          <a:xfrm>
            <a:off x="4122720" y="3071160"/>
            <a:ext cx="2476080" cy="1790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780480"/>
            <a:ext cx="8520120" cy="2584440"/>
          </a:xfrm>
          <a:prstGeom prst="rect">
            <a:avLst/>
          </a:prstGeom>
          <a:noFill/>
          <a:ln w="0">
            <a:noFill/>
          </a:ln>
        </p:spPr>
        <p:txBody>
          <a:bodyPr tIns="91440" bIns="91440" anchor="b">
            <a:noAutofit/>
          </a:bodyPr>
          <a:p>
            <a:pPr algn="ctr">
              <a:lnSpc>
                <a:spcPct val="100000"/>
              </a:lnSpc>
              <a:tabLst>
                <a:tab algn="l" pos="0"/>
              </a:tabLst>
            </a:pPr>
            <a:r>
              <a:rPr b="1" lang="en" sz="5200" spc="-1" strike="noStrike">
                <a:solidFill>
                  <a:srgbClr val="cc0000"/>
                </a:solidFill>
                <a:latin typeface="Arial"/>
                <a:ea typeface="Arial"/>
              </a:rPr>
              <a:t>Exploratory </a:t>
            </a:r>
            <a:endParaRPr b="0" lang="en-IN" sz="5200" spc="-1" strike="noStrike">
              <a:solidFill>
                <a:srgbClr val="000000"/>
              </a:solidFill>
              <a:latin typeface="Arial"/>
            </a:endParaRPr>
          </a:p>
          <a:p>
            <a:pPr algn="ctr">
              <a:lnSpc>
                <a:spcPct val="100000"/>
              </a:lnSpc>
              <a:tabLst>
                <a:tab algn="l" pos="0"/>
              </a:tabLst>
            </a:pPr>
            <a:r>
              <a:rPr b="1" lang="en" sz="5200" spc="-1" strike="noStrike">
                <a:solidFill>
                  <a:srgbClr val="cc0000"/>
                </a:solidFill>
                <a:latin typeface="Arial"/>
                <a:ea typeface="Arial"/>
              </a:rPr>
              <a:t>Data Analysis</a:t>
            </a:r>
            <a:endParaRPr b="0" lang="en-IN" sz="5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Does age play any role ?</a:t>
            </a:r>
            <a:endParaRPr b="0" lang="en-IN" sz="2800" spc="-1" strike="noStrike">
              <a:solidFill>
                <a:srgbClr val="000000"/>
              </a:solidFill>
              <a:latin typeface="Arial"/>
            </a:endParaRPr>
          </a:p>
        </p:txBody>
      </p:sp>
      <p:sp>
        <p:nvSpPr>
          <p:cNvPr id="94" name="PlaceHolder 2"/>
          <p:cNvSpPr>
            <a:spLocks noGrp="1"/>
          </p:cNvSpPr>
          <p:nvPr>
            <p:ph/>
          </p:nvPr>
        </p:nvSpPr>
        <p:spPr>
          <a:xfrm>
            <a:off x="311760" y="1375560"/>
            <a:ext cx="8520120" cy="3416040"/>
          </a:xfrm>
          <a:prstGeom prst="rect">
            <a:avLst/>
          </a:prstGeom>
          <a:noFill/>
          <a:ln w="0">
            <a:noFill/>
          </a:ln>
        </p:spPr>
        <p:txBody>
          <a:bodyPr tIns="91440" bIns="91440" anchor="t">
            <a:noAutofit/>
          </a:bodyPr>
          <a:p>
            <a:pPr>
              <a:lnSpc>
                <a:spcPct val="115000"/>
              </a:lnSpc>
              <a:tabLst>
                <a:tab algn="l" pos="0"/>
              </a:tabLst>
            </a:pPr>
            <a:r>
              <a:rPr b="1" lang="en" sz="1800" spc="-1" strike="noStrike">
                <a:solidFill>
                  <a:srgbClr val="134f5c"/>
                </a:solidFill>
                <a:latin typeface="Arial"/>
                <a:ea typeface="Arial"/>
              </a:rPr>
              <a:t>Older people have a higher risk of </a:t>
            </a: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Having coronary heart disease in </a:t>
            </a: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next 10 years</a:t>
            </a:r>
            <a:endParaRPr b="0" lang="en-IN" sz="1800" spc="-1" strike="noStrike">
              <a:solidFill>
                <a:srgbClr val="000000"/>
              </a:solidFill>
              <a:latin typeface="Arial"/>
            </a:endParaRPr>
          </a:p>
        </p:txBody>
      </p:sp>
      <p:pic>
        <p:nvPicPr>
          <p:cNvPr id="95" name="Google Shape;86;p17" descr=""/>
          <p:cNvPicPr/>
          <p:nvPr/>
        </p:nvPicPr>
        <p:blipFill>
          <a:blip r:embed="rId1"/>
          <a:stretch/>
        </p:blipFill>
        <p:spPr>
          <a:xfrm>
            <a:off x="4572000" y="1436760"/>
            <a:ext cx="4259880" cy="3137040"/>
          </a:xfrm>
          <a:prstGeom prst="rect">
            <a:avLst/>
          </a:prstGeom>
          <a:ln w="38100">
            <a:solidFill>
              <a:srgbClr val="134f5c"/>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Sex</a:t>
            </a:r>
            <a:endParaRPr b="0" lang="en-IN" sz="2800" spc="-1" strike="noStrike">
              <a:solidFill>
                <a:srgbClr val="000000"/>
              </a:solidFill>
              <a:latin typeface="Arial"/>
            </a:endParaRPr>
          </a:p>
        </p:txBody>
      </p:sp>
      <p:sp>
        <p:nvSpPr>
          <p:cNvPr id="9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tabLst>
                <a:tab algn="l" pos="0"/>
              </a:tabLst>
            </a:pPr>
            <a:r>
              <a:rPr b="1" lang="en" sz="1800" spc="-1" strike="noStrike">
                <a:solidFill>
                  <a:srgbClr val="134f5c"/>
                </a:solidFill>
                <a:latin typeface="Arial"/>
                <a:ea typeface="Arial"/>
              </a:rPr>
              <a:t>Men are generally at a higher risk </a:t>
            </a: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of having coronary heart disease</a:t>
            </a:r>
            <a:endParaRPr b="0" lang="en-IN" sz="1800" spc="-1" strike="noStrike">
              <a:solidFill>
                <a:srgbClr val="000000"/>
              </a:solidFill>
              <a:latin typeface="Arial"/>
            </a:endParaRPr>
          </a:p>
        </p:txBody>
      </p:sp>
      <p:pic>
        <p:nvPicPr>
          <p:cNvPr id="98" name="Google Shape;93;p18" descr=""/>
          <p:cNvPicPr/>
          <p:nvPr/>
        </p:nvPicPr>
        <p:blipFill>
          <a:blip r:embed="rId1"/>
          <a:stretch/>
        </p:blipFill>
        <p:spPr>
          <a:xfrm>
            <a:off x="4226760" y="1305000"/>
            <a:ext cx="4165560" cy="3156120"/>
          </a:xfrm>
          <a:prstGeom prst="rect">
            <a:avLst/>
          </a:prstGeom>
          <a:ln w="38100">
            <a:solidFill>
              <a:srgbClr val="0097a7"/>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Smoking ?</a:t>
            </a:r>
            <a:r>
              <a:rPr b="0" lang="en" sz="2800" spc="-1" strike="noStrike">
                <a:solidFill>
                  <a:srgbClr val="cc0000"/>
                </a:solidFill>
                <a:latin typeface="Arial"/>
                <a:ea typeface="Arial"/>
              </a:rPr>
              <a:t> </a:t>
            </a:r>
            <a:endParaRPr b="0" lang="en-IN" sz="2800" spc="-1" strike="noStrike">
              <a:solidFill>
                <a:srgbClr val="000000"/>
              </a:solidFill>
              <a:latin typeface="Arial"/>
            </a:endParaRPr>
          </a:p>
        </p:txBody>
      </p:sp>
      <p:sp>
        <p:nvSpPr>
          <p:cNvPr id="10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tabLst>
                <a:tab algn="l" pos="0"/>
              </a:tabLst>
            </a:pPr>
            <a:r>
              <a:rPr b="1" lang="en" sz="1800" spc="-1" strike="noStrike">
                <a:solidFill>
                  <a:srgbClr val="134f5c"/>
                </a:solidFill>
                <a:latin typeface="Arial"/>
                <a:ea typeface="Arial"/>
              </a:rPr>
              <a:t>Contrary to what we might anticipate,</a:t>
            </a: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Smoking has little to no role to play in </a:t>
            </a: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affecting the risks of CHD.</a:t>
            </a: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Statistically, 10-year risk of CHD is</a:t>
            </a: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not dependent on smoking with a 95%</a:t>
            </a:r>
            <a:endParaRPr b="0" lang="en-IN" sz="1800" spc="-1" strike="noStrike">
              <a:solidFill>
                <a:srgbClr val="000000"/>
              </a:solidFill>
              <a:latin typeface="Arial"/>
            </a:endParaRPr>
          </a:p>
          <a:p>
            <a:pPr>
              <a:lnSpc>
                <a:spcPct val="115000"/>
              </a:lnSpc>
              <a:tabLst>
                <a:tab algn="l" pos="0"/>
              </a:tabLst>
            </a:pPr>
            <a:r>
              <a:rPr b="1" lang="en" sz="1800" spc="-1" strike="noStrike">
                <a:solidFill>
                  <a:srgbClr val="134f5c"/>
                </a:solidFill>
                <a:latin typeface="Arial"/>
                <a:ea typeface="Arial"/>
              </a:rPr>
              <a:t>confidence.</a:t>
            </a:r>
            <a:endParaRPr b="0" lang="en-IN" sz="1800" spc="-1" strike="noStrike">
              <a:solidFill>
                <a:srgbClr val="000000"/>
              </a:solidFill>
              <a:latin typeface="Arial"/>
            </a:endParaRPr>
          </a:p>
        </p:txBody>
      </p:sp>
      <p:pic>
        <p:nvPicPr>
          <p:cNvPr id="101" name="Google Shape;100;p19" descr=""/>
          <p:cNvPicPr/>
          <p:nvPr/>
        </p:nvPicPr>
        <p:blipFill>
          <a:blip r:embed="rId1"/>
          <a:stretch/>
        </p:blipFill>
        <p:spPr>
          <a:xfrm>
            <a:off x="4755600" y="1219320"/>
            <a:ext cx="3912840" cy="2925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Other Notable Observations :</a:t>
            </a:r>
            <a:endParaRPr b="0" lang="en-IN" sz="2800" spc="-1" strike="noStrike">
              <a:solidFill>
                <a:srgbClr val="000000"/>
              </a:solidFill>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134f5c"/>
              </a:buClr>
              <a:buFont typeface="Arial"/>
              <a:buChar char="●"/>
            </a:pPr>
            <a:r>
              <a:rPr b="1" lang="en" sz="1800" spc="-1" strike="noStrike">
                <a:solidFill>
                  <a:srgbClr val="134f5c"/>
                </a:solidFill>
                <a:latin typeface="Arial"/>
                <a:ea typeface="Arial"/>
              </a:rPr>
              <a:t>Patients who have a high blood pressure, </a:t>
            </a:r>
            <a:endParaRPr b="0" lang="en-IN" sz="1800" spc="-1" strike="noStrike">
              <a:solidFill>
                <a:srgbClr val="000000"/>
              </a:solidFill>
              <a:latin typeface="Arial"/>
            </a:endParaRPr>
          </a:p>
          <a:p>
            <a:pPr marL="457200">
              <a:lnSpc>
                <a:spcPct val="115000"/>
              </a:lnSpc>
              <a:tabLst>
                <a:tab algn="l" pos="0"/>
              </a:tabLst>
            </a:pPr>
            <a:r>
              <a:rPr b="1" lang="en" sz="1800" spc="-1" strike="noStrike">
                <a:solidFill>
                  <a:srgbClr val="134f5c"/>
                </a:solidFill>
                <a:latin typeface="Arial"/>
                <a:ea typeface="Arial"/>
              </a:rPr>
              <a:t>have a history of hypertension and have </a:t>
            </a:r>
            <a:endParaRPr b="0" lang="en-IN" sz="1800" spc="-1" strike="noStrike">
              <a:solidFill>
                <a:srgbClr val="000000"/>
              </a:solidFill>
              <a:latin typeface="Arial"/>
            </a:endParaRPr>
          </a:p>
          <a:p>
            <a:pPr marL="457200">
              <a:lnSpc>
                <a:spcPct val="115000"/>
              </a:lnSpc>
              <a:tabLst>
                <a:tab algn="l" pos="0"/>
              </a:tabLst>
            </a:pPr>
            <a:r>
              <a:rPr b="1" lang="en" sz="1800" spc="-1" strike="noStrike">
                <a:solidFill>
                  <a:srgbClr val="134f5c"/>
                </a:solidFill>
                <a:latin typeface="Arial"/>
                <a:ea typeface="Arial"/>
              </a:rPr>
              <a:t>been taking BP medication have </a:t>
            </a:r>
            <a:endParaRPr b="0" lang="en-IN" sz="1800" spc="-1" strike="noStrike">
              <a:solidFill>
                <a:srgbClr val="000000"/>
              </a:solidFill>
              <a:latin typeface="Arial"/>
            </a:endParaRPr>
          </a:p>
          <a:p>
            <a:pPr marL="457200">
              <a:lnSpc>
                <a:spcPct val="115000"/>
              </a:lnSpc>
              <a:tabLst>
                <a:tab algn="l" pos="0"/>
              </a:tabLst>
            </a:pPr>
            <a:r>
              <a:rPr b="1" lang="en" sz="1800" spc="-1" strike="noStrike">
                <a:solidFill>
                  <a:srgbClr val="134f5c"/>
                </a:solidFill>
                <a:latin typeface="Arial"/>
                <a:ea typeface="Arial"/>
              </a:rPr>
              <a:t>comparatively higher risk of CHD</a:t>
            </a:r>
            <a:endParaRPr b="0" lang="en-IN" sz="1800" spc="-1" strike="noStrike">
              <a:solidFill>
                <a:srgbClr val="000000"/>
              </a:solidFill>
              <a:latin typeface="Arial"/>
            </a:endParaRPr>
          </a:p>
        </p:txBody>
      </p:sp>
      <p:pic>
        <p:nvPicPr>
          <p:cNvPr id="104" name="Google Shape;107;p20" descr=""/>
          <p:cNvPicPr/>
          <p:nvPr/>
        </p:nvPicPr>
        <p:blipFill>
          <a:blip r:embed="rId1"/>
          <a:stretch/>
        </p:blipFill>
        <p:spPr>
          <a:xfrm>
            <a:off x="5756760" y="604080"/>
            <a:ext cx="2713680" cy="1855440"/>
          </a:xfrm>
          <a:prstGeom prst="rect">
            <a:avLst/>
          </a:prstGeom>
          <a:ln w="38100">
            <a:solidFill>
              <a:srgbClr val="134f5c"/>
            </a:solidFill>
            <a:round/>
          </a:ln>
        </p:spPr>
      </p:pic>
      <p:pic>
        <p:nvPicPr>
          <p:cNvPr id="105" name="Google Shape;108;p20" descr=""/>
          <p:cNvPicPr/>
          <p:nvPr/>
        </p:nvPicPr>
        <p:blipFill>
          <a:blip r:embed="rId2"/>
          <a:stretch/>
        </p:blipFill>
        <p:spPr>
          <a:xfrm>
            <a:off x="5756760" y="2683440"/>
            <a:ext cx="2713680" cy="1985760"/>
          </a:xfrm>
          <a:prstGeom prst="rect">
            <a:avLst/>
          </a:prstGeom>
          <a:ln w="38100">
            <a:solidFill>
              <a:srgbClr val="134f5c"/>
            </a:solidFill>
            <a:round/>
          </a:ln>
        </p:spPr>
      </p:pic>
      <p:pic>
        <p:nvPicPr>
          <p:cNvPr id="106" name="Google Shape;109;p20" descr=""/>
          <p:cNvPicPr/>
          <p:nvPr/>
        </p:nvPicPr>
        <p:blipFill>
          <a:blip r:embed="rId3"/>
          <a:stretch/>
        </p:blipFill>
        <p:spPr>
          <a:xfrm>
            <a:off x="762840" y="2612160"/>
            <a:ext cx="3944160" cy="2057040"/>
          </a:xfrm>
          <a:prstGeom prst="rect">
            <a:avLst/>
          </a:prstGeom>
          <a:ln w="38100">
            <a:solidFill>
              <a:srgbClr val="134f5c"/>
            </a:solidFill>
            <a:round/>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1" lang="en" sz="2800" spc="-1" strike="noStrike">
                <a:solidFill>
                  <a:srgbClr val="cc0000"/>
                </a:solidFill>
                <a:latin typeface="Arial"/>
                <a:ea typeface="Arial"/>
              </a:rPr>
              <a:t>Other Notable Observations :</a:t>
            </a:r>
            <a:endParaRPr b="0" lang="en-IN" sz="2800" spc="-1" strike="noStrike">
              <a:solidFill>
                <a:srgbClr val="000000"/>
              </a:solidFill>
              <a:latin typeface="Arial"/>
            </a:endParaRPr>
          </a:p>
        </p:txBody>
      </p:sp>
      <p:sp>
        <p:nvSpPr>
          <p:cNvPr id="10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134f5c"/>
              </a:buClr>
              <a:buFont typeface="Arial"/>
              <a:buChar char="●"/>
            </a:pPr>
            <a:r>
              <a:rPr b="1" lang="en" sz="1800" spc="-1" strike="noStrike">
                <a:solidFill>
                  <a:srgbClr val="134f5c"/>
                </a:solidFill>
                <a:latin typeface="Arial"/>
                <a:ea typeface="Arial"/>
              </a:rPr>
              <a:t>Similarly, patients with high cholesterol </a:t>
            </a:r>
            <a:endParaRPr b="0" lang="en-IN" sz="1800" spc="-1" strike="noStrike">
              <a:solidFill>
                <a:srgbClr val="000000"/>
              </a:solidFill>
              <a:latin typeface="Arial"/>
            </a:endParaRPr>
          </a:p>
          <a:p>
            <a:pPr marL="457200">
              <a:lnSpc>
                <a:spcPct val="115000"/>
              </a:lnSpc>
              <a:tabLst>
                <a:tab algn="l" pos="0"/>
              </a:tabLst>
            </a:pPr>
            <a:r>
              <a:rPr b="1" lang="en" sz="1800" spc="-1" strike="noStrike">
                <a:solidFill>
                  <a:srgbClr val="134f5c"/>
                </a:solidFill>
                <a:latin typeface="Arial"/>
                <a:ea typeface="Arial"/>
              </a:rPr>
              <a:t>and glucose levels (with diabetes) have</a:t>
            </a:r>
            <a:endParaRPr b="0" lang="en-IN" sz="1800" spc="-1" strike="noStrike">
              <a:solidFill>
                <a:srgbClr val="000000"/>
              </a:solidFill>
              <a:latin typeface="Arial"/>
            </a:endParaRPr>
          </a:p>
          <a:p>
            <a:pPr marL="457200">
              <a:lnSpc>
                <a:spcPct val="115000"/>
              </a:lnSpc>
              <a:tabLst>
                <a:tab algn="l" pos="0"/>
              </a:tabLst>
            </a:pPr>
            <a:r>
              <a:rPr b="1" lang="en" sz="1800" spc="-1" strike="noStrike">
                <a:solidFill>
                  <a:srgbClr val="134f5c"/>
                </a:solidFill>
                <a:latin typeface="Arial"/>
                <a:ea typeface="Arial"/>
              </a:rPr>
              <a:t>higher risk of having CHD.</a:t>
            </a:r>
            <a:endParaRPr b="0" lang="en-IN" sz="1800" spc="-1" strike="noStrike">
              <a:solidFill>
                <a:srgbClr val="000000"/>
              </a:solidFill>
              <a:latin typeface="Arial"/>
            </a:endParaRPr>
          </a:p>
        </p:txBody>
      </p:sp>
      <p:pic>
        <p:nvPicPr>
          <p:cNvPr id="109" name="Google Shape;116;p21" descr=""/>
          <p:cNvPicPr/>
          <p:nvPr/>
        </p:nvPicPr>
        <p:blipFill>
          <a:blip r:embed="rId1"/>
          <a:stretch/>
        </p:blipFill>
        <p:spPr>
          <a:xfrm>
            <a:off x="999000" y="2627280"/>
            <a:ext cx="3249720" cy="2188440"/>
          </a:xfrm>
          <a:prstGeom prst="rect">
            <a:avLst/>
          </a:prstGeom>
          <a:ln w="38100">
            <a:solidFill>
              <a:srgbClr val="134f5c"/>
            </a:solidFill>
            <a:round/>
          </a:ln>
        </p:spPr>
      </p:pic>
      <p:pic>
        <p:nvPicPr>
          <p:cNvPr id="110" name="Google Shape;117;p21" descr=""/>
          <p:cNvPicPr/>
          <p:nvPr/>
        </p:nvPicPr>
        <p:blipFill>
          <a:blip r:embed="rId2"/>
          <a:stretch/>
        </p:blipFill>
        <p:spPr>
          <a:xfrm>
            <a:off x="5433840" y="266040"/>
            <a:ext cx="3054600" cy="2057400"/>
          </a:xfrm>
          <a:prstGeom prst="rect">
            <a:avLst/>
          </a:prstGeom>
          <a:ln w="38100">
            <a:solidFill>
              <a:srgbClr val="134f5c"/>
            </a:solidFill>
            <a:round/>
          </a:ln>
        </p:spPr>
      </p:pic>
      <p:pic>
        <p:nvPicPr>
          <p:cNvPr id="111" name="Google Shape;118;p21" descr=""/>
          <p:cNvPicPr/>
          <p:nvPr/>
        </p:nvPicPr>
        <p:blipFill>
          <a:blip r:embed="rId3"/>
          <a:stretch/>
        </p:blipFill>
        <p:spPr>
          <a:xfrm>
            <a:off x="5433840" y="2627280"/>
            <a:ext cx="3054600" cy="2188440"/>
          </a:xfrm>
          <a:prstGeom prst="rect">
            <a:avLst/>
          </a:prstGeom>
          <a:ln w="38100">
            <a:solidFill>
              <a:srgbClr val="134f5c"/>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2022-02-21T12:36:04Z</dcterms:modified>
  <cp:revision>1</cp:revision>
  <dc:subject/>
  <dc:title/>
</cp:coreProperties>
</file>