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8" r:id="rId1"/>
  </p:sldMasterIdLst>
  <p:sldIdLst>
    <p:sldId id="279" r:id="rId2"/>
    <p:sldId id="278" r:id="rId3"/>
    <p:sldId id="281" r:id="rId4"/>
    <p:sldId id="257" r:id="rId5"/>
    <p:sldId id="258" r:id="rId6"/>
    <p:sldId id="259" r:id="rId7"/>
    <p:sldId id="260" r:id="rId8"/>
    <p:sldId id="261" r:id="rId9"/>
    <p:sldId id="262" r:id="rId10"/>
    <p:sldId id="266" r:id="rId11"/>
    <p:sldId id="269" r:id="rId12"/>
    <p:sldId id="263" r:id="rId13"/>
    <p:sldId id="264" r:id="rId14"/>
    <p:sldId id="282" r:id="rId15"/>
    <p:sldId id="284" r:id="rId16"/>
    <p:sldId id="283" r:id="rId17"/>
    <p:sldId id="265" r:id="rId18"/>
    <p:sldId id="267" r:id="rId19"/>
    <p:sldId id="268" r:id="rId20"/>
    <p:sldId id="277" r:id="rId21"/>
    <p:sldId id="271" r:id="rId22"/>
    <p:sldId id="272" r:id="rId23"/>
    <p:sldId id="270" r:id="rId24"/>
    <p:sldId id="275" r:id="rId25"/>
    <p:sldId id="276" r:id="rId26"/>
    <p:sldId id="274" r:id="rId27"/>
    <p:sldId id="273" r:id="rId28"/>
    <p:sldId id="280"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F1273B0-E7F5-D13F-D57B-0796E3951BD5}" v="321" dt="2024-09-09T04:10:27.95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5610A-17B4-4656-93CF-E1D9982860F7}"/>
              </a:ext>
            </a:extLst>
          </p:cNvPr>
          <p:cNvSpPr>
            <a:spLocks noGrp="1"/>
          </p:cNvSpPr>
          <p:nvPr>
            <p:ph type="ctrTitle"/>
          </p:nvPr>
        </p:nvSpPr>
        <p:spPr>
          <a:xfrm>
            <a:off x="912629" y="1371600"/>
            <a:ext cx="5935540" cy="2696866"/>
          </a:xfrm>
        </p:spPr>
        <p:txBody>
          <a:bodyPr anchor="t">
            <a:normAutofit/>
          </a:bodyPr>
          <a:lstStyle>
            <a:lvl1pPr algn="l">
              <a:defRPr sz="4000"/>
            </a:lvl1pPr>
          </a:lstStyle>
          <a:p>
            <a:r>
              <a:rPr lang="en-US" dirty="0"/>
              <a:t>Click to edit Master title style</a:t>
            </a:r>
          </a:p>
        </p:txBody>
      </p:sp>
      <p:sp>
        <p:nvSpPr>
          <p:cNvPr id="3" name="Subtitle 2">
            <a:extLst>
              <a:ext uri="{FF2B5EF4-FFF2-40B4-BE49-F238E27FC236}">
                <a16:creationId xmlns:a16="http://schemas.microsoft.com/office/drawing/2014/main" id="{A451C80B-DFD6-415B-BA5B-E56E510CD12B}"/>
              </a:ext>
            </a:extLst>
          </p:cNvPr>
          <p:cNvSpPr>
            <a:spLocks noGrp="1"/>
          </p:cNvSpPr>
          <p:nvPr>
            <p:ph type="subTitle" idx="1"/>
          </p:nvPr>
        </p:nvSpPr>
        <p:spPr>
          <a:xfrm>
            <a:off x="912629" y="4584879"/>
            <a:ext cx="5935540" cy="1287887"/>
          </a:xfrm>
        </p:spPr>
        <p:txBody>
          <a:bodyPr anchor="b">
            <a:normAutofit/>
          </a:bodyPr>
          <a:lstStyle>
            <a:lvl1pPr marL="0" indent="0" algn="l">
              <a:lnSpc>
                <a:spcPct val="130000"/>
              </a:lnSpc>
              <a:buNone/>
              <a:defRPr sz="1800" b="1" cap="all" spc="300" baseline="0"/>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67A2065B-06FF-4991-9F8A-4BE25457B479}"/>
              </a:ext>
            </a:extLst>
          </p:cNvPr>
          <p:cNvSpPr>
            <a:spLocks noGrp="1"/>
          </p:cNvSpPr>
          <p:nvPr>
            <p:ph type="dt" sz="half" idx="10"/>
          </p:nvPr>
        </p:nvSpPr>
        <p:spPr/>
        <p:txBody>
          <a:bodyPr/>
          <a:lstStyle/>
          <a:p>
            <a:fld id="{8D5D83F1-BF6E-4A98-8153-BAC9ABDE7CE3}" type="datetimeFigureOut">
              <a:rPr lang="en-US" dirty="0"/>
              <a:t>9/8/2024</a:t>
            </a:fld>
            <a:endParaRPr lang="en-US" dirty="0"/>
          </a:p>
        </p:txBody>
      </p:sp>
      <p:sp>
        <p:nvSpPr>
          <p:cNvPr id="5" name="Footer Placeholder 4">
            <a:extLst>
              <a:ext uri="{FF2B5EF4-FFF2-40B4-BE49-F238E27FC236}">
                <a16:creationId xmlns:a16="http://schemas.microsoft.com/office/drawing/2014/main" id="{B20DF2FA-C604-45D8-A633-11D3742EC141}"/>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02EE5DA9-2D04-4850-AB9F-BD353816504A}"/>
              </a:ext>
            </a:extLst>
          </p:cNvPr>
          <p:cNvSpPr>
            <a:spLocks noGrp="1"/>
          </p:cNvSpPr>
          <p:nvPr>
            <p:ph type="sldNum" sz="quarter" idx="12"/>
          </p:nvPr>
        </p:nvSpPr>
        <p:spPr/>
        <p:txBody>
          <a:bodyPr/>
          <a:lstStyle/>
          <a:p>
            <a:fld id="{70C12960-6E85-460F-B6E3-5B82CB31AF3D}" type="slidenum">
              <a:rPr lang="en-US" dirty="0"/>
              <a:t>‹#›</a:t>
            </a:fld>
            <a:endParaRPr lang="en-US" dirty="0"/>
          </a:p>
        </p:txBody>
      </p:sp>
    </p:spTree>
    <p:extLst>
      <p:ext uri="{BB962C8B-B14F-4D97-AF65-F5344CB8AC3E}">
        <p14:creationId xmlns:p14="http://schemas.microsoft.com/office/powerpoint/2010/main" val="316414076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E4BB7-3F30-4C31-9BB2-8EC24FC0A1D6}"/>
              </a:ext>
            </a:extLst>
          </p:cNvPr>
          <p:cNvSpPr>
            <a:spLocks noGrp="1"/>
          </p:cNvSpPr>
          <p:nvPr>
            <p:ph type="title"/>
          </p:nvPr>
        </p:nvSpPr>
        <p:spPr/>
        <p:txBody>
          <a:bodyPr/>
          <a:lstStyle/>
          <a:p>
            <a:r>
              <a:rPr lang="en-US" dirty="0"/>
              <a:t>Click to edit Master title style</a:t>
            </a:r>
          </a:p>
        </p:txBody>
      </p:sp>
      <p:sp>
        <p:nvSpPr>
          <p:cNvPr id="3" name="Vertical Text Placeholder 2">
            <a:extLst>
              <a:ext uri="{FF2B5EF4-FFF2-40B4-BE49-F238E27FC236}">
                <a16:creationId xmlns:a16="http://schemas.microsoft.com/office/drawing/2014/main" id="{1ECF4134-70F5-4EE6-88BE-49D129630CDF}"/>
              </a:ext>
            </a:extLst>
          </p:cNvPr>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C19EABC7-C044-44DE-B303-55A0581DA1E8}"/>
              </a:ext>
            </a:extLst>
          </p:cNvPr>
          <p:cNvSpPr>
            <a:spLocks noGrp="1"/>
          </p:cNvSpPr>
          <p:nvPr>
            <p:ph type="dt" sz="half" idx="10"/>
          </p:nvPr>
        </p:nvSpPr>
        <p:spPr/>
        <p:txBody>
          <a:bodyPr/>
          <a:lstStyle/>
          <a:p>
            <a:fld id="{ED9BE5A2-57A1-4629-B29D-D386573AF9F3}" type="datetimeFigureOut">
              <a:rPr lang="en-US" dirty="0"/>
              <a:t>9/8/2024</a:t>
            </a:fld>
            <a:endParaRPr lang="en-US" dirty="0"/>
          </a:p>
        </p:txBody>
      </p:sp>
      <p:sp>
        <p:nvSpPr>
          <p:cNvPr id="5" name="Footer Placeholder 4">
            <a:extLst>
              <a:ext uri="{FF2B5EF4-FFF2-40B4-BE49-F238E27FC236}">
                <a16:creationId xmlns:a16="http://schemas.microsoft.com/office/drawing/2014/main" id="{4D4A63E1-5BC5-402E-9916-BAB84BCF0BB2}"/>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0A2EF915-AF64-4ECC-8B1A-B7E6A89B7917}"/>
              </a:ext>
            </a:extLst>
          </p:cNvPr>
          <p:cNvSpPr>
            <a:spLocks noGrp="1"/>
          </p:cNvSpPr>
          <p:nvPr>
            <p:ph type="sldNum" sz="quarter" idx="12"/>
          </p:nvPr>
        </p:nvSpPr>
        <p:spPr/>
        <p:txBody>
          <a:bodyPr/>
          <a:lstStyle/>
          <a:p>
            <a:fld id="{70C12960-6E85-460F-B6E3-5B82CB31AF3D}" type="slidenum">
              <a:rPr lang="en-US" dirty="0"/>
              <a:t>‹#›</a:t>
            </a:fld>
            <a:endParaRPr lang="en-US" dirty="0"/>
          </a:p>
        </p:txBody>
      </p:sp>
    </p:spTree>
    <p:extLst>
      <p:ext uri="{BB962C8B-B14F-4D97-AF65-F5344CB8AC3E}">
        <p14:creationId xmlns:p14="http://schemas.microsoft.com/office/powerpoint/2010/main" val="34561079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EB09414-2AA1-4D8E-A00A-C092FBC92D91}"/>
              </a:ext>
            </a:extLst>
          </p:cNvPr>
          <p:cNvSpPr>
            <a:spLocks noGrp="1"/>
          </p:cNvSpPr>
          <p:nvPr>
            <p:ph type="title" orient="vert"/>
          </p:nvPr>
        </p:nvSpPr>
        <p:spPr>
          <a:xfrm>
            <a:off x="9198077" y="1401097"/>
            <a:ext cx="2155722" cy="4775865"/>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D42C3A78-37C5-46D0-9DF4-CB78AF883C2C}"/>
              </a:ext>
            </a:extLst>
          </p:cNvPr>
          <p:cNvSpPr>
            <a:spLocks noGrp="1"/>
          </p:cNvSpPr>
          <p:nvPr>
            <p:ph type="body" orient="vert" idx="1"/>
          </p:nvPr>
        </p:nvSpPr>
        <p:spPr>
          <a:xfrm>
            <a:off x="838200" y="1401097"/>
            <a:ext cx="8232058" cy="4775866"/>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9D8705E-925D-4F57-8268-107CE3CF4C45}"/>
              </a:ext>
            </a:extLst>
          </p:cNvPr>
          <p:cNvSpPr>
            <a:spLocks noGrp="1"/>
          </p:cNvSpPr>
          <p:nvPr>
            <p:ph type="dt" sz="half" idx="10"/>
          </p:nvPr>
        </p:nvSpPr>
        <p:spPr/>
        <p:txBody>
          <a:bodyPr/>
          <a:lstStyle/>
          <a:p>
            <a:fld id="{A3A72485-1B57-41B4-A998-97848CC136C2}" type="datetimeFigureOut">
              <a:rPr lang="en-US" dirty="0"/>
              <a:t>9/8/2024</a:t>
            </a:fld>
            <a:endParaRPr lang="en-US" dirty="0"/>
          </a:p>
        </p:txBody>
      </p:sp>
      <p:sp>
        <p:nvSpPr>
          <p:cNvPr id="5" name="Footer Placeholder 4">
            <a:extLst>
              <a:ext uri="{FF2B5EF4-FFF2-40B4-BE49-F238E27FC236}">
                <a16:creationId xmlns:a16="http://schemas.microsoft.com/office/drawing/2014/main" id="{50FE207E-070D-4EC8-A44C-21F1815FDAAC}"/>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715D01D1-C266-4161-A820-C084B980131C}"/>
              </a:ext>
            </a:extLst>
          </p:cNvPr>
          <p:cNvSpPr>
            <a:spLocks noGrp="1"/>
          </p:cNvSpPr>
          <p:nvPr>
            <p:ph type="sldNum" sz="quarter" idx="12"/>
          </p:nvPr>
        </p:nvSpPr>
        <p:spPr/>
        <p:txBody>
          <a:bodyPr/>
          <a:lstStyle/>
          <a:p>
            <a:fld id="{70C12960-6E85-460F-B6E3-5B82CB31AF3D}" type="slidenum">
              <a:rPr lang="en-US" dirty="0"/>
              <a:t>‹#›</a:t>
            </a:fld>
            <a:endParaRPr lang="en-US" dirty="0"/>
          </a:p>
        </p:txBody>
      </p:sp>
    </p:spTree>
    <p:extLst>
      <p:ext uri="{BB962C8B-B14F-4D97-AF65-F5344CB8AC3E}">
        <p14:creationId xmlns:p14="http://schemas.microsoft.com/office/powerpoint/2010/main" val="31907206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8B246-6A68-46BE-9DBD-614FA8CF4E26}"/>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03E47706-8D18-4093-A7C1-F30D7543CEDE}"/>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EC7C8FC-AAEA-4AB6-9DB5-2503F58F0E69}"/>
              </a:ext>
            </a:extLst>
          </p:cNvPr>
          <p:cNvSpPr>
            <a:spLocks noGrp="1"/>
          </p:cNvSpPr>
          <p:nvPr>
            <p:ph type="dt" sz="half" idx="10"/>
          </p:nvPr>
        </p:nvSpPr>
        <p:spPr/>
        <p:txBody>
          <a:bodyPr/>
          <a:lstStyle/>
          <a:p>
            <a:fld id="{BA576E92-E5C8-4FF8-B2BE-A516F6A1724E}" type="datetimeFigureOut">
              <a:rPr lang="en-US" dirty="0"/>
              <a:t>9/8/2024</a:t>
            </a:fld>
            <a:endParaRPr lang="en-US" dirty="0"/>
          </a:p>
        </p:txBody>
      </p:sp>
      <p:sp>
        <p:nvSpPr>
          <p:cNvPr id="5" name="Footer Placeholder 4">
            <a:extLst>
              <a:ext uri="{FF2B5EF4-FFF2-40B4-BE49-F238E27FC236}">
                <a16:creationId xmlns:a16="http://schemas.microsoft.com/office/drawing/2014/main" id="{E8B1616B-3F08-4869-A522-773C38940F66}"/>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3E030CE6-9124-4B3A-A912-AE16B5C34003}"/>
              </a:ext>
            </a:extLst>
          </p:cNvPr>
          <p:cNvSpPr>
            <a:spLocks noGrp="1"/>
          </p:cNvSpPr>
          <p:nvPr>
            <p:ph type="sldNum" sz="quarter" idx="12"/>
          </p:nvPr>
        </p:nvSpPr>
        <p:spPr/>
        <p:txBody>
          <a:bodyPr/>
          <a:lstStyle/>
          <a:p>
            <a:fld id="{70C12960-6E85-460F-B6E3-5B82CB31AF3D}" type="slidenum">
              <a:rPr lang="en-US" dirty="0"/>
              <a:t>‹#›</a:t>
            </a:fld>
            <a:endParaRPr lang="en-US" dirty="0"/>
          </a:p>
        </p:txBody>
      </p:sp>
    </p:spTree>
    <p:extLst>
      <p:ext uri="{BB962C8B-B14F-4D97-AF65-F5344CB8AC3E}">
        <p14:creationId xmlns:p14="http://schemas.microsoft.com/office/powerpoint/2010/main" val="7022028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78885-57B2-4930-BD7D-CBF916EDF1C6}"/>
              </a:ext>
            </a:extLst>
          </p:cNvPr>
          <p:cNvSpPr>
            <a:spLocks noGrp="1"/>
          </p:cNvSpPr>
          <p:nvPr>
            <p:ph type="title"/>
          </p:nvPr>
        </p:nvSpPr>
        <p:spPr>
          <a:xfrm>
            <a:off x="912629" y="1709738"/>
            <a:ext cx="9214884" cy="3159974"/>
          </a:xfrm>
        </p:spPr>
        <p:txBody>
          <a:bodyPr anchor="b">
            <a:normAutofit/>
          </a:bodyPr>
          <a:lstStyle>
            <a:lvl1pPr>
              <a:defRPr sz="4800"/>
            </a:lvl1pPr>
          </a:lstStyle>
          <a:p>
            <a:r>
              <a:rPr lang="en-US" dirty="0"/>
              <a:t>Click to edit Master title style</a:t>
            </a:r>
          </a:p>
        </p:txBody>
      </p:sp>
      <p:sp>
        <p:nvSpPr>
          <p:cNvPr id="3" name="Text Placeholder 2">
            <a:extLst>
              <a:ext uri="{FF2B5EF4-FFF2-40B4-BE49-F238E27FC236}">
                <a16:creationId xmlns:a16="http://schemas.microsoft.com/office/drawing/2014/main" id="{9BE495E4-2F8B-4CC7-88AC-A312067E60D2}"/>
              </a:ext>
            </a:extLst>
          </p:cNvPr>
          <p:cNvSpPr>
            <a:spLocks noGrp="1"/>
          </p:cNvSpPr>
          <p:nvPr>
            <p:ph type="body" idx="1"/>
          </p:nvPr>
        </p:nvSpPr>
        <p:spPr>
          <a:xfrm>
            <a:off x="912628" y="5018567"/>
            <a:ext cx="7907079" cy="1073889"/>
          </a:xfrm>
        </p:spPr>
        <p:txBody>
          <a:bodyPr>
            <a:normAutofit/>
          </a:bodyPr>
          <a:lstStyle>
            <a:lvl1pPr marL="0" indent="0">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F8585CC9-BAD3-4807-90BB-97DA2D6A6BE2}"/>
              </a:ext>
            </a:extLst>
          </p:cNvPr>
          <p:cNvSpPr>
            <a:spLocks noGrp="1"/>
          </p:cNvSpPr>
          <p:nvPr>
            <p:ph type="dt" sz="half" idx="10"/>
          </p:nvPr>
        </p:nvSpPr>
        <p:spPr/>
        <p:txBody>
          <a:bodyPr/>
          <a:lstStyle/>
          <a:p>
            <a:fld id="{06DDB232-C681-46A2-B21F-2BD21E9CA134}" type="datetimeFigureOut">
              <a:rPr lang="en-US" dirty="0"/>
              <a:t>9/8/2024</a:t>
            </a:fld>
            <a:endParaRPr lang="en-US" dirty="0"/>
          </a:p>
        </p:txBody>
      </p:sp>
      <p:sp>
        <p:nvSpPr>
          <p:cNvPr id="5" name="Footer Placeholder 4">
            <a:extLst>
              <a:ext uri="{FF2B5EF4-FFF2-40B4-BE49-F238E27FC236}">
                <a16:creationId xmlns:a16="http://schemas.microsoft.com/office/drawing/2014/main" id="{5F108CEF-165F-4D7E-9666-5CD0156B497C}"/>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FE0EBC3D-3277-4D34-9F67-71040C21E3B3}"/>
              </a:ext>
            </a:extLst>
          </p:cNvPr>
          <p:cNvSpPr>
            <a:spLocks noGrp="1"/>
          </p:cNvSpPr>
          <p:nvPr>
            <p:ph type="sldNum" sz="quarter" idx="12"/>
          </p:nvPr>
        </p:nvSpPr>
        <p:spPr/>
        <p:txBody>
          <a:bodyPr/>
          <a:lstStyle/>
          <a:p>
            <a:fld id="{70C12960-6E85-460F-B6E3-5B82CB31AF3D}" type="slidenum">
              <a:rPr lang="en-US" dirty="0"/>
              <a:t>‹#›</a:t>
            </a:fld>
            <a:endParaRPr lang="en-US" dirty="0"/>
          </a:p>
        </p:txBody>
      </p:sp>
    </p:spTree>
    <p:extLst>
      <p:ext uri="{BB962C8B-B14F-4D97-AF65-F5344CB8AC3E}">
        <p14:creationId xmlns:p14="http://schemas.microsoft.com/office/powerpoint/2010/main" val="35296687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477A4-4D01-45B6-9563-0BF13BA72F7C}"/>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2EE17E00-96AC-45F0-82B2-9F601E9B93C2}"/>
              </a:ext>
            </a:extLst>
          </p:cNvPr>
          <p:cNvSpPr>
            <a:spLocks noGrp="1"/>
          </p:cNvSpPr>
          <p:nvPr>
            <p:ph sz="half" idx="1"/>
          </p:nvPr>
        </p:nvSpPr>
        <p:spPr>
          <a:xfrm>
            <a:off x="914400" y="2849526"/>
            <a:ext cx="5105400" cy="321047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2BA30CD-95C0-427B-A571-A7D8A53278F4}"/>
              </a:ext>
            </a:extLst>
          </p:cNvPr>
          <p:cNvSpPr>
            <a:spLocks noGrp="1"/>
          </p:cNvSpPr>
          <p:nvPr>
            <p:ph sz="half" idx="2"/>
          </p:nvPr>
        </p:nvSpPr>
        <p:spPr>
          <a:xfrm>
            <a:off x="6172200" y="2849526"/>
            <a:ext cx="5105400" cy="321048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86F67CAC-53E4-44AF-BEAC-8FFB96F05A86}"/>
              </a:ext>
            </a:extLst>
          </p:cNvPr>
          <p:cNvSpPr>
            <a:spLocks noGrp="1"/>
          </p:cNvSpPr>
          <p:nvPr>
            <p:ph type="dt" sz="half" idx="10"/>
          </p:nvPr>
        </p:nvSpPr>
        <p:spPr/>
        <p:txBody>
          <a:bodyPr/>
          <a:lstStyle/>
          <a:p>
            <a:fld id="{30ABE26E-66F9-4E5F-9E07-CA7CDB200281}" type="datetimeFigureOut">
              <a:rPr lang="en-US" dirty="0"/>
              <a:t>9/8/2024</a:t>
            </a:fld>
            <a:endParaRPr lang="en-US" dirty="0"/>
          </a:p>
        </p:txBody>
      </p:sp>
      <p:sp>
        <p:nvSpPr>
          <p:cNvPr id="6" name="Footer Placeholder 5">
            <a:extLst>
              <a:ext uri="{FF2B5EF4-FFF2-40B4-BE49-F238E27FC236}">
                <a16:creationId xmlns:a16="http://schemas.microsoft.com/office/drawing/2014/main" id="{083D9F3A-E7F0-45E7-AFA8-0D4A669EC16C}"/>
              </a:ext>
            </a:extLst>
          </p:cNvPr>
          <p:cNvSpPr>
            <a:spLocks noGrp="1"/>
          </p:cNvSpPr>
          <p:nvPr>
            <p:ph type="ftr" sz="quarter" idx="11"/>
          </p:nvPr>
        </p:nvSpPr>
        <p:spPr/>
        <p:txBody>
          <a:bodyPr/>
          <a:lstStyle/>
          <a:p>
            <a:r>
              <a:rPr lang="en-US" dirty="0"/>
              <a:t>
              </a:t>
            </a:r>
          </a:p>
        </p:txBody>
      </p:sp>
      <p:sp>
        <p:nvSpPr>
          <p:cNvPr id="7" name="Slide Number Placeholder 6">
            <a:extLst>
              <a:ext uri="{FF2B5EF4-FFF2-40B4-BE49-F238E27FC236}">
                <a16:creationId xmlns:a16="http://schemas.microsoft.com/office/drawing/2014/main" id="{3C5F008B-58BB-45FF-923F-5909DAB49D34}"/>
              </a:ext>
            </a:extLst>
          </p:cNvPr>
          <p:cNvSpPr>
            <a:spLocks noGrp="1"/>
          </p:cNvSpPr>
          <p:nvPr>
            <p:ph type="sldNum" sz="quarter" idx="12"/>
          </p:nvPr>
        </p:nvSpPr>
        <p:spPr/>
        <p:txBody>
          <a:bodyPr/>
          <a:lstStyle/>
          <a:p>
            <a:fld id="{70C12960-6E85-460F-B6E3-5B82CB31AF3D}" type="slidenum">
              <a:rPr lang="en-US" dirty="0"/>
              <a:t>‹#›</a:t>
            </a:fld>
            <a:endParaRPr lang="en-US" dirty="0"/>
          </a:p>
        </p:txBody>
      </p:sp>
    </p:spTree>
    <p:extLst>
      <p:ext uri="{BB962C8B-B14F-4D97-AF65-F5344CB8AC3E}">
        <p14:creationId xmlns:p14="http://schemas.microsoft.com/office/powerpoint/2010/main" val="35864679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7B549-9E51-42E0-992A-73E775957773}"/>
              </a:ext>
            </a:extLst>
          </p:cNvPr>
          <p:cNvSpPr>
            <a:spLocks noGrp="1"/>
          </p:cNvSpPr>
          <p:nvPr>
            <p:ph type="title"/>
          </p:nvPr>
        </p:nvSpPr>
        <p:spPr>
          <a:xfrm>
            <a:off x="912628" y="1371599"/>
            <a:ext cx="10442760" cy="939753"/>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C81A5FDC-7C4B-45FB-8462-E2CE79919F33}"/>
              </a:ext>
            </a:extLst>
          </p:cNvPr>
          <p:cNvSpPr>
            <a:spLocks noGrp="1"/>
          </p:cNvSpPr>
          <p:nvPr>
            <p:ph type="body" idx="1"/>
          </p:nvPr>
        </p:nvSpPr>
        <p:spPr>
          <a:xfrm>
            <a:off x="912628" y="2311353"/>
            <a:ext cx="5084947" cy="695372"/>
          </a:xfrm>
        </p:spPr>
        <p:txBody>
          <a:bodyPr anchor="b">
            <a:normAutofit/>
          </a:bodyPr>
          <a:lstStyle>
            <a:lvl1pPr marL="0" indent="0">
              <a:buNone/>
              <a:defRPr sz="1800" b="1" cap="all" spc="300" baseline="0"/>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CBD8B686-2E92-45B9-A3D7-9DCAA0C50B36}"/>
              </a:ext>
            </a:extLst>
          </p:cNvPr>
          <p:cNvSpPr>
            <a:spLocks noGrp="1"/>
          </p:cNvSpPr>
          <p:nvPr>
            <p:ph sz="half" idx="2"/>
          </p:nvPr>
        </p:nvSpPr>
        <p:spPr>
          <a:xfrm>
            <a:off x="912628" y="3006725"/>
            <a:ext cx="5084947" cy="318293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6ADB526-4A44-47B6-8D14-93202E590AA7}"/>
              </a:ext>
            </a:extLst>
          </p:cNvPr>
          <p:cNvSpPr>
            <a:spLocks noGrp="1"/>
          </p:cNvSpPr>
          <p:nvPr>
            <p:ph type="body" sz="quarter" idx="3"/>
          </p:nvPr>
        </p:nvSpPr>
        <p:spPr>
          <a:xfrm>
            <a:off x="6172200" y="2311353"/>
            <a:ext cx="5183188" cy="695372"/>
          </a:xfrm>
        </p:spPr>
        <p:txBody>
          <a:bodyPr anchor="b">
            <a:normAutofit/>
          </a:bodyPr>
          <a:lstStyle>
            <a:lvl1pPr marL="0" indent="0">
              <a:buNone/>
              <a:defRPr sz="1800" b="1" cap="all" spc="300" baseline="0"/>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574177CA-5C13-4311-BFD3-B98FBD942DA5}"/>
              </a:ext>
            </a:extLst>
          </p:cNvPr>
          <p:cNvSpPr>
            <a:spLocks noGrp="1"/>
          </p:cNvSpPr>
          <p:nvPr>
            <p:ph sz="quarter" idx="4"/>
          </p:nvPr>
        </p:nvSpPr>
        <p:spPr>
          <a:xfrm>
            <a:off x="6172200" y="3006725"/>
            <a:ext cx="5183188" cy="318293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4DEA255A-4CB5-40CA-B756-1AA5E27C20BF}"/>
              </a:ext>
            </a:extLst>
          </p:cNvPr>
          <p:cNvSpPr>
            <a:spLocks noGrp="1"/>
          </p:cNvSpPr>
          <p:nvPr>
            <p:ph type="dt" sz="half" idx="10"/>
          </p:nvPr>
        </p:nvSpPr>
        <p:spPr/>
        <p:txBody>
          <a:bodyPr/>
          <a:lstStyle/>
          <a:p>
            <a:fld id="{85A1A01C-F286-49E7-998E-3D5BB613F99A}" type="datetimeFigureOut">
              <a:rPr lang="en-US" dirty="0"/>
              <a:t>9/8/2024</a:t>
            </a:fld>
            <a:endParaRPr lang="en-US" dirty="0"/>
          </a:p>
        </p:txBody>
      </p:sp>
      <p:sp>
        <p:nvSpPr>
          <p:cNvPr id="8" name="Footer Placeholder 7">
            <a:extLst>
              <a:ext uri="{FF2B5EF4-FFF2-40B4-BE49-F238E27FC236}">
                <a16:creationId xmlns:a16="http://schemas.microsoft.com/office/drawing/2014/main" id="{FF3072C4-10F1-49B8-B0BF-69204EDDCFAE}"/>
              </a:ext>
            </a:extLst>
          </p:cNvPr>
          <p:cNvSpPr>
            <a:spLocks noGrp="1"/>
          </p:cNvSpPr>
          <p:nvPr>
            <p:ph type="ftr" sz="quarter" idx="11"/>
          </p:nvPr>
        </p:nvSpPr>
        <p:spPr/>
        <p:txBody>
          <a:bodyPr/>
          <a:lstStyle/>
          <a:p>
            <a:r>
              <a:rPr lang="en-US" dirty="0"/>
              <a:t>
              </a:t>
            </a:r>
          </a:p>
        </p:txBody>
      </p:sp>
      <p:sp>
        <p:nvSpPr>
          <p:cNvPr id="9" name="Slide Number Placeholder 8">
            <a:extLst>
              <a:ext uri="{FF2B5EF4-FFF2-40B4-BE49-F238E27FC236}">
                <a16:creationId xmlns:a16="http://schemas.microsoft.com/office/drawing/2014/main" id="{4A5ACC97-44C1-4887-909B-E6732D3C1FFE}"/>
              </a:ext>
            </a:extLst>
          </p:cNvPr>
          <p:cNvSpPr>
            <a:spLocks noGrp="1"/>
          </p:cNvSpPr>
          <p:nvPr>
            <p:ph type="sldNum" sz="quarter" idx="12"/>
          </p:nvPr>
        </p:nvSpPr>
        <p:spPr/>
        <p:txBody>
          <a:bodyPr/>
          <a:lstStyle/>
          <a:p>
            <a:fld id="{70C12960-6E85-460F-B6E3-5B82CB31AF3D}" type="slidenum">
              <a:rPr lang="en-US" dirty="0"/>
              <a:t>‹#›</a:t>
            </a:fld>
            <a:endParaRPr lang="en-US" dirty="0"/>
          </a:p>
        </p:txBody>
      </p:sp>
    </p:spTree>
    <p:extLst>
      <p:ext uri="{BB962C8B-B14F-4D97-AF65-F5344CB8AC3E}">
        <p14:creationId xmlns:p14="http://schemas.microsoft.com/office/powerpoint/2010/main" val="2367758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7D313-943A-47E0-8A7A-DFFBCC297AB7}"/>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23AC25A7-81C8-4AA1-AD9F-C78A451FDE2E}"/>
              </a:ext>
            </a:extLst>
          </p:cNvPr>
          <p:cNvSpPr>
            <a:spLocks noGrp="1"/>
          </p:cNvSpPr>
          <p:nvPr>
            <p:ph type="dt" sz="half" idx="10"/>
          </p:nvPr>
        </p:nvSpPr>
        <p:spPr/>
        <p:txBody>
          <a:bodyPr/>
          <a:lstStyle/>
          <a:p>
            <a:fld id="{B7CC2C0A-F771-42D9-AAB0-90C3A2B0FEAD}" type="datetimeFigureOut">
              <a:rPr lang="en-US" dirty="0"/>
              <a:t>9/8/2024</a:t>
            </a:fld>
            <a:endParaRPr lang="en-US" dirty="0"/>
          </a:p>
        </p:txBody>
      </p:sp>
      <p:sp>
        <p:nvSpPr>
          <p:cNvPr id="4" name="Footer Placeholder 3">
            <a:extLst>
              <a:ext uri="{FF2B5EF4-FFF2-40B4-BE49-F238E27FC236}">
                <a16:creationId xmlns:a16="http://schemas.microsoft.com/office/drawing/2014/main" id="{6EF54740-6022-46B2-9C55-B60E9651684F}"/>
              </a:ext>
            </a:extLst>
          </p:cNvPr>
          <p:cNvSpPr>
            <a:spLocks noGrp="1"/>
          </p:cNvSpPr>
          <p:nvPr>
            <p:ph type="ftr" sz="quarter" idx="11"/>
          </p:nvPr>
        </p:nvSpPr>
        <p:spPr/>
        <p:txBody>
          <a:bodyPr/>
          <a:lstStyle/>
          <a:p>
            <a:r>
              <a:rPr lang="en-US" dirty="0"/>
              <a:t>
              </a:t>
            </a:r>
          </a:p>
        </p:txBody>
      </p:sp>
      <p:sp>
        <p:nvSpPr>
          <p:cNvPr id="5" name="Slide Number Placeholder 4">
            <a:extLst>
              <a:ext uri="{FF2B5EF4-FFF2-40B4-BE49-F238E27FC236}">
                <a16:creationId xmlns:a16="http://schemas.microsoft.com/office/drawing/2014/main" id="{089497C9-6B5E-46D6-8FE9-0A5E0CF7F95B}"/>
              </a:ext>
            </a:extLst>
          </p:cNvPr>
          <p:cNvSpPr>
            <a:spLocks noGrp="1"/>
          </p:cNvSpPr>
          <p:nvPr>
            <p:ph type="sldNum" sz="quarter" idx="12"/>
          </p:nvPr>
        </p:nvSpPr>
        <p:spPr/>
        <p:txBody>
          <a:bodyPr/>
          <a:lstStyle/>
          <a:p>
            <a:fld id="{70C12960-6E85-460F-B6E3-5B82CB31AF3D}" type="slidenum">
              <a:rPr lang="en-US" dirty="0"/>
              <a:t>‹#›</a:t>
            </a:fld>
            <a:endParaRPr lang="en-US" dirty="0"/>
          </a:p>
        </p:txBody>
      </p:sp>
    </p:spTree>
    <p:extLst>
      <p:ext uri="{BB962C8B-B14F-4D97-AF65-F5344CB8AC3E}">
        <p14:creationId xmlns:p14="http://schemas.microsoft.com/office/powerpoint/2010/main" val="38331353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2740D3C-270A-401A-810C-2F86BBBB87D4}"/>
              </a:ext>
            </a:extLst>
          </p:cNvPr>
          <p:cNvSpPr>
            <a:spLocks noGrp="1"/>
          </p:cNvSpPr>
          <p:nvPr>
            <p:ph type="dt" sz="half" idx="10"/>
          </p:nvPr>
        </p:nvSpPr>
        <p:spPr/>
        <p:txBody>
          <a:bodyPr/>
          <a:lstStyle/>
          <a:p>
            <a:fld id="{2CA2A270-409D-4410-9649-B7481576446C}" type="datetimeFigureOut">
              <a:rPr lang="en-US" dirty="0"/>
              <a:t>9/8/2024</a:t>
            </a:fld>
            <a:endParaRPr lang="en-US" dirty="0"/>
          </a:p>
        </p:txBody>
      </p:sp>
      <p:sp>
        <p:nvSpPr>
          <p:cNvPr id="3" name="Footer Placeholder 2">
            <a:extLst>
              <a:ext uri="{FF2B5EF4-FFF2-40B4-BE49-F238E27FC236}">
                <a16:creationId xmlns:a16="http://schemas.microsoft.com/office/drawing/2014/main" id="{DDCBE9F8-1765-4F36-A4DE-1DB136025AC9}"/>
              </a:ext>
            </a:extLst>
          </p:cNvPr>
          <p:cNvSpPr>
            <a:spLocks noGrp="1"/>
          </p:cNvSpPr>
          <p:nvPr>
            <p:ph type="ftr" sz="quarter" idx="11"/>
          </p:nvPr>
        </p:nvSpPr>
        <p:spPr/>
        <p:txBody>
          <a:bodyPr/>
          <a:lstStyle/>
          <a:p>
            <a:r>
              <a:rPr lang="en-US" dirty="0"/>
              <a:t>
              </a:t>
            </a:r>
          </a:p>
        </p:txBody>
      </p:sp>
      <p:sp>
        <p:nvSpPr>
          <p:cNvPr id="4" name="Slide Number Placeholder 3">
            <a:extLst>
              <a:ext uri="{FF2B5EF4-FFF2-40B4-BE49-F238E27FC236}">
                <a16:creationId xmlns:a16="http://schemas.microsoft.com/office/drawing/2014/main" id="{7790CF9E-A6C6-4873-ADBE-7A2939319E58}"/>
              </a:ext>
            </a:extLst>
          </p:cNvPr>
          <p:cNvSpPr>
            <a:spLocks noGrp="1"/>
          </p:cNvSpPr>
          <p:nvPr>
            <p:ph type="sldNum" sz="quarter" idx="12"/>
          </p:nvPr>
        </p:nvSpPr>
        <p:spPr/>
        <p:txBody>
          <a:bodyPr/>
          <a:lstStyle/>
          <a:p>
            <a:fld id="{70C12960-6E85-460F-B6E3-5B82CB31AF3D}" type="slidenum">
              <a:rPr lang="en-US" dirty="0"/>
              <a:t>‹#›</a:t>
            </a:fld>
            <a:endParaRPr lang="en-US" dirty="0"/>
          </a:p>
        </p:txBody>
      </p:sp>
    </p:spTree>
    <p:extLst>
      <p:ext uri="{BB962C8B-B14F-4D97-AF65-F5344CB8AC3E}">
        <p14:creationId xmlns:p14="http://schemas.microsoft.com/office/powerpoint/2010/main" val="4718263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8CDF8-00AD-4441-A6D5-9D7A659EB6C0}"/>
              </a:ext>
            </a:extLst>
          </p:cNvPr>
          <p:cNvSpPr>
            <a:spLocks noGrp="1"/>
          </p:cNvSpPr>
          <p:nvPr>
            <p:ph type="title"/>
          </p:nvPr>
        </p:nvSpPr>
        <p:spPr>
          <a:xfrm>
            <a:off x="912628" y="1463038"/>
            <a:ext cx="3859397" cy="1471548"/>
          </a:xfrm>
        </p:spPr>
        <p:txBody>
          <a:bodyPr anchor="t"/>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28C330AF-CB7E-420A-AE8A-E02E90325885}"/>
              </a:ext>
            </a:extLst>
          </p:cNvPr>
          <p:cNvSpPr>
            <a:spLocks noGrp="1"/>
          </p:cNvSpPr>
          <p:nvPr>
            <p:ph idx="1"/>
          </p:nvPr>
        </p:nvSpPr>
        <p:spPr>
          <a:xfrm>
            <a:off x="5183188" y="987425"/>
            <a:ext cx="6172200" cy="4873625"/>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F43257AD-2422-4CDA-9C55-700F4B5BF251}"/>
              </a:ext>
            </a:extLst>
          </p:cNvPr>
          <p:cNvSpPr>
            <a:spLocks noGrp="1"/>
          </p:cNvSpPr>
          <p:nvPr>
            <p:ph type="body" sz="half" idx="2"/>
          </p:nvPr>
        </p:nvSpPr>
        <p:spPr>
          <a:xfrm>
            <a:off x="912628" y="2934586"/>
            <a:ext cx="3859397" cy="293440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E51B7454-C1CC-46F2-A6FB-1FE786C48F49}"/>
              </a:ext>
            </a:extLst>
          </p:cNvPr>
          <p:cNvSpPr>
            <a:spLocks noGrp="1"/>
          </p:cNvSpPr>
          <p:nvPr>
            <p:ph type="dt" sz="half" idx="10"/>
          </p:nvPr>
        </p:nvSpPr>
        <p:spPr/>
        <p:txBody>
          <a:bodyPr/>
          <a:lstStyle/>
          <a:p>
            <a:fld id="{42200AA3-798A-4433-8927-6E115914B6EF}" type="datetimeFigureOut">
              <a:rPr lang="en-US" dirty="0"/>
              <a:t>9/8/2024</a:t>
            </a:fld>
            <a:endParaRPr lang="en-US" dirty="0"/>
          </a:p>
        </p:txBody>
      </p:sp>
      <p:sp>
        <p:nvSpPr>
          <p:cNvPr id="6" name="Footer Placeholder 5">
            <a:extLst>
              <a:ext uri="{FF2B5EF4-FFF2-40B4-BE49-F238E27FC236}">
                <a16:creationId xmlns:a16="http://schemas.microsoft.com/office/drawing/2014/main" id="{49077DBE-6CC7-421B-AB5E-341E20BD922B}"/>
              </a:ext>
            </a:extLst>
          </p:cNvPr>
          <p:cNvSpPr>
            <a:spLocks noGrp="1"/>
          </p:cNvSpPr>
          <p:nvPr>
            <p:ph type="ftr" sz="quarter" idx="11"/>
          </p:nvPr>
        </p:nvSpPr>
        <p:spPr/>
        <p:txBody>
          <a:bodyPr/>
          <a:lstStyle/>
          <a:p>
            <a:r>
              <a:rPr lang="en-US" dirty="0"/>
              <a:t>
              </a:t>
            </a:r>
          </a:p>
        </p:txBody>
      </p:sp>
      <p:sp>
        <p:nvSpPr>
          <p:cNvPr id="7" name="Slide Number Placeholder 6">
            <a:extLst>
              <a:ext uri="{FF2B5EF4-FFF2-40B4-BE49-F238E27FC236}">
                <a16:creationId xmlns:a16="http://schemas.microsoft.com/office/drawing/2014/main" id="{FD6EAB8F-7526-4CDB-B782-FAD8B3E70B0A}"/>
              </a:ext>
            </a:extLst>
          </p:cNvPr>
          <p:cNvSpPr>
            <a:spLocks noGrp="1"/>
          </p:cNvSpPr>
          <p:nvPr>
            <p:ph type="sldNum" sz="quarter" idx="12"/>
          </p:nvPr>
        </p:nvSpPr>
        <p:spPr/>
        <p:txBody>
          <a:bodyPr/>
          <a:lstStyle/>
          <a:p>
            <a:fld id="{70C12960-6E85-460F-B6E3-5B82CB31AF3D}" type="slidenum">
              <a:rPr lang="en-US" dirty="0"/>
              <a:t>‹#›</a:t>
            </a:fld>
            <a:endParaRPr lang="en-US" dirty="0"/>
          </a:p>
        </p:txBody>
      </p:sp>
    </p:spTree>
    <p:extLst>
      <p:ext uri="{BB962C8B-B14F-4D97-AF65-F5344CB8AC3E}">
        <p14:creationId xmlns:p14="http://schemas.microsoft.com/office/powerpoint/2010/main" val="2287097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1647F-5A61-44C9-81DC-331C9AE5DDAE}"/>
              </a:ext>
            </a:extLst>
          </p:cNvPr>
          <p:cNvSpPr>
            <a:spLocks noGrp="1"/>
          </p:cNvSpPr>
          <p:nvPr>
            <p:ph type="title"/>
          </p:nvPr>
        </p:nvSpPr>
        <p:spPr>
          <a:xfrm>
            <a:off x="912628" y="1463038"/>
            <a:ext cx="3859397" cy="1471548"/>
          </a:xfrm>
        </p:spPr>
        <p:txBody>
          <a:bodyPr anchor="t"/>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31627A0F-F1B8-49BE-A0FF-7FE16E3BDCC1}"/>
              </a:ext>
            </a:extLst>
          </p:cNvPr>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a:p>
        </p:txBody>
      </p:sp>
      <p:sp>
        <p:nvSpPr>
          <p:cNvPr id="4" name="Text Placeholder 3">
            <a:extLst>
              <a:ext uri="{FF2B5EF4-FFF2-40B4-BE49-F238E27FC236}">
                <a16:creationId xmlns:a16="http://schemas.microsoft.com/office/drawing/2014/main" id="{C86D1BD6-1519-4431-9FAF-7D4F4129972C}"/>
              </a:ext>
            </a:extLst>
          </p:cNvPr>
          <p:cNvSpPr>
            <a:spLocks noGrp="1"/>
          </p:cNvSpPr>
          <p:nvPr>
            <p:ph type="body" sz="half" idx="2"/>
          </p:nvPr>
        </p:nvSpPr>
        <p:spPr>
          <a:xfrm>
            <a:off x="912628" y="2934586"/>
            <a:ext cx="3859397" cy="293440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25A587A0-353B-42C2-BA96-B1ADEDF642BE}"/>
              </a:ext>
            </a:extLst>
          </p:cNvPr>
          <p:cNvSpPr>
            <a:spLocks noGrp="1"/>
          </p:cNvSpPr>
          <p:nvPr>
            <p:ph type="dt" sz="half" idx="10"/>
          </p:nvPr>
        </p:nvSpPr>
        <p:spPr/>
        <p:txBody>
          <a:bodyPr/>
          <a:lstStyle/>
          <a:p>
            <a:fld id="{36322871-0F85-43DC-99D7-CA8E7437E2EC}" type="datetimeFigureOut">
              <a:rPr lang="en-US" dirty="0"/>
              <a:t>9/8/2024</a:t>
            </a:fld>
            <a:endParaRPr lang="en-US" dirty="0"/>
          </a:p>
        </p:txBody>
      </p:sp>
      <p:sp>
        <p:nvSpPr>
          <p:cNvPr id="6" name="Footer Placeholder 5">
            <a:extLst>
              <a:ext uri="{FF2B5EF4-FFF2-40B4-BE49-F238E27FC236}">
                <a16:creationId xmlns:a16="http://schemas.microsoft.com/office/drawing/2014/main" id="{44D5A88E-3957-4B76-B1BE-4164029217B5}"/>
              </a:ext>
            </a:extLst>
          </p:cNvPr>
          <p:cNvSpPr>
            <a:spLocks noGrp="1"/>
          </p:cNvSpPr>
          <p:nvPr>
            <p:ph type="ftr" sz="quarter" idx="11"/>
          </p:nvPr>
        </p:nvSpPr>
        <p:spPr/>
        <p:txBody>
          <a:bodyPr/>
          <a:lstStyle/>
          <a:p>
            <a:r>
              <a:rPr lang="en-US" dirty="0"/>
              <a:t>
              </a:t>
            </a:r>
          </a:p>
        </p:txBody>
      </p:sp>
      <p:sp>
        <p:nvSpPr>
          <p:cNvPr id="7" name="Slide Number Placeholder 6">
            <a:extLst>
              <a:ext uri="{FF2B5EF4-FFF2-40B4-BE49-F238E27FC236}">
                <a16:creationId xmlns:a16="http://schemas.microsoft.com/office/drawing/2014/main" id="{A5F7C5FD-E56A-4C66-8F23-087F95A2FD0E}"/>
              </a:ext>
            </a:extLst>
          </p:cNvPr>
          <p:cNvSpPr>
            <a:spLocks noGrp="1"/>
          </p:cNvSpPr>
          <p:nvPr>
            <p:ph type="sldNum" sz="quarter" idx="12"/>
          </p:nvPr>
        </p:nvSpPr>
        <p:spPr/>
        <p:txBody>
          <a:bodyPr/>
          <a:lstStyle/>
          <a:p>
            <a:fld id="{70C12960-6E85-460F-B6E3-5B82CB31AF3D}" type="slidenum">
              <a:rPr lang="en-US" dirty="0"/>
              <a:t>‹#›</a:t>
            </a:fld>
            <a:endParaRPr lang="en-US" dirty="0"/>
          </a:p>
        </p:txBody>
      </p:sp>
    </p:spTree>
    <p:extLst>
      <p:ext uri="{BB962C8B-B14F-4D97-AF65-F5344CB8AC3E}">
        <p14:creationId xmlns:p14="http://schemas.microsoft.com/office/powerpoint/2010/main" val="22358389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AB4E786-7636-4278-8595-D365D28A796A}"/>
              </a:ext>
            </a:extLst>
          </p:cNvPr>
          <p:cNvSpPr>
            <a:spLocks noGrp="1"/>
          </p:cNvSpPr>
          <p:nvPr>
            <p:ph type="title"/>
          </p:nvPr>
        </p:nvSpPr>
        <p:spPr>
          <a:xfrm>
            <a:off x="914400" y="1371601"/>
            <a:ext cx="10363200" cy="118757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EA740849-7059-4C70-992B-5304D2EE9BAB}"/>
              </a:ext>
            </a:extLst>
          </p:cNvPr>
          <p:cNvSpPr>
            <a:spLocks noGrp="1"/>
          </p:cNvSpPr>
          <p:nvPr>
            <p:ph type="body" idx="1"/>
          </p:nvPr>
        </p:nvSpPr>
        <p:spPr>
          <a:xfrm>
            <a:off x="914399" y="2559171"/>
            <a:ext cx="10363200" cy="338265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09FEBF6-CEA6-4332-87B3-697807571C84}"/>
              </a:ext>
            </a:extLst>
          </p:cNvPr>
          <p:cNvSpPr>
            <a:spLocks noGrp="1"/>
          </p:cNvSpPr>
          <p:nvPr>
            <p:ph type="dt" sz="half" idx="2"/>
          </p:nvPr>
        </p:nvSpPr>
        <p:spPr>
          <a:xfrm>
            <a:off x="912628" y="6356350"/>
            <a:ext cx="2743200" cy="365125"/>
          </a:xfrm>
          <a:prstGeom prst="rect">
            <a:avLst/>
          </a:prstGeom>
        </p:spPr>
        <p:txBody>
          <a:bodyPr vert="horz" lIns="91440" tIns="45720" rIns="91440" bIns="45720" rtlCol="0" anchor="ctr"/>
          <a:lstStyle>
            <a:lvl1pPr algn="l">
              <a:defRPr sz="900" b="1" cap="all" spc="300" baseline="0">
                <a:solidFill>
                  <a:schemeClr val="tx1"/>
                </a:solidFill>
              </a:defRPr>
            </a:lvl1pPr>
          </a:lstStyle>
          <a:p>
            <a:fld id="{E857DF4D-D974-434D-9D64-40B7405DF5F0}" type="datetimeFigureOut">
              <a:rPr lang="en-US" dirty="0"/>
              <a:t>9/8/2024</a:t>
            </a:fld>
            <a:endParaRPr lang="en-US" dirty="0"/>
          </a:p>
        </p:txBody>
      </p:sp>
      <p:sp>
        <p:nvSpPr>
          <p:cNvPr id="5" name="Footer Placeholder 4">
            <a:extLst>
              <a:ext uri="{FF2B5EF4-FFF2-40B4-BE49-F238E27FC236}">
                <a16:creationId xmlns:a16="http://schemas.microsoft.com/office/drawing/2014/main" id="{BC6BAF94-621C-43E1-BA0C-410A6899031B}"/>
              </a:ext>
            </a:extLst>
          </p:cNvPr>
          <p:cNvSpPr>
            <a:spLocks noGrp="1"/>
          </p:cNvSpPr>
          <p:nvPr>
            <p:ph type="ftr" sz="quarter" idx="3"/>
          </p:nvPr>
        </p:nvSpPr>
        <p:spPr>
          <a:xfrm>
            <a:off x="6767622" y="6356350"/>
            <a:ext cx="4040373" cy="365125"/>
          </a:xfrm>
          <a:prstGeom prst="rect">
            <a:avLst/>
          </a:prstGeom>
        </p:spPr>
        <p:txBody>
          <a:bodyPr vert="horz" lIns="91440" tIns="45720" rIns="91440" bIns="45720" rtlCol="0" anchor="ctr"/>
          <a:lstStyle>
            <a:lvl1pPr algn="r">
              <a:defRPr sz="900" b="1" cap="all" spc="300" baseline="0">
                <a:solidFill>
                  <a:schemeClr val="tx1"/>
                </a:solidFill>
              </a:defRPr>
            </a:lvl1pPr>
          </a:lstStyle>
          <a:p>
            <a:r>
              <a:rPr lang="en-US" dirty="0"/>
              <a:t>
              </a:t>
            </a:r>
          </a:p>
        </p:txBody>
      </p:sp>
      <p:sp>
        <p:nvSpPr>
          <p:cNvPr id="6" name="Slide Number Placeholder 5">
            <a:extLst>
              <a:ext uri="{FF2B5EF4-FFF2-40B4-BE49-F238E27FC236}">
                <a16:creationId xmlns:a16="http://schemas.microsoft.com/office/drawing/2014/main" id="{137D19E5-9E16-48C9-AAE2-0C70679A8D7B}"/>
              </a:ext>
            </a:extLst>
          </p:cNvPr>
          <p:cNvSpPr>
            <a:spLocks noGrp="1"/>
          </p:cNvSpPr>
          <p:nvPr>
            <p:ph type="sldNum" sz="quarter" idx="4"/>
          </p:nvPr>
        </p:nvSpPr>
        <p:spPr>
          <a:xfrm>
            <a:off x="10807995" y="6356350"/>
            <a:ext cx="723014" cy="365125"/>
          </a:xfrm>
          <a:prstGeom prst="rect">
            <a:avLst/>
          </a:prstGeom>
        </p:spPr>
        <p:txBody>
          <a:bodyPr vert="horz" lIns="91440" tIns="45720" rIns="91440" bIns="45720" rtlCol="0" anchor="ctr"/>
          <a:lstStyle>
            <a:lvl1pPr algn="r">
              <a:defRPr sz="900" b="1" cap="all" spc="300" baseline="0">
                <a:solidFill>
                  <a:schemeClr val="tx1"/>
                </a:solidFill>
              </a:defRPr>
            </a:lvl1pPr>
          </a:lstStyle>
          <a:p>
            <a:fld id="{70C12960-6E85-460F-B6E3-5B82CB31AF3D}" type="slidenum">
              <a:rPr lang="en-US" dirty="0"/>
              <a:t>‹#›</a:t>
            </a:fld>
            <a:endParaRPr lang="en-US" dirty="0"/>
          </a:p>
        </p:txBody>
      </p:sp>
      <p:cxnSp>
        <p:nvCxnSpPr>
          <p:cNvPr id="7" name="Straight Connector 6">
            <a:extLst>
              <a:ext uri="{FF2B5EF4-FFF2-40B4-BE49-F238E27FC236}">
                <a16:creationId xmlns:a16="http://schemas.microsoft.com/office/drawing/2014/main" id="{F209B62C-3402-4623-9A7C-AA048B56F8C3}"/>
              </a:ext>
            </a:extLst>
          </p:cNvPr>
          <p:cNvCxnSpPr>
            <a:cxnSpLocks/>
          </p:cNvCxnSpPr>
          <p:nvPr/>
        </p:nvCxnSpPr>
        <p:spPr>
          <a:xfrm>
            <a:off x="990600"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7690064"/>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Lst>
  <p:hf hdr="0"/>
  <p:txStyles>
    <p:titleStyle>
      <a:lvl1pPr algn="l" defTabSz="914400" rtl="0" eaLnBrk="1" latinLnBrk="0" hangingPunct="1">
        <a:lnSpc>
          <a:spcPct val="10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87000"/>
        <a:buFont typeface="Arial" panose="020B0604020202020204" pitchFamily="34" charset="0"/>
        <a:buChar char="•"/>
        <a:defRPr sz="2000" kern="1200">
          <a:solidFill>
            <a:schemeClr val="tx1"/>
          </a:solidFill>
          <a:latin typeface="+mn-lt"/>
          <a:ea typeface="+mn-ea"/>
          <a:cs typeface="+mn-cs"/>
        </a:defRPr>
      </a:lvl1pPr>
      <a:lvl2pPr marL="493776" indent="-228600" algn="l" defTabSz="914400" rtl="0" eaLnBrk="1" latinLnBrk="0" hangingPunct="1">
        <a:lnSpc>
          <a:spcPct val="120000"/>
        </a:lnSpc>
        <a:spcBef>
          <a:spcPts val="500"/>
        </a:spcBef>
        <a:buSzPct val="87000"/>
        <a:buFont typeface="Arial" panose="020B06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20000"/>
        </a:lnSpc>
        <a:spcBef>
          <a:spcPts val="500"/>
        </a:spcBef>
        <a:buSzPct val="87000"/>
        <a:buFont typeface="Arial" panose="020B0604020202020204" pitchFamily="34" charset="0"/>
        <a:buChar char="•"/>
        <a:defRPr sz="1600" kern="1200">
          <a:solidFill>
            <a:schemeClr val="tx1"/>
          </a:solidFill>
          <a:latin typeface="+mn-lt"/>
          <a:ea typeface="+mn-ea"/>
          <a:cs typeface="+mn-cs"/>
        </a:defRPr>
      </a:lvl3pPr>
      <a:lvl4pPr marL="1051560" indent="-28575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4pPr>
      <a:lvl5pPr marL="1298448" indent="-22860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2160">
          <p15:clr>
            <a:srgbClr val="F26B43"/>
          </p15:clr>
        </p15:guide>
        <p15:guide id="4" pos="3840">
          <p15:clr>
            <a:srgbClr val="F26B43"/>
          </p15:clr>
        </p15:guide>
        <p15:guide id="5" pos="576">
          <p15:clr>
            <a:srgbClr val="F26B43"/>
          </p15:clr>
        </p15:guide>
        <p15:guide id="6" orient="horz"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hyperlink" Target="https://en.wikipedia.org/wiki/Cartesian_coordinate" TargetMode="External"/><Relationship Id="rId3" Type="http://schemas.openxmlformats.org/officeDocument/2006/relationships/hyperlink" Target="https://en.wikipedia.org/wiki/Mathematics" TargetMode="External"/><Relationship Id="rId7" Type="http://schemas.openxmlformats.org/officeDocument/2006/relationships/hyperlink" Target="https://en.wikipedia.org/wiki/Line_segment" TargetMode="External"/><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hyperlink" Target="https://en.wikipedia.org/wiki/Length" TargetMode="External"/><Relationship Id="rId5" Type="http://schemas.openxmlformats.org/officeDocument/2006/relationships/hyperlink" Target="https://en.wikipedia.org/wiki/Euclidean_space" TargetMode="External"/><Relationship Id="rId4" Type="http://schemas.openxmlformats.org/officeDocument/2006/relationships/hyperlink" Target="https://en.wikipedia.org/wiki/Point_(geometry)" TargetMode="External"/><Relationship Id="rId9" Type="http://schemas.openxmlformats.org/officeDocument/2006/relationships/hyperlink" Target="https://en.wikipedia.org/wiki/Pythagorean_theorem"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en.wikipedia.org/wiki/Statistical_classification" TargetMode="External"/><Relationship Id="rId7" Type="http://schemas.openxmlformats.org/officeDocument/2006/relationships/hyperlink" Target="https://en.wikipedia.org/wiki/Document_classification" TargetMode="External"/><Relationship Id="rId2" Type="http://schemas.openxmlformats.org/officeDocument/2006/relationships/hyperlink" Target="https://en.wikipedia.org/wiki/Machine_learning" TargetMode="External"/><Relationship Id="rId1" Type="http://schemas.openxmlformats.org/officeDocument/2006/relationships/slideLayout" Target="../slideLayouts/slideLayout2.xml"/><Relationship Id="rId6" Type="http://schemas.openxmlformats.org/officeDocument/2006/relationships/hyperlink" Target="https://en.wikipedia.org/wiki/Feature_vector" TargetMode="External"/><Relationship Id="rId5" Type="http://schemas.openxmlformats.org/officeDocument/2006/relationships/hyperlink" Target="https://en.wikipedia.org/wiki/Features_(pattern_recognition)" TargetMode="External"/><Relationship Id="rId4" Type="http://schemas.openxmlformats.org/officeDocument/2006/relationships/hyperlink" Target="https://en.wikipedia.org/wiki/Linear_combination"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en.wikipedia.org/wiki/Human_visual_system" TargetMode="External"/><Relationship Id="rId2" Type="http://schemas.openxmlformats.org/officeDocument/2006/relationships/hyperlink" Target="https://en.wikipedia.org/wiki/Artificial_intelligence" TargetMode="Externa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hyperlink" Target="https://en.wikipedia.org/wiki/Computer_vision#cite_note-12" TargetMode="External"/></Relationships>
</file>

<file path=ppt/slides/_rels/slide7.xml.rels><?xml version="1.0" encoding="UTF-8" standalone="yes"?>
<Relationships xmlns="http://schemas.openxmlformats.org/package/2006/relationships"><Relationship Id="rId8" Type="http://schemas.openxmlformats.org/officeDocument/2006/relationships/hyperlink" Target="https://en.wikipedia.org/wiki/3D_reconstruction" TargetMode="External"/><Relationship Id="rId13" Type="http://schemas.openxmlformats.org/officeDocument/2006/relationships/image" Target="../media/image5.png"/><Relationship Id="rId3" Type="http://schemas.openxmlformats.org/officeDocument/2006/relationships/hyperlink" Target="https://en.wikipedia.org/wiki/Edge_detection" TargetMode="External"/><Relationship Id="rId7" Type="http://schemas.openxmlformats.org/officeDocument/2006/relationships/hyperlink" Target="https://en.wikipedia.org/wiki/Projective_geometry" TargetMode="External"/><Relationship Id="rId12" Type="http://schemas.openxmlformats.org/officeDocument/2006/relationships/hyperlink" Target="https://en.wikipedia.org/wiki/3D_reconstruction_from_multiple_images" TargetMode="External"/><Relationship Id="rId2" Type="http://schemas.openxmlformats.org/officeDocument/2006/relationships/hyperlink" Target="https://en.wikipedia.org/wiki/Algorithm" TargetMode="External"/><Relationship Id="rId1" Type="http://schemas.openxmlformats.org/officeDocument/2006/relationships/slideLayout" Target="../slideLayouts/slideLayout2.xml"/><Relationship Id="rId6" Type="http://schemas.openxmlformats.org/officeDocument/2006/relationships/hyperlink" Target="https://en.wikipedia.org/wiki/Motion_estimation" TargetMode="External"/><Relationship Id="rId11" Type="http://schemas.openxmlformats.org/officeDocument/2006/relationships/hyperlink" Target="https://en.wikipedia.org/wiki/Photogrammetry" TargetMode="External"/><Relationship Id="rId5" Type="http://schemas.openxmlformats.org/officeDocument/2006/relationships/hyperlink" Target="https://en.wikipedia.org/wiki/Optical_flow" TargetMode="External"/><Relationship Id="rId10" Type="http://schemas.openxmlformats.org/officeDocument/2006/relationships/hyperlink" Target="https://en.wikipedia.org/wiki/Bundle_adjustment" TargetMode="External"/><Relationship Id="rId4" Type="http://schemas.openxmlformats.org/officeDocument/2006/relationships/hyperlink" Target="https://en.wikipedia.org/wiki/Polyhedron_model" TargetMode="External"/><Relationship Id="rId9" Type="http://schemas.openxmlformats.org/officeDocument/2006/relationships/hyperlink" Target="https://en.wikipedia.org/wiki/Camera_resectioning" TargetMode="External"/><Relationship Id="rId14" Type="http://schemas.openxmlformats.org/officeDocument/2006/relationships/image" Target="../media/image6.svg"/></Relationships>
</file>

<file path=ppt/slides/_rels/slide8.xml.rels><?xml version="1.0" encoding="UTF-8" standalone="yes"?>
<Relationships xmlns="http://schemas.openxmlformats.org/package/2006/relationships"><Relationship Id="rId3" Type="http://schemas.openxmlformats.org/officeDocument/2006/relationships/hyperlink" Target="https://developer.ibm.com/articles/learn-the-basics-of-computer-vision-and-object-detection/" TargetMode="External"/><Relationship Id="rId2" Type="http://schemas.openxmlformats.org/officeDocument/2006/relationships/hyperlink" Target="https://www.ibm.com/topics/computer-vision" TargetMode="External"/><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E096C1-F632-A4A0-CE21-C198B14F0510}"/>
              </a:ext>
            </a:extLst>
          </p:cNvPr>
          <p:cNvSpPr>
            <a:spLocks noGrp="1"/>
          </p:cNvSpPr>
          <p:nvPr>
            <p:ph type="title"/>
          </p:nvPr>
        </p:nvSpPr>
        <p:spPr>
          <a:xfrm>
            <a:off x="914400" y="304801"/>
            <a:ext cx="10363200" cy="1187570"/>
          </a:xfrm>
        </p:spPr>
        <p:txBody>
          <a:bodyPr/>
          <a:lstStyle/>
          <a:p>
            <a:r>
              <a:rPr lang="ja-JP" altLang="en-US"/>
              <a:t>Hello</a:t>
            </a:r>
            <a:endParaRPr lang="ja-JP" altLang="en-US" dirty="0"/>
          </a:p>
        </p:txBody>
      </p:sp>
      <p:sp>
        <p:nvSpPr>
          <p:cNvPr id="3" name="Content Placeholder 2">
            <a:extLst>
              <a:ext uri="{FF2B5EF4-FFF2-40B4-BE49-F238E27FC236}">
                <a16:creationId xmlns:a16="http://schemas.microsoft.com/office/drawing/2014/main" id="{B9FD6BDE-F989-0567-0244-2772E2A2F398}"/>
              </a:ext>
            </a:extLst>
          </p:cNvPr>
          <p:cNvSpPr>
            <a:spLocks noGrp="1"/>
          </p:cNvSpPr>
          <p:nvPr>
            <p:ph idx="1"/>
          </p:nvPr>
        </p:nvSpPr>
        <p:spPr/>
        <p:txBody>
          <a:bodyPr/>
          <a:lstStyle/>
          <a:p>
            <a:endParaRPr lang="en-US"/>
          </a:p>
        </p:txBody>
      </p:sp>
      <p:sp>
        <p:nvSpPr>
          <p:cNvPr id="4" name="Date Placeholder 3">
            <a:extLst>
              <a:ext uri="{FF2B5EF4-FFF2-40B4-BE49-F238E27FC236}">
                <a16:creationId xmlns:a16="http://schemas.microsoft.com/office/drawing/2014/main" id="{A12946E2-27FF-4F4B-8135-CCA6947C8062}"/>
              </a:ext>
            </a:extLst>
          </p:cNvPr>
          <p:cNvSpPr>
            <a:spLocks noGrp="1"/>
          </p:cNvSpPr>
          <p:nvPr>
            <p:ph type="dt" sz="half" idx="10"/>
          </p:nvPr>
        </p:nvSpPr>
        <p:spPr/>
        <p:txBody>
          <a:bodyPr/>
          <a:lstStyle/>
          <a:p>
            <a:fld id="{8F2B8924-9B1A-4962-9262-F9BCF00606DC}" type="datetime1">
              <a:t>9/8/2024</a:t>
            </a:fld>
            <a:endParaRPr lang="en-US" dirty="0"/>
          </a:p>
        </p:txBody>
      </p:sp>
      <p:sp>
        <p:nvSpPr>
          <p:cNvPr id="5" name="Footer Placeholder 4">
            <a:extLst>
              <a:ext uri="{FF2B5EF4-FFF2-40B4-BE49-F238E27FC236}">
                <a16:creationId xmlns:a16="http://schemas.microsoft.com/office/drawing/2014/main" id="{4359F368-DBE2-0AEC-8A73-6E70E574A68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80B29D5-D791-37CB-CDF5-A3C0B5761B1E}"/>
              </a:ext>
            </a:extLst>
          </p:cNvPr>
          <p:cNvSpPr>
            <a:spLocks noGrp="1"/>
          </p:cNvSpPr>
          <p:nvPr>
            <p:ph type="sldNum" sz="quarter" idx="12"/>
          </p:nvPr>
        </p:nvSpPr>
        <p:spPr/>
        <p:txBody>
          <a:bodyPr/>
          <a:lstStyle/>
          <a:p>
            <a:fld id="{A65A5C87-DF58-40C8-B092-1DE63DB4547E}" type="slidenum">
              <a:rPr lang="en-US" dirty="0"/>
              <a:t>1</a:t>
            </a:fld>
            <a:endParaRPr lang="en-US" dirty="0"/>
          </a:p>
        </p:txBody>
      </p:sp>
    </p:spTree>
    <p:extLst>
      <p:ext uri="{BB962C8B-B14F-4D97-AF65-F5344CB8AC3E}">
        <p14:creationId xmlns:p14="http://schemas.microsoft.com/office/powerpoint/2010/main" val="30395923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5E0BA1-4365-EFB2-EDF5-B1B476A3BD0F}"/>
              </a:ext>
            </a:extLst>
          </p:cNvPr>
          <p:cNvSpPr>
            <a:spLocks noGrp="1"/>
          </p:cNvSpPr>
          <p:nvPr>
            <p:ph type="title"/>
          </p:nvPr>
        </p:nvSpPr>
        <p:spPr>
          <a:xfrm>
            <a:off x="1003300" y="215901"/>
            <a:ext cx="10363200" cy="1187570"/>
          </a:xfrm>
        </p:spPr>
        <p:txBody>
          <a:bodyPr/>
          <a:lstStyle/>
          <a:p>
            <a:r>
              <a:rPr lang="en-US"/>
              <a:t>What is a classification</a:t>
            </a:r>
          </a:p>
        </p:txBody>
      </p:sp>
      <p:sp>
        <p:nvSpPr>
          <p:cNvPr id="3" name="Content Placeholder 2">
            <a:extLst>
              <a:ext uri="{FF2B5EF4-FFF2-40B4-BE49-F238E27FC236}">
                <a16:creationId xmlns:a16="http://schemas.microsoft.com/office/drawing/2014/main" id="{E3C331B3-7A35-60DA-9050-DB430998AC77}"/>
              </a:ext>
            </a:extLst>
          </p:cNvPr>
          <p:cNvSpPr>
            <a:spLocks noGrp="1"/>
          </p:cNvSpPr>
          <p:nvPr>
            <p:ph idx="1"/>
          </p:nvPr>
        </p:nvSpPr>
        <p:spPr/>
        <p:txBody>
          <a:bodyPr vert="horz" lIns="91440" tIns="45720" rIns="91440" bIns="45720" rtlCol="0" anchor="t">
            <a:normAutofit/>
          </a:bodyPr>
          <a:lstStyle/>
          <a:p>
            <a:r>
              <a:rPr lang="en-US" sz="2800">
                <a:solidFill>
                  <a:schemeClr val="tx1">
                    <a:lumMod val="95000"/>
                  </a:schemeClr>
                </a:solidFill>
                <a:ea typeface="+mn-lt"/>
                <a:cs typeface="+mn-lt"/>
              </a:rPr>
              <a:t>Classification is a supervised machine learning method where the model tries to predict the correct label of a given input data. In classification, the model is fully trained using the training data, and then it is evaluated on test data before being used to perform prediction on new unseen data.</a:t>
            </a:r>
            <a:endParaRPr lang="en-US" sz="2800" dirty="0">
              <a:solidFill>
                <a:schemeClr val="tx1">
                  <a:lumMod val="95000"/>
                </a:schemeClr>
              </a:solidFill>
              <a:latin typeface="IBM Plex Sans"/>
            </a:endParaRPr>
          </a:p>
        </p:txBody>
      </p:sp>
    </p:spTree>
    <p:extLst>
      <p:ext uri="{BB962C8B-B14F-4D97-AF65-F5344CB8AC3E}">
        <p14:creationId xmlns:p14="http://schemas.microsoft.com/office/powerpoint/2010/main" val="14832914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C435F-1D24-697B-CFEA-04724EFD7EE3}"/>
              </a:ext>
            </a:extLst>
          </p:cNvPr>
          <p:cNvSpPr>
            <a:spLocks noGrp="1"/>
          </p:cNvSpPr>
          <p:nvPr>
            <p:ph type="title"/>
          </p:nvPr>
        </p:nvSpPr>
        <p:spPr>
          <a:xfrm>
            <a:off x="914400" y="431801"/>
            <a:ext cx="10363200" cy="1187570"/>
          </a:xfrm>
        </p:spPr>
        <p:txBody>
          <a:bodyPr/>
          <a:lstStyle/>
          <a:p>
            <a:r>
              <a:rPr lang="en-US" sz="3600" b="1">
                <a:solidFill>
                  <a:srgbClr val="202124"/>
                </a:solidFill>
              </a:rPr>
              <a:t> Supervised VS unsupervised learning</a:t>
            </a:r>
            <a:endParaRPr lang="en-US" sz="3600" b="1"/>
          </a:p>
          <a:p>
            <a:endParaRPr lang="en-US" dirty="0"/>
          </a:p>
        </p:txBody>
      </p:sp>
      <p:sp>
        <p:nvSpPr>
          <p:cNvPr id="3" name="Content Placeholder 2">
            <a:extLst>
              <a:ext uri="{FF2B5EF4-FFF2-40B4-BE49-F238E27FC236}">
                <a16:creationId xmlns:a16="http://schemas.microsoft.com/office/drawing/2014/main" id="{7C10292E-0FCD-FB26-2B1D-7CF8DF1A85D6}"/>
              </a:ext>
            </a:extLst>
          </p:cNvPr>
          <p:cNvSpPr>
            <a:spLocks noGrp="1"/>
          </p:cNvSpPr>
          <p:nvPr>
            <p:ph idx="1"/>
          </p:nvPr>
        </p:nvSpPr>
        <p:spPr>
          <a:xfrm>
            <a:off x="1007674" y="1979015"/>
            <a:ext cx="10168128" cy="3694176"/>
          </a:xfrm>
        </p:spPr>
        <p:txBody>
          <a:bodyPr vert="horz" lIns="91440" tIns="45720" rIns="91440" bIns="45720" rtlCol="0" anchor="t">
            <a:noAutofit/>
          </a:bodyPr>
          <a:lstStyle/>
          <a:p>
            <a:r>
              <a:rPr lang="en-US" sz="1800">
                <a:solidFill>
                  <a:srgbClr val="5F6368"/>
                </a:solidFill>
                <a:latin typeface="Calibri"/>
                <a:ea typeface="+mn-lt"/>
                <a:cs typeface="+mn-lt"/>
              </a:rPr>
              <a:t>The biggest difference between supervised and unsupervised machine learning is the type of data used. Supervised learning uses labeled training data, and unsupervised learning does not. </a:t>
            </a:r>
            <a:endParaRPr lang="en-US" sz="1800">
              <a:latin typeface="Calibri"/>
              <a:ea typeface="Calibri"/>
              <a:cs typeface="Calibri"/>
            </a:endParaRPr>
          </a:p>
          <a:p>
            <a:r>
              <a:rPr lang="en-US" sz="1800">
                <a:solidFill>
                  <a:srgbClr val="5F6368"/>
                </a:solidFill>
                <a:latin typeface="Calibri"/>
                <a:ea typeface="+mn-lt"/>
                <a:cs typeface="+mn-lt"/>
              </a:rPr>
              <a:t>More simply, supervised learning models have a baseline understanding of what the correct output values should be. </a:t>
            </a:r>
            <a:endParaRPr lang="en-US" sz="1800">
              <a:latin typeface="Calibri"/>
              <a:ea typeface="Calibri"/>
              <a:cs typeface="Calibri"/>
            </a:endParaRPr>
          </a:p>
          <a:p>
            <a:r>
              <a:rPr lang="en-US" sz="1800">
                <a:solidFill>
                  <a:srgbClr val="5F6368"/>
                </a:solidFill>
                <a:latin typeface="Calibri"/>
                <a:ea typeface="+mn-lt"/>
                <a:cs typeface="+mn-lt"/>
              </a:rPr>
              <a:t>With supervised learning, an algorithm uses a sample dataset to train itself to make predictions, iteratively adjusting itself to minimize error. These datasets are labeled for context, providing the desired output values to enable a model to give a “correct” answer. </a:t>
            </a:r>
            <a:endParaRPr lang="en-US" sz="1800">
              <a:latin typeface="Calibri"/>
              <a:ea typeface="Calibri"/>
              <a:cs typeface="Calibri"/>
            </a:endParaRPr>
          </a:p>
          <a:p>
            <a:r>
              <a:rPr lang="en-US" sz="1800">
                <a:solidFill>
                  <a:srgbClr val="5F6368"/>
                </a:solidFill>
                <a:latin typeface="Calibri"/>
                <a:ea typeface="+mn-lt"/>
                <a:cs typeface="+mn-lt"/>
              </a:rPr>
              <a:t>In contrast, unsupervised learning algorithms work independently to learn the data's inherent structure without any specific guidance or instruction. You simply provide unlabeled input data and let the algorithm identify any naturally occurring patterns in the dataset. </a:t>
            </a:r>
            <a:endParaRPr lang="en-US" sz="1800">
              <a:latin typeface="Calibri"/>
            </a:endParaRPr>
          </a:p>
          <a:p>
            <a:pPr marL="0" indent="0">
              <a:buNone/>
            </a:pPr>
            <a:endParaRPr lang="en-US" dirty="0"/>
          </a:p>
        </p:txBody>
      </p:sp>
      <p:sp>
        <p:nvSpPr>
          <p:cNvPr id="4" name="Date Placeholder 3">
            <a:extLst>
              <a:ext uri="{FF2B5EF4-FFF2-40B4-BE49-F238E27FC236}">
                <a16:creationId xmlns:a16="http://schemas.microsoft.com/office/drawing/2014/main" id="{AC0E476F-DC34-04D1-2303-67B0399FDDB3}"/>
              </a:ext>
            </a:extLst>
          </p:cNvPr>
          <p:cNvSpPr>
            <a:spLocks noGrp="1"/>
          </p:cNvSpPr>
          <p:nvPr>
            <p:ph type="dt" sz="half" idx="10"/>
          </p:nvPr>
        </p:nvSpPr>
        <p:spPr/>
        <p:txBody>
          <a:bodyPr/>
          <a:lstStyle/>
          <a:p>
            <a:fld id="{1FA18181-BCF3-4F11-AEA3-41C299A491C5}" type="datetime1">
              <a:t>9/8/2024</a:t>
            </a:fld>
            <a:endParaRPr lang="en-US" dirty="0"/>
          </a:p>
        </p:txBody>
      </p:sp>
      <p:sp>
        <p:nvSpPr>
          <p:cNvPr id="5" name="Footer Placeholder 4">
            <a:extLst>
              <a:ext uri="{FF2B5EF4-FFF2-40B4-BE49-F238E27FC236}">
                <a16:creationId xmlns:a16="http://schemas.microsoft.com/office/drawing/2014/main" id="{8699C563-9996-7E11-6AF8-BFA00E5F1FF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EE89272-03BC-D824-4515-0D499E80542A}"/>
              </a:ext>
            </a:extLst>
          </p:cNvPr>
          <p:cNvSpPr>
            <a:spLocks noGrp="1"/>
          </p:cNvSpPr>
          <p:nvPr>
            <p:ph type="sldNum" sz="quarter" idx="12"/>
          </p:nvPr>
        </p:nvSpPr>
        <p:spPr/>
        <p:txBody>
          <a:bodyPr/>
          <a:lstStyle/>
          <a:p>
            <a:fld id="{A65A5C87-DF58-40C8-B092-1DE63DB4547E}" type="slidenum">
              <a:rPr lang="en-US" dirty="0"/>
              <a:t>11</a:t>
            </a:fld>
            <a:endParaRPr lang="en-US" dirty="0"/>
          </a:p>
        </p:txBody>
      </p:sp>
    </p:spTree>
    <p:extLst>
      <p:ext uri="{BB962C8B-B14F-4D97-AF65-F5344CB8AC3E}">
        <p14:creationId xmlns:p14="http://schemas.microsoft.com/office/powerpoint/2010/main" val="22123936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D99EE-22F7-C6E7-9B3A-A39A64ED4DCC}"/>
              </a:ext>
            </a:extLst>
          </p:cNvPr>
          <p:cNvSpPr>
            <a:spLocks noGrp="1"/>
          </p:cNvSpPr>
          <p:nvPr>
            <p:ph type="title"/>
          </p:nvPr>
        </p:nvSpPr>
        <p:spPr>
          <a:xfrm>
            <a:off x="1143000" y="1181098"/>
            <a:ext cx="4953000" cy="2713170"/>
          </a:xfrm>
        </p:spPr>
        <p:txBody>
          <a:bodyPr vert="horz" lIns="91440" tIns="45720" rIns="91440" bIns="45720" rtlCol="0" anchor="t">
            <a:normAutofit/>
          </a:bodyPr>
          <a:lstStyle/>
          <a:p>
            <a:r>
              <a:rPr lang="en-US" sz="4800" cap="all" spc="300"/>
              <a:t>What does a robot see?</a:t>
            </a:r>
          </a:p>
        </p:txBody>
      </p:sp>
      <p:pic>
        <p:nvPicPr>
          <p:cNvPr id="4" name="Content Placeholder 3" descr="A cat and dog with a dog and a dog&#10;&#10;Description automatically generated">
            <a:extLst>
              <a:ext uri="{FF2B5EF4-FFF2-40B4-BE49-F238E27FC236}">
                <a16:creationId xmlns:a16="http://schemas.microsoft.com/office/drawing/2014/main" id="{2B646099-764E-E8EE-20A3-3885AF5E6D03}"/>
              </a:ext>
            </a:extLst>
          </p:cNvPr>
          <p:cNvPicPr>
            <a:picLocks noGrp="1" noChangeAspect="1"/>
          </p:cNvPicPr>
          <p:nvPr>
            <p:ph idx="1"/>
          </p:nvPr>
        </p:nvPicPr>
        <p:blipFill>
          <a:blip r:embed="rId2"/>
          <a:stretch>
            <a:fillRect/>
          </a:stretch>
        </p:blipFill>
        <p:spPr>
          <a:xfrm>
            <a:off x="6103099" y="734957"/>
            <a:ext cx="4339521" cy="2695070"/>
          </a:xfrm>
          <a:prstGeom prst="rect">
            <a:avLst/>
          </a:prstGeom>
        </p:spPr>
      </p:pic>
      <p:pic>
        <p:nvPicPr>
          <p:cNvPr id="5" name="Picture 4" descr="A dog sitting on a table&#10;&#10;Description automatically generated">
            <a:extLst>
              <a:ext uri="{FF2B5EF4-FFF2-40B4-BE49-F238E27FC236}">
                <a16:creationId xmlns:a16="http://schemas.microsoft.com/office/drawing/2014/main" id="{BD1ADFC8-0296-EA30-216C-889413EC9075}"/>
              </a:ext>
            </a:extLst>
          </p:cNvPr>
          <p:cNvPicPr>
            <a:picLocks noChangeAspect="1"/>
          </p:cNvPicPr>
          <p:nvPr/>
        </p:nvPicPr>
        <p:blipFill>
          <a:blip r:embed="rId3"/>
          <a:stretch>
            <a:fillRect/>
          </a:stretch>
        </p:blipFill>
        <p:spPr>
          <a:xfrm>
            <a:off x="4553667" y="3858047"/>
            <a:ext cx="7289490" cy="2511565"/>
          </a:xfrm>
          <a:prstGeom prst="rect">
            <a:avLst/>
          </a:prstGeom>
        </p:spPr>
      </p:pic>
    </p:spTree>
    <p:extLst>
      <p:ext uri="{BB962C8B-B14F-4D97-AF65-F5344CB8AC3E}">
        <p14:creationId xmlns:p14="http://schemas.microsoft.com/office/powerpoint/2010/main" val="18736469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C11A3-9F8D-ED5A-8432-2AA325DDC8D9}"/>
              </a:ext>
            </a:extLst>
          </p:cNvPr>
          <p:cNvSpPr>
            <a:spLocks noGrp="1"/>
          </p:cNvSpPr>
          <p:nvPr>
            <p:ph type="title"/>
          </p:nvPr>
        </p:nvSpPr>
        <p:spPr>
          <a:xfrm>
            <a:off x="1220560" y="255814"/>
            <a:ext cx="10363200" cy="1187570"/>
          </a:xfrm>
        </p:spPr>
        <p:txBody>
          <a:bodyPr>
            <a:normAutofit/>
          </a:bodyPr>
          <a:lstStyle/>
          <a:p>
            <a:r>
              <a:rPr lang="en-US" sz="4400">
                <a:solidFill>
                  <a:schemeClr val="tx1">
                    <a:lumMod val="95000"/>
                  </a:schemeClr>
                </a:solidFill>
                <a:latin typeface="IBM Plex Sans"/>
              </a:rPr>
              <a:t>K-nearest neighbors (KNN)</a:t>
            </a:r>
            <a:endParaRPr lang="en-US" sz="4400">
              <a:solidFill>
                <a:schemeClr val="tx1">
                  <a:lumMod val="95000"/>
                </a:schemeClr>
              </a:solidFill>
            </a:endParaRPr>
          </a:p>
        </p:txBody>
      </p:sp>
      <p:sp>
        <p:nvSpPr>
          <p:cNvPr id="3" name="Content Placeholder 2">
            <a:extLst>
              <a:ext uri="{FF2B5EF4-FFF2-40B4-BE49-F238E27FC236}">
                <a16:creationId xmlns:a16="http://schemas.microsoft.com/office/drawing/2014/main" id="{827E9254-4773-A040-49B3-9C5998B35029}"/>
              </a:ext>
            </a:extLst>
          </p:cNvPr>
          <p:cNvSpPr>
            <a:spLocks noGrp="1"/>
          </p:cNvSpPr>
          <p:nvPr>
            <p:ph idx="1"/>
          </p:nvPr>
        </p:nvSpPr>
        <p:spPr>
          <a:xfrm>
            <a:off x="914399" y="2014885"/>
            <a:ext cx="10363200" cy="3382658"/>
          </a:xfrm>
        </p:spPr>
        <p:txBody>
          <a:bodyPr vert="horz" lIns="91440" tIns="45720" rIns="91440" bIns="45720" rtlCol="0" anchor="t">
            <a:normAutofit/>
          </a:bodyPr>
          <a:lstStyle/>
          <a:p>
            <a:r>
              <a:rPr lang="en-US" sz="2000" dirty="0">
                <a:solidFill>
                  <a:schemeClr val="tx1">
                    <a:lumMod val="95000"/>
                  </a:schemeClr>
                </a:solidFill>
                <a:latin typeface="IBM Plex Sans"/>
              </a:rPr>
              <a:t>The k-nearest neighbors (KNN) algorithm is a non-parametric, supervised learning classifier, which uses proximity to make classifications or predictions about the grouping of an individual data point. It is one of the popular and simplest classification and regression classifiers used in machine learning </a:t>
            </a:r>
            <a:r>
              <a:rPr lang="en-US" sz="2000">
                <a:solidFill>
                  <a:schemeClr val="tx1">
                    <a:lumMod val="95000"/>
                  </a:schemeClr>
                </a:solidFill>
                <a:latin typeface="IBM Plex Sans"/>
              </a:rPr>
              <a:t>today.</a:t>
            </a:r>
            <a:endParaRPr lang="en-US" sz="2000">
              <a:solidFill>
                <a:schemeClr val="tx1">
                  <a:lumMod val="95000"/>
                </a:schemeClr>
              </a:solidFill>
              <a:latin typeface="Avenir Next LT Pro"/>
            </a:endParaRPr>
          </a:p>
          <a:p>
            <a:r>
              <a:rPr lang="en-US" sz="2000" dirty="0">
                <a:solidFill>
                  <a:schemeClr val="tx1">
                    <a:lumMod val="95000"/>
                  </a:schemeClr>
                </a:solidFill>
                <a:latin typeface="IBM Plex Sans"/>
              </a:rPr>
              <a:t>While the KNN algorithm can be used for either regression or classification problems, it is typically used as a classification algorithm, working off the assumption that similar points can be found near one another.</a:t>
            </a:r>
            <a:endParaRPr lang="en-US" sz="2000" dirty="0">
              <a:solidFill>
                <a:schemeClr val="tx1">
                  <a:lumMod val="95000"/>
                </a:schemeClr>
              </a:solidFill>
            </a:endParaRPr>
          </a:p>
        </p:txBody>
      </p:sp>
    </p:spTree>
    <p:extLst>
      <p:ext uri="{BB962C8B-B14F-4D97-AF65-F5344CB8AC3E}">
        <p14:creationId xmlns:p14="http://schemas.microsoft.com/office/powerpoint/2010/main" val="6068760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6DA14-6C4C-178E-EDE1-530BE6AABF6E}"/>
              </a:ext>
            </a:extLst>
          </p:cNvPr>
          <p:cNvSpPr>
            <a:spLocks noGrp="1"/>
          </p:cNvSpPr>
          <p:nvPr>
            <p:ph type="title"/>
          </p:nvPr>
        </p:nvSpPr>
        <p:spPr>
          <a:xfrm>
            <a:off x="914400" y="378280"/>
            <a:ext cx="10363200" cy="1187570"/>
          </a:xfrm>
        </p:spPr>
        <p:txBody>
          <a:bodyPr/>
          <a:lstStyle/>
          <a:p>
            <a:r>
              <a:rPr lang="en-US" dirty="0"/>
              <a:t>Understand of KNN</a:t>
            </a:r>
          </a:p>
        </p:txBody>
      </p:sp>
      <p:sp>
        <p:nvSpPr>
          <p:cNvPr id="3" name="Content Placeholder 2">
            <a:extLst>
              <a:ext uri="{FF2B5EF4-FFF2-40B4-BE49-F238E27FC236}">
                <a16:creationId xmlns:a16="http://schemas.microsoft.com/office/drawing/2014/main" id="{B4382C12-3197-829E-D36B-F34D8EA08557}"/>
              </a:ext>
            </a:extLst>
          </p:cNvPr>
          <p:cNvSpPr>
            <a:spLocks noGrp="1"/>
          </p:cNvSpPr>
          <p:nvPr>
            <p:ph idx="1"/>
          </p:nvPr>
        </p:nvSpPr>
        <p:spPr/>
        <p:txBody>
          <a:bodyPr vert="horz" lIns="91440" tIns="45720" rIns="91440" bIns="45720" rtlCol="0" anchor="t">
            <a:normAutofit/>
          </a:bodyPr>
          <a:lstStyle/>
          <a:p>
            <a:r>
              <a:rPr lang="en-US" dirty="0">
                <a:ea typeface="+mn-lt"/>
                <a:cs typeface="+mn-lt"/>
              </a:rPr>
              <a:t>Imagine you come to a new city and you ask your friends who are familiar with the local area to recommend a restaurant. When you only ask your closest friend, k=1, when you consider the suggestions of 3 friends around you, k=3, and when you ask everyone for suggestions, k=n. In short, KNN is a method of making decisions based on the suggestions of people around you.</a:t>
            </a:r>
          </a:p>
        </p:txBody>
      </p:sp>
      <p:sp>
        <p:nvSpPr>
          <p:cNvPr id="4" name="Date Placeholder 3">
            <a:extLst>
              <a:ext uri="{FF2B5EF4-FFF2-40B4-BE49-F238E27FC236}">
                <a16:creationId xmlns:a16="http://schemas.microsoft.com/office/drawing/2014/main" id="{CE5BD5B2-62E2-14F6-908D-12C2CD8F31CC}"/>
              </a:ext>
            </a:extLst>
          </p:cNvPr>
          <p:cNvSpPr>
            <a:spLocks noGrp="1"/>
          </p:cNvSpPr>
          <p:nvPr>
            <p:ph type="dt" sz="half" idx="10"/>
          </p:nvPr>
        </p:nvSpPr>
        <p:spPr/>
        <p:txBody>
          <a:bodyPr/>
          <a:lstStyle/>
          <a:p>
            <a:fld id="{796F4F4C-C8E3-4D8A-81A9-CD0E6530FFB9}" type="datetime1">
              <a:t>9/8/2024</a:t>
            </a:fld>
            <a:endParaRPr lang="en-US" dirty="0"/>
          </a:p>
        </p:txBody>
      </p:sp>
      <p:sp>
        <p:nvSpPr>
          <p:cNvPr id="5" name="Footer Placeholder 4">
            <a:extLst>
              <a:ext uri="{FF2B5EF4-FFF2-40B4-BE49-F238E27FC236}">
                <a16:creationId xmlns:a16="http://schemas.microsoft.com/office/drawing/2014/main" id="{357DF693-4530-8AE8-CC60-5BB0E5A5E231}"/>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F6961BBB-3A97-8EF4-EE4A-6C3D73A9FAFC}"/>
              </a:ext>
            </a:extLst>
          </p:cNvPr>
          <p:cNvSpPr>
            <a:spLocks noGrp="1"/>
          </p:cNvSpPr>
          <p:nvPr>
            <p:ph type="sldNum" sz="quarter" idx="12"/>
          </p:nvPr>
        </p:nvSpPr>
        <p:spPr/>
        <p:txBody>
          <a:bodyPr/>
          <a:lstStyle/>
          <a:p>
            <a:fld id="{70C12960-6E85-460F-B6E3-5B82CB31AF3D}" type="slidenum">
              <a:rPr lang="en-US" dirty="0"/>
              <a:t>14</a:t>
            </a:fld>
            <a:endParaRPr lang="en-US" dirty="0"/>
          </a:p>
        </p:txBody>
      </p:sp>
    </p:spTree>
    <p:extLst>
      <p:ext uri="{BB962C8B-B14F-4D97-AF65-F5344CB8AC3E}">
        <p14:creationId xmlns:p14="http://schemas.microsoft.com/office/powerpoint/2010/main" val="11014825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82469-5F05-94E9-CECE-B9CC71958EC0}"/>
              </a:ext>
            </a:extLst>
          </p:cNvPr>
          <p:cNvSpPr>
            <a:spLocks noGrp="1"/>
          </p:cNvSpPr>
          <p:nvPr>
            <p:ph type="title"/>
          </p:nvPr>
        </p:nvSpPr>
        <p:spPr>
          <a:xfrm>
            <a:off x="914400" y="85726"/>
            <a:ext cx="10363200" cy="1187570"/>
          </a:xfrm>
        </p:spPr>
        <p:txBody>
          <a:bodyPr/>
          <a:lstStyle/>
          <a:p>
            <a:r>
              <a:rPr lang="en-US" dirty="0"/>
              <a:t>Xiaoming's </a:t>
            </a:r>
            <a:r>
              <a:rPr lang="en-US" dirty="0">
                <a:ea typeface="+mj-lt"/>
                <a:cs typeface="+mj-lt"/>
              </a:rPr>
              <a:t>Confession</a:t>
            </a:r>
          </a:p>
        </p:txBody>
      </p:sp>
      <p:sp>
        <p:nvSpPr>
          <p:cNvPr id="3" name="Content Placeholder 2">
            <a:extLst>
              <a:ext uri="{FF2B5EF4-FFF2-40B4-BE49-F238E27FC236}">
                <a16:creationId xmlns:a16="http://schemas.microsoft.com/office/drawing/2014/main" id="{7BDF2613-0ADD-E0D7-5244-C1ED3DE4C7CC}"/>
              </a:ext>
            </a:extLst>
          </p:cNvPr>
          <p:cNvSpPr>
            <a:spLocks noGrp="1"/>
          </p:cNvSpPr>
          <p:nvPr>
            <p:ph idx="1"/>
          </p:nvPr>
        </p:nvSpPr>
        <p:spPr>
          <a:xfrm>
            <a:off x="914399" y="1266492"/>
            <a:ext cx="10363200" cy="3382658"/>
          </a:xfrm>
        </p:spPr>
        <p:txBody>
          <a:bodyPr vert="horz" lIns="91440" tIns="45720" rIns="91440" bIns="45720" rtlCol="0" anchor="t">
            <a:noAutofit/>
          </a:bodyPr>
          <a:lstStyle/>
          <a:p>
            <a:r>
              <a:rPr lang="en-US" sz="1100" dirty="0"/>
              <a:t>Xiaoming wants to confess to a girl, can you help him predict his possibility to success?</a:t>
            </a:r>
          </a:p>
          <a:p>
            <a:r>
              <a:rPr lang="en-US" sz="1100" dirty="0">
                <a:latin typeface="Menlo"/>
              </a:rPr>
              <a:t>import </a:t>
            </a:r>
            <a:r>
              <a:rPr lang="en-US" sz="1100" err="1">
                <a:latin typeface="Menlo"/>
              </a:rPr>
              <a:t>numpy</a:t>
            </a:r>
            <a:r>
              <a:rPr lang="en-US" sz="1100" dirty="0">
                <a:latin typeface="Menlo"/>
              </a:rPr>
              <a:t> as np</a:t>
            </a:r>
            <a:endParaRPr lang="en-US" sz="1100" dirty="0"/>
          </a:p>
          <a:p>
            <a:r>
              <a:rPr lang="en-US" sz="1100" dirty="0">
                <a:latin typeface="Menlo"/>
              </a:rPr>
              <a:t>from </a:t>
            </a:r>
            <a:r>
              <a:rPr lang="en-US" sz="1100" err="1">
                <a:latin typeface="Menlo"/>
              </a:rPr>
              <a:t>sklearn.model_selection</a:t>
            </a:r>
            <a:r>
              <a:rPr lang="en-US" sz="1100" dirty="0">
                <a:latin typeface="Menlo"/>
              </a:rPr>
              <a:t> import </a:t>
            </a:r>
            <a:r>
              <a:rPr lang="en-US" sz="1100" err="1">
                <a:latin typeface="Menlo"/>
              </a:rPr>
              <a:t>train_test_split</a:t>
            </a:r>
            <a:endParaRPr lang="en-US" sz="1100"/>
          </a:p>
          <a:p>
            <a:r>
              <a:rPr lang="en-US" sz="1100" dirty="0">
                <a:latin typeface="Menlo"/>
              </a:rPr>
              <a:t>from </a:t>
            </a:r>
            <a:r>
              <a:rPr lang="en-US" sz="1100" err="1">
                <a:latin typeface="Menlo"/>
              </a:rPr>
              <a:t>sklearn</a:t>
            </a:r>
            <a:r>
              <a:rPr lang="en-US" sz="1100" dirty="0">
                <a:latin typeface="Menlo"/>
              </a:rPr>
              <a:t> import datasets</a:t>
            </a:r>
            <a:endParaRPr lang="en-US" sz="1100" dirty="0"/>
          </a:p>
          <a:p>
            <a:r>
              <a:rPr lang="en-US" sz="1100" dirty="0">
                <a:latin typeface="Menlo"/>
              </a:rPr>
              <a:t>from </a:t>
            </a:r>
            <a:r>
              <a:rPr lang="en-US" sz="1100" err="1">
                <a:latin typeface="Menlo"/>
              </a:rPr>
              <a:t>sklearn</a:t>
            </a:r>
            <a:r>
              <a:rPr lang="en-US" sz="1100" dirty="0">
                <a:latin typeface="Menlo"/>
              </a:rPr>
              <a:t> import </a:t>
            </a:r>
            <a:r>
              <a:rPr lang="en-US" sz="1100" err="1">
                <a:latin typeface="Menlo"/>
              </a:rPr>
              <a:t>svm</a:t>
            </a:r>
            <a:endParaRPr lang="en-US" sz="1100"/>
          </a:p>
          <a:p>
            <a:r>
              <a:rPr lang="en-US" sz="1100" dirty="0">
                <a:latin typeface="Menlo"/>
              </a:rPr>
              <a:t>import pandas as pd</a:t>
            </a:r>
            <a:endParaRPr lang="en-US" sz="1100" dirty="0"/>
          </a:p>
          <a:p>
            <a:r>
              <a:rPr lang="en-US" sz="1100" err="1">
                <a:latin typeface="Menlo"/>
              </a:rPr>
              <a:t>df</a:t>
            </a:r>
            <a:r>
              <a:rPr lang="en-US" sz="1100" dirty="0">
                <a:latin typeface="Menlo"/>
              </a:rPr>
              <a:t> = </a:t>
            </a:r>
            <a:r>
              <a:rPr lang="en-US" sz="1100" err="1">
                <a:latin typeface="Menlo"/>
              </a:rPr>
              <a:t>pd.read_excel</a:t>
            </a:r>
            <a:r>
              <a:rPr lang="en-US" sz="1100" dirty="0">
                <a:latin typeface="Menlo"/>
              </a:rPr>
              <a:t>('confession_data.xlsx')</a:t>
            </a:r>
            <a:endParaRPr lang="en-US" sz="1100" dirty="0"/>
          </a:p>
          <a:p>
            <a:r>
              <a:rPr lang="en-US" sz="1100" dirty="0">
                <a:latin typeface="Menlo"/>
              </a:rPr>
              <a:t>print(</a:t>
            </a:r>
            <a:r>
              <a:rPr lang="en-US" sz="1100" err="1">
                <a:latin typeface="Menlo"/>
              </a:rPr>
              <a:t>df</a:t>
            </a:r>
            <a:r>
              <a:rPr lang="en-US" sz="1100" dirty="0">
                <a:latin typeface="Menlo"/>
              </a:rPr>
              <a:t>)</a:t>
            </a:r>
            <a:br>
              <a:rPr lang="en-US" sz="1100" dirty="0"/>
            </a:br>
            <a:endParaRPr lang="en-US" sz="1100" dirty="0"/>
          </a:p>
          <a:p>
            <a:r>
              <a:rPr lang="en-US" sz="1100" dirty="0">
                <a:latin typeface="Menlo"/>
              </a:rPr>
              <a:t>import </a:t>
            </a:r>
            <a:r>
              <a:rPr lang="en-US" sz="1100" err="1">
                <a:latin typeface="Menlo"/>
              </a:rPr>
              <a:t>matplotlib.pyplot</a:t>
            </a:r>
            <a:r>
              <a:rPr lang="en-US" sz="1100" dirty="0">
                <a:latin typeface="Menlo"/>
              </a:rPr>
              <a:t> as </a:t>
            </a:r>
            <a:r>
              <a:rPr lang="en-US" sz="1100" err="1">
                <a:latin typeface="Menlo"/>
              </a:rPr>
              <a:t>plt</a:t>
            </a:r>
            <a:endParaRPr lang="en-US" sz="1100" dirty="0"/>
          </a:p>
          <a:p>
            <a:r>
              <a:rPr lang="en-US" sz="1100" dirty="0">
                <a:latin typeface="Menlo"/>
              </a:rPr>
              <a:t>from </a:t>
            </a:r>
            <a:r>
              <a:rPr lang="en-US" sz="1100" err="1">
                <a:latin typeface="Menlo"/>
              </a:rPr>
              <a:t>sklearn.neighbors</a:t>
            </a:r>
            <a:r>
              <a:rPr lang="en-US" sz="1100" dirty="0">
                <a:latin typeface="Menlo"/>
              </a:rPr>
              <a:t> import </a:t>
            </a:r>
            <a:r>
              <a:rPr lang="en-US" sz="1100" err="1">
                <a:latin typeface="Menlo"/>
              </a:rPr>
              <a:t>KNeighborsClassifier</a:t>
            </a:r>
            <a:endParaRPr lang="en-US" sz="1100" dirty="0"/>
          </a:p>
          <a:p>
            <a:r>
              <a:rPr lang="en-US" sz="1100" dirty="0">
                <a:latin typeface="Menlo"/>
              </a:rPr>
              <a:t>import </a:t>
            </a:r>
            <a:r>
              <a:rPr lang="en-US" sz="1100" err="1">
                <a:latin typeface="Menlo"/>
              </a:rPr>
              <a:t>matplotlib.pyplot</a:t>
            </a:r>
            <a:r>
              <a:rPr lang="en-US" sz="1100" dirty="0">
                <a:latin typeface="Menlo"/>
              </a:rPr>
              <a:t> as </a:t>
            </a:r>
            <a:r>
              <a:rPr lang="en-US" sz="1100" err="1">
                <a:latin typeface="Menlo"/>
              </a:rPr>
              <a:t>plt</a:t>
            </a:r>
            <a:endParaRPr lang="en-US" sz="1100"/>
          </a:p>
          <a:p>
            <a:r>
              <a:rPr lang="en-US" sz="1100" err="1">
                <a:latin typeface="Menlo"/>
              </a:rPr>
              <a:t>knn_model</a:t>
            </a:r>
            <a:r>
              <a:rPr lang="en-US" sz="1100" dirty="0">
                <a:latin typeface="Menlo"/>
              </a:rPr>
              <a:t> = </a:t>
            </a:r>
            <a:r>
              <a:rPr lang="en-US" sz="1100" err="1">
                <a:latin typeface="Menlo"/>
              </a:rPr>
              <a:t>KNeighborsClassifier</a:t>
            </a:r>
            <a:r>
              <a:rPr lang="en-US" sz="1100" dirty="0">
                <a:latin typeface="Menlo"/>
              </a:rPr>
              <a:t>(</a:t>
            </a:r>
            <a:r>
              <a:rPr lang="en-US" sz="1100" err="1">
                <a:latin typeface="Menlo"/>
              </a:rPr>
              <a:t>n_neighbors</a:t>
            </a:r>
            <a:r>
              <a:rPr lang="en-US" sz="1100" dirty="0">
                <a:latin typeface="Menlo"/>
              </a:rPr>
              <a:t> = 9)</a:t>
            </a:r>
            <a:endParaRPr lang="en-US" sz="1100" dirty="0"/>
          </a:p>
          <a:p>
            <a:r>
              <a:rPr lang="en-US" sz="1100" err="1">
                <a:latin typeface="Menlo"/>
              </a:rPr>
              <a:t>knn_model.fit</a:t>
            </a:r>
            <a:r>
              <a:rPr lang="en-US" sz="1100" dirty="0">
                <a:latin typeface="Menlo"/>
              </a:rPr>
              <a:t>(</a:t>
            </a:r>
            <a:r>
              <a:rPr lang="en-US" sz="1100" err="1">
                <a:latin typeface="Menlo"/>
              </a:rPr>
              <a:t>X_train,y_train</a:t>
            </a:r>
            <a:r>
              <a:rPr lang="en-US" sz="1100" dirty="0">
                <a:latin typeface="Menlo"/>
              </a:rPr>
              <a:t>)</a:t>
            </a:r>
            <a:endParaRPr lang="en-US" sz="1100" dirty="0"/>
          </a:p>
          <a:p>
            <a:r>
              <a:rPr lang="en-US" sz="1100" err="1">
                <a:latin typeface="Menlo"/>
              </a:rPr>
              <a:t>X_xiaoming</a:t>
            </a:r>
            <a:r>
              <a:rPr lang="en-US" sz="1100" dirty="0">
                <a:latin typeface="Menlo"/>
              </a:rPr>
              <a:t> = {'attractiveness':[3], 'income':[75], 'dating times':[8]}</a:t>
            </a:r>
            <a:endParaRPr lang="en-US" sz="1100" dirty="0"/>
          </a:p>
          <a:p>
            <a:r>
              <a:rPr lang="en-US" sz="1100" err="1">
                <a:latin typeface="Menlo"/>
              </a:rPr>
              <a:t>y_pred</a:t>
            </a:r>
            <a:r>
              <a:rPr lang="en-US" sz="1100" dirty="0">
                <a:latin typeface="Menlo"/>
              </a:rPr>
              <a:t> = </a:t>
            </a:r>
            <a:r>
              <a:rPr lang="en-US" sz="1100" err="1">
                <a:latin typeface="Menlo"/>
              </a:rPr>
              <a:t>knn_model.predict</a:t>
            </a:r>
            <a:r>
              <a:rPr lang="en-US" sz="1100" dirty="0">
                <a:latin typeface="Menlo"/>
              </a:rPr>
              <a:t>(</a:t>
            </a:r>
            <a:r>
              <a:rPr lang="en-US" sz="1100" err="1">
                <a:latin typeface="Menlo"/>
              </a:rPr>
              <a:t>xiaoming</a:t>
            </a:r>
            <a:r>
              <a:rPr lang="en-US" sz="1100" dirty="0">
                <a:latin typeface="Menlo"/>
              </a:rPr>
              <a:t>)</a:t>
            </a:r>
            <a:endParaRPr lang="en-US" sz="1100" dirty="0"/>
          </a:p>
          <a:p>
            <a:endParaRPr lang="en-US" dirty="0"/>
          </a:p>
        </p:txBody>
      </p:sp>
      <p:sp>
        <p:nvSpPr>
          <p:cNvPr id="4" name="Date Placeholder 3">
            <a:extLst>
              <a:ext uri="{FF2B5EF4-FFF2-40B4-BE49-F238E27FC236}">
                <a16:creationId xmlns:a16="http://schemas.microsoft.com/office/drawing/2014/main" id="{36DD8495-D497-5679-CA1D-13824E26FB40}"/>
              </a:ext>
            </a:extLst>
          </p:cNvPr>
          <p:cNvSpPr>
            <a:spLocks noGrp="1"/>
          </p:cNvSpPr>
          <p:nvPr>
            <p:ph type="dt" sz="half" idx="10"/>
          </p:nvPr>
        </p:nvSpPr>
        <p:spPr/>
        <p:txBody>
          <a:bodyPr/>
          <a:lstStyle/>
          <a:p>
            <a:fld id="{11617AF7-9D2E-42B3-BB02-E94362DD8051}" type="datetime1">
              <a:t>9/8/2024</a:t>
            </a:fld>
            <a:endParaRPr lang="en-US" dirty="0"/>
          </a:p>
        </p:txBody>
      </p:sp>
      <p:sp>
        <p:nvSpPr>
          <p:cNvPr id="5" name="Footer Placeholder 4">
            <a:extLst>
              <a:ext uri="{FF2B5EF4-FFF2-40B4-BE49-F238E27FC236}">
                <a16:creationId xmlns:a16="http://schemas.microsoft.com/office/drawing/2014/main" id="{07FD7ED9-2D8D-4B18-CD38-565B97FB761D}"/>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375E5948-4925-58B6-6C30-9E910983F317}"/>
              </a:ext>
            </a:extLst>
          </p:cNvPr>
          <p:cNvSpPr>
            <a:spLocks noGrp="1"/>
          </p:cNvSpPr>
          <p:nvPr>
            <p:ph type="sldNum" sz="quarter" idx="12"/>
          </p:nvPr>
        </p:nvSpPr>
        <p:spPr/>
        <p:txBody>
          <a:bodyPr/>
          <a:lstStyle/>
          <a:p>
            <a:fld id="{70C12960-6E85-460F-B6E3-5B82CB31AF3D}" type="slidenum">
              <a:rPr lang="en-US" dirty="0"/>
              <a:t>15</a:t>
            </a:fld>
            <a:endParaRPr lang="en-US" dirty="0"/>
          </a:p>
        </p:txBody>
      </p:sp>
    </p:spTree>
    <p:extLst>
      <p:ext uri="{BB962C8B-B14F-4D97-AF65-F5344CB8AC3E}">
        <p14:creationId xmlns:p14="http://schemas.microsoft.com/office/powerpoint/2010/main" val="21446302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A5F3E-1648-4204-9374-948FC2DF3B3E}"/>
              </a:ext>
            </a:extLst>
          </p:cNvPr>
          <p:cNvSpPr>
            <a:spLocks noGrp="1"/>
          </p:cNvSpPr>
          <p:nvPr>
            <p:ph type="title"/>
          </p:nvPr>
        </p:nvSpPr>
        <p:spPr>
          <a:xfrm>
            <a:off x="914400" y="357869"/>
            <a:ext cx="10363200" cy="1187570"/>
          </a:xfrm>
        </p:spPr>
        <p:txBody>
          <a:bodyPr/>
          <a:lstStyle/>
          <a:p>
            <a:r>
              <a:rPr lang="en-US" dirty="0"/>
              <a:t>KNN: lazy learning</a:t>
            </a:r>
          </a:p>
        </p:txBody>
      </p:sp>
      <p:sp>
        <p:nvSpPr>
          <p:cNvPr id="3" name="Content Placeholder 2">
            <a:extLst>
              <a:ext uri="{FF2B5EF4-FFF2-40B4-BE49-F238E27FC236}">
                <a16:creationId xmlns:a16="http://schemas.microsoft.com/office/drawing/2014/main" id="{D96BE563-4FC0-C3F8-A9F5-20271F5858EE}"/>
              </a:ext>
            </a:extLst>
          </p:cNvPr>
          <p:cNvSpPr>
            <a:spLocks noGrp="1"/>
          </p:cNvSpPr>
          <p:nvPr>
            <p:ph idx="1"/>
          </p:nvPr>
        </p:nvSpPr>
        <p:spPr>
          <a:xfrm>
            <a:off x="914399" y="2028492"/>
            <a:ext cx="10363200" cy="3382658"/>
          </a:xfrm>
        </p:spPr>
        <p:txBody>
          <a:bodyPr vert="horz" lIns="91440" tIns="45720" rIns="91440" bIns="45720" rtlCol="0" anchor="t">
            <a:normAutofit/>
          </a:bodyPr>
          <a:lstStyle/>
          <a:p>
            <a:r>
              <a:rPr lang="en-US" dirty="0"/>
              <a:t>KNN is a kind of lazy learning, because it doesn't learn a model, it instead remember all training data and classify them when using.</a:t>
            </a:r>
          </a:p>
          <a:p>
            <a:r>
              <a:rPr lang="en-US" dirty="0"/>
              <a:t>For example, when k is 3, there are 2 cats and 1 dog in the 3 items, then the input data will be labeled as a cat automatically.</a:t>
            </a:r>
          </a:p>
        </p:txBody>
      </p:sp>
      <p:sp>
        <p:nvSpPr>
          <p:cNvPr id="4" name="Date Placeholder 3">
            <a:extLst>
              <a:ext uri="{FF2B5EF4-FFF2-40B4-BE49-F238E27FC236}">
                <a16:creationId xmlns:a16="http://schemas.microsoft.com/office/drawing/2014/main" id="{C078794D-4B18-8CB7-AD80-06C616709523}"/>
              </a:ext>
            </a:extLst>
          </p:cNvPr>
          <p:cNvSpPr>
            <a:spLocks noGrp="1"/>
          </p:cNvSpPr>
          <p:nvPr>
            <p:ph type="dt" sz="half" idx="10"/>
          </p:nvPr>
        </p:nvSpPr>
        <p:spPr/>
        <p:txBody>
          <a:bodyPr/>
          <a:lstStyle/>
          <a:p>
            <a:fld id="{852C783C-8B5A-43AF-9177-D73FE4B66801}" type="datetime1">
              <a:t>9/8/2024</a:t>
            </a:fld>
            <a:endParaRPr lang="en-US" dirty="0"/>
          </a:p>
        </p:txBody>
      </p:sp>
      <p:sp>
        <p:nvSpPr>
          <p:cNvPr id="5" name="Footer Placeholder 4">
            <a:extLst>
              <a:ext uri="{FF2B5EF4-FFF2-40B4-BE49-F238E27FC236}">
                <a16:creationId xmlns:a16="http://schemas.microsoft.com/office/drawing/2014/main" id="{CC800D3F-53C8-C109-650E-6B01329FD631}"/>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5EE9877B-CA7A-AB78-DD09-4B46A80D4B7C}"/>
              </a:ext>
            </a:extLst>
          </p:cNvPr>
          <p:cNvSpPr>
            <a:spLocks noGrp="1"/>
          </p:cNvSpPr>
          <p:nvPr>
            <p:ph type="sldNum" sz="quarter" idx="12"/>
          </p:nvPr>
        </p:nvSpPr>
        <p:spPr/>
        <p:txBody>
          <a:bodyPr/>
          <a:lstStyle/>
          <a:p>
            <a:fld id="{70C12960-6E85-460F-B6E3-5B82CB31AF3D}" type="slidenum">
              <a:rPr lang="en-US" dirty="0"/>
              <a:t>16</a:t>
            </a:fld>
            <a:endParaRPr lang="en-US" dirty="0"/>
          </a:p>
        </p:txBody>
      </p:sp>
    </p:spTree>
    <p:extLst>
      <p:ext uri="{BB962C8B-B14F-4D97-AF65-F5344CB8AC3E}">
        <p14:creationId xmlns:p14="http://schemas.microsoft.com/office/powerpoint/2010/main" val="39709722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16DEAD-30BE-F626-74B1-7429B476AA45}"/>
              </a:ext>
            </a:extLst>
          </p:cNvPr>
          <p:cNvSpPr>
            <a:spLocks noGrp="1"/>
          </p:cNvSpPr>
          <p:nvPr>
            <p:ph type="title"/>
          </p:nvPr>
        </p:nvSpPr>
        <p:spPr>
          <a:xfrm>
            <a:off x="1143000" y="288735"/>
            <a:ext cx="9905999" cy="1145111"/>
          </a:xfrm>
        </p:spPr>
        <p:txBody>
          <a:bodyPr/>
          <a:lstStyle/>
          <a:p>
            <a:r>
              <a:rPr lang="en-US" sz="2800">
                <a:solidFill>
                  <a:schemeClr val="tx1">
                    <a:lumMod val="95000"/>
                  </a:schemeClr>
                </a:solidFill>
                <a:latin typeface="IBM Plex Sans"/>
              </a:rPr>
              <a:t>k-nearest neighbors (KNN)</a:t>
            </a:r>
            <a:endParaRPr lang="en-US" sz="2800">
              <a:solidFill>
                <a:srgbClr val="000000"/>
              </a:solidFill>
              <a:latin typeface="IBM Plex Sans"/>
            </a:endParaRPr>
          </a:p>
          <a:p>
            <a:endParaRPr lang="en-US" dirty="0"/>
          </a:p>
        </p:txBody>
      </p:sp>
      <p:sp>
        <p:nvSpPr>
          <p:cNvPr id="3" name="Content Placeholder 2">
            <a:extLst>
              <a:ext uri="{FF2B5EF4-FFF2-40B4-BE49-F238E27FC236}">
                <a16:creationId xmlns:a16="http://schemas.microsoft.com/office/drawing/2014/main" id="{281A7FB6-8D6A-3523-1AE5-EE6FE05A05CA}"/>
              </a:ext>
            </a:extLst>
          </p:cNvPr>
          <p:cNvSpPr>
            <a:spLocks noGrp="1"/>
          </p:cNvSpPr>
          <p:nvPr>
            <p:ph idx="1"/>
          </p:nvPr>
        </p:nvSpPr>
        <p:spPr>
          <a:xfrm>
            <a:off x="1143000" y="1765584"/>
            <a:ext cx="9905999" cy="4133560"/>
          </a:xfrm>
        </p:spPr>
        <p:txBody>
          <a:bodyPr vert="horz" lIns="91440" tIns="45720" rIns="91440" bIns="45720" rtlCol="0" anchor="t">
            <a:normAutofit/>
          </a:bodyPr>
          <a:lstStyle/>
          <a:p>
            <a:r>
              <a:rPr lang="en-US"/>
              <a:t>L1 distance: takes the sum of the absolute values between the pixel</a:t>
            </a:r>
          </a:p>
          <a:p>
            <a:r>
              <a:rPr lang="en-US"/>
              <a:t>L2 distance: takes the square root of the sum of the squares as the distance</a:t>
            </a:r>
            <a:endParaRPr lang="en-US" dirty="0"/>
          </a:p>
        </p:txBody>
      </p:sp>
      <p:pic>
        <p:nvPicPr>
          <p:cNvPr id="4" name="Picture 3" descr="A diagram of a circle and a circle with text&#10;&#10;Description automatically generated">
            <a:extLst>
              <a:ext uri="{FF2B5EF4-FFF2-40B4-BE49-F238E27FC236}">
                <a16:creationId xmlns:a16="http://schemas.microsoft.com/office/drawing/2014/main" id="{A226BB63-016E-D349-F59D-8D77DBD8E413}"/>
              </a:ext>
            </a:extLst>
          </p:cNvPr>
          <p:cNvPicPr>
            <a:picLocks noChangeAspect="1"/>
          </p:cNvPicPr>
          <p:nvPr/>
        </p:nvPicPr>
        <p:blipFill>
          <a:blip r:embed="rId2"/>
          <a:stretch>
            <a:fillRect/>
          </a:stretch>
        </p:blipFill>
        <p:spPr>
          <a:xfrm>
            <a:off x="3873921" y="3831551"/>
            <a:ext cx="4450620" cy="2190355"/>
          </a:xfrm>
          <a:prstGeom prst="rect">
            <a:avLst/>
          </a:prstGeom>
        </p:spPr>
      </p:pic>
    </p:spTree>
    <p:extLst>
      <p:ext uri="{BB962C8B-B14F-4D97-AF65-F5344CB8AC3E}">
        <p14:creationId xmlns:p14="http://schemas.microsoft.com/office/powerpoint/2010/main" val="12914066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D65853-AEE2-382A-B332-026371605600}"/>
              </a:ext>
            </a:extLst>
          </p:cNvPr>
          <p:cNvSpPr>
            <a:spLocks noGrp="1"/>
          </p:cNvSpPr>
          <p:nvPr>
            <p:ph type="title"/>
          </p:nvPr>
        </p:nvSpPr>
        <p:spPr>
          <a:xfrm>
            <a:off x="1231449" y="-834"/>
            <a:ext cx="8219590" cy="1360898"/>
          </a:xfrm>
        </p:spPr>
        <p:txBody>
          <a:bodyPr vert="horz" lIns="91440" tIns="45720" rIns="91440" bIns="45720" rtlCol="0" anchor="ctr">
            <a:normAutofit/>
          </a:bodyPr>
          <a:lstStyle/>
          <a:p>
            <a:r>
              <a:rPr lang="en-US" dirty="0"/>
              <a:t>Ma</a:t>
            </a:r>
            <a:r>
              <a:rPr lang="en-US" sz="3200" dirty="0">
                <a:solidFill>
                  <a:schemeClr val="tx1">
                    <a:lumMod val="95000"/>
                  </a:schemeClr>
                </a:solidFill>
              </a:rPr>
              <a:t>nhattan distance and. Euclidean</a:t>
            </a:r>
            <a:r>
              <a:rPr lang="en-US" sz="3200" dirty="0">
                <a:solidFill>
                  <a:schemeClr val="tx1">
                    <a:lumMod val="95000"/>
                  </a:schemeClr>
                </a:solidFill>
                <a:ea typeface="+mj-lt"/>
                <a:cs typeface="+mj-lt"/>
              </a:rPr>
              <a:t> distance</a:t>
            </a:r>
            <a:endParaRPr lang="en-US" sz="3200" kern="1200" dirty="0">
              <a:solidFill>
                <a:schemeClr val="tx1">
                  <a:lumMod val="95000"/>
                </a:schemeClr>
              </a:solidFill>
              <a:ea typeface="+mj-lt"/>
              <a:cs typeface="+mj-lt"/>
            </a:endParaRPr>
          </a:p>
        </p:txBody>
      </p:sp>
      <p:pic>
        <p:nvPicPr>
          <p:cNvPr id="5" name="Content Placeholder 4" descr="A diagram of a staircase&#10;&#10;Description automatically generated">
            <a:extLst>
              <a:ext uri="{FF2B5EF4-FFF2-40B4-BE49-F238E27FC236}">
                <a16:creationId xmlns:a16="http://schemas.microsoft.com/office/drawing/2014/main" id="{0D57CDB2-CC5A-1067-8FCA-CF2ADEFCF340}"/>
              </a:ext>
            </a:extLst>
          </p:cNvPr>
          <p:cNvPicPr>
            <a:picLocks noGrp="1" noChangeAspect="1"/>
          </p:cNvPicPr>
          <p:nvPr>
            <p:ph idx="1"/>
          </p:nvPr>
        </p:nvPicPr>
        <p:blipFill>
          <a:blip r:embed="rId2"/>
          <a:stretch>
            <a:fillRect/>
          </a:stretch>
        </p:blipFill>
        <p:spPr>
          <a:xfrm>
            <a:off x="7569727" y="2350182"/>
            <a:ext cx="2857500" cy="2857500"/>
          </a:xfrm>
          <a:prstGeom prst="rect">
            <a:avLst/>
          </a:prstGeom>
        </p:spPr>
      </p:pic>
      <p:sp>
        <p:nvSpPr>
          <p:cNvPr id="6" name="TextBox 5">
            <a:extLst>
              <a:ext uri="{FF2B5EF4-FFF2-40B4-BE49-F238E27FC236}">
                <a16:creationId xmlns:a16="http://schemas.microsoft.com/office/drawing/2014/main" id="{B96A8E1A-29E3-5A1D-7639-A24774B0D63E}"/>
              </a:ext>
            </a:extLst>
          </p:cNvPr>
          <p:cNvSpPr txBox="1"/>
          <p:nvPr/>
        </p:nvSpPr>
        <p:spPr>
          <a:xfrm>
            <a:off x="600160" y="2349670"/>
            <a:ext cx="5595641" cy="369331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Red, blue and yellow lines have the same length which is 12</a:t>
            </a:r>
          </a:p>
          <a:p>
            <a:endParaRPr lang="en-US" dirty="0"/>
          </a:p>
          <a:p>
            <a:r>
              <a:rPr lang="en-US" dirty="0"/>
              <a:t>While the green line represents Eliude distance which is 6 times </a:t>
            </a:r>
            <a:r>
              <a:rPr lang="en-US"/>
              <a:t>square root 2 = 8.48</a:t>
            </a:r>
            <a:endParaRPr lang="en-US" dirty="0"/>
          </a:p>
          <a:p>
            <a:endParaRPr lang="en-US" dirty="0">
              <a:solidFill>
                <a:schemeClr val="tx1">
                  <a:lumMod val="95000"/>
                </a:schemeClr>
              </a:solidFill>
            </a:endParaRPr>
          </a:p>
          <a:p>
            <a:r>
              <a:rPr lang="en-US">
                <a:solidFill>
                  <a:schemeClr val="tx1">
                    <a:lumMod val="95000"/>
                  </a:schemeClr>
                </a:solidFill>
                <a:ea typeface="+mn-lt"/>
                <a:cs typeface="+mn-lt"/>
              </a:rPr>
              <a:t>In </a:t>
            </a:r>
            <a:r>
              <a:rPr lang="en-US" dirty="0">
                <a:solidFill>
                  <a:schemeClr val="tx1">
                    <a:lumMod val="95000"/>
                  </a:schemeClr>
                </a:solidFill>
                <a:ea typeface="+mn-lt"/>
                <a:cs typeface="+mn-lt"/>
                <a:hlinkClick r:id="rId3">
                  <a:extLst>
                    <a:ext uri="{A12FA001-AC4F-418D-AE19-62706E023703}">
                      <ahyp:hlinkClr xmlns:ahyp="http://schemas.microsoft.com/office/drawing/2018/hyperlinkcolor" val="tx"/>
                    </a:ext>
                  </a:extLst>
                </a:hlinkClick>
              </a:rPr>
              <a:t>mathematics</a:t>
            </a:r>
            <a:r>
              <a:rPr lang="en-US">
                <a:solidFill>
                  <a:schemeClr val="tx1">
                    <a:lumMod val="95000"/>
                  </a:schemeClr>
                </a:solidFill>
                <a:ea typeface="+mn-lt"/>
                <a:cs typeface="+mn-lt"/>
              </a:rPr>
              <a:t>, the </a:t>
            </a:r>
            <a:r>
              <a:rPr lang="en-US" b="1">
                <a:solidFill>
                  <a:schemeClr val="tx1">
                    <a:lumMod val="95000"/>
                  </a:schemeClr>
                </a:solidFill>
                <a:ea typeface="+mn-lt"/>
                <a:cs typeface="+mn-lt"/>
              </a:rPr>
              <a:t>Euclidean distance</a:t>
            </a:r>
            <a:r>
              <a:rPr lang="en-US">
                <a:solidFill>
                  <a:schemeClr val="tx1">
                    <a:lumMod val="95000"/>
                  </a:schemeClr>
                </a:solidFill>
                <a:ea typeface="+mn-lt"/>
                <a:cs typeface="+mn-lt"/>
              </a:rPr>
              <a:t> between two </a:t>
            </a:r>
            <a:r>
              <a:rPr lang="en-US" dirty="0">
                <a:solidFill>
                  <a:schemeClr val="tx1">
                    <a:lumMod val="95000"/>
                  </a:schemeClr>
                </a:solidFill>
                <a:ea typeface="+mn-lt"/>
                <a:cs typeface="+mn-lt"/>
                <a:hlinkClick r:id="rId4">
                  <a:extLst>
                    <a:ext uri="{A12FA001-AC4F-418D-AE19-62706E023703}">
                      <ahyp:hlinkClr xmlns:ahyp="http://schemas.microsoft.com/office/drawing/2018/hyperlinkcolor" val="tx"/>
                    </a:ext>
                  </a:extLst>
                </a:hlinkClick>
              </a:rPr>
              <a:t>points</a:t>
            </a:r>
            <a:r>
              <a:rPr lang="en-US">
                <a:solidFill>
                  <a:schemeClr val="tx1">
                    <a:lumMod val="95000"/>
                  </a:schemeClr>
                </a:solidFill>
                <a:ea typeface="+mn-lt"/>
                <a:cs typeface="+mn-lt"/>
              </a:rPr>
              <a:t> in </a:t>
            </a:r>
            <a:r>
              <a:rPr lang="en-US" dirty="0">
                <a:solidFill>
                  <a:schemeClr val="tx1">
                    <a:lumMod val="95000"/>
                  </a:schemeClr>
                </a:solidFill>
                <a:ea typeface="+mn-lt"/>
                <a:cs typeface="+mn-lt"/>
                <a:hlinkClick r:id="rId5">
                  <a:extLst>
                    <a:ext uri="{A12FA001-AC4F-418D-AE19-62706E023703}">
                      <ahyp:hlinkClr xmlns:ahyp="http://schemas.microsoft.com/office/drawing/2018/hyperlinkcolor" val="tx"/>
                    </a:ext>
                  </a:extLst>
                </a:hlinkClick>
              </a:rPr>
              <a:t>Euclidean space</a:t>
            </a:r>
            <a:r>
              <a:rPr lang="en-US">
                <a:solidFill>
                  <a:schemeClr val="tx1">
                    <a:lumMod val="95000"/>
                  </a:schemeClr>
                </a:solidFill>
                <a:ea typeface="+mn-lt"/>
                <a:cs typeface="+mn-lt"/>
              </a:rPr>
              <a:t> is the </a:t>
            </a:r>
            <a:r>
              <a:rPr lang="en-US" dirty="0">
                <a:solidFill>
                  <a:schemeClr val="tx1">
                    <a:lumMod val="95000"/>
                  </a:schemeClr>
                </a:solidFill>
                <a:ea typeface="+mn-lt"/>
                <a:cs typeface="+mn-lt"/>
                <a:hlinkClick r:id="rId6">
                  <a:extLst>
                    <a:ext uri="{A12FA001-AC4F-418D-AE19-62706E023703}">
                      <ahyp:hlinkClr xmlns:ahyp="http://schemas.microsoft.com/office/drawing/2018/hyperlinkcolor" val="tx"/>
                    </a:ext>
                  </a:extLst>
                </a:hlinkClick>
              </a:rPr>
              <a:t>length</a:t>
            </a:r>
            <a:r>
              <a:rPr lang="en-US">
                <a:solidFill>
                  <a:schemeClr val="tx1">
                    <a:lumMod val="95000"/>
                  </a:schemeClr>
                </a:solidFill>
                <a:ea typeface="+mn-lt"/>
                <a:cs typeface="+mn-lt"/>
              </a:rPr>
              <a:t> of the </a:t>
            </a:r>
            <a:r>
              <a:rPr lang="en-US" dirty="0">
                <a:solidFill>
                  <a:schemeClr val="tx1">
                    <a:lumMod val="95000"/>
                  </a:schemeClr>
                </a:solidFill>
                <a:ea typeface="+mn-lt"/>
                <a:cs typeface="+mn-lt"/>
                <a:hlinkClick r:id="rId7">
                  <a:extLst>
                    <a:ext uri="{A12FA001-AC4F-418D-AE19-62706E023703}">
                      <ahyp:hlinkClr xmlns:ahyp="http://schemas.microsoft.com/office/drawing/2018/hyperlinkcolor" val="tx"/>
                    </a:ext>
                  </a:extLst>
                </a:hlinkClick>
              </a:rPr>
              <a:t>line segment</a:t>
            </a:r>
            <a:r>
              <a:rPr lang="en-US">
                <a:solidFill>
                  <a:schemeClr val="tx1">
                    <a:lumMod val="95000"/>
                  </a:schemeClr>
                </a:solidFill>
                <a:ea typeface="+mn-lt"/>
                <a:cs typeface="+mn-lt"/>
              </a:rPr>
              <a:t> between them. It can be calculated from the </a:t>
            </a:r>
            <a:r>
              <a:rPr lang="en-US" dirty="0">
                <a:solidFill>
                  <a:schemeClr val="tx1">
                    <a:lumMod val="95000"/>
                  </a:schemeClr>
                </a:solidFill>
                <a:ea typeface="+mn-lt"/>
                <a:cs typeface="+mn-lt"/>
                <a:hlinkClick r:id="rId8">
                  <a:extLst>
                    <a:ext uri="{A12FA001-AC4F-418D-AE19-62706E023703}">
                      <ahyp:hlinkClr xmlns:ahyp="http://schemas.microsoft.com/office/drawing/2018/hyperlinkcolor" val="tx"/>
                    </a:ext>
                  </a:extLst>
                </a:hlinkClick>
              </a:rPr>
              <a:t>Cartesian coordinates</a:t>
            </a:r>
            <a:r>
              <a:rPr lang="en-US">
                <a:solidFill>
                  <a:schemeClr val="tx1">
                    <a:lumMod val="95000"/>
                  </a:schemeClr>
                </a:solidFill>
                <a:ea typeface="+mn-lt"/>
                <a:cs typeface="+mn-lt"/>
              </a:rPr>
              <a:t> of the points using the </a:t>
            </a:r>
            <a:r>
              <a:rPr lang="en-US" dirty="0">
                <a:solidFill>
                  <a:schemeClr val="tx1">
                    <a:lumMod val="95000"/>
                  </a:schemeClr>
                </a:solidFill>
                <a:ea typeface="+mn-lt"/>
                <a:cs typeface="+mn-lt"/>
                <a:hlinkClick r:id="rId9">
                  <a:extLst>
                    <a:ext uri="{A12FA001-AC4F-418D-AE19-62706E023703}">
                      <ahyp:hlinkClr xmlns:ahyp="http://schemas.microsoft.com/office/drawing/2018/hyperlinkcolor" val="tx"/>
                    </a:ext>
                  </a:extLst>
                </a:hlinkClick>
              </a:rPr>
              <a:t>Pythagorean theorem</a:t>
            </a:r>
            <a:r>
              <a:rPr lang="en-US">
                <a:solidFill>
                  <a:schemeClr val="tx1">
                    <a:lumMod val="95000"/>
                  </a:schemeClr>
                </a:solidFill>
                <a:ea typeface="+mn-lt"/>
                <a:cs typeface="+mn-lt"/>
              </a:rPr>
              <a:t>, and therefore is occasionally called the </a:t>
            </a:r>
            <a:r>
              <a:rPr lang="en-US" b="1">
                <a:solidFill>
                  <a:schemeClr val="tx1">
                    <a:lumMod val="95000"/>
                  </a:schemeClr>
                </a:solidFill>
                <a:ea typeface="+mn-lt"/>
                <a:cs typeface="+mn-lt"/>
              </a:rPr>
              <a:t>Pythagorean distance</a:t>
            </a:r>
            <a:r>
              <a:rPr lang="en-US">
                <a:solidFill>
                  <a:schemeClr val="tx1">
                    <a:lumMod val="95000"/>
                  </a:schemeClr>
                </a:solidFill>
                <a:ea typeface="+mn-lt"/>
                <a:cs typeface="+mn-lt"/>
              </a:rPr>
              <a:t>.</a:t>
            </a:r>
            <a:endParaRPr lang="en-US">
              <a:solidFill>
                <a:schemeClr val="tx1">
                  <a:lumMod val="95000"/>
                </a:schemeClr>
              </a:solidFill>
            </a:endParaRPr>
          </a:p>
        </p:txBody>
      </p:sp>
    </p:spTree>
    <p:extLst>
      <p:ext uri="{BB962C8B-B14F-4D97-AF65-F5344CB8AC3E}">
        <p14:creationId xmlns:p14="http://schemas.microsoft.com/office/powerpoint/2010/main" val="41873553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8ACE67-D27C-F950-985A-E130D2E65B9D}"/>
              </a:ext>
            </a:extLst>
          </p:cNvPr>
          <p:cNvSpPr>
            <a:spLocks noGrp="1"/>
          </p:cNvSpPr>
          <p:nvPr>
            <p:ph type="title"/>
          </p:nvPr>
        </p:nvSpPr>
        <p:spPr>
          <a:xfrm>
            <a:off x="914400" y="215901"/>
            <a:ext cx="10363200" cy="1187570"/>
          </a:xfrm>
        </p:spPr>
        <p:txBody>
          <a:bodyPr/>
          <a:lstStyle/>
          <a:p>
            <a:r>
              <a:rPr lang="en-US" sz="3200"/>
              <a:t>Why we rarely use </a:t>
            </a:r>
            <a:r>
              <a:rPr lang="en-US" sz="3200">
                <a:solidFill>
                  <a:schemeClr val="tx1">
                    <a:lumMod val="95000"/>
                  </a:schemeClr>
                </a:solidFill>
                <a:latin typeface="IBM Plex Sans"/>
              </a:rPr>
              <a:t>k-nearest neighbors (KNN)?</a:t>
            </a:r>
            <a:endParaRPr lang="en-US" sz="3200">
              <a:solidFill>
                <a:schemeClr val="tx1">
                  <a:lumMod val="95000"/>
                </a:schemeClr>
              </a:solidFill>
            </a:endParaRPr>
          </a:p>
        </p:txBody>
      </p:sp>
      <p:sp>
        <p:nvSpPr>
          <p:cNvPr id="3" name="Content Placeholder 2">
            <a:extLst>
              <a:ext uri="{FF2B5EF4-FFF2-40B4-BE49-F238E27FC236}">
                <a16:creationId xmlns:a16="http://schemas.microsoft.com/office/drawing/2014/main" id="{CBE60E2A-03E4-E4F1-E5E8-B492933976D4}"/>
              </a:ext>
            </a:extLst>
          </p:cNvPr>
          <p:cNvSpPr>
            <a:spLocks noGrp="1"/>
          </p:cNvSpPr>
          <p:nvPr>
            <p:ph idx="1"/>
          </p:nvPr>
        </p:nvSpPr>
        <p:spPr/>
        <p:txBody>
          <a:bodyPr vert="horz" lIns="91440" tIns="45720" rIns="91440" bIns="45720" rtlCol="0" anchor="t">
            <a:normAutofit/>
          </a:bodyPr>
          <a:lstStyle/>
          <a:p>
            <a:r>
              <a:rPr lang="en-US"/>
              <a:t>Very slow at test time</a:t>
            </a:r>
          </a:p>
          <a:p>
            <a:r>
              <a:rPr lang="en-US"/>
              <a:t>Distance metrics on pixels are not informative</a:t>
            </a:r>
          </a:p>
          <a:p>
            <a:r>
              <a:rPr lang="en-US"/>
              <a:t>Curse of dimensionality (needs exponential dimension)</a:t>
            </a:r>
          </a:p>
          <a:p>
            <a:r>
              <a:rPr lang="en-US"/>
              <a:t>A good try, but a bad practice</a:t>
            </a:r>
            <a:endParaRPr lang="en-US" dirty="0"/>
          </a:p>
        </p:txBody>
      </p:sp>
    </p:spTree>
    <p:extLst>
      <p:ext uri="{BB962C8B-B14F-4D97-AF65-F5344CB8AC3E}">
        <p14:creationId xmlns:p14="http://schemas.microsoft.com/office/powerpoint/2010/main" val="11969572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D51E1-7D42-9321-1FA0-D07C995B93EC}"/>
              </a:ext>
            </a:extLst>
          </p:cNvPr>
          <p:cNvSpPr>
            <a:spLocks noGrp="1"/>
          </p:cNvSpPr>
          <p:nvPr>
            <p:ph type="title"/>
          </p:nvPr>
        </p:nvSpPr>
        <p:spPr>
          <a:xfrm>
            <a:off x="914400" y="133351"/>
            <a:ext cx="10363200" cy="1187570"/>
          </a:xfrm>
        </p:spPr>
        <p:txBody>
          <a:bodyPr/>
          <a:lstStyle/>
          <a:p>
            <a:r>
              <a:rPr lang="en-US" dirty="0"/>
              <a:t>VS Code</a:t>
            </a:r>
          </a:p>
        </p:txBody>
      </p:sp>
      <p:sp>
        <p:nvSpPr>
          <p:cNvPr id="3" name="Content Placeholder 2">
            <a:extLst>
              <a:ext uri="{FF2B5EF4-FFF2-40B4-BE49-F238E27FC236}">
                <a16:creationId xmlns:a16="http://schemas.microsoft.com/office/drawing/2014/main" id="{344F7ED8-B717-3E5B-E59B-B356D1F266C5}"/>
              </a:ext>
            </a:extLst>
          </p:cNvPr>
          <p:cNvSpPr>
            <a:spLocks noGrp="1"/>
          </p:cNvSpPr>
          <p:nvPr>
            <p:ph idx="1"/>
          </p:nvPr>
        </p:nvSpPr>
        <p:spPr/>
        <p:txBody>
          <a:bodyPr vert="horz" lIns="91440" tIns="45720" rIns="91440" bIns="45720" rtlCol="0" anchor="t">
            <a:normAutofit/>
          </a:bodyPr>
          <a:lstStyle/>
          <a:p>
            <a:r>
              <a:rPr lang="en-US" dirty="0"/>
              <a:t>Please Download VS code in your PC</a:t>
            </a:r>
          </a:p>
        </p:txBody>
      </p:sp>
      <p:sp>
        <p:nvSpPr>
          <p:cNvPr id="4" name="Date Placeholder 3">
            <a:extLst>
              <a:ext uri="{FF2B5EF4-FFF2-40B4-BE49-F238E27FC236}">
                <a16:creationId xmlns:a16="http://schemas.microsoft.com/office/drawing/2014/main" id="{17A53BD6-3305-8B23-16D4-9E250FF39190}"/>
              </a:ext>
            </a:extLst>
          </p:cNvPr>
          <p:cNvSpPr>
            <a:spLocks noGrp="1"/>
          </p:cNvSpPr>
          <p:nvPr>
            <p:ph type="dt" sz="half" idx="10"/>
          </p:nvPr>
        </p:nvSpPr>
        <p:spPr/>
        <p:txBody>
          <a:bodyPr/>
          <a:lstStyle/>
          <a:p>
            <a:fld id="{C9DCDE63-3B19-44AD-870C-EF3734ABFE14}" type="datetime1">
              <a:t>9/8/2024</a:t>
            </a:fld>
            <a:endParaRPr lang="en-US" dirty="0"/>
          </a:p>
        </p:txBody>
      </p:sp>
      <p:sp>
        <p:nvSpPr>
          <p:cNvPr id="5" name="Footer Placeholder 4">
            <a:extLst>
              <a:ext uri="{FF2B5EF4-FFF2-40B4-BE49-F238E27FC236}">
                <a16:creationId xmlns:a16="http://schemas.microsoft.com/office/drawing/2014/main" id="{1C6AB6EC-C06D-3338-0BE6-7067444243D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A3C3F7E-9AFC-91CB-DB26-07E103116290}"/>
              </a:ext>
            </a:extLst>
          </p:cNvPr>
          <p:cNvSpPr>
            <a:spLocks noGrp="1"/>
          </p:cNvSpPr>
          <p:nvPr>
            <p:ph type="sldNum" sz="quarter" idx="12"/>
          </p:nvPr>
        </p:nvSpPr>
        <p:spPr/>
        <p:txBody>
          <a:bodyPr/>
          <a:lstStyle/>
          <a:p>
            <a:fld id="{A65A5C87-DF58-40C8-B092-1DE63DB4547E}" type="slidenum">
              <a:rPr lang="en-US" dirty="0"/>
              <a:t>2</a:t>
            </a:fld>
            <a:endParaRPr lang="en-US" dirty="0"/>
          </a:p>
        </p:txBody>
      </p:sp>
    </p:spTree>
    <p:extLst>
      <p:ext uri="{BB962C8B-B14F-4D97-AF65-F5344CB8AC3E}">
        <p14:creationId xmlns:p14="http://schemas.microsoft.com/office/powerpoint/2010/main" val="8565888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BFF8A-6C78-8045-5D3B-A53A30985348}"/>
              </a:ext>
            </a:extLst>
          </p:cNvPr>
          <p:cNvSpPr>
            <a:spLocks noGrp="1"/>
          </p:cNvSpPr>
          <p:nvPr>
            <p:ph type="title"/>
          </p:nvPr>
        </p:nvSpPr>
        <p:spPr>
          <a:xfrm>
            <a:off x="914400" y="406401"/>
            <a:ext cx="10363200" cy="1187570"/>
          </a:xfrm>
        </p:spPr>
        <p:txBody>
          <a:bodyPr>
            <a:normAutofit fontScale="90000"/>
          </a:bodyPr>
          <a:lstStyle/>
          <a:p>
            <a:r>
              <a:rPr lang="en-US" dirty="0"/>
              <a:t>Slow at test time</a:t>
            </a:r>
            <a:br>
              <a:rPr lang="en-US" dirty="0"/>
            </a:br>
            <a:endParaRPr lang="en-US" dirty="0"/>
          </a:p>
        </p:txBody>
      </p:sp>
      <p:pic>
        <p:nvPicPr>
          <p:cNvPr id="7" name="Content Placeholder 6">
            <a:extLst>
              <a:ext uri="{FF2B5EF4-FFF2-40B4-BE49-F238E27FC236}">
                <a16:creationId xmlns:a16="http://schemas.microsoft.com/office/drawing/2014/main" id="{46813C0A-C4E5-6DAB-E3FE-06B87F309F8E}"/>
              </a:ext>
            </a:extLst>
          </p:cNvPr>
          <p:cNvPicPr>
            <a:picLocks noGrp="1" noChangeAspect="1"/>
          </p:cNvPicPr>
          <p:nvPr>
            <p:ph idx="1"/>
          </p:nvPr>
        </p:nvPicPr>
        <p:blipFill>
          <a:blip r:embed="rId2"/>
          <a:stretch>
            <a:fillRect/>
          </a:stretch>
        </p:blipFill>
        <p:spPr>
          <a:xfrm>
            <a:off x="2639136" y="2582455"/>
            <a:ext cx="6096000" cy="2932358"/>
          </a:xfrm>
        </p:spPr>
      </p:pic>
      <p:sp>
        <p:nvSpPr>
          <p:cNvPr id="4" name="Date Placeholder 3">
            <a:extLst>
              <a:ext uri="{FF2B5EF4-FFF2-40B4-BE49-F238E27FC236}">
                <a16:creationId xmlns:a16="http://schemas.microsoft.com/office/drawing/2014/main" id="{398E3DA2-DC7B-D814-04D4-39A4D21CE984}"/>
              </a:ext>
            </a:extLst>
          </p:cNvPr>
          <p:cNvSpPr>
            <a:spLocks noGrp="1"/>
          </p:cNvSpPr>
          <p:nvPr>
            <p:ph type="dt" sz="half" idx="10"/>
          </p:nvPr>
        </p:nvSpPr>
        <p:spPr/>
        <p:txBody>
          <a:bodyPr/>
          <a:lstStyle/>
          <a:p>
            <a:fld id="{ED18C49C-81E2-470E-9167-0B07E5B81109}" type="datetime1">
              <a:t>9/8/2024</a:t>
            </a:fld>
            <a:endParaRPr lang="en-US" dirty="0"/>
          </a:p>
        </p:txBody>
      </p:sp>
      <p:sp>
        <p:nvSpPr>
          <p:cNvPr id="5" name="Footer Placeholder 4">
            <a:extLst>
              <a:ext uri="{FF2B5EF4-FFF2-40B4-BE49-F238E27FC236}">
                <a16:creationId xmlns:a16="http://schemas.microsoft.com/office/drawing/2014/main" id="{2C19E0A7-5E92-2C04-8960-DC5D7B515BF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99F3111-BCC4-B5D9-F112-7BAF232BE6A8}"/>
              </a:ext>
            </a:extLst>
          </p:cNvPr>
          <p:cNvSpPr>
            <a:spLocks noGrp="1"/>
          </p:cNvSpPr>
          <p:nvPr>
            <p:ph type="sldNum" sz="quarter" idx="12"/>
          </p:nvPr>
        </p:nvSpPr>
        <p:spPr/>
        <p:txBody>
          <a:bodyPr/>
          <a:lstStyle/>
          <a:p>
            <a:fld id="{A65A5C87-DF58-40C8-B092-1DE63DB4547E}" type="slidenum">
              <a:rPr lang="en-US" dirty="0"/>
              <a:t>20</a:t>
            </a:fld>
            <a:endParaRPr lang="en-US" dirty="0"/>
          </a:p>
        </p:txBody>
      </p:sp>
    </p:spTree>
    <p:extLst>
      <p:ext uri="{BB962C8B-B14F-4D97-AF65-F5344CB8AC3E}">
        <p14:creationId xmlns:p14="http://schemas.microsoft.com/office/powerpoint/2010/main" val="7358278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B323F-0956-6633-980F-1FAD25CB0B29}"/>
              </a:ext>
            </a:extLst>
          </p:cNvPr>
          <p:cNvSpPr>
            <a:spLocks noGrp="1"/>
          </p:cNvSpPr>
          <p:nvPr>
            <p:ph type="title"/>
          </p:nvPr>
        </p:nvSpPr>
        <p:spPr>
          <a:xfrm>
            <a:off x="914400" y="355601"/>
            <a:ext cx="10363200" cy="1187570"/>
          </a:xfrm>
        </p:spPr>
        <p:txBody>
          <a:bodyPr/>
          <a:lstStyle/>
          <a:p>
            <a:r>
              <a:rPr lang="en-US">
                <a:solidFill>
                  <a:srgbClr val="232F3E"/>
                </a:solidFill>
              </a:rPr>
              <a:t>How does data labeling work?</a:t>
            </a:r>
            <a:endParaRPr lang="en-US"/>
          </a:p>
          <a:p>
            <a:endParaRPr lang="en-US" dirty="0"/>
          </a:p>
        </p:txBody>
      </p:sp>
      <p:sp>
        <p:nvSpPr>
          <p:cNvPr id="3" name="Content Placeholder 2">
            <a:extLst>
              <a:ext uri="{FF2B5EF4-FFF2-40B4-BE49-F238E27FC236}">
                <a16:creationId xmlns:a16="http://schemas.microsoft.com/office/drawing/2014/main" id="{083B26E5-07D7-A1F4-D9FD-209416E1C408}"/>
              </a:ext>
            </a:extLst>
          </p:cNvPr>
          <p:cNvSpPr>
            <a:spLocks noGrp="1"/>
          </p:cNvSpPr>
          <p:nvPr>
            <p:ph idx="1"/>
          </p:nvPr>
        </p:nvSpPr>
        <p:spPr>
          <a:xfrm>
            <a:off x="1007674" y="1857635"/>
            <a:ext cx="10168128" cy="3694176"/>
          </a:xfrm>
        </p:spPr>
        <p:txBody>
          <a:bodyPr vert="horz" lIns="91440" tIns="45720" rIns="91440" bIns="45720" rtlCol="0" anchor="t">
            <a:noAutofit/>
          </a:bodyPr>
          <a:lstStyle/>
          <a:p>
            <a:r>
              <a:rPr lang="en-US" sz="2000">
                <a:solidFill>
                  <a:srgbClr val="333333"/>
                </a:solidFill>
                <a:ea typeface="+mn-lt"/>
                <a:cs typeface="+mn-lt"/>
              </a:rPr>
              <a:t>Today, most practical machine learning models utilize supervised learning, which applies an algorithm to map one input to one output. For supervised learning to work, you need a labeled set of data that the model can learn from to make correct decisions. Data labeling typically starts by asking humans to make judgments about a given piece of unlabeled data. For example, labelers may be asked to tag all the images in a dataset where “does the photo contain a bird” is true. The tagging can be as rough as a simple yes/no or as granular as identifying the specific pixels in the image associated with the bird. The machine learning model uses human-provided labels to learn the underlying patterns in a process called "model training." The result is a trained model that can be used to make predictions on new data.</a:t>
            </a:r>
            <a:endParaRPr lang="en-US" sz="2000"/>
          </a:p>
        </p:txBody>
      </p:sp>
      <p:sp>
        <p:nvSpPr>
          <p:cNvPr id="4" name="Date Placeholder 3">
            <a:extLst>
              <a:ext uri="{FF2B5EF4-FFF2-40B4-BE49-F238E27FC236}">
                <a16:creationId xmlns:a16="http://schemas.microsoft.com/office/drawing/2014/main" id="{557CA2B1-79BC-80E1-FBB5-4C215DB557E0}"/>
              </a:ext>
            </a:extLst>
          </p:cNvPr>
          <p:cNvSpPr>
            <a:spLocks noGrp="1"/>
          </p:cNvSpPr>
          <p:nvPr>
            <p:ph type="dt" sz="half" idx="10"/>
          </p:nvPr>
        </p:nvSpPr>
        <p:spPr/>
        <p:txBody>
          <a:bodyPr/>
          <a:lstStyle/>
          <a:p>
            <a:fld id="{0FE396AC-88F9-44D8-BE8B-464CC103EE46}" type="datetime1">
              <a:t>9/8/2024</a:t>
            </a:fld>
            <a:endParaRPr lang="en-US" dirty="0"/>
          </a:p>
        </p:txBody>
      </p:sp>
      <p:sp>
        <p:nvSpPr>
          <p:cNvPr id="5" name="Footer Placeholder 4">
            <a:extLst>
              <a:ext uri="{FF2B5EF4-FFF2-40B4-BE49-F238E27FC236}">
                <a16:creationId xmlns:a16="http://schemas.microsoft.com/office/drawing/2014/main" id="{8DBA8BAB-4EE0-2A84-4A5C-1227CA6B32B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795B254-0B20-9BA3-CF2C-1193756844E9}"/>
              </a:ext>
            </a:extLst>
          </p:cNvPr>
          <p:cNvSpPr>
            <a:spLocks noGrp="1"/>
          </p:cNvSpPr>
          <p:nvPr>
            <p:ph type="sldNum" sz="quarter" idx="12"/>
          </p:nvPr>
        </p:nvSpPr>
        <p:spPr/>
        <p:txBody>
          <a:bodyPr/>
          <a:lstStyle/>
          <a:p>
            <a:fld id="{A65A5C87-DF58-40C8-B092-1DE63DB4547E}" type="slidenum">
              <a:rPr lang="en-US" dirty="0"/>
              <a:t>21</a:t>
            </a:fld>
            <a:endParaRPr lang="en-US" dirty="0"/>
          </a:p>
        </p:txBody>
      </p:sp>
    </p:spTree>
    <p:extLst>
      <p:ext uri="{BB962C8B-B14F-4D97-AF65-F5344CB8AC3E}">
        <p14:creationId xmlns:p14="http://schemas.microsoft.com/office/powerpoint/2010/main" val="20438208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1D58A-5C19-6797-6BEB-CB9F06EC2BF6}"/>
              </a:ext>
            </a:extLst>
          </p:cNvPr>
          <p:cNvSpPr>
            <a:spLocks noGrp="1"/>
          </p:cNvSpPr>
          <p:nvPr>
            <p:ph type="title"/>
          </p:nvPr>
        </p:nvSpPr>
        <p:spPr>
          <a:xfrm>
            <a:off x="914400" y="101601"/>
            <a:ext cx="10363200" cy="1187570"/>
          </a:xfrm>
        </p:spPr>
        <p:txBody>
          <a:bodyPr vert="horz" lIns="91440" tIns="45720" rIns="91440" bIns="45720" rtlCol="0" anchor="ctr">
            <a:noAutofit/>
          </a:bodyPr>
          <a:lstStyle/>
          <a:p>
            <a:r>
              <a:rPr lang="en-US">
                <a:solidFill>
                  <a:srgbClr val="232F3E"/>
                </a:solidFill>
              </a:rPr>
              <a:t>What are some best practices for data labeling?</a:t>
            </a:r>
            <a:endParaRPr lang="en-US"/>
          </a:p>
          <a:p>
            <a:endParaRPr lang="en-US" dirty="0"/>
          </a:p>
        </p:txBody>
      </p:sp>
      <p:sp>
        <p:nvSpPr>
          <p:cNvPr id="3" name="Content Placeholder 2">
            <a:extLst>
              <a:ext uri="{FF2B5EF4-FFF2-40B4-BE49-F238E27FC236}">
                <a16:creationId xmlns:a16="http://schemas.microsoft.com/office/drawing/2014/main" id="{A397C74A-D844-2B92-B744-2E03FFFFEA01}"/>
              </a:ext>
            </a:extLst>
          </p:cNvPr>
          <p:cNvSpPr>
            <a:spLocks noGrp="1"/>
          </p:cNvSpPr>
          <p:nvPr>
            <p:ph idx="1"/>
          </p:nvPr>
        </p:nvSpPr>
        <p:spPr>
          <a:xfrm>
            <a:off x="1115568" y="1877865"/>
            <a:ext cx="10168128" cy="3694176"/>
          </a:xfrm>
        </p:spPr>
        <p:txBody>
          <a:bodyPr vert="horz" lIns="91440" tIns="45720" rIns="91440" bIns="45720" rtlCol="0" anchor="t">
            <a:noAutofit/>
          </a:bodyPr>
          <a:lstStyle/>
          <a:p>
            <a:r>
              <a:rPr lang="en-US" sz="2000">
                <a:solidFill>
                  <a:srgbClr val="333333"/>
                </a:solidFill>
                <a:ea typeface="+mn-lt"/>
                <a:cs typeface="+mn-lt"/>
              </a:rPr>
              <a:t>There are many techniques to improve the efficiency and accuracy of data labeling. Some of these techniques include:</a:t>
            </a:r>
            <a:endParaRPr lang="en-US" sz="2000"/>
          </a:p>
          <a:p>
            <a:r>
              <a:rPr lang="en-US" sz="2000">
                <a:solidFill>
                  <a:srgbClr val="333333"/>
                </a:solidFill>
                <a:ea typeface="+mn-lt"/>
                <a:cs typeface="+mn-lt"/>
              </a:rPr>
              <a:t>Intuitive and streamlined task interfaces to help minimize cognitive load and context switching for human labelers.</a:t>
            </a:r>
            <a:endParaRPr lang="en-US" sz="2000"/>
          </a:p>
          <a:p>
            <a:r>
              <a:rPr lang="en-US" sz="2000">
                <a:solidFill>
                  <a:srgbClr val="333333"/>
                </a:solidFill>
                <a:ea typeface="+mn-lt"/>
                <a:cs typeface="+mn-lt"/>
              </a:rPr>
              <a:t>Labeler consensus to help counteract the error/bias of individual annotators. Labeler consensus involves sending each dataset object to multiple annotators and then consolidating their responses (called “annotations”) into a single label.</a:t>
            </a:r>
            <a:endParaRPr lang="en-US" sz="2000"/>
          </a:p>
          <a:p>
            <a:r>
              <a:rPr lang="en-US" sz="2000">
                <a:solidFill>
                  <a:srgbClr val="333333"/>
                </a:solidFill>
                <a:ea typeface="+mn-lt"/>
                <a:cs typeface="+mn-lt"/>
              </a:rPr>
              <a:t>Label auditing to verify the accuracy of labels and update them as necessary.</a:t>
            </a:r>
            <a:endParaRPr lang="en-US" sz="2000"/>
          </a:p>
          <a:p>
            <a:r>
              <a:rPr lang="en-US" sz="2000">
                <a:solidFill>
                  <a:srgbClr val="333333"/>
                </a:solidFill>
                <a:ea typeface="+mn-lt"/>
                <a:cs typeface="+mn-lt"/>
              </a:rPr>
              <a:t>Active learning to make data labeling more efficient by using machine learning to identify the most useful data to be labeled by humans.</a:t>
            </a:r>
            <a:endParaRPr lang="en-US" sz="2000"/>
          </a:p>
          <a:p>
            <a:endParaRPr lang="en-US" dirty="0"/>
          </a:p>
        </p:txBody>
      </p:sp>
      <p:sp>
        <p:nvSpPr>
          <p:cNvPr id="4" name="Date Placeholder 3">
            <a:extLst>
              <a:ext uri="{FF2B5EF4-FFF2-40B4-BE49-F238E27FC236}">
                <a16:creationId xmlns:a16="http://schemas.microsoft.com/office/drawing/2014/main" id="{686C37E5-98A5-432F-C111-C79EE983A2DE}"/>
              </a:ext>
            </a:extLst>
          </p:cNvPr>
          <p:cNvSpPr>
            <a:spLocks noGrp="1"/>
          </p:cNvSpPr>
          <p:nvPr>
            <p:ph type="dt" sz="half" idx="10"/>
          </p:nvPr>
        </p:nvSpPr>
        <p:spPr/>
        <p:txBody>
          <a:bodyPr/>
          <a:lstStyle/>
          <a:p>
            <a:fld id="{640D37A7-8E47-4C40-A09B-299D99E34D36}" type="datetime1">
              <a:t>9/8/2024</a:t>
            </a:fld>
            <a:endParaRPr lang="en-US" dirty="0"/>
          </a:p>
        </p:txBody>
      </p:sp>
      <p:sp>
        <p:nvSpPr>
          <p:cNvPr id="5" name="Footer Placeholder 4">
            <a:extLst>
              <a:ext uri="{FF2B5EF4-FFF2-40B4-BE49-F238E27FC236}">
                <a16:creationId xmlns:a16="http://schemas.microsoft.com/office/drawing/2014/main" id="{BC907753-87C5-6AD0-4F59-47295BB159B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6175B22-D8A0-E57A-9657-EC3FA1ACACD9}"/>
              </a:ext>
            </a:extLst>
          </p:cNvPr>
          <p:cNvSpPr>
            <a:spLocks noGrp="1"/>
          </p:cNvSpPr>
          <p:nvPr>
            <p:ph type="sldNum" sz="quarter" idx="12"/>
          </p:nvPr>
        </p:nvSpPr>
        <p:spPr/>
        <p:txBody>
          <a:bodyPr/>
          <a:lstStyle/>
          <a:p>
            <a:fld id="{A65A5C87-DF58-40C8-B092-1DE63DB4547E}" type="slidenum">
              <a:rPr lang="en-US" dirty="0"/>
              <a:t>22</a:t>
            </a:fld>
            <a:endParaRPr lang="en-US" dirty="0"/>
          </a:p>
        </p:txBody>
      </p:sp>
    </p:spTree>
    <p:extLst>
      <p:ext uri="{BB962C8B-B14F-4D97-AF65-F5344CB8AC3E}">
        <p14:creationId xmlns:p14="http://schemas.microsoft.com/office/powerpoint/2010/main" val="305514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A white paper with black text">
            <a:extLst>
              <a:ext uri="{FF2B5EF4-FFF2-40B4-BE49-F238E27FC236}">
                <a16:creationId xmlns:a16="http://schemas.microsoft.com/office/drawing/2014/main" id="{6BE23610-7C30-3FBF-6448-77104F89309D}"/>
              </a:ext>
            </a:extLst>
          </p:cNvPr>
          <p:cNvPicPr>
            <a:picLocks noGrp="1" noChangeAspect="1"/>
          </p:cNvPicPr>
          <p:nvPr>
            <p:ph idx="1"/>
          </p:nvPr>
        </p:nvPicPr>
        <p:blipFill>
          <a:blip r:embed="rId2"/>
          <a:stretch>
            <a:fillRect/>
          </a:stretch>
        </p:blipFill>
        <p:spPr>
          <a:xfrm>
            <a:off x="858889" y="714931"/>
            <a:ext cx="10978194" cy="4819725"/>
          </a:xfrm>
        </p:spPr>
      </p:pic>
      <p:sp>
        <p:nvSpPr>
          <p:cNvPr id="4" name="Date Placeholder 3">
            <a:extLst>
              <a:ext uri="{FF2B5EF4-FFF2-40B4-BE49-F238E27FC236}">
                <a16:creationId xmlns:a16="http://schemas.microsoft.com/office/drawing/2014/main" id="{F26A5C0D-A2EA-122F-BA65-59A2D16C4C23}"/>
              </a:ext>
            </a:extLst>
          </p:cNvPr>
          <p:cNvSpPr>
            <a:spLocks noGrp="1"/>
          </p:cNvSpPr>
          <p:nvPr>
            <p:ph type="dt" sz="half" idx="10"/>
          </p:nvPr>
        </p:nvSpPr>
        <p:spPr/>
        <p:txBody>
          <a:bodyPr/>
          <a:lstStyle/>
          <a:p>
            <a:fld id="{A760D3A0-E776-4559-8E0C-F58EB516CE1E}" type="datetime1">
              <a:t>9/8/2024</a:t>
            </a:fld>
            <a:endParaRPr lang="en-US" dirty="0"/>
          </a:p>
        </p:txBody>
      </p:sp>
      <p:sp>
        <p:nvSpPr>
          <p:cNvPr id="5" name="Footer Placeholder 4">
            <a:extLst>
              <a:ext uri="{FF2B5EF4-FFF2-40B4-BE49-F238E27FC236}">
                <a16:creationId xmlns:a16="http://schemas.microsoft.com/office/drawing/2014/main" id="{ECAADED8-B1A6-AA50-8F81-07342463976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B90F0E9-D8BC-9C00-F2D5-5F196EF9BC09}"/>
              </a:ext>
            </a:extLst>
          </p:cNvPr>
          <p:cNvSpPr>
            <a:spLocks noGrp="1"/>
          </p:cNvSpPr>
          <p:nvPr>
            <p:ph type="sldNum" sz="quarter" idx="12"/>
          </p:nvPr>
        </p:nvSpPr>
        <p:spPr/>
        <p:txBody>
          <a:bodyPr/>
          <a:lstStyle/>
          <a:p>
            <a:fld id="{A65A5C87-DF58-40C8-B092-1DE63DB4547E}" type="slidenum">
              <a:rPr lang="en-US" dirty="0"/>
              <a:t>23</a:t>
            </a:fld>
            <a:endParaRPr lang="en-US" dirty="0"/>
          </a:p>
        </p:txBody>
      </p:sp>
    </p:spTree>
    <p:extLst>
      <p:ext uri="{BB962C8B-B14F-4D97-AF65-F5344CB8AC3E}">
        <p14:creationId xmlns:p14="http://schemas.microsoft.com/office/powerpoint/2010/main" val="6658860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E04F0-F4AD-12D7-03F6-108FAE1F775A}"/>
              </a:ext>
            </a:extLst>
          </p:cNvPr>
          <p:cNvSpPr>
            <a:spLocks noGrp="1"/>
          </p:cNvSpPr>
          <p:nvPr>
            <p:ph type="title"/>
          </p:nvPr>
        </p:nvSpPr>
        <p:spPr>
          <a:xfrm>
            <a:off x="914400" y="368301"/>
            <a:ext cx="10363200" cy="1187570"/>
          </a:xfrm>
        </p:spPr>
        <p:txBody>
          <a:bodyPr/>
          <a:lstStyle/>
          <a:p>
            <a:r>
              <a:rPr lang="en-US"/>
              <a:t>Linear classifiers</a:t>
            </a:r>
          </a:p>
        </p:txBody>
      </p:sp>
      <p:sp>
        <p:nvSpPr>
          <p:cNvPr id="3" name="Content Placeholder 2">
            <a:extLst>
              <a:ext uri="{FF2B5EF4-FFF2-40B4-BE49-F238E27FC236}">
                <a16:creationId xmlns:a16="http://schemas.microsoft.com/office/drawing/2014/main" id="{E7A75E32-378B-C87E-B336-5D497DE8FAC5}"/>
              </a:ext>
            </a:extLst>
          </p:cNvPr>
          <p:cNvSpPr>
            <a:spLocks noGrp="1"/>
          </p:cNvSpPr>
          <p:nvPr>
            <p:ph idx="1"/>
          </p:nvPr>
        </p:nvSpPr>
        <p:spPr>
          <a:xfrm>
            <a:off x="1108825" y="1945298"/>
            <a:ext cx="10168128" cy="3694176"/>
          </a:xfrm>
        </p:spPr>
        <p:txBody>
          <a:bodyPr vert="horz" lIns="91440" tIns="45720" rIns="91440" bIns="45720" rtlCol="0" anchor="t">
            <a:noAutofit/>
          </a:bodyPr>
          <a:lstStyle/>
          <a:p>
            <a:r>
              <a:rPr lang="en-US" sz="2400">
                <a:solidFill>
                  <a:schemeClr val="tx1">
                    <a:lumMod val="95000"/>
                  </a:schemeClr>
                </a:solidFill>
                <a:ea typeface="+mn-lt"/>
                <a:cs typeface="+mn-lt"/>
              </a:rPr>
              <a:t>In the field of </a:t>
            </a:r>
            <a:r>
              <a:rPr lang="en-US" sz="2400" dirty="0">
                <a:solidFill>
                  <a:schemeClr val="tx1">
                    <a:lumMod val="95000"/>
                  </a:schemeClr>
                </a:solidFill>
                <a:ea typeface="+mn-lt"/>
                <a:cs typeface="+mn-lt"/>
                <a:hlinkClick r:id="rId2">
                  <a:extLst>
                    <a:ext uri="{A12FA001-AC4F-418D-AE19-62706E023703}">
                      <ahyp:hlinkClr xmlns:ahyp="http://schemas.microsoft.com/office/drawing/2018/hyperlinkcolor" val="tx"/>
                    </a:ext>
                  </a:extLst>
                </a:hlinkClick>
              </a:rPr>
              <a:t>machine learning</a:t>
            </a:r>
            <a:r>
              <a:rPr lang="en-US" sz="2400">
                <a:solidFill>
                  <a:schemeClr val="tx1">
                    <a:lumMod val="95000"/>
                  </a:schemeClr>
                </a:solidFill>
                <a:ea typeface="+mn-lt"/>
                <a:cs typeface="+mn-lt"/>
              </a:rPr>
              <a:t>, the goal of </a:t>
            </a:r>
            <a:r>
              <a:rPr lang="en-US" sz="2400" dirty="0">
                <a:solidFill>
                  <a:schemeClr val="tx1">
                    <a:lumMod val="95000"/>
                  </a:schemeClr>
                </a:solidFill>
                <a:ea typeface="+mn-lt"/>
                <a:cs typeface="+mn-lt"/>
                <a:hlinkClick r:id="rId3">
                  <a:extLst>
                    <a:ext uri="{A12FA001-AC4F-418D-AE19-62706E023703}">
                      <ahyp:hlinkClr xmlns:ahyp="http://schemas.microsoft.com/office/drawing/2018/hyperlinkcolor" val="tx"/>
                    </a:ext>
                  </a:extLst>
                </a:hlinkClick>
              </a:rPr>
              <a:t>statistical classification</a:t>
            </a:r>
            <a:r>
              <a:rPr lang="en-US" sz="2400">
                <a:solidFill>
                  <a:schemeClr val="tx1">
                    <a:lumMod val="95000"/>
                  </a:schemeClr>
                </a:solidFill>
                <a:ea typeface="+mn-lt"/>
                <a:cs typeface="+mn-lt"/>
              </a:rPr>
              <a:t> is to use an object's characteristics to identify which class (or group) it belongs to. A </a:t>
            </a:r>
            <a:r>
              <a:rPr lang="en-US" sz="2400" b="1">
                <a:solidFill>
                  <a:schemeClr val="tx1">
                    <a:lumMod val="95000"/>
                  </a:schemeClr>
                </a:solidFill>
                <a:ea typeface="+mn-lt"/>
                <a:cs typeface="+mn-lt"/>
              </a:rPr>
              <a:t>linear classifier</a:t>
            </a:r>
            <a:r>
              <a:rPr lang="en-US" sz="2400">
                <a:solidFill>
                  <a:schemeClr val="tx1">
                    <a:lumMod val="95000"/>
                  </a:schemeClr>
                </a:solidFill>
                <a:ea typeface="+mn-lt"/>
                <a:cs typeface="+mn-lt"/>
              </a:rPr>
              <a:t> achieves this by making a classification decision based on the value of a </a:t>
            </a:r>
            <a:r>
              <a:rPr lang="en-US" sz="2400" dirty="0">
                <a:solidFill>
                  <a:schemeClr val="tx1">
                    <a:lumMod val="95000"/>
                  </a:schemeClr>
                </a:solidFill>
                <a:ea typeface="+mn-lt"/>
                <a:cs typeface="+mn-lt"/>
                <a:hlinkClick r:id="rId4">
                  <a:extLst>
                    <a:ext uri="{A12FA001-AC4F-418D-AE19-62706E023703}">
                      <ahyp:hlinkClr xmlns:ahyp="http://schemas.microsoft.com/office/drawing/2018/hyperlinkcolor" val="tx"/>
                    </a:ext>
                  </a:extLst>
                </a:hlinkClick>
              </a:rPr>
              <a:t>linear combination</a:t>
            </a:r>
            <a:r>
              <a:rPr lang="en-US" sz="2400">
                <a:solidFill>
                  <a:schemeClr val="tx1">
                    <a:lumMod val="95000"/>
                  </a:schemeClr>
                </a:solidFill>
                <a:ea typeface="+mn-lt"/>
                <a:cs typeface="+mn-lt"/>
              </a:rPr>
              <a:t> of the characteristics. An object's characteristics are also known as </a:t>
            </a:r>
            <a:r>
              <a:rPr lang="en-US" sz="2400" dirty="0">
                <a:solidFill>
                  <a:schemeClr val="tx1">
                    <a:lumMod val="95000"/>
                  </a:schemeClr>
                </a:solidFill>
                <a:ea typeface="+mn-lt"/>
                <a:cs typeface="+mn-lt"/>
                <a:hlinkClick r:id="rId5">
                  <a:extLst>
                    <a:ext uri="{A12FA001-AC4F-418D-AE19-62706E023703}">
                      <ahyp:hlinkClr xmlns:ahyp="http://schemas.microsoft.com/office/drawing/2018/hyperlinkcolor" val="tx"/>
                    </a:ext>
                  </a:extLst>
                </a:hlinkClick>
              </a:rPr>
              <a:t>feature values</a:t>
            </a:r>
            <a:r>
              <a:rPr lang="en-US" sz="2400">
                <a:solidFill>
                  <a:schemeClr val="tx1">
                    <a:lumMod val="95000"/>
                  </a:schemeClr>
                </a:solidFill>
                <a:ea typeface="+mn-lt"/>
                <a:cs typeface="+mn-lt"/>
              </a:rPr>
              <a:t> and are typically presented to the machine in a vector called a </a:t>
            </a:r>
            <a:r>
              <a:rPr lang="en-US" sz="2400" dirty="0">
                <a:solidFill>
                  <a:schemeClr val="tx1">
                    <a:lumMod val="95000"/>
                  </a:schemeClr>
                </a:solidFill>
                <a:ea typeface="+mn-lt"/>
                <a:cs typeface="+mn-lt"/>
                <a:hlinkClick r:id="rId6">
                  <a:extLst>
                    <a:ext uri="{A12FA001-AC4F-418D-AE19-62706E023703}">
                      <ahyp:hlinkClr xmlns:ahyp="http://schemas.microsoft.com/office/drawing/2018/hyperlinkcolor" val="tx"/>
                    </a:ext>
                  </a:extLst>
                </a:hlinkClick>
              </a:rPr>
              <a:t>feature vector</a:t>
            </a:r>
            <a:r>
              <a:rPr lang="en-US" sz="2400">
                <a:solidFill>
                  <a:schemeClr val="tx1">
                    <a:lumMod val="95000"/>
                  </a:schemeClr>
                </a:solidFill>
                <a:ea typeface="+mn-lt"/>
                <a:cs typeface="+mn-lt"/>
              </a:rPr>
              <a:t>. Such classifiers work well for practical problems such as </a:t>
            </a:r>
            <a:r>
              <a:rPr lang="en-US" sz="2400" dirty="0">
                <a:solidFill>
                  <a:schemeClr val="tx1">
                    <a:lumMod val="95000"/>
                  </a:schemeClr>
                </a:solidFill>
                <a:ea typeface="+mn-lt"/>
                <a:cs typeface="+mn-lt"/>
                <a:hlinkClick r:id="rId7">
                  <a:extLst>
                    <a:ext uri="{A12FA001-AC4F-418D-AE19-62706E023703}">
                      <ahyp:hlinkClr xmlns:ahyp="http://schemas.microsoft.com/office/drawing/2018/hyperlinkcolor" val="tx"/>
                    </a:ext>
                  </a:extLst>
                </a:hlinkClick>
              </a:rPr>
              <a:t>document classification</a:t>
            </a:r>
            <a:r>
              <a:rPr lang="en-US" sz="2400">
                <a:solidFill>
                  <a:schemeClr val="tx1">
                    <a:lumMod val="95000"/>
                  </a:schemeClr>
                </a:solidFill>
                <a:ea typeface="+mn-lt"/>
                <a:cs typeface="+mn-lt"/>
              </a:rPr>
              <a:t>, and more generally for problems with many variables (</a:t>
            </a:r>
            <a:r>
              <a:rPr lang="en-US" sz="2400" dirty="0">
                <a:solidFill>
                  <a:schemeClr val="tx1">
                    <a:lumMod val="95000"/>
                  </a:schemeClr>
                </a:solidFill>
                <a:ea typeface="+mn-lt"/>
                <a:cs typeface="+mn-lt"/>
                <a:hlinkClick r:id="rId6">
                  <a:extLst>
                    <a:ext uri="{A12FA001-AC4F-418D-AE19-62706E023703}">
                      <ahyp:hlinkClr xmlns:ahyp="http://schemas.microsoft.com/office/drawing/2018/hyperlinkcolor" val="tx"/>
                    </a:ext>
                  </a:extLst>
                </a:hlinkClick>
              </a:rPr>
              <a:t>features</a:t>
            </a:r>
            <a:r>
              <a:rPr lang="en-US" sz="2400">
                <a:solidFill>
                  <a:schemeClr val="tx1">
                    <a:lumMod val="95000"/>
                  </a:schemeClr>
                </a:solidFill>
                <a:ea typeface="+mn-lt"/>
                <a:cs typeface="+mn-lt"/>
              </a:rPr>
              <a:t>), reaching accuracy levels comparable to non-linear classifiers while taking less time to train and use</a:t>
            </a:r>
            <a:endParaRPr lang="en-US" sz="2400">
              <a:solidFill>
                <a:schemeClr val="tx1">
                  <a:lumMod val="95000"/>
                </a:schemeClr>
              </a:solidFill>
            </a:endParaRPr>
          </a:p>
        </p:txBody>
      </p:sp>
      <p:sp>
        <p:nvSpPr>
          <p:cNvPr id="4" name="Date Placeholder 3">
            <a:extLst>
              <a:ext uri="{FF2B5EF4-FFF2-40B4-BE49-F238E27FC236}">
                <a16:creationId xmlns:a16="http://schemas.microsoft.com/office/drawing/2014/main" id="{D125F71C-4AFD-81F5-F55C-1C0C0A6B2A1F}"/>
              </a:ext>
            </a:extLst>
          </p:cNvPr>
          <p:cNvSpPr>
            <a:spLocks noGrp="1"/>
          </p:cNvSpPr>
          <p:nvPr>
            <p:ph type="dt" sz="half" idx="10"/>
          </p:nvPr>
        </p:nvSpPr>
        <p:spPr/>
        <p:txBody>
          <a:bodyPr/>
          <a:lstStyle/>
          <a:p>
            <a:fld id="{CD38DA68-A1B9-43D2-84E3-CC1DF8F8FBA5}" type="datetime1">
              <a:t>9/8/2024</a:t>
            </a:fld>
            <a:endParaRPr lang="en-US" dirty="0"/>
          </a:p>
        </p:txBody>
      </p:sp>
      <p:sp>
        <p:nvSpPr>
          <p:cNvPr id="5" name="Footer Placeholder 4">
            <a:extLst>
              <a:ext uri="{FF2B5EF4-FFF2-40B4-BE49-F238E27FC236}">
                <a16:creationId xmlns:a16="http://schemas.microsoft.com/office/drawing/2014/main" id="{F0DE14D0-6985-303D-0A5E-D0AF83C8D69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630D729-C80B-B835-31D1-9885F2FA59FA}"/>
              </a:ext>
            </a:extLst>
          </p:cNvPr>
          <p:cNvSpPr>
            <a:spLocks noGrp="1"/>
          </p:cNvSpPr>
          <p:nvPr>
            <p:ph type="sldNum" sz="quarter" idx="12"/>
          </p:nvPr>
        </p:nvSpPr>
        <p:spPr/>
        <p:txBody>
          <a:bodyPr/>
          <a:lstStyle/>
          <a:p>
            <a:fld id="{A65A5C87-DF58-40C8-B092-1DE63DB4547E}" type="slidenum">
              <a:rPr lang="en-US" dirty="0"/>
              <a:t>24</a:t>
            </a:fld>
            <a:endParaRPr lang="en-US" dirty="0"/>
          </a:p>
        </p:txBody>
      </p:sp>
    </p:spTree>
    <p:extLst>
      <p:ext uri="{BB962C8B-B14F-4D97-AF65-F5344CB8AC3E}">
        <p14:creationId xmlns:p14="http://schemas.microsoft.com/office/powerpoint/2010/main" val="20853395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4E5F61-7F88-C65E-6985-0EC90EBAF5AE}"/>
              </a:ext>
            </a:extLst>
          </p:cNvPr>
          <p:cNvSpPr>
            <a:spLocks noGrp="1"/>
          </p:cNvSpPr>
          <p:nvPr>
            <p:ph type="title"/>
          </p:nvPr>
        </p:nvSpPr>
        <p:spPr>
          <a:xfrm>
            <a:off x="914400" y="330201"/>
            <a:ext cx="10363200" cy="1187570"/>
          </a:xfrm>
        </p:spPr>
        <p:txBody>
          <a:bodyPr/>
          <a:lstStyle/>
          <a:p>
            <a:r>
              <a:rPr lang="en-US"/>
              <a:t>Parametric approach (linear classifier)</a:t>
            </a:r>
          </a:p>
        </p:txBody>
      </p:sp>
      <p:sp>
        <p:nvSpPr>
          <p:cNvPr id="3" name="Content Placeholder 2">
            <a:extLst>
              <a:ext uri="{FF2B5EF4-FFF2-40B4-BE49-F238E27FC236}">
                <a16:creationId xmlns:a16="http://schemas.microsoft.com/office/drawing/2014/main" id="{32793109-31FE-3C78-A4AE-DEC60A47FEFF}"/>
              </a:ext>
            </a:extLst>
          </p:cNvPr>
          <p:cNvSpPr>
            <a:spLocks noGrp="1"/>
          </p:cNvSpPr>
          <p:nvPr>
            <p:ph idx="1"/>
          </p:nvPr>
        </p:nvSpPr>
        <p:spPr/>
        <p:txBody>
          <a:bodyPr vert="horz" lIns="91440" tIns="45720" rIns="91440" bIns="45720" rtlCol="0" anchor="t">
            <a:normAutofit/>
          </a:bodyPr>
          <a:lstStyle/>
          <a:p>
            <a:r>
              <a:rPr lang="en-US"/>
              <a:t>F(x,W) = Wx + b</a:t>
            </a:r>
          </a:p>
          <a:p>
            <a:r>
              <a:rPr lang="en-US"/>
              <a:t>Array of 32x32x3 = 3072 numbers in total which is x</a:t>
            </a:r>
          </a:p>
          <a:p>
            <a:r>
              <a:rPr lang="en-US"/>
              <a:t>W is parameters or weights</a:t>
            </a:r>
          </a:p>
          <a:p>
            <a:r>
              <a:rPr lang="en-US"/>
              <a:t>B is bias(data independence)</a:t>
            </a:r>
            <a:endParaRPr lang="en-US" dirty="0"/>
          </a:p>
          <a:p>
            <a:r>
              <a:rPr lang="en-US"/>
              <a:t>Wx: matrix mutiplication</a:t>
            </a:r>
            <a:endParaRPr lang="en-US" dirty="0"/>
          </a:p>
          <a:p>
            <a:endParaRPr lang="en-US" dirty="0"/>
          </a:p>
        </p:txBody>
      </p:sp>
      <p:sp>
        <p:nvSpPr>
          <p:cNvPr id="4" name="Date Placeholder 3">
            <a:extLst>
              <a:ext uri="{FF2B5EF4-FFF2-40B4-BE49-F238E27FC236}">
                <a16:creationId xmlns:a16="http://schemas.microsoft.com/office/drawing/2014/main" id="{5CE8C02F-332E-A45F-0155-AF8977D39CBD}"/>
              </a:ext>
            </a:extLst>
          </p:cNvPr>
          <p:cNvSpPr>
            <a:spLocks noGrp="1"/>
          </p:cNvSpPr>
          <p:nvPr>
            <p:ph type="dt" sz="half" idx="10"/>
          </p:nvPr>
        </p:nvSpPr>
        <p:spPr/>
        <p:txBody>
          <a:bodyPr/>
          <a:lstStyle/>
          <a:p>
            <a:fld id="{D8AA5A98-F9E8-4F7B-8464-8522E6C7E18C}" type="datetime1">
              <a:t>9/8/2024</a:t>
            </a:fld>
            <a:endParaRPr lang="en-US" dirty="0"/>
          </a:p>
        </p:txBody>
      </p:sp>
      <p:sp>
        <p:nvSpPr>
          <p:cNvPr id="5" name="Footer Placeholder 4">
            <a:extLst>
              <a:ext uri="{FF2B5EF4-FFF2-40B4-BE49-F238E27FC236}">
                <a16:creationId xmlns:a16="http://schemas.microsoft.com/office/drawing/2014/main" id="{42CB2364-D132-D0E6-0EBD-A811D7CF761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92F9833-71AC-5E6E-BBEC-040F52B26DB5}"/>
              </a:ext>
            </a:extLst>
          </p:cNvPr>
          <p:cNvSpPr>
            <a:spLocks noGrp="1"/>
          </p:cNvSpPr>
          <p:nvPr>
            <p:ph type="sldNum" sz="quarter" idx="12"/>
          </p:nvPr>
        </p:nvSpPr>
        <p:spPr/>
        <p:txBody>
          <a:bodyPr/>
          <a:lstStyle/>
          <a:p>
            <a:fld id="{A65A5C87-DF58-40C8-B092-1DE63DB4547E}" type="slidenum">
              <a:rPr lang="en-US" dirty="0"/>
              <a:t>25</a:t>
            </a:fld>
            <a:endParaRPr lang="en-US" dirty="0"/>
          </a:p>
        </p:txBody>
      </p:sp>
    </p:spTree>
    <p:extLst>
      <p:ext uri="{BB962C8B-B14F-4D97-AF65-F5344CB8AC3E}">
        <p14:creationId xmlns:p14="http://schemas.microsoft.com/office/powerpoint/2010/main" val="11235689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FD60A-6E5B-6992-FB82-060660293713}"/>
              </a:ext>
            </a:extLst>
          </p:cNvPr>
          <p:cNvSpPr>
            <a:spLocks noGrp="1"/>
          </p:cNvSpPr>
          <p:nvPr>
            <p:ph type="title"/>
          </p:nvPr>
        </p:nvSpPr>
        <p:spPr>
          <a:xfrm>
            <a:off x="914400" y="254001"/>
            <a:ext cx="10363200" cy="1187570"/>
          </a:xfrm>
        </p:spPr>
        <p:txBody>
          <a:bodyPr/>
          <a:lstStyle/>
          <a:p>
            <a:r>
              <a:rPr lang="en-US"/>
              <a:t>Lecture website</a:t>
            </a:r>
          </a:p>
        </p:txBody>
      </p:sp>
      <p:sp>
        <p:nvSpPr>
          <p:cNvPr id="3" name="Content Placeholder 2">
            <a:extLst>
              <a:ext uri="{FF2B5EF4-FFF2-40B4-BE49-F238E27FC236}">
                <a16:creationId xmlns:a16="http://schemas.microsoft.com/office/drawing/2014/main" id="{AB8C71E3-ECA8-5EDF-FD65-749C4C7DD865}"/>
              </a:ext>
            </a:extLst>
          </p:cNvPr>
          <p:cNvSpPr>
            <a:spLocks noGrp="1"/>
          </p:cNvSpPr>
          <p:nvPr>
            <p:ph idx="1"/>
          </p:nvPr>
        </p:nvSpPr>
        <p:spPr/>
        <p:txBody>
          <a:bodyPr vert="horz" lIns="91440" tIns="45720" rIns="91440" bIns="45720" rtlCol="0" anchor="t">
            <a:normAutofit/>
          </a:bodyPr>
          <a:lstStyle/>
          <a:p>
            <a:r>
              <a:rPr lang="en-US"/>
              <a:t>Resources from lecture 1 has been released on the website, just check it</a:t>
            </a:r>
          </a:p>
          <a:p>
            <a:pPr marL="0" indent="0">
              <a:buNone/>
            </a:pPr>
            <a:endParaRPr lang="en-US" dirty="0"/>
          </a:p>
        </p:txBody>
      </p:sp>
      <p:sp>
        <p:nvSpPr>
          <p:cNvPr id="4" name="Date Placeholder 3">
            <a:extLst>
              <a:ext uri="{FF2B5EF4-FFF2-40B4-BE49-F238E27FC236}">
                <a16:creationId xmlns:a16="http://schemas.microsoft.com/office/drawing/2014/main" id="{0D42E6B3-58B1-421D-8D2D-BC770907E2CC}"/>
              </a:ext>
            </a:extLst>
          </p:cNvPr>
          <p:cNvSpPr>
            <a:spLocks noGrp="1"/>
          </p:cNvSpPr>
          <p:nvPr>
            <p:ph type="dt" sz="half" idx="10"/>
          </p:nvPr>
        </p:nvSpPr>
        <p:spPr/>
        <p:txBody>
          <a:bodyPr/>
          <a:lstStyle/>
          <a:p>
            <a:fld id="{A9ED510F-E72B-47FA-8BCC-8B50C6D244FE}" type="datetime1">
              <a:t>9/8/2024</a:t>
            </a:fld>
            <a:endParaRPr lang="en-US" dirty="0"/>
          </a:p>
        </p:txBody>
      </p:sp>
      <p:sp>
        <p:nvSpPr>
          <p:cNvPr id="5" name="Footer Placeholder 4">
            <a:extLst>
              <a:ext uri="{FF2B5EF4-FFF2-40B4-BE49-F238E27FC236}">
                <a16:creationId xmlns:a16="http://schemas.microsoft.com/office/drawing/2014/main" id="{24838FF6-926F-2039-D312-3F1B228B72A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4E7E58E-510B-E326-6524-08A01055F846}"/>
              </a:ext>
            </a:extLst>
          </p:cNvPr>
          <p:cNvSpPr>
            <a:spLocks noGrp="1"/>
          </p:cNvSpPr>
          <p:nvPr>
            <p:ph type="sldNum" sz="quarter" idx="12"/>
          </p:nvPr>
        </p:nvSpPr>
        <p:spPr/>
        <p:txBody>
          <a:bodyPr/>
          <a:lstStyle/>
          <a:p>
            <a:fld id="{A65A5C87-DF58-40C8-B092-1DE63DB4547E}" type="slidenum">
              <a:rPr lang="en-US" dirty="0"/>
              <a:t>26</a:t>
            </a:fld>
            <a:endParaRPr lang="en-US" dirty="0"/>
          </a:p>
        </p:txBody>
      </p:sp>
    </p:spTree>
    <p:extLst>
      <p:ext uri="{BB962C8B-B14F-4D97-AF65-F5344CB8AC3E}">
        <p14:creationId xmlns:p14="http://schemas.microsoft.com/office/powerpoint/2010/main" val="23789059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7866B-C7AA-D984-D2C1-A442198BAA5F}"/>
              </a:ext>
            </a:extLst>
          </p:cNvPr>
          <p:cNvSpPr>
            <a:spLocks noGrp="1"/>
          </p:cNvSpPr>
          <p:nvPr>
            <p:ph type="title"/>
          </p:nvPr>
        </p:nvSpPr>
        <p:spPr>
          <a:xfrm>
            <a:off x="914400" y="228601"/>
            <a:ext cx="10363200" cy="1187570"/>
          </a:xfrm>
        </p:spPr>
        <p:txBody>
          <a:bodyPr/>
          <a:lstStyle/>
          <a:p>
            <a:r>
              <a:rPr lang="en-US"/>
              <a:t>Following lectures</a:t>
            </a:r>
          </a:p>
        </p:txBody>
      </p:sp>
      <p:sp>
        <p:nvSpPr>
          <p:cNvPr id="3" name="Content Placeholder 2">
            <a:extLst>
              <a:ext uri="{FF2B5EF4-FFF2-40B4-BE49-F238E27FC236}">
                <a16:creationId xmlns:a16="http://schemas.microsoft.com/office/drawing/2014/main" id="{A00A999C-6FE3-2599-E3F4-02E37291663E}"/>
              </a:ext>
            </a:extLst>
          </p:cNvPr>
          <p:cNvSpPr>
            <a:spLocks noGrp="1"/>
          </p:cNvSpPr>
          <p:nvPr>
            <p:ph idx="1"/>
          </p:nvPr>
        </p:nvSpPr>
        <p:spPr/>
        <p:txBody>
          <a:bodyPr vert="horz" lIns="91440" tIns="45720" rIns="91440" bIns="45720" rtlCol="0" anchor="t">
            <a:normAutofit/>
          </a:bodyPr>
          <a:lstStyle/>
          <a:p>
            <a:r>
              <a:rPr lang="en-US"/>
              <a:t>CNN understanding and practice</a:t>
            </a:r>
          </a:p>
          <a:p>
            <a:r>
              <a:rPr lang="en-US"/>
              <a:t>Python and Pytorch introduction</a:t>
            </a:r>
            <a:endParaRPr lang="en-US" dirty="0"/>
          </a:p>
          <a:p>
            <a:r>
              <a:rPr lang="en-US"/>
              <a:t>Image recognition projects</a:t>
            </a:r>
            <a:endParaRPr lang="en-US" dirty="0"/>
          </a:p>
          <a:p>
            <a:r>
              <a:rPr lang="en-US"/>
              <a:t>Large language model</a:t>
            </a:r>
          </a:p>
          <a:p>
            <a:endParaRPr lang="en-US" dirty="0"/>
          </a:p>
        </p:txBody>
      </p:sp>
      <p:sp>
        <p:nvSpPr>
          <p:cNvPr id="4" name="Date Placeholder 3">
            <a:extLst>
              <a:ext uri="{FF2B5EF4-FFF2-40B4-BE49-F238E27FC236}">
                <a16:creationId xmlns:a16="http://schemas.microsoft.com/office/drawing/2014/main" id="{0E86CFCD-9B4C-3DAF-09A2-9371917D9413}"/>
              </a:ext>
            </a:extLst>
          </p:cNvPr>
          <p:cNvSpPr>
            <a:spLocks noGrp="1"/>
          </p:cNvSpPr>
          <p:nvPr>
            <p:ph type="dt" sz="half" idx="10"/>
          </p:nvPr>
        </p:nvSpPr>
        <p:spPr/>
        <p:txBody>
          <a:bodyPr/>
          <a:lstStyle/>
          <a:p>
            <a:fld id="{CFF38927-9405-455C-87A8-058597B6D065}" type="datetime1">
              <a:t>9/8/2024</a:t>
            </a:fld>
            <a:endParaRPr lang="en-US" dirty="0"/>
          </a:p>
        </p:txBody>
      </p:sp>
      <p:sp>
        <p:nvSpPr>
          <p:cNvPr id="5" name="Footer Placeholder 4">
            <a:extLst>
              <a:ext uri="{FF2B5EF4-FFF2-40B4-BE49-F238E27FC236}">
                <a16:creationId xmlns:a16="http://schemas.microsoft.com/office/drawing/2014/main" id="{C140E750-8C84-89C2-B981-0CBCF360DB3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C0DD96C-4FE3-E1D7-F0FB-D8460AAC098C}"/>
              </a:ext>
            </a:extLst>
          </p:cNvPr>
          <p:cNvSpPr>
            <a:spLocks noGrp="1"/>
          </p:cNvSpPr>
          <p:nvPr>
            <p:ph type="sldNum" sz="quarter" idx="12"/>
          </p:nvPr>
        </p:nvSpPr>
        <p:spPr/>
        <p:txBody>
          <a:bodyPr/>
          <a:lstStyle/>
          <a:p>
            <a:fld id="{A65A5C87-DF58-40C8-B092-1DE63DB4547E}" type="slidenum">
              <a:rPr lang="en-US" dirty="0"/>
              <a:t>27</a:t>
            </a:fld>
            <a:endParaRPr lang="en-US" dirty="0"/>
          </a:p>
        </p:txBody>
      </p:sp>
    </p:spTree>
    <p:extLst>
      <p:ext uri="{BB962C8B-B14F-4D97-AF65-F5344CB8AC3E}">
        <p14:creationId xmlns:p14="http://schemas.microsoft.com/office/powerpoint/2010/main" val="37642052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5E2E6-CBF9-8268-9F34-39255DD2AFAA}"/>
              </a:ext>
            </a:extLst>
          </p:cNvPr>
          <p:cNvSpPr>
            <a:spLocks noGrp="1"/>
          </p:cNvSpPr>
          <p:nvPr>
            <p:ph type="title"/>
          </p:nvPr>
        </p:nvSpPr>
        <p:spPr>
          <a:xfrm>
            <a:off x="914400" y="304801"/>
            <a:ext cx="10363200" cy="1187570"/>
          </a:xfrm>
        </p:spPr>
        <p:txBody>
          <a:bodyPr/>
          <a:lstStyle/>
          <a:p>
            <a:r>
              <a:rPr lang="en-US" dirty="0"/>
              <a:t>KNN algorithm demo</a:t>
            </a:r>
          </a:p>
        </p:txBody>
      </p:sp>
      <p:sp>
        <p:nvSpPr>
          <p:cNvPr id="3" name="Content Placeholder 2">
            <a:extLst>
              <a:ext uri="{FF2B5EF4-FFF2-40B4-BE49-F238E27FC236}">
                <a16:creationId xmlns:a16="http://schemas.microsoft.com/office/drawing/2014/main" id="{2BA6851D-4EFC-0CFF-1637-97739757C627}"/>
              </a:ext>
            </a:extLst>
          </p:cNvPr>
          <p:cNvSpPr>
            <a:spLocks noGrp="1"/>
          </p:cNvSpPr>
          <p:nvPr>
            <p:ph idx="1"/>
          </p:nvPr>
        </p:nvSpPr>
        <p:spPr/>
        <p:txBody>
          <a:bodyPr vert="horz" lIns="91440" tIns="45720" rIns="91440" bIns="45720" rtlCol="0" anchor="t">
            <a:normAutofit/>
          </a:bodyPr>
          <a:lstStyle/>
          <a:p>
            <a:pPr marL="0" indent="0">
              <a:buNone/>
            </a:pPr>
            <a:endParaRPr lang="en-US" dirty="0"/>
          </a:p>
        </p:txBody>
      </p:sp>
      <p:sp>
        <p:nvSpPr>
          <p:cNvPr id="4" name="Date Placeholder 3">
            <a:extLst>
              <a:ext uri="{FF2B5EF4-FFF2-40B4-BE49-F238E27FC236}">
                <a16:creationId xmlns:a16="http://schemas.microsoft.com/office/drawing/2014/main" id="{BE2D75D3-BFB9-D135-8FFC-4452A37A8AC5}"/>
              </a:ext>
            </a:extLst>
          </p:cNvPr>
          <p:cNvSpPr>
            <a:spLocks noGrp="1"/>
          </p:cNvSpPr>
          <p:nvPr>
            <p:ph type="dt" sz="half" idx="10"/>
          </p:nvPr>
        </p:nvSpPr>
        <p:spPr/>
        <p:txBody>
          <a:bodyPr/>
          <a:lstStyle/>
          <a:p>
            <a:fld id="{D6878D3F-DEB3-4775-9196-FA9B5A1063C6}" type="datetime1">
              <a:t>9/8/2024</a:t>
            </a:fld>
            <a:endParaRPr lang="en-US" dirty="0"/>
          </a:p>
        </p:txBody>
      </p:sp>
      <p:sp>
        <p:nvSpPr>
          <p:cNvPr id="5" name="Footer Placeholder 4">
            <a:extLst>
              <a:ext uri="{FF2B5EF4-FFF2-40B4-BE49-F238E27FC236}">
                <a16:creationId xmlns:a16="http://schemas.microsoft.com/office/drawing/2014/main" id="{9A0F9576-26BD-BECA-9212-152A693EE2F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88065D9-97A0-50DF-5958-63998A4775B7}"/>
              </a:ext>
            </a:extLst>
          </p:cNvPr>
          <p:cNvSpPr>
            <a:spLocks noGrp="1"/>
          </p:cNvSpPr>
          <p:nvPr>
            <p:ph type="sldNum" sz="quarter" idx="12"/>
          </p:nvPr>
        </p:nvSpPr>
        <p:spPr/>
        <p:txBody>
          <a:bodyPr/>
          <a:lstStyle/>
          <a:p>
            <a:fld id="{A65A5C87-DF58-40C8-B092-1DE63DB4547E}" type="slidenum">
              <a:rPr lang="en-US" dirty="0"/>
              <a:t>28</a:t>
            </a:fld>
            <a:endParaRPr lang="en-US" dirty="0"/>
          </a:p>
        </p:txBody>
      </p:sp>
    </p:spTree>
    <p:extLst>
      <p:ext uri="{BB962C8B-B14F-4D97-AF65-F5344CB8AC3E}">
        <p14:creationId xmlns:p14="http://schemas.microsoft.com/office/powerpoint/2010/main" val="577640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96637-8132-4F12-483E-4A526264563E}"/>
              </a:ext>
            </a:extLst>
          </p:cNvPr>
          <p:cNvSpPr>
            <a:spLocks noGrp="1"/>
          </p:cNvSpPr>
          <p:nvPr>
            <p:ph type="title"/>
          </p:nvPr>
        </p:nvSpPr>
        <p:spPr>
          <a:xfrm>
            <a:off x="914400" y="406401"/>
            <a:ext cx="10363200" cy="1187570"/>
          </a:xfrm>
        </p:spPr>
        <p:txBody>
          <a:bodyPr>
            <a:normAutofit/>
          </a:bodyPr>
          <a:lstStyle/>
          <a:p>
            <a:r>
              <a:rPr lang="en-US" sz="4400" dirty="0"/>
              <a:t>Visual Recognition</a:t>
            </a:r>
          </a:p>
        </p:txBody>
      </p:sp>
      <p:sp>
        <p:nvSpPr>
          <p:cNvPr id="3" name="Content Placeholder 2">
            <a:extLst>
              <a:ext uri="{FF2B5EF4-FFF2-40B4-BE49-F238E27FC236}">
                <a16:creationId xmlns:a16="http://schemas.microsoft.com/office/drawing/2014/main" id="{9244371F-C30D-326D-FDB7-92E35C158CBD}"/>
              </a:ext>
            </a:extLst>
          </p:cNvPr>
          <p:cNvSpPr>
            <a:spLocks noGrp="1"/>
          </p:cNvSpPr>
          <p:nvPr>
            <p:ph idx="1"/>
          </p:nvPr>
        </p:nvSpPr>
        <p:spPr/>
        <p:txBody>
          <a:bodyPr vert="horz" lIns="91440" tIns="45720" rIns="91440" bIns="45720" rtlCol="0" anchor="t">
            <a:normAutofit/>
          </a:bodyPr>
          <a:lstStyle/>
          <a:p>
            <a:endParaRPr lang="en-US" sz="3200" dirty="0"/>
          </a:p>
          <a:p>
            <a:endParaRPr lang="en-US" sz="3200" dirty="0"/>
          </a:p>
          <a:p>
            <a:endParaRPr lang="en-US" dirty="0"/>
          </a:p>
          <a:p>
            <a:endParaRPr lang="en-US" dirty="0"/>
          </a:p>
          <a:p>
            <a:endParaRPr lang="en-US" dirty="0"/>
          </a:p>
          <a:p>
            <a:endParaRPr lang="en-US" dirty="0"/>
          </a:p>
        </p:txBody>
      </p:sp>
      <p:sp>
        <p:nvSpPr>
          <p:cNvPr id="4" name="Date Placeholder 3">
            <a:extLst>
              <a:ext uri="{FF2B5EF4-FFF2-40B4-BE49-F238E27FC236}">
                <a16:creationId xmlns:a16="http://schemas.microsoft.com/office/drawing/2014/main" id="{C5C14EF6-6337-A2C0-C994-156FE28E22CC}"/>
              </a:ext>
            </a:extLst>
          </p:cNvPr>
          <p:cNvSpPr>
            <a:spLocks noGrp="1"/>
          </p:cNvSpPr>
          <p:nvPr>
            <p:ph type="dt" sz="half" idx="10"/>
          </p:nvPr>
        </p:nvSpPr>
        <p:spPr/>
        <p:txBody>
          <a:bodyPr/>
          <a:lstStyle/>
          <a:p>
            <a:fld id="{2FF21F08-7045-4B23-A53E-7EA38063E3B6}" type="datetime1">
              <a:t>9/8/2024</a:t>
            </a:fld>
            <a:endParaRPr lang="en-US" dirty="0"/>
          </a:p>
        </p:txBody>
      </p:sp>
      <p:sp>
        <p:nvSpPr>
          <p:cNvPr id="5" name="Footer Placeholder 4">
            <a:extLst>
              <a:ext uri="{FF2B5EF4-FFF2-40B4-BE49-F238E27FC236}">
                <a16:creationId xmlns:a16="http://schemas.microsoft.com/office/drawing/2014/main" id="{68C2B2AA-B249-4E9E-9F29-8345DC8400D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82848F0-8FA7-3ABD-2005-7F12DE5F3B6A}"/>
              </a:ext>
            </a:extLst>
          </p:cNvPr>
          <p:cNvSpPr>
            <a:spLocks noGrp="1"/>
          </p:cNvSpPr>
          <p:nvPr>
            <p:ph type="sldNum" sz="quarter" idx="12"/>
          </p:nvPr>
        </p:nvSpPr>
        <p:spPr/>
        <p:txBody>
          <a:bodyPr/>
          <a:lstStyle/>
          <a:p>
            <a:fld id="{A65A5C87-DF58-40C8-B092-1DE63DB4547E}" type="slidenum">
              <a:rPr lang="en-US" dirty="0"/>
              <a:t>3</a:t>
            </a:fld>
            <a:endParaRPr lang="en-US" dirty="0"/>
          </a:p>
        </p:txBody>
      </p:sp>
    </p:spTree>
    <p:extLst>
      <p:ext uri="{BB962C8B-B14F-4D97-AF65-F5344CB8AC3E}">
        <p14:creationId xmlns:p14="http://schemas.microsoft.com/office/powerpoint/2010/main" val="41860475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4" name="Picture 13" descr="Robot operating a machine">
            <a:extLst>
              <a:ext uri="{FF2B5EF4-FFF2-40B4-BE49-F238E27FC236}">
                <a16:creationId xmlns:a16="http://schemas.microsoft.com/office/drawing/2014/main" id="{8D63E4DB-9BA0-2E9C-3839-111040AFF518}"/>
              </a:ext>
            </a:extLst>
          </p:cNvPr>
          <p:cNvPicPr>
            <a:picLocks noChangeAspect="1"/>
          </p:cNvPicPr>
          <p:nvPr/>
        </p:nvPicPr>
        <p:blipFill>
          <a:blip r:embed="rId2"/>
          <a:srcRect r="6" b="1872"/>
          <a:stretch/>
        </p:blipFill>
        <p:spPr>
          <a:xfrm>
            <a:off x="3093268" y="10"/>
            <a:ext cx="9098732" cy="6857990"/>
          </a:xfrm>
          <a:custGeom>
            <a:avLst/>
            <a:gdLst/>
            <a:ahLst/>
            <a:cxnLst/>
            <a:rect l="l" t="t" r="r" b="b"/>
            <a:pathLst>
              <a:path w="9098732" h="6858000">
                <a:moveTo>
                  <a:pt x="6010592" y="0"/>
                </a:moveTo>
                <a:lnTo>
                  <a:pt x="8235629" y="4"/>
                </a:lnTo>
                <a:cubicBezTo>
                  <a:pt x="8235629" y="3"/>
                  <a:pt x="8235630" y="3"/>
                  <a:pt x="8235630" y="2"/>
                </a:cubicBezTo>
                <a:lnTo>
                  <a:pt x="9098732" y="0"/>
                </a:lnTo>
                <a:lnTo>
                  <a:pt x="9098732" y="6858000"/>
                </a:lnTo>
                <a:lnTo>
                  <a:pt x="0" y="6858000"/>
                </a:lnTo>
                <a:lnTo>
                  <a:pt x="6010589" y="4"/>
                </a:lnTo>
                <a:cubicBezTo>
                  <a:pt x="6010589" y="3"/>
                  <a:pt x="6010590" y="3"/>
                  <a:pt x="6010590" y="2"/>
                </a:cubicBezTo>
                <a:close/>
              </a:path>
            </a:pathLst>
          </a:custGeom>
        </p:spPr>
      </p:pic>
      <p:sp>
        <p:nvSpPr>
          <p:cNvPr id="2" name="Title 1">
            <a:extLst>
              <a:ext uri="{FF2B5EF4-FFF2-40B4-BE49-F238E27FC236}">
                <a16:creationId xmlns:a16="http://schemas.microsoft.com/office/drawing/2014/main" id="{47AF7959-B363-9845-31DB-29CFF8CD6FE4}"/>
              </a:ext>
            </a:extLst>
          </p:cNvPr>
          <p:cNvSpPr>
            <a:spLocks noGrp="1"/>
          </p:cNvSpPr>
          <p:nvPr>
            <p:ph type="title"/>
          </p:nvPr>
        </p:nvSpPr>
        <p:spPr>
          <a:xfrm>
            <a:off x="1143001" y="-92263"/>
            <a:ext cx="7914640" cy="1360898"/>
          </a:xfrm>
        </p:spPr>
        <p:txBody>
          <a:bodyPr>
            <a:normAutofit/>
          </a:bodyPr>
          <a:lstStyle/>
          <a:p>
            <a:r>
              <a:rPr lang="en-US" sz="3700"/>
              <a:t>What is Visual Recognition and why robots need it?</a:t>
            </a:r>
          </a:p>
        </p:txBody>
      </p:sp>
      <p:sp>
        <p:nvSpPr>
          <p:cNvPr id="3" name="Content Placeholder 2">
            <a:extLst>
              <a:ext uri="{FF2B5EF4-FFF2-40B4-BE49-F238E27FC236}">
                <a16:creationId xmlns:a16="http://schemas.microsoft.com/office/drawing/2014/main" id="{B0065B68-2755-90C4-2074-E036C6C4DA1F}"/>
              </a:ext>
            </a:extLst>
          </p:cNvPr>
          <p:cNvSpPr>
            <a:spLocks noGrp="1"/>
          </p:cNvSpPr>
          <p:nvPr>
            <p:ph idx="1"/>
          </p:nvPr>
        </p:nvSpPr>
        <p:spPr>
          <a:xfrm>
            <a:off x="1143002" y="2332029"/>
            <a:ext cx="4118906" cy="3840171"/>
          </a:xfrm>
        </p:spPr>
        <p:txBody>
          <a:bodyPr vert="horz" lIns="91440" tIns="45720" rIns="91440" bIns="45720" rtlCol="0" anchor="t">
            <a:normAutofit fontScale="92500" lnSpcReduction="10000"/>
          </a:bodyPr>
          <a:lstStyle/>
          <a:p>
            <a:pPr>
              <a:lnSpc>
                <a:spcPct val="110000"/>
              </a:lnSpc>
            </a:pPr>
            <a:r>
              <a:rPr lang="en-US" sz="1700" dirty="0"/>
              <a:t>Visual recognition is a branch of computer vision</a:t>
            </a:r>
          </a:p>
          <a:p>
            <a:pPr>
              <a:lnSpc>
                <a:spcPct val="110000"/>
              </a:lnSpc>
            </a:pPr>
            <a:r>
              <a:rPr lang="en-US" sz="1700" dirty="0"/>
              <a:t>Robots use visual recognition to detect different objects </a:t>
            </a:r>
          </a:p>
          <a:p>
            <a:pPr>
              <a:lnSpc>
                <a:spcPct val="110000"/>
              </a:lnSpc>
            </a:pPr>
            <a:r>
              <a:rPr lang="en-US" sz="1700" dirty="0"/>
              <a:t>Including human, QR code, images</a:t>
            </a:r>
          </a:p>
          <a:p>
            <a:pPr>
              <a:lnSpc>
                <a:spcPct val="110000"/>
              </a:lnSpc>
            </a:pPr>
            <a:r>
              <a:rPr lang="en-US" sz="1700" dirty="0"/>
              <a:t>Robots use sensors to collect data from the real world</a:t>
            </a:r>
          </a:p>
          <a:p>
            <a:pPr>
              <a:lnSpc>
                <a:spcPct val="110000"/>
              </a:lnSpc>
            </a:pPr>
            <a:r>
              <a:rPr lang="en-US" sz="1700" dirty="0"/>
              <a:t>And then recognize certain objects from those data</a:t>
            </a:r>
          </a:p>
          <a:p>
            <a:pPr>
              <a:lnSpc>
                <a:spcPct val="110000"/>
              </a:lnSpc>
            </a:pPr>
            <a:r>
              <a:rPr lang="en-US" sz="1700" dirty="0"/>
              <a:t>Smartphones have cameras </a:t>
            </a:r>
          </a:p>
          <a:p>
            <a:pPr>
              <a:lnSpc>
                <a:spcPct val="110000"/>
              </a:lnSpc>
            </a:pPr>
            <a:r>
              <a:rPr lang="en-US" sz="1700" dirty="0"/>
              <a:t>Robots want to see the world through computer vision</a:t>
            </a:r>
          </a:p>
          <a:p>
            <a:pPr>
              <a:lnSpc>
                <a:spcPct val="110000"/>
              </a:lnSpc>
            </a:pPr>
            <a:endParaRPr lang="en-US" sz="1700"/>
          </a:p>
          <a:p>
            <a:pPr>
              <a:lnSpc>
                <a:spcPct val="110000"/>
              </a:lnSpc>
            </a:pPr>
            <a:endParaRPr lang="en-US" sz="1700"/>
          </a:p>
          <a:p>
            <a:pPr>
              <a:lnSpc>
                <a:spcPct val="110000"/>
              </a:lnSpc>
            </a:pPr>
            <a:endParaRPr lang="en-US" sz="1700"/>
          </a:p>
        </p:txBody>
      </p:sp>
    </p:spTree>
    <p:extLst>
      <p:ext uri="{BB962C8B-B14F-4D97-AF65-F5344CB8AC3E}">
        <p14:creationId xmlns:p14="http://schemas.microsoft.com/office/powerpoint/2010/main" val="21941517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3D7710-9A01-94F5-913F-E6FE1912AD7D}"/>
              </a:ext>
            </a:extLst>
          </p:cNvPr>
          <p:cNvSpPr>
            <a:spLocks noGrp="1"/>
          </p:cNvSpPr>
          <p:nvPr>
            <p:ph type="title"/>
          </p:nvPr>
        </p:nvSpPr>
        <p:spPr>
          <a:xfrm>
            <a:off x="914400" y="406401"/>
            <a:ext cx="10363200" cy="1187570"/>
          </a:xfrm>
        </p:spPr>
        <p:txBody>
          <a:bodyPr/>
          <a:lstStyle/>
          <a:p>
            <a:r>
              <a:rPr lang="en-US" dirty="0"/>
              <a:t>Computer Vision is everywhere</a:t>
            </a:r>
          </a:p>
        </p:txBody>
      </p:sp>
      <p:pic>
        <p:nvPicPr>
          <p:cNvPr id="4" name="Content Placeholder 3" descr="A diagram of a computer vision&#10;&#10;Description automatically generated">
            <a:extLst>
              <a:ext uri="{FF2B5EF4-FFF2-40B4-BE49-F238E27FC236}">
                <a16:creationId xmlns:a16="http://schemas.microsoft.com/office/drawing/2014/main" id="{778E6B1C-9A3F-45C6-026D-450876802C36}"/>
              </a:ext>
            </a:extLst>
          </p:cNvPr>
          <p:cNvPicPr>
            <a:picLocks noGrp="1" noChangeAspect="1"/>
          </p:cNvPicPr>
          <p:nvPr>
            <p:ph idx="1"/>
          </p:nvPr>
        </p:nvPicPr>
        <p:blipFill>
          <a:blip r:embed="rId2"/>
          <a:stretch>
            <a:fillRect/>
          </a:stretch>
        </p:blipFill>
        <p:spPr>
          <a:xfrm>
            <a:off x="2333204" y="2288374"/>
            <a:ext cx="7431185" cy="3600475"/>
          </a:xfrm>
        </p:spPr>
      </p:pic>
    </p:spTree>
    <p:extLst>
      <p:ext uri="{BB962C8B-B14F-4D97-AF65-F5344CB8AC3E}">
        <p14:creationId xmlns:p14="http://schemas.microsoft.com/office/powerpoint/2010/main" val="11246187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41EB1E-2907-5531-88F7-7A4C4FC498EB}"/>
              </a:ext>
            </a:extLst>
          </p:cNvPr>
          <p:cNvSpPr>
            <a:spLocks noGrp="1"/>
          </p:cNvSpPr>
          <p:nvPr>
            <p:ph type="title"/>
          </p:nvPr>
        </p:nvSpPr>
        <p:spPr>
          <a:xfrm>
            <a:off x="1143000" y="359030"/>
            <a:ext cx="7492285" cy="1360898"/>
          </a:xfrm>
        </p:spPr>
        <p:txBody>
          <a:bodyPr>
            <a:normAutofit/>
          </a:bodyPr>
          <a:lstStyle/>
          <a:p>
            <a:r>
              <a:rPr lang="en-US" dirty="0"/>
              <a:t>History of Vision</a:t>
            </a:r>
          </a:p>
        </p:txBody>
      </p:sp>
      <p:sp>
        <p:nvSpPr>
          <p:cNvPr id="3" name="Content Placeholder 2">
            <a:extLst>
              <a:ext uri="{FF2B5EF4-FFF2-40B4-BE49-F238E27FC236}">
                <a16:creationId xmlns:a16="http://schemas.microsoft.com/office/drawing/2014/main" id="{A64F75E2-FD69-A3CA-7E9C-539127DF4BF3}"/>
              </a:ext>
            </a:extLst>
          </p:cNvPr>
          <p:cNvSpPr>
            <a:spLocks noGrp="1"/>
          </p:cNvSpPr>
          <p:nvPr>
            <p:ph idx="1"/>
          </p:nvPr>
        </p:nvSpPr>
        <p:spPr>
          <a:xfrm>
            <a:off x="1143001" y="2332028"/>
            <a:ext cx="5115812" cy="3653035"/>
          </a:xfrm>
        </p:spPr>
        <p:txBody>
          <a:bodyPr vert="horz" lIns="91440" tIns="45720" rIns="91440" bIns="45720" rtlCol="0" anchor="t">
            <a:normAutofit/>
          </a:bodyPr>
          <a:lstStyle/>
          <a:p>
            <a:pPr>
              <a:lnSpc>
                <a:spcPct val="110000"/>
              </a:lnSpc>
            </a:pPr>
            <a:r>
              <a:rPr lang="en-US" sz="1800">
                <a:solidFill>
                  <a:schemeClr val="tx1">
                    <a:lumMod val="95000"/>
                  </a:schemeClr>
                </a:solidFill>
                <a:ea typeface="+mn-lt"/>
                <a:cs typeface="+mn-lt"/>
              </a:rPr>
              <a:t>In the late 1960s, computer vision began at universities that were pioneering </a:t>
            </a:r>
            <a:r>
              <a:rPr lang="en-US" sz="1800" dirty="0">
                <a:solidFill>
                  <a:schemeClr val="tx1">
                    <a:lumMod val="95000"/>
                  </a:schemeClr>
                </a:solidFill>
                <a:ea typeface="+mn-lt"/>
                <a:cs typeface="+mn-lt"/>
                <a:hlinkClick r:id="rId2">
                  <a:extLst>
                    <a:ext uri="{A12FA001-AC4F-418D-AE19-62706E023703}">
                      <ahyp:hlinkClr xmlns:ahyp="http://schemas.microsoft.com/office/drawing/2018/hyperlinkcolor" val="tx"/>
                    </a:ext>
                  </a:extLst>
                </a:hlinkClick>
              </a:rPr>
              <a:t>artificial intelligence</a:t>
            </a:r>
            <a:r>
              <a:rPr lang="en-US" sz="1800">
                <a:solidFill>
                  <a:schemeClr val="tx1">
                    <a:lumMod val="95000"/>
                  </a:schemeClr>
                </a:solidFill>
                <a:ea typeface="+mn-lt"/>
                <a:cs typeface="+mn-lt"/>
              </a:rPr>
              <a:t>. It was meant to mimic the </a:t>
            </a:r>
            <a:r>
              <a:rPr lang="en-US" sz="1800" dirty="0">
                <a:solidFill>
                  <a:schemeClr val="tx1">
                    <a:lumMod val="95000"/>
                  </a:schemeClr>
                </a:solidFill>
                <a:ea typeface="+mn-lt"/>
                <a:cs typeface="+mn-lt"/>
                <a:hlinkClick r:id="rId3">
                  <a:extLst>
                    <a:ext uri="{A12FA001-AC4F-418D-AE19-62706E023703}">
                      <ahyp:hlinkClr xmlns:ahyp="http://schemas.microsoft.com/office/drawing/2018/hyperlinkcolor" val="tx"/>
                    </a:ext>
                  </a:extLst>
                </a:hlinkClick>
              </a:rPr>
              <a:t>human visual system</a:t>
            </a:r>
            <a:r>
              <a:rPr lang="en-US" sz="1800">
                <a:solidFill>
                  <a:schemeClr val="tx1">
                    <a:lumMod val="95000"/>
                  </a:schemeClr>
                </a:solidFill>
                <a:ea typeface="+mn-lt"/>
                <a:cs typeface="+mn-lt"/>
              </a:rPr>
              <a:t> as a stepping stone to endowing robots with intelligent behavior.</a:t>
            </a:r>
            <a:endParaRPr lang="en-US" sz="1800" baseline="30000">
              <a:solidFill>
                <a:schemeClr val="tx1">
                  <a:lumMod val="95000"/>
                </a:schemeClr>
              </a:solidFill>
              <a:ea typeface="+mn-lt"/>
              <a:cs typeface="+mn-lt"/>
            </a:endParaRPr>
          </a:p>
          <a:p>
            <a:pPr>
              <a:lnSpc>
                <a:spcPct val="110000"/>
              </a:lnSpc>
            </a:pPr>
            <a:r>
              <a:rPr lang="en-US" sz="1800">
                <a:solidFill>
                  <a:schemeClr val="tx1">
                    <a:lumMod val="95000"/>
                  </a:schemeClr>
                </a:solidFill>
                <a:ea typeface="+mn-lt"/>
                <a:cs typeface="+mn-lt"/>
              </a:rPr>
              <a:t> In 1966, it was believed that this could be achieved through an undergraduate summer project,</a:t>
            </a:r>
            <a:r>
              <a:rPr lang="en-US" sz="1800" baseline="30000" dirty="0">
                <a:solidFill>
                  <a:schemeClr val="tx1">
                    <a:lumMod val="95000"/>
                  </a:schemeClr>
                </a:solidFill>
                <a:ea typeface="+mn-lt"/>
                <a:cs typeface="+mn-lt"/>
                <a:hlinkClick r:id="rId4">
                  <a:extLst>
                    <a:ext uri="{A12FA001-AC4F-418D-AE19-62706E023703}">
                      <ahyp:hlinkClr xmlns:ahyp="http://schemas.microsoft.com/office/drawing/2018/hyperlinkcolor" val="tx"/>
                    </a:ext>
                  </a:extLst>
                </a:hlinkClick>
              </a:rPr>
              <a:t>[12]</a:t>
            </a:r>
            <a:r>
              <a:rPr lang="en-US" sz="1800">
                <a:solidFill>
                  <a:schemeClr val="tx1">
                    <a:lumMod val="95000"/>
                  </a:schemeClr>
                </a:solidFill>
                <a:ea typeface="+mn-lt"/>
                <a:cs typeface="+mn-lt"/>
              </a:rPr>
              <a:t> by attaching a camera to a computer and having it "describe what it saw".</a:t>
            </a:r>
            <a:endParaRPr lang="en-US" sz="1800" baseline="30000">
              <a:solidFill>
                <a:schemeClr val="tx1">
                  <a:lumMod val="95000"/>
                </a:schemeClr>
              </a:solidFill>
            </a:endParaRPr>
          </a:p>
        </p:txBody>
      </p:sp>
      <p:pic>
        <p:nvPicPr>
          <p:cNvPr id="7" name="Graphic 6" descr="Virtual RealityHeadset">
            <a:extLst>
              <a:ext uri="{FF2B5EF4-FFF2-40B4-BE49-F238E27FC236}">
                <a16:creationId xmlns:a16="http://schemas.microsoft.com/office/drawing/2014/main" id="{F1F07700-1490-E5ED-E68C-C9165E5BEB22}"/>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552550" y="3428999"/>
            <a:ext cx="2785533" cy="2785533"/>
          </a:xfrm>
          <a:prstGeom prst="rect">
            <a:avLst/>
          </a:prstGeom>
        </p:spPr>
      </p:pic>
    </p:spTree>
    <p:extLst>
      <p:ext uri="{BB962C8B-B14F-4D97-AF65-F5344CB8AC3E}">
        <p14:creationId xmlns:p14="http://schemas.microsoft.com/office/powerpoint/2010/main" val="23812319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E70E29-437F-AEBE-AFE1-8B77580351BD}"/>
              </a:ext>
            </a:extLst>
          </p:cNvPr>
          <p:cNvSpPr>
            <a:spLocks noGrp="1"/>
          </p:cNvSpPr>
          <p:nvPr>
            <p:ph type="title"/>
          </p:nvPr>
        </p:nvSpPr>
        <p:spPr>
          <a:xfrm>
            <a:off x="1054395" y="359030"/>
            <a:ext cx="7492285" cy="1360898"/>
          </a:xfrm>
        </p:spPr>
        <p:txBody>
          <a:bodyPr>
            <a:normAutofit/>
          </a:bodyPr>
          <a:lstStyle/>
          <a:p>
            <a:r>
              <a:rPr lang="en-US"/>
              <a:t>History of vision</a:t>
            </a:r>
          </a:p>
        </p:txBody>
      </p:sp>
      <p:sp>
        <p:nvSpPr>
          <p:cNvPr id="3" name="Content Placeholder 2">
            <a:extLst>
              <a:ext uri="{FF2B5EF4-FFF2-40B4-BE49-F238E27FC236}">
                <a16:creationId xmlns:a16="http://schemas.microsoft.com/office/drawing/2014/main" id="{8BD7848C-2617-180B-50D1-9C41475B19CC}"/>
              </a:ext>
            </a:extLst>
          </p:cNvPr>
          <p:cNvSpPr>
            <a:spLocks noGrp="1"/>
          </p:cNvSpPr>
          <p:nvPr>
            <p:ph idx="1"/>
          </p:nvPr>
        </p:nvSpPr>
        <p:spPr>
          <a:xfrm>
            <a:off x="288638" y="2239666"/>
            <a:ext cx="5843175" cy="3745397"/>
          </a:xfrm>
        </p:spPr>
        <p:txBody>
          <a:bodyPr vert="horz" lIns="91440" tIns="45720" rIns="91440" bIns="45720" rtlCol="0" anchor="t">
            <a:normAutofit fontScale="92500"/>
          </a:bodyPr>
          <a:lstStyle/>
          <a:p>
            <a:pPr>
              <a:lnSpc>
                <a:spcPct val="110000"/>
              </a:lnSpc>
            </a:pPr>
            <a:r>
              <a:rPr lang="en-US" sz="2400" baseline="30000">
                <a:solidFill>
                  <a:schemeClr val="tx1">
                    <a:lumMod val="95000"/>
                  </a:schemeClr>
                </a:solidFill>
                <a:latin typeface="Calibri"/>
                <a:ea typeface="Calibri"/>
                <a:cs typeface="Calibri"/>
              </a:rPr>
              <a:t>Studies in the 1970s formed the early foundations for many of the computer vision </a:t>
            </a:r>
            <a:r>
              <a:rPr lang="en-US" sz="2400" baseline="30000" dirty="0">
                <a:solidFill>
                  <a:schemeClr val="tx1">
                    <a:lumMod val="95000"/>
                  </a:schemeClr>
                </a:solidFill>
                <a:latin typeface="Calibri"/>
                <a:ea typeface="Calibri"/>
                <a:cs typeface="Calibri"/>
                <a:hlinkClick r:id="rId2">
                  <a:extLst>
                    <a:ext uri="{A12FA001-AC4F-418D-AE19-62706E023703}">
                      <ahyp:hlinkClr xmlns:ahyp="http://schemas.microsoft.com/office/drawing/2018/hyperlinkcolor" val="tx"/>
                    </a:ext>
                  </a:extLst>
                </a:hlinkClick>
              </a:rPr>
              <a:t>algorithms</a:t>
            </a:r>
            <a:r>
              <a:rPr lang="en-US" sz="2400" baseline="30000">
                <a:solidFill>
                  <a:schemeClr val="tx1">
                    <a:lumMod val="95000"/>
                  </a:schemeClr>
                </a:solidFill>
                <a:latin typeface="Calibri"/>
                <a:ea typeface="Calibri"/>
                <a:cs typeface="Calibri"/>
              </a:rPr>
              <a:t> that exist today, including </a:t>
            </a:r>
            <a:r>
              <a:rPr lang="en-US" sz="2400" baseline="30000" dirty="0">
                <a:solidFill>
                  <a:schemeClr val="tx1">
                    <a:lumMod val="95000"/>
                  </a:schemeClr>
                </a:solidFill>
                <a:latin typeface="Calibri"/>
                <a:ea typeface="Calibri"/>
                <a:cs typeface="Calibri"/>
                <a:hlinkClick r:id="rId3">
                  <a:extLst>
                    <a:ext uri="{A12FA001-AC4F-418D-AE19-62706E023703}">
                      <ahyp:hlinkClr xmlns:ahyp="http://schemas.microsoft.com/office/drawing/2018/hyperlinkcolor" val="tx"/>
                    </a:ext>
                  </a:extLst>
                </a:hlinkClick>
              </a:rPr>
              <a:t>extraction of edges</a:t>
            </a:r>
            <a:r>
              <a:rPr lang="en-US" sz="2400" baseline="30000">
                <a:solidFill>
                  <a:schemeClr val="tx1">
                    <a:lumMod val="95000"/>
                  </a:schemeClr>
                </a:solidFill>
                <a:latin typeface="Calibri"/>
                <a:ea typeface="Calibri"/>
                <a:cs typeface="Calibri"/>
              </a:rPr>
              <a:t> from images, labeling of lines, non-polyhedral and </a:t>
            </a:r>
            <a:r>
              <a:rPr lang="en-US" sz="2400" baseline="30000" dirty="0">
                <a:solidFill>
                  <a:schemeClr val="tx1">
                    <a:lumMod val="95000"/>
                  </a:schemeClr>
                </a:solidFill>
                <a:latin typeface="Calibri"/>
                <a:ea typeface="Calibri"/>
                <a:cs typeface="Calibri"/>
                <a:hlinkClick r:id="rId4">
                  <a:extLst>
                    <a:ext uri="{A12FA001-AC4F-418D-AE19-62706E023703}">
                      <ahyp:hlinkClr xmlns:ahyp="http://schemas.microsoft.com/office/drawing/2018/hyperlinkcolor" val="tx"/>
                    </a:ext>
                  </a:extLst>
                </a:hlinkClick>
              </a:rPr>
              <a:t>polyhedral modeling</a:t>
            </a:r>
            <a:r>
              <a:rPr lang="en-US" sz="2400" baseline="30000">
                <a:solidFill>
                  <a:schemeClr val="tx1">
                    <a:lumMod val="95000"/>
                  </a:schemeClr>
                </a:solidFill>
                <a:latin typeface="Calibri"/>
                <a:ea typeface="Calibri"/>
                <a:cs typeface="Calibri"/>
              </a:rPr>
              <a:t>, representation of objects as interconnections of smaller structures, </a:t>
            </a:r>
            <a:r>
              <a:rPr lang="en-US" sz="2400" baseline="30000" dirty="0">
                <a:solidFill>
                  <a:schemeClr val="tx1">
                    <a:lumMod val="95000"/>
                  </a:schemeClr>
                </a:solidFill>
                <a:latin typeface="Calibri"/>
                <a:ea typeface="Calibri"/>
                <a:cs typeface="Calibri"/>
                <a:hlinkClick r:id="rId5">
                  <a:extLst>
                    <a:ext uri="{A12FA001-AC4F-418D-AE19-62706E023703}">
                      <ahyp:hlinkClr xmlns:ahyp="http://schemas.microsoft.com/office/drawing/2018/hyperlinkcolor" val="tx"/>
                    </a:ext>
                  </a:extLst>
                </a:hlinkClick>
              </a:rPr>
              <a:t>optical flow</a:t>
            </a:r>
            <a:r>
              <a:rPr lang="en-US" sz="2400" baseline="30000">
                <a:solidFill>
                  <a:schemeClr val="tx1">
                    <a:lumMod val="95000"/>
                  </a:schemeClr>
                </a:solidFill>
                <a:latin typeface="Calibri"/>
                <a:ea typeface="Calibri"/>
                <a:cs typeface="Calibri"/>
              </a:rPr>
              <a:t>, and </a:t>
            </a:r>
            <a:r>
              <a:rPr lang="en-US" sz="2400" baseline="30000" dirty="0">
                <a:solidFill>
                  <a:schemeClr val="tx1">
                    <a:lumMod val="95000"/>
                  </a:schemeClr>
                </a:solidFill>
                <a:latin typeface="Calibri"/>
                <a:ea typeface="Calibri"/>
                <a:cs typeface="Calibri"/>
                <a:hlinkClick r:id="rId6">
                  <a:extLst>
                    <a:ext uri="{A12FA001-AC4F-418D-AE19-62706E023703}">
                      <ahyp:hlinkClr xmlns:ahyp="http://schemas.microsoft.com/office/drawing/2018/hyperlinkcolor" val="tx"/>
                    </a:ext>
                  </a:extLst>
                </a:hlinkClick>
              </a:rPr>
              <a:t>motion estimation</a:t>
            </a:r>
            <a:r>
              <a:rPr lang="en-US" sz="2400" baseline="30000">
                <a:solidFill>
                  <a:schemeClr val="tx1">
                    <a:lumMod val="95000"/>
                  </a:schemeClr>
                </a:solidFill>
                <a:latin typeface="Calibri"/>
                <a:ea typeface="Calibri"/>
                <a:cs typeface="Calibri"/>
              </a:rPr>
              <a:t>.</a:t>
            </a:r>
          </a:p>
          <a:p>
            <a:pPr>
              <a:lnSpc>
                <a:spcPct val="110000"/>
              </a:lnSpc>
            </a:pPr>
            <a:r>
              <a:rPr lang="en-US" sz="2400" baseline="30000">
                <a:solidFill>
                  <a:schemeClr val="tx1">
                    <a:lumMod val="95000"/>
                  </a:schemeClr>
                </a:solidFill>
                <a:latin typeface="Calibri"/>
                <a:ea typeface="Calibri"/>
                <a:cs typeface="Calibri"/>
              </a:rPr>
              <a:t>By the 1990s, some of the previous research topics became more active than others. Research in </a:t>
            </a:r>
            <a:r>
              <a:rPr lang="en-US" sz="2400" baseline="30000" dirty="0">
                <a:solidFill>
                  <a:schemeClr val="tx1">
                    <a:lumMod val="95000"/>
                  </a:schemeClr>
                </a:solidFill>
                <a:latin typeface="Calibri"/>
                <a:ea typeface="Calibri"/>
                <a:cs typeface="Calibri"/>
                <a:hlinkClick r:id="rId7">
                  <a:extLst>
                    <a:ext uri="{A12FA001-AC4F-418D-AE19-62706E023703}">
                      <ahyp:hlinkClr xmlns:ahyp="http://schemas.microsoft.com/office/drawing/2018/hyperlinkcolor" val="tx"/>
                    </a:ext>
                  </a:extLst>
                </a:hlinkClick>
              </a:rPr>
              <a:t>projective</a:t>
            </a:r>
            <a:r>
              <a:rPr lang="en-US" sz="2400" baseline="30000" dirty="0">
                <a:solidFill>
                  <a:schemeClr val="tx1">
                    <a:lumMod val="95000"/>
                  </a:schemeClr>
                </a:solidFill>
                <a:latin typeface="Calibri"/>
                <a:ea typeface="Calibri"/>
                <a:cs typeface="Calibri"/>
              </a:rPr>
              <a:t> </a:t>
            </a:r>
            <a:r>
              <a:rPr lang="en-US" sz="2400" baseline="30000" dirty="0">
                <a:solidFill>
                  <a:schemeClr val="tx1">
                    <a:lumMod val="95000"/>
                  </a:schemeClr>
                </a:solidFill>
                <a:latin typeface="Calibri"/>
                <a:ea typeface="Calibri"/>
                <a:cs typeface="Calibri"/>
                <a:hlinkClick r:id="rId8">
                  <a:extLst>
                    <a:ext uri="{A12FA001-AC4F-418D-AE19-62706E023703}">
                      <ahyp:hlinkClr xmlns:ahyp="http://schemas.microsoft.com/office/drawing/2018/hyperlinkcolor" val="tx"/>
                    </a:ext>
                  </a:extLst>
                </a:hlinkClick>
              </a:rPr>
              <a:t>3-D reconstructions</a:t>
            </a:r>
            <a:r>
              <a:rPr lang="en-US" sz="2400" baseline="30000">
                <a:solidFill>
                  <a:schemeClr val="tx1">
                    <a:lumMod val="95000"/>
                  </a:schemeClr>
                </a:solidFill>
                <a:latin typeface="Calibri"/>
                <a:ea typeface="Calibri"/>
                <a:cs typeface="Calibri"/>
              </a:rPr>
              <a:t> led to better understanding of </a:t>
            </a:r>
            <a:r>
              <a:rPr lang="en-US" sz="2400" baseline="30000" dirty="0">
                <a:solidFill>
                  <a:schemeClr val="tx1">
                    <a:lumMod val="95000"/>
                  </a:schemeClr>
                </a:solidFill>
                <a:latin typeface="Calibri"/>
                <a:ea typeface="Calibri"/>
                <a:cs typeface="Calibri"/>
                <a:hlinkClick r:id="rId9">
                  <a:extLst>
                    <a:ext uri="{A12FA001-AC4F-418D-AE19-62706E023703}">
                      <ahyp:hlinkClr xmlns:ahyp="http://schemas.microsoft.com/office/drawing/2018/hyperlinkcolor" val="tx"/>
                    </a:ext>
                  </a:extLst>
                </a:hlinkClick>
              </a:rPr>
              <a:t>camera calibration</a:t>
            </a:r>
            <a:r>
              <a:rPr lang="en-US" sz="2400" baseline="30000">
                <a:solidFill>
                  <a:schemeClr val="tx1">
                    <a:lumMod val="95000"/>
                  </a:schemeClr>
                </a:solidFill>
                <a:latin typeface="Calibri"/>
                <a:ea typeface="Calibri"/>
                <a:cs typeface="Calibri"/>
              </a:rPr>
              <a:t>. With the advent of optimization methods for camera calibration, it was realized that a lot of the ideas were already explored in </a:t>
            </a:r>
            <a:r>
              <a:rPr lang="en-US" sz="2400" baseline="30000" dirty="0">
                <a:solidFill>
                  <a:schemeClr val="tx1">
                    <a:lumMod val="95000"/>
                  </a:schemeClr>
                </a:solidFill>
                <a:latin typeface="Calibri"/>
                <a:ea typeface="Calibri"/>
                <a:cs typeface="Calibri"/>
                <a:hlinkClick r:id="rId10">
                  <a:extLst>
                    <a:ext uri="{A12FA001-AC4F-418D-AE19-62706E023703}">
                      <ahyp:hlinkClr xmlns:ahyp="http://schemas.microsoft.com/office/drawing/2018/hyperlinkcolor" val="tx"/>
                    </a:ext>
                  </a:extLst>
                </a:hlinkClick>
              </a:rPr>
              <a:t>bundle adjustment</a:t>
            </a:r>
            <a:r>
              <a:rPr lang="en-US" sz="2400" baseline="30000">
                <a:solidFill>
                  <a:schemeClr val="tx1">
                    <a:lumMod val="95000"/>
                  </a:schemeClr>
                </a:solidFill>
                <a:latin typeface="Calibri"/>
                <a:ea typeface="Calibri"/>
                <a:cs typeface="Calibri"/>
              </a:rPr>
              <a:t> theory from the field of </a:t>
            </a:r>
            <a:r>
              <a:rPr lang="en-US" sz="2400" baseline="30000" dirty="0">
                <a:solidFill>
                  <a:schemeClr val="tx1">
                    <a:lumMod val="95000"/>
                  </a:schemeClr>
                </a:solidFill>
                <a:latin typeface="Calibri"/>
                <a:ea typeface="Calibri"/>
                <a:cs typeface="Calibri"/>
                <a:hlinkClick r:id="rId11">
                  <a:extLst>
                    <a:ext uri="{A12FA001-AC4F-418D-AE19-62706E023703}">
                      <ahyp:hlinkClr xmlns:ahyp="http://schemas.microsoft.com/office/drawing/2018/hyperlinkcolor" val="tx"/>
                    </a:ext>
                  </a:extLst>
                </a:hlinkClick>
              </a:rPr>
              <a:t>photogrammetry</a:t>
            </a:r>
            <a:r>
              <a:rPr lang="en-US" sz="2400" baseline="30000">
                <a:solidFill>
                  <a:schemeClr val="tx1">
                    <a:lumMod val="95000"/>
                  </a:schemeClr>
                </a:solidFill>
                <a:latin typeface="Calibri"/>
                <a:ea typeface="Calibri"/>
                <a:cs typeface="Calibri"/>
              </a:rPr>
              <a:t>. This led to methods for sparse </a:t>
            </a:r>
            <a:r>
              <a:rPr lang="en-US" sz="2400" baseline="30000" dirty="0">
                <a:solidFill>
                  <a:schemeClr val="tx1">
                    <a:lumMod val="95000"/>
                  </a:schemeClr>
                </a:solidFill>
                <a:latin typeface="Calibri"/>
                <a:ea typeface="Calibri"/>
                <a:cs typeface="Calibri"/>
                <a:hlinkClick r:id="rId12">
                  <a:extLst>
                    <a:ext uri="{A12FA001-AC4F-418D-AE19-62706E023703}">
                      <ahyp:hlinkClr xmlns:ahyp="http://schemas.microsoft.com/office/drawing/2018/hyperlinkcolor" val="tx"/>
                    </a:ext>
                  </a:extLst>
                </a:hlinkClick>
              </a:rPr>
              <a:t>3-D reconstructions of scenes from multiple images</a:t>
            </a:r>
            <a:r>
              <a:rPr lang="en-US" sz="2400" baseline="30000">
                <a:solidFill>
                  <a:schemeClr val="tx1">
                    <a:lumMod val="95000"/>
                  </a:schemeClr>
                </a:solidFill>
                <a:latin typeface="Calibri"/>
                <a:ea typeface="Calibri"/>
                <a:cs typeface="Calibri"/>
              </a:rPr>
              <a:t>. </a:t>
            </a:r>
            <a:endParaRPr lang="en-US" sz="2400">
              <a:solidFill>
                <a:schemeClr val="tx1">
                  <a:lumMod val="95000"/>
                </a:schemeClr>
              </a:solidFill>
            </a:endParaRPr>
          </a:p>
          <a:p>
            <a:pPr marL="0" indent="0">
              <a:lnSpc>
                <a:spcPct val="110000"/>
              </a:lnSpc>
              <a:buNone/>
            </a:pPr>
            <a:endParaRPr lang="en-US" sz="1700" dirty="0"/>
          </a:p>
        </p:txBody>
      </p:sp>
      <p:pic>
        <p:nvPicPr>
          <p:cNvPr id="7" name="Graphic 6" descr="Research">
            <a:extLst>
              <a:ext uri="{FF2B5EF4-FFF2-40B4-BE49-F238E27FC236}">
                <a16:creationId xmlns:a16="http://schemas.microsoft.com/office/drawing/2014/main" id="{B9602A64-0943-9A80-ACCF-835B30A0F072}"/>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8552550" y="3428999"/>
            <a:ext cx="2785533" cy="2785533"/>
          </a:xfrm>
          <a:prstGeom prst="rect">
            <a:avLst/>
          </a:prstGeom>
        </p:spPr>
      </p:pic>
    </p:spTree>
    <p:extLst>
      <p:ext uri="{BB962C8B-B14F-4D97-AF65-F5344CB8AC3E}">
        <p14:creationId xmlns:p14="http://schemas.microsoft.com/office/powerpoint/2010/main" val="21912285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699757-7217-9087-582F-A89B48FB93CD}"/>
              </a:ext>
            </a:extLst>
          </p:cNvPr>
          <p:cNvSpPr>
            <a:spLocks noGrp="1"/>
          </p:cNvSpPr>
          <p:nvPr>
            <p:ph type="title"/>
          </p:nvPr>
        </p:nvSpPr>
        <p:spPr>
          <a:xfrm>
            <a:off x="948070" y="359030"/>
            <a:ext cx="7810169" cy="1360898"/>
          </a:xfrm>
        </p:spPr>
        <p:txBody>
          <a:bodyPr>
            <a:normAutofit/>
          </a:bodyPr>
          <a:lstStyle/>
          <a:p>
            <a:r>
              <a:rPr lang="en-US"/>
              <a:t>Image segmentation</a:t>
            </a:r>
            <a:endParaRPr lang="en-US" dirty="0"/>
          </a:p>
        </p:txBody>
      </p:sp>
      <p:sp>
        <p:nvSpPr>
          <p:cNvPr id="3" name="Content Placeholder 2">
            <a:extLst>
              <a:ext uri="{FF2B5EF4-FFF2-40B4-BE49-F238E27FC236}">
                <a16:creationId xmlns:a16="http://schemas.microsoft.com/office/drawing/2014/main" id="{542FC56E-4C93-4032-80F1-9EBE346FD772}"/>
              </a:ext>
            </a:extLst>
          </p:cNvPr>
          <p:cNvSpPr>
            <a:spLocks noGrp="1"/>
          </p:cNvSpPr>
          <p:nvPr>
            <p:ph idx="1"/>
          </p:nvPr>
        </p:nvSpPr>
        <p:spPr>
          <a:xfrm>
            <a:off x="219362" y="2043393"/>
            <a:ext cx="7259484" cy="4191153"/>
          </a:xfrm>
        </p:spPr>
        <p:txBody>
          <a:bodyPr vert="horz" lIns="91440" tIns="45720" rIns="91440" bIns="45720" rtlCol="0" anchor="t">
            <a:noAutofit/>
          </a:bodyPr>
          <a:lstStyle/>
          <a:p>
            <a:pPr>
              <a:lnSpc>
                <a:spcPct val="110000"/>
              </a:lnSpc>
            </a:pPr>
            <a:r>
              <a:rPr lang="en-US" sz="2400"/>
              <a:t>A task of taking an image and group the pixels into meaningful areas</a:t>
            </a:r>
          </a:p>
          <a:p>
            <a:pPr>
              <a:lnSpc>
                <a:spcPct val="110000"/>
              </a:lnSpc>
            </a:pPr>
            <a:r>
              <a:rPr lang="en-US" sz="2400">
                <a:latin typeface="IBM Plex Sans"/>
              </a:rPr>
              <a:t>Image segmentation is a </a:t>
            </a:r>
            <a:r>
              <a:rPr lang="en-US" sz="2400" dirty="0">
                <a:latin typeface="IBM Plex Sans"/>
                <a:hlinkClick r:id="rId2">
                  <a:extLst>
                    <a:ext uri="{A12FA001-AC4F-418D-AE19-62706E023703}">
                      <ahyp:hlinkClr xmlns:ahyp="http://schemas.microsoft.com/office/drawing/2018/hyperlinkcolor" val="tx"/>
                    </a:ext>
                  </a:extLst>
                </a:hlinkClick>
              </a:rPr>
              <a:t>computer vision</a:t>
            </a:r>
            <a:r>
              <a:rPr lang="en-US" sz="2400">
                <a:latin typeface="IBM Plex Sans"/>
              </a:rPr>
              <a:t> technique that partitions a digital image into discrete groups of pixels—image segments—to inform object detection and related tasks. By parsing an image’s complex visual data into specifically shaped segments, image segmentation enables faster, more advanced </a:t>
            </a:r>
            <a:r>
              <a:rPr lang="en-US" sz="2400" dirty="0">
                <a:latin typeface="IBM Plex Sans"/>
                <a:hlinkClick r:id="rId3">
                  <a:extLst>
                    <a:ext uri="{A12FA001-AC4F-418D-AE19-62706E023703}">
                      <ahyp:hlinkClr xmlns:ahyp="http://schemas.microsoft.com/office/drawing/2018/hyperlinkcolor" val="tx"/>
                    </a:ext>
                  </a:extLst>
                </a:hlinkClick>
              </a:rPr>
              <a:t>image processing</a:t>
            </a:r>
            <a:r>
              <a:rPr lang="en-US" sz="2400">
                <a:latin typeface="IBM Plex Sans"/>
              </a:rPr>
              <a:t>.</a:t>
            </a:r>
            <a:endParaRPr lang="en-US" sz="2400"/>
          </a:p>
        </p:txBody>
      </p:sp>
      <p:pic>
        <p:nvPicPr>
          <p:cNvPr id="5" name="Picture 4">
            <a:extLst>
              <a:ext uri="{FF2B5EF4-FFF2-40B4-BE49-F238E27FC236}">
                <a16:creationId xmlns:a16="http://schemas.microsoft.com/office/drawing/2014/main" id="{C2A0E7C5-0659-248F-2BC1-0F6298284667}"/>
              </a:ext>
            </a:extLst>
          </p:cNvPr>
          <p:cNvPicPr>
            <a:picLocks noChangeAspect="1"/>
          </p:cNvPicPr>
          <p:nvPr/>
        </p:nvPicPr>
        <p:blipFill>
          <a:blip r:embed="rId4">
            <a:alphaModFix/>
          </a:blip>
          <a:srcRect r="26550" b="-3"/>
          <a:stretch/>
        </p:blipFill>
        <p:spPr>
          <a:xfrm>
            <a:off x="4634621" y="10"/>
            <a:ext cx="7557379" cy="6857990"/>
          </a:xfrm>
          <a:custGeom>
            <a:avLst/>
            <a:gdLst/>
            <a:ahLst/>
            <a:cxnLst/>
            <a:rect l="l" t="t" r="r" b="b"/>
            <a:pathLst>
              <a:path w="7557379" h="6858000">
                <a:moveTo>
                  <a:pt x="62130" y="0"/>
                </a:moveTo>
                <a:lnTo>
                  <a:pt x="7557379" y="0"/>
                </a:lnTo>
                <a:lnTo>
                  <a:pt x="7557379" y="6858000"/>
                </a:lnTo>
                <a:lnTo>
                  <a:pt x="0" y="6858000"/>
                </a:lnTo>
                <a:lnTo>
                  <a:pt x="0" y="6857999"/>
                </a:lnTo>
                <a:lnTo>
                  <a:pt x="736812" y="6857999"/>
                </a:lnTo>
                <a:lnTo>
                  <a:pt x="6722464" y="3"/>
                </a:lnTo>
                <a:lnTo>
                  <a:pt x="7041779" y="1"/>
                </a:lnTo>
                <a:lnTo>
                  <a:pt x="62130" y="1"/>
                </a:lnTo>
                <a:close/>
              </a:path>
            </a:pathLst>
          </a:custGeom>
        </p:spPr>
      </p:pic>
    </p:spTree>
    <p:extLst>
      <p:ext uri="{BB962C8B-B14F-4D97-AF65-F5344CB8AC3E}">
        <p14:creationId xmlns:p14="http://schemas.microsoft.com/office/powerpoint/2010/main" val="28124146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1FFE82-6D98-5356-286D-5808DAA09F58}"/>
              </a:ext>
            </a:extLst>
          </p:cNvPr>
          <p:cNvSpPr>
            <a:spLocks noGrp="1"/>
          </p:cNvSpPr>
          <p:nvPr>
            <p:ph type="title"/>
          </p:nvPr>
        </p:nvSpPr>
        <p:spPr>
          <a:xfrm>
            <a:off x="1143001" y="212537"/>
            <a:ext cx="5920740" cy="1360898"/>
          </a:xfrm>
        </p:spPr>
        <p:txBody>
          <a:bodyPr>
            <a:normAutofit/>
          </a:bodyPr>
          <a:lstStyle/>
          <a:p>
            <a:r>
              <a:rPr lang="en-US" dirty="0"/>
              <a:t>Image classification</a:t>
            </a:r>
            <a:br>
              <a:rPr lang="en-US" dirty="0"/>
            </a:br>
            <a:endParaRPr lang="en-US" dirty="0"/>
          </a:p>
        </p:txBody>
      </p:sp>
      <p:sp>
        <p:nvSpPr>
          <p:cNvPr id="3" name="Content Placeholder 2">
            <a:extLst>
              <a:ext uri="{FF2B5EF4-FFF2-40B4-BE49-F238E27FC236}">
                <a16:creationId xmlns:a16="http://schemas.microsoft.com/office/drawing/2014/main" id="{DD05D316-2ECB-894C-ED5A-B113BFBF9821}"/>
              </a:ext>
            </a:extLst>
          </p:cNvPr>
          <p:cNvSpPr>
            <a:spLocks noGrp="1"/>
          </p:cNvSpPr>
          <p:nvPr>
            <p:ph idx="1"/>
          </p:nvPr>
        </p:nvSpPr>
        <p:spPr>
          <a:xfrm>
            <a:off x="1143000" y="2332028"/>
            <a:ext cx="3769468" cy="3840171"/>
          </a:xfrm>
        </p:spPr>
        <p:txBody>
          <a:bodyPr vert="horz" lIns="91440" tIns="45720" rIns="91440" bIns="45720" rtlCol="0">
            <a:normAutofit/>
          </a:bodyPr>
          <a:lstStyle/>
          <a:p>
            <a:r>
              <a:rPr lang="en-US"/>
              <a:t>Object detection</a:t>
            </a:r>
          </a:p>
          <a:p>
            <a:r>
              <a:rPr lang="en-US"/>
              <a:t>Action classification</a:t>
            </a:r>
          </a:p>
          <a:p>
            <a:r>
              <a:rPr lang="en-US"/>
              <a:t>Image captioning </a:t>
            </a:r>
            <a:endParaRPr lang="en-US" dirty="0"/>
          </a:p>
        </p:txBody>
      </p:sp>
      <p:pic>
        <p:nvPicPr>
          <p:cNvPr id="5" name="Picture 4" descr="A fingerprint in black and white">
            <a:extLst>
              <a:ext uri="{FF2B5EF4-FFF2-40B4-BE49-F238E27FC236}">
                <a16:creationId xmlns:a16="http://schemas.microsoft.com/office/drawing/2014/main" id="{4DF9B9B4-7100-1270-E79D-EFCCD5023861}"/>
              </a:ext>
            </a:extLst>
          </p:cNvPr>
          <p:cNvPicPr>
            <a:picLocks noChangeAspect="1"/>
          </p:cNvPicPr>
          <p:nvPr/>
        </p:nvPicPr>
        <p:blipFill>
          <a:blip r:embed="rId2">
            <a:alphaModFix/>
          </a:blip>
          <a:srcRect l="17254" r="15477" b="4"/>
          <a:stretch/>
        </p:blipFill>
        <p:spPr>
          <a:xfrm>
            <a:off x="5280193" y="10"/>
            <a:ext cx="6911808" cy="6857990"/>
          </a:xfrm>
          <a:custGeom>
            <a:avLst/>
            <a:gdLst/>
            <a:ahLst/>
            <a:cxnLst/>
            <a:rect l="l" t="t" r="r" b="b"/>
            <a:pathLst>
              <a:path w="6911808" h="6858000">
                <a:moveTo>
                  <a:pt x="6001291" y="0"/>
                </a:moveTo>
                <a:lnTo>
                  <a:pt x="6010593" y="0"/>
                </a:lnTo>
                <a:lnTo>
                  <a:pt x="6911808" y="0"/>
                </a:lnTo>
                <a:lnTo>
                  <a:pt x="6911808" y="6858000"/>
                </a:lnTo>
                <a:lnTo>
                  <a:pt x="6094479" y="6858000"/>
                </a:lnTo>
                <a:lnTo>
                  <a:pt x="6001291" y="6858000"/>
                </a:lnTo>
                <a:lnTo>
                  <a:pt x="2229335" y="6858000"/>
                </a:lnTo>
                <a:lnTo>
                  <a:pt x="1633138" y="6858000"/>
                </a:lnTo>
                <a:lnTo>
                  <a:pt x="0" y="6858000"/>
                </a:lnTo>
                <a:lnTo>
                  <a:pt x="6001291" y="10614"/>
                </a:lnTo>
                <a:close/>
              </a:path>
            </a:pathLst>
          </a:custGeom>
        </p:spPr>
      </p:pic>
    </p:spTree>
    <p:extLst>
      <p:ext uri="{BB962C8B-B14F-4D97-AF65-F5344CB8AC3E}">
        <p14:creationId xmlns:p14="http://schemas.microsoft.com/office/powerpoint/2010/main" val="2594091275"/>
      </p:ext>
    </p:extLst>
  </p:cSld>
  <p:clrMapOvr>
    <a:masterClrMapping/>
  </p:clrMapOvr>
</p:sld>
</file>

<file path=ppt/theme/theme1.xml><?xml version="1.0" encoding="utf-8"?>
<a:theme xmlns:a="http://schemas.openxmlformats.org/drawingml/2006/main" name="DashVTI">
  <a:themeElements>
    <a:clrScheme name="DashVTI">
      <a:dk1>
        <a:sysClr val="windowText" lastClr="000000"/>
      </a:dk1>
      <a:lt1>
        <a:sysClr val="window" lastClr="FFFFFF"/>
      </a:lt1>
      <a:dk2>
        <a:srgbClr val="0D1C3B"/>
      </a:dk2>
      <a:lt2>
        <a:srgbClr val="F5F2F9"/>
      </a:lt2>
      <a:accent1>
        <a:srgbClr val="1973EB"/>
      </a:accent1>
      <a:accent2>
        <a:srgbClr val="25C8A2"/>
      </a:accent2>
      <a:accent3>
        <a:srgbClr val="BF8ED1"/>
      </a:accent3>
      <a:accent4>
        <a:srgbClr val="FE733C"/>
      </a:accent4>
      <a:accent5>
        <a:srgbClr val="FE5A5A"/>
      </a:accent5>
      <a:accent6>
        <a:srgbClr val="1AC16E"/>
      </a:accent6>
      <a:hlink>
        <a:srgbClr val="1AC16E"/>
      </a:hlink>
      <a:folHlink>
        <a:srgbClr val="00B0F0"/>
      </a:folHlink>
    </a:clrScheme>
    <a:fontScheme name="DashVTI">
      <a:majorFont>
        <a:latin typeface="Grandview Display"/>
        <a:ea typeface=""/>
        <a:cs typeface=""/>
      </a:majorFont>
      <a:minorFont>
        <a:latin typeface="Grandview Display"/>
        <a:ea typeface=""/>
        <a:cs typeface=""/>
      </a:minorFont>
    </a:fontScheme>
    <a:fmtScheme name="DashVTI">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shVTI" id="{E0E31462-65AE-4087-9B94-B3347EE711B2}" vid="{CA8B31CB-369F-4872-A917-A9EAAF918275}"/>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28</Slides>
  <Notes>0</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DashVTI</vt:lpstr>
      <vt:lpstr>Hello</vt:lpstr>
      <vt:lpstr>VS Code</vt:lpstr>
      <vt:lpstr>Visual Recognition</vt:lpstr>
      <vt:lpstr>What is Visual Recognition and why robots need it?</vt:lpstr>
      <vt:lpstr>Computer Vision is everywhere</vt:lpstr>
      <vt:lpstr>History of Vision</vt:lpstr>
      <vt:lpstr>History of vision</vt:lpstr>
      <vt:lpstr>Image segmentation</vt:lpstr>
      <vt:lpstr>Image classification </vt:lpstr>
      <vt:lpstr>What is a classification</vt:lpstr>
      <vt:lpstr> Supervised VS unsupervised learning </vt:lpstr>
      <vt:lpstr>What does a robot see?</vt:lpstr>
      <vt:lpstr>K-nearest neighbors (KNN)</vt:lpstr>
      <vt:lpstr>Understand of KNN</vt:lpstr>
      <vt:lpstr>Xiaoming's Confession</vt:lpstr>
      <vt:lpstr>KNN: lazy learning</vt:lpstr>
      <vt:lpstr>k-nearest neighbors (KNN) </vt:lpstr>
      <vt:lpstr>Manhattan distance and. Euclidean distance</vt:lpstr>
      <vt:lpstr>Why we rarely use k-nearest neighbors (KNN)?</vt:lpstr>
      <vt:lpstr>Slow at test time </vt:lpstr>
      <vt:lpstr>How does data labeling work? </vt:lpstr>
      <vt:lpstr>What are some best practices for data labeling? </vt:lpstr>
      <vt:lpstr>PowerPoint Presentation</vt:lpstr>
      <vt:lpstr>Linear classifiers</vt:lpstr>
      <vt:lpstr>Parametric approach (linear classifier)</vt:lpstr>
      <vt:lpstr>Lecture website</vt:lpstr>
      <vt:lpstr>Following lectures</vt:lpstr>
      <vt:lpstr>KNN algorithm demo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469</cp:revision>
  <dcterms:created xsi:type="dcterms:W3CDTF">2024-08-31T02:04:38Z</dcterms:created>
  <dcterms:modified xsi:type="dcterms:W3CDTF">2024-09-09T04:14:17Z</dcterms:modified>
</cp:coreProperties>
</file>