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347DC-DAD3-500B-0F53-880BB8F5EE0B}" v="1358" dt="2024-09-16T07:29:56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1CC0D-4341-4050-A396-EF44D024721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14E510-CB95-4F9F-801C-6BA2102D1FE3}">
      <dgm:prSet/>
      <dgm:spPr/>
      <dgm:t>
        <a:bodyPr/>
        <a:lstStyle/>
        <a:p>
          <a:r>
            <a:rPr lang="en-US"/>
            <a:t>When n is too large, it means we go down the hill in a fast speed, we might hence miss the target point, may not converge to a point</a:t>
          </a:r>
        </a:p>
      </dgm:t>
    </dgm:pt>
    <dgm:pt modelId="{8D16B4F6-69D2-4653-8BE9-294F35E7263C}" type="parTrans" cxnId="{BDD43802-7594-4662-93CD-7686E4C1B5E4}">
      <dgm:prSet/>
      <dgm:spPr/>
      <dgm:t>
        <a:bodyPr/>
        <a:lstStyle/>
        <a:p>
          <a:endParaRPr lang="en-US"/>
        </a:p>
      </dgm:t>
    </dgm:pt>
    <dgm:pt modelId="{9CB148A2-F3B0-42AC-BB15-E8324E149FF1}" type="sibTrans" cxnId="{BDD43802-7594-4662-93CD-7686E4C1B5E4}">
      <dgm:prSet/>
      <dgm:spPr/>
      <dgm:t>
        <a:bodyPr/>
        <a:lstStyle/>
        <a:p>
          <a:endParaRPr lang="en-US"/>
        </a:p>
      </dgm:t>
    </dgm:pt>
    <dgm:pt modelId="{9CE9EAA4-74FE-42B3-A248-C8E5A45C295D}">
      <dgm:prSet/>
      <dgm:spPr/>
      <dgm:t>
        <a:bodyPr/>
        <a:lstStyle/>
        <a:p>
          <a:r>
            <a:rPr lang="en-US"/>
            <a:t>When n is too small, it means we go down the hill in a slow speed, we might hence waste a long time</a:t>
          </a:r>
        </a:p>
      </dgm:t>
    </dgm:pt>
    <dgm:pt modelId="{0DCBA034-52DB-41A7-838B-3B37007B8545}" type="parTrans" cxnId="{E9FCFFA3-CA75-4328-A71A-0AF5D20592D3}">
      <dgm:prSet/>
      <dgm:spPr/>
      <dgm:t>
        <a:bodyPr/>
        <a:lstStyle/>
        <a:p>
          <a:endParaRPr lang="en-US"/>
        </a:p>
      </dgm:t>
    </dgm:pt>
    <dgm:pt modelId="{06F6E4E1-EB31-47ED-86C8-F77A62A20AD9}" type="sibTrans" cxnId="{E9FCFFA3-CA75-4328-A71A-0AF5D20592D3}">
      <dgm:prSet/>
      <dgm:spPr/>
      <dgm:t>
        <a:bodyPr/>
        <a:lstStyle/>
        <a:p>
          <a:endParaRPr lang="en-US"/>
        </a:p>
      </dgm:t>
    </dgm:pt>
    <dgm:pt modelId="{70797D9D-3361-4B31-A814-9FAAD07A9A38}">
      <dgm:prSet/>
      <dgm:spPr/>
      <dgm:t>
        <a:bodyPr/>
        <a:lstStyle/>
        <a:p>
          <a:r>
            <a:rPr lang="en-US"/>
            <a:t>Therefore it's important to ensure n is approprate </a:t>
          </a:r>
        </a:p>
      </dgm:t>
    </dgm:pt>
    <dgm:pt modelId="{16ADF948-3264-48A4-BF8C-CB540667C2A7}" type="parTrans" cxnId="{D4D2A867-51E9-4CB5-930E-92BD7118605E}">
      <dgm:prSet/>
      <dgm:spPr/>
      <dgm:t>
        <a:bodyPr/>
        <a:lstStyle/>
        <a:p>
          <a:endParaRPr lang="en-US"/>
        </a:p>
      </dgm:t>
    </dgm:pt>
    <dgm:pt modelId="{2A25DA93-54C8-4D42-B5C8-61AB1CE5E9A2}" type="sibTrans" cxnId="{D4D2A867-51E9-4CB5-930E-92BD7118605E}">
      <dgm:prSet/>
      <dgm:spPr/>
      <dgm:t>
        <a:bodyPr/>
        <a:lstStyle/>
        <a:p>
          <a:endParaRPr lang="en-US"/>
        </a:p>
      </dgm:t>
    </dgm:pt>
    <dgm:pt modelId="{346FDC57-C558-4313-B29A-10B6D59DD9D8}" type="pres">
      <dgm:prSet presAssocID="{7B11CC0D-4341-4050-A396-EF44D0247210}" presName="vert0" presStyleCnt="0">
        <dgm:presLayoutVars>
          <dgm:dir/>
          <dgm:animOne val="branch"/>
          <dgm:animLvl val="lvl"/>
        </dgm:presLayoutVars>
      </dgm:prSet>
      <dgm:spPr/>
    </dgm:pt>
    <dgm:pt modelId="{D720E46D-70D3-4592-929D-4856B0CEE590}" type="pres">
      <dgm:prSet presAssocID="{8A14E510-CB95-4F9F-801C-6BA2102D1FE3}" presName="thickLine" presStyleLbl="alignNode1" presStyleIdx="0" presStyleCnt="3"/>
      <dgm:spPr/>
    </dgm:pt>
    <dgm:pt modelId="{8AC5290F-3F78-4029-8645-AC8677D74ED4}" type="pres">
      <dgm:prSet presAssocID="{8A14E510-CB95-4F9F-801C-6BA2102D1FE3}" presName="horz1" presStyleCnt="0"/>
      <dgm:spPr/>
    </dgm:pt>
    <dgm:pt modelId="{14E51D44-202C-4944-B82A-782464B55EF7}" type="pres">
      <dgm:prSet presAssocID="{8A14E510-CB95-4F9F-801C-6BA2102D1FE3}" presName="tx1" presStyleLbl="revTx" presStyleIdx="0" presStyleCnt="3"/>
      <dgm:spPr/>
    </dgm:pt>
    <dgm:pt modelId="{39EB1FF4-C6E2-42B2-95FF-7313C96845AE}" type="pres">
      <dgm:prSet presAssocID="{8A14E510-CB95-4F9F-801C-6BA2102D1FE3}" presName="vert1" presStyleCnt="0"/>
      <dgm:spPr/>
    </dgm:pt>
    <dgm:pt modelId="{8BF1571A-8F3C-40EA-A539-5CF839CDA1D1}" type="pres">
      <dgm:prSet presAssocID="{9CE9EAA4-74FE-42B3-A248-C8E5A45C295D}" presName="thickLine" presStyleLbl="alignNode1" presStyleIdx="1" presStyleCnt="3"/>
      <dgm:spPr/>
    </dgm:pt>
    <dgm:pt modelId="{8C653136-776F-4D34-B703-FAA5ECA790AA}" type="pres">
      <dgm:prSet presAssocID="{9CE9EAA4-74FE-42B3-A248-C8E5A45C295D}" presName="horz1" presStyleCnt="0"/>
      <dgm:spPr/>
    </dgm:pt>
    <dgm:pt modelId="{754B85C5-D035-497B-8CEC-27DC1E1A2048}" type="pres">
      <dgm:prSet presAssocID="{9CE9EAA4-74FE-42B3-A248-C8E5A45C295D}" presName="tx1" presStyleLbl="revTx" presStyleIdx="1" presStyleCnt="3"/>
      <dgm:spPr/>
    </dgm:pt>
    <dgm:pt modelId="{CB659A16-5EE7-4F7E-A5C8-AF9002FCBF94}" type="pres">
      <dgm:prSet presAssocID="{9CE9EAA4-74FE-42B3-A248-C8E5A45C295D}" presName="vert1" presStyleCnt="0"/>
      <dgm:spPr/>
    </dgm:pt>
    <dgm:pt modelId="{C035DDD3-FA6B-43CD-84B7-1484AC70E810}" type="pres">
      <dgm:prSet presAssocID="{70797D9D-3361-4B31-A814-9FAAD07A9A38}" presName="thickLine" presStyleLbl="alignNode1" presStyleIdx="2" presStyleCnt="3"/>
      <dgm:spPr/>
    </dgm:pt>
    <dgm:pt modelId="{9EA3FF0B-453F-4B5F-B4D4-3A63841C7BE8}" type="pres">
      <dgm:prSet presAssocID="{70797D9D-3361-4B31-A814-9FAAD07A9A38}" presName="horz1" presStyleCnt="0"/>
      <dgm:spPr/>
    </dgm:pt>
    <dgm:pt modelId="{1308DDF6-7BC3-474F-83DE-E11D0CA4273D}" type="pres">
      <dgm:prSet presAssocID="{70797D9D-3361-4B31-A814-9FAAD07A9A38}" presName="tx1" presStyleLbl="revTx" presStyleIdx="2" presStyleCnt="3"/>
      <dgm:spPr/>
    </dgm:pt>
    <dgm:pt modelId="{9FC1B8DA-80A3-4A3E-B9D8-6B45115720D0}" type="pres">
      <dgm:prSet presAssocID="{70797D9D-3361-4B31-A814-9FAAD07A9A38}" presName="vert1" presStyleCnt="0"/>
      <dgm:spPr/>
    </dgm:pt>
  </dgm:ptLst>
  <dgm:cxnLst>
    <dgm:cxn modelId="{BDD43802-7594-4662-93CD-7686E4C1B5E4}" srcId="{7B11CC0D-4341-4050-A396-EF44D0247210}" destId="{8A14E510-CB95-4F9F-801C-6BA2102D1FE3}" srcOrd="0" destOrd="0" parTransId="{8D16B4F6-69D2-4653-8BE9-294F35E7263C}" sibTransId="{9CB148A2-F3B0-42AC-BB15-E8324E149FF1}"/>
    <dgm:cxn modelId="{D4D2A867-51E9-4CB5-930E-92BD7118605E}" srcId="{7B11CC0D-4341-4050-A396-EF44D0247210}" destId="{70797D9D-3361-4B31-A814-9FAAD07A9A38}" srcOrd="2" destOrd="0" parTransId="{16ADF948-3264-48A4-BF8C-CB540667C2A7}" sibTransId="{2A25DA93-54C8-4D42-B5C8-61AB1CE5E9A2}"/>
    <dgm:cxn modelId="{2A4BF47C-EF41-44BD-8349-5BAB2A5A1BF8}" type="presOf" srcId="{8A14E510-CB95-4F9F-801C-6BA2102D1FE3}" destId="{14E51D44-202C-4944-B82A-782464B55EF7}" srcOrd="0" destOrd="0" presId="urn:microsoft.com/office/officeart/2008/layout/LinedList"/>
    <dgm:cxn modelId="{9EA2CD8C-64AD-4D14-BEE0-A2181D1E7B56}" type="presOf" srcId="{70797D9D-3361-4B31-A814-9FAAD07A9A38}" destId="{1308DDF6-7BC3-474F-83DE-E11D0CA4273D}" srcOrd="0" destOrd="0" presId="urn:microsoft.com/office/officeart/2008/layout/LinedList"/>
    <dgm:cxn modelId="{E9FCFFA3-CA75-4328-A71A-0AF5D20592D3}" srcId="{7B11CC0D-4341-4050-A396-EF44D0247210}" destId="{9CE9EAA4-74FE-42B3-A248-C8E5A45C295D}" srcOrd="1" destOrd="0" parTransId="{0DCBA034-52DB-41A7-838B-3B37007B8545}" sibTransId="{06F6E4E1-EB31-47ED-86C8-F77A62A20AD9}"/>
    <dgm:cxn modelId="{B15BCCC4-1801-4E26-BAD0-D12341349C3F}" type="presOf" srcId="{7B11CC0D-4341-4050-A396-EF44D0247210}" destId="{346FDC57-C558-4313-B29A-10B6D59DD9D8}" srcOrd="0" destOrd="0" presId="urn:microsoft.com/office/officeart/2008/layout/LinedList"/>
    <dgm:cxn modelId="{8B550BEF-6A56-4CD5-9A05-F882C724E84C}" type="presOf" srcId="{9CE9EAA4-74FE-42B3-A248-C8E5A45C295D}" destId="{754B85C5-D035-497B-8CEC-27DC1E1A2048}" srcOrd="0" destOrd="0" presId="urn:microsoft.com/office/officeart/2008/layout/LinedList"/>
    <dgm:cxn modelId="{A06E7C8F-2A50-446C-A47E-7A8CFC65DF2B}" type="presParOf" srcId="{346FDC57-C558-4313-B29A-10B6D59DD9D8}" destId="{D720E46D-70D3-4592-929D-4856B0CEE590}" srcOrd="0" destOrd="0" presId="urn:microsoft.com/office/officeart/2008/layout/LinedList"/>
    <dgm:cxn modelId="{C4E2FCFF-398F-482F-B652-BAE36DACBA92}" type="presParOf" srcId="{346FDC57-C558-4313-B29A-10B6D59DD9D8}" destId="{8AC5290F-3F78-4029-8645-AC8677D74ED4}" srcOrd="1" destOrd="0" presId="urn:microsoft.com/office/officeart/2008/layout/LinedList"/>
    <dgm:cxn modelId="{F1279052-E044-419C-B859-B7CBBF6C2F7B}" type="presParOf" srcId="{8AC5290F-3F78-4029-8645-AC8677D74ED4}" destId="{14E51D44-202C-4944-B82A-782464B55EF7}" srcOrd="0" destOrd="0" presId="urn:microsoft.com/office/officeart/2008/layout/LinedList"/>
    <dgm:cxn modelId="{42165C14-49B5-4FD5-9DF7-84096CCF9021}" type="presParOf" srcId="{8AC5290F-3F78-4029-8645-AC8677D74ED4}" destId="{39EB1FF4-C6E2-42B2-95FF-7313C96845AE}" srcOrd="1" destOrd="0" presId="urn:microsoft.com/office/officeart/2008/layout/LinedList"/>
    <dgm:cxn modelId="{7F56BAF3-B325-4562-97B6-5D5C5F93E4F7}" type="presParOf" srcId="{346FDC57-C558-4313-B29A-10B6D59DD9D8}" destId="{8BF1571A-8F3C-40EA-A539-5CF839CDA1D1}" srcOrd="2" destOrd="0" presId="urn:microsoft.com/office/officeart/2008/layout/LinedList"/>
    <dgm:cxn modelId="{9E6E10DC-5730-4317-8F75-087A877F831D}" type="presParOf" srcId="{346FDC57-C558-4313-B29A-10B6D59DD9D8}" destId="{8C653136-776F-4D34-B703-FAA5ECA790AA}" srcOrd="3" destOrd="0" presId="urn:microsoft.com/office/officeart/2008/layout/LinedList"/>
    <dgm:cxn modelId="{AD56CAED-6C59-4410-9EC3-9CC26F6E0BC9}" type="presParOf" srcId="{8C653136-776F-4D34-B703-FAA5ECA790AA}" destId="{754B85C5-D035-497B-8CEC-27DC1E1A2048}" srcOrd="0" destOrd="0" presId="urn:microsoft.com/office/officeart/2008/layout/LinedList"/>
    <dgm:cxn modelId="{E1995775-4680-4B5C-B24A-34A999FE52C9}" type="presParOf" srcId="{8C653136-776F-4D34-B703-FAA5ECA790AA}" destId="{CB659A16-5EE7-4F7E-A5C8-AF9002FCBF94}" srcOrd="1" destOrd="0" presId="urn:microsoft.com/office/officeart/2008/layout/LinedList"/>
    <dgm:cxn modelId="{47FDF3AE-206B-481D-9CB2-9F25999B74E7}" type="presParOf" srcId="{346FDC57-C558-4313-B29A-10B6D59DD9D8}" destId="{C035DDD3-FA6B-43CD-84B7-1484AC70E810}" srcOrd="4" destOrd="0" presId="urn:microsoft.com/office/officeart/2008/layout/LinedList"/>
    <dgm:cxn modelId="{ED420F35-1C5D-4C52-93E2-56D016A41E1C}" type="presParOf" srcId="{346FDC57-C558-4313-B29A-10B6D59DD9D8}" destId="{9EA3FF0B-453F-4B5F-B4D4-3A63841C7BE8}" srcOrd="5" destOrd="0" presId="urn:microsoft.com/office/officeart/2008/layout/LinedList"/>
    <dgm:cxn modelId="{B8D90F88-0BD0-4BEA-BE3E-68FA28BA623F}" type="presParOf" srcId="{9EA3FF0B-453F-4B5F-B4D4-3A63841C7BE8}" destId="{1308DDF6-7BC3-474F-83DE-E11D0CA4273D}" srcOrd="0" destOrd="0" presId="urn:microsoft.com/office/officeart/2008/layout/LinedList"/>
    <dgm:cxn modelId="{3709B455-A66C-42C1-8A7F-C98753C41EEA}" type="presParOf" srcId="{9EA3FF0B-453F-4B5F-B4D4-3A63841C7BE8}" destId="{9FC1B8DA-80A3-4A3E-B9D8-6B45115720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0E46D-70D3-4592-929D-4856B0CEE590}">
      <dsp:nvSpPr>
        <dsp:cNvPr id="0" name=""/>
        <dsp:cNvSpPr/>
      </dsp:nvSpPr>
      <dsp:spPr>
        <a:xfrm>
          <a:off x="0" y="2518"/>
          <a:ext cx="71179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51D44-202C-4944-B82A-782464B55EF7}">
      <dsp:nvSpPr>
        <dsp:cNvPr id="0" name=""/>
        <dsp:cNvSpPr/>
      </dsp:nvSpPr>
      <dsp:spPr>
        <a:xfrm>
          <a:off x="0" y="2518"/>
          <a:ext cx="7117918" cy="17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When n is too large, it means we go down the hill in a fast speed, we might hence miss the target point, may not converge to a point</a:t>
          </a:r>
        </a:p>
      </dsp:txBody>
      <dsp:txXfrm>
        <a:off x="0" y="2518"/>
        <a:ext cx="7117918" cy="1717337"/>
      </dsp:txXfrm>
    </dsp:sp>
    <dsp:sp modelId="{8BF1571A-8F3C-40EA-A539-5CF839CDA1D1}">
      <dsp:nvSpPr>
        <dsp:cNvPr id="0" name=""/>
        <dsp:cNvSpPr/>
      </dsp:nvSpPr>
      <dsp:spPr>
        <a:xfrm>
          <a:off x="0" y="1719855"/>
          <a:ext cx="7117918" cy="0"/>
        </a:xfrm>
        <a:prstGeom prst="line">
          <a:avLst/>
        </a:prstGeom>
        <a:solidFill>
          <a:schemeClr val="accent2">
            <a:hueOff val="-757880"/>
            <a:satOff val="-337"/>
            <a:lumOff val="3529"/>
            <a:alphaOff val="0"/>
          </a:schemeClr>
        </a:solidFill>
        <a:ln w="12700" cap="flat" cmpd="sng" algn="ctr">
          <a:solidFill>
            <a:schemeClr val="accent2">
              <a:hueOff val="-757880"/>
              <a:satOff val="-337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B85C5-D035-497B-8CEC-27DC1E1A2048}">
      <dsp:nvSpPr>
        <dsp:cNvPr id="0" name=""/>
        <dsp:cNvSpPr/>
      </dsp:nvSpPr>
      <dsp:spPr>
        <a:xfrm>
          <a:off x="0" y="1719855"/>
          <a:ext cx="7117918" cy="17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When n is too small, it means we go down the hill in a slow speed, we might hence waste a long time</a:t>
          </a:r>
        </a:p>
      </dsp:txBody>
      <dsp:txXfrm>
        <a:off x="0" y="1719855"/>
        <a:ext cx="7117918" cy="1717337"/>
      </dsp:txXfrm>
    </dsp:sp>
    <dsp:sp modelId="{C035DDD3-FA6B-43CD-84B7-1484AC70E810}">
      <dsp:nvSpPr>
        <dsp:cNvPr id="0" name=""/>
        <dsp:cNvSpPr/>
      </dsp:nvSpPr>
      <dsp:spPr>
        <a:xfrm>
          <a:off x="0" y="3437193"/>
          <a:ext cx="7117918" cy="0"/>
        </a:xfrm>
        <a:prstGeom prst="line">
          <a:avLst/>
        </a:prstGeom>
        <a:solidFill>
          <a:schemeClr val="accent2">
            <a:hueOff val="-1515760"/>
            <a:satOff val="-674"/>
            <a:lumOff val="7057"/>
            <a:alphaOff val="0"/>
          </a:schemeClr>
        </a:solidFill>
        <a:ln w="12700" cap="flat" cmpd="sng" algn="ctr">
          <a:solidFill>
            <a:schemeClr val="accent2">
              <a:hueOff val="-1515760"/>
              <a:satOff val="-674"/>
              <a:lumOff val="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8DDF6-7BC3-474F-83DE-E11D0CA4273D}">
      <dsp:nvSpPr>
        <dsp:cNvPr id="0" name=""/>
        <dsp:cNvSpPr/>
      </dsp:nvSpPr>
      <dsp:spPr>
        <a:xfrm>
          <a:off x="0" y="3437193"/>
          <a:ext cx="7117918" cy="1717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Therefore it's important to ensure n is approprate </a:t>
          </a:r>
        </a:p>
      </dsp:txBody>
      <dsp:txXfrm>
        <a:off x="0" y="3437193"/>
        <a:ext cx="7117918" cy="1717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5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3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0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2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7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1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9/16/2024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542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rofit_function" TargetMode="External"/><Relationship Id="rId3" Type="http://schemas.openxmlformats.org/officeDocument/2006/relationships/hyperlink" Target="https://en.wikipedia.org/wiki/Decision_theory" TargetMode="External"/><Relationship Id="rId7" Type="http://schemas.openxmlformats.org/officeDocument/2006/relationships/hyperlink" Target="https://en.wikipedia.org/wiki/Reward_function" TargetMode="External"/><Relationship Id="rId2" Type="http://schemas.openxmlformats.org/officeDocument/2006/relationships/hyperlink" Target="https://en.wikipedia.org/wiki/Mathematical_optimiz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ptimization_problem" TargetMode="External"/><Relationship Id="rId5" Type="http://schemas.openxmlformats.org/officeDocument/2006/relationships/hyperlink" Target="https://en.wikipedia.org/wiki/Real_number" TargetMode="External"/><Relationship Id="rId10" Type="http://schemas.openxmlformats.org/officeDocument/2006/relationships/hyperlink" Target="https://en.wikipedia.org/wiki/Fitness_function" TargetMode="External"/><Relationship Id="rId4" Type="http://schemas.openxmlformats.org/officeDocument/2006/relationships/hyperlink" Target="https://en.wikipedia.org/wiki/Event_(probability_theory)" TargetMode="External"/><Relationship Id="rId9" Type="http://schemas.openxmlformats.org/officeDocument/2006/relationships/hyperlink" Target="https://en.wikipedia.org/wiki/Utility_func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5818F-BDC1-D583-3276-5CACB14CC0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090" r="6" b="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optimization and gradient descent</a:t>
            </a:r>
            <a:endParaRPr lang="en-US" dirty="0"/>
          </a:p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Calibri"/>
                <a:cs typeface="Calibri"/>
              </a:rPr>
              <a:t>Theo Zhang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3E75-DA2B-85AA-466F-E245B7D7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mini-batch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9A7A-DAE2-DB3B-AEA8-92BFB2D5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It has better accuracy than SGD and faster than BGD</a:t>
            </a:r>
          </a:p>
          <a:p>
            <a:pPr>
              <a:buClr>
                <a:srgbClr val="744374"/>
              </a:buClr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24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EAF6-16F2-EDEB-456D-08270A93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26" y="841375"/>
            <a:ext cx="1065911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descent algorithm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052E-8D6E-AE66-06E8-939C1DE0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Using </a:t>
            </a:r>
            <a:r>
              <a:rPr lang="en-US" dirty="0" err="1">
                <a:ea typeface="Calibri"/>
                <a:cs typeface="Calibri"/>
              </a:rPr>
              <a:t>numpy</a:t>
            </a:r>
            <a:r>
              <a:rPr lang="en-US" dirty="0">
                <a:ea typeface="Calibri"/>
                <a:cs typeface="Calibri"/>
              </a:rPr>
              <a:t> only</a:t>
            </a:r>
          </a:p>
          <a:p>
            <a:pPr>
              <a:buClr>
                <a:srgbClr val="744374"/>
              </a:buClr>
            </a:pPr>
            <a:r>
              <a:rPr lang="en-US" dirty="0">
                <a:ea typeface="Calibri"/>
                <a:cs typeface="Calibri"/>
              </a:rPr>
              <a:t>Using torch</a:t>
            </a:r>
          </a:p>
        </p:txBody>
      </p:sp>
    </p:spTree>
    <p:extLst>
      <p:ext uri="{BB962C8B-B14F-4D97-AF65-F5344CB8AC3E}">
        <p14:creationId xmlns:p14="http://schemas.microsoft.com/office/powerpoint/2010/main" val="218466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C267-7FF8-E993-143A-581CE685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CC4E-7299-325F-7394-F61E676F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5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73BD-B6B4-EE38-6440-444F39F2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900C-4450-8BE8-495E-20F79804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9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668D-E520-2C8E-399B-436C48A8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D5EF-5AFA-6176-F1E9-89B9416B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In 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mathematical optimization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and 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decision theory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, a 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loss function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or 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cost function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(sometimes also called an error function) is a function that maps an 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or values of one or more variables onto a 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 number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intuitively representing some "cost" associated with the event. An 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optimization problem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seeks to minimize a loss function. An </a:t>
            </a:r>
            <a:r>
              <a:rPr lang="en-US" sz="2400" b="1" dirty="0">
                <a:solidFill>
                  <a:schemeClr val="tx1"/>
                </a:solidFill>
                <a:ea typeface="+mn-lt"/>
                <a:cs typeface="+mn-lt"/>
              </a:rPr>
              <a:t>objective function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 is either a loss function or its opposite (in specific domains, variously called a 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reward function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, a 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profit function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, a 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utility function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, a 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fitness function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, etc.), in which case it is to be maximized. The loss function could include terms from several levels of the hierarchy.</a:t>
            </a:r>
          </a:p>
          <a:p>
            <a:pPr>
              <a:buClr>
                <a:srgbClr val="744374"/>
              </a:buClr>
            </a:pPr>
            <a:r>
              <a:rPr lang="en-US" sz="2400" dirty="0">
                <a:solidFill>
                  <a:schemeClr val="tx1"/>
                </a:solidFill>
                <a:ea typeface="Calibri"/>
                <a:cs typeface="Calibri"/>
              </a:rPr>
              <a:t>Cost function quantitively represent the square difference between prediction and actual value, we use gradient descent to minimize this square difference</a:t>
            </a:r>
          </a:p>
        </p:txBody>
      </p:sp>
    </p:spTree>
    <p:extLst>
      <p:ext uri="{BB962C8B-B14F-4D97-AF65-F5344CB8AC3E}">
        <p14:creationId xmlns:p14="http://schemas.microsoft.com/office/powerpoint/2010/main" val="339793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142D-072C-92A2-2394-48CDBECE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function&#10;&#10;Description automatically generated">
            <a:extLst>
              <a:ext uri="{FF2B5EF4-FFF2-40B4-BE49-F238E27FC236}">
                <a16:creationId xmlns:a16="http://schemas.microsoft.com/office/drawing/2014/main" id="{1B527700-EF5D-C88A-5738-5B3CAADA6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48" y="736333"/>
            <a:ext cx="11225892" cy="4461635"/>
          </a:xfrm>
        </p:spPr>
      </p:pic>
    </p:spTree>
    <p:extLst>
      <p:ext uri="{BB962C8B-B14F-4D97-AF65-F5344CB8AC3E}">
        <p14:creationId xmlns:p14="http://schemas.microsoft.com/office/powerpoint/2010/main" val="97408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F22F-F011-C499-B6EC-9A037F1F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Optimization—To find 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5697-49A9-F9E6-1E56-0A9B11A5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Method1: random search (about 15% accuracy)</a:t>
            </a:r>
          </a:p>
          <a:p>
            <a:pPr>
              <a:buClr>
                <a:srgbClr val="744374"/>
              </a:buClr>
            </a:pPr>
            <a:endParaRPr lang="en-US" dirty="0">
              <a:ea typeface="Calibri"/>
              <a:cs typeface="Calibri"/>
            </a:endParaRPr>
          </a:p>
          <a:p>
            <a:pPr marL="0" indent="0">
              <a:buClr>
                <a:srgbClr val="744374"/>
              </a:buClr>
              <a:buNone/>
            </a:pPr>
            <a:endParaRPr lang="en-US" dirty="0">
              <a:ea typeface="Calibri"/>
              <a:cs typeface="Calibri"/>
            </a:endParaRPr>
          </a:p>
          <a:p>
            <a:pPr>
              <a:buClr>
                <a:srgbClr val="744374"/>
              </a:buClr>
            </a:pPr>
            <a:r>
              <a:rPr lang="en-US" dirty="0">
                <a:ea typeface="Calibri"/>
                <a:cs typeface="Calibri"/>
              </a:rPr>
              <a:t>Method2: slope search using local geometry</a:t>
            </a:r>
          </a:p>
          <a:p>
            <a:pPr>
              <a:buClr>
                <a:srgbClr val="744374"/>
              </a:buClr>
            </a:pPr>
            <a:r>
              <a:rPr lang="en-US" dirty="0">
                <a:ea typeface="Calibri"/>
                <a:cs typeface="Calibri"/>
              </a:rPr>
              <a:t>In one dimension, slope is </a:t>
            </a:r>
            <a:r>
              <a:rPr lang="en-US">
                <a:ea typeface="Calibri"/>
                <a:cs typeface="Calibri"/>
              </a:rPr>
              <a:t>the</a:t>
            </a:r>
            <a:r>
              <a:rPr lang="en-US" dirty="0">
                <a:ea typeface="Calibri"/>
                <a:cs typeface="Calibri"/>
              </a:rPr>
              <a:t> derivative of function</a:t>
            </a:r>
          </a:p>
          <a:p>
            <a:pPr>
              <a:buClr>
                <a:srgbClr val="744374"/>
              </a:buClr>
            </a:pPr>
            <a:r>
              <a:rPr lang="en-US">
                <a:ea typeface="Calibri"/>
                <a:cs typeface="Calibri"/>
              </a:rPr>
              <a:t>In multiple dimensions, slope(gradient) is partial derivatives along each dimension</a:t>
            </a:r>
          </a:p>
          <a:p>
            <a:pPr>
              <a:buClr>
                <a:srgbClr val="744374"/>
              </a:buClr>
            </a:pPr>
            <a:r>
              <a:rPr lang="en-US">
                <a:ea typeface="Calibri"/>
                <a:cs typeface="Calibri"/>
              </a:rPr>
              <a:t>The slope in any direction is the dot product of the direction with the gradient</a:t>
            </a:r>
          </a:p>
          <a:p>
            <a:pPr>
              <a:buClr>
                <a:srgbClr val="744374"/>
              </a:buClr>
            </a:pPr>
            <a:r>
              <a:rPr lang="en-US">
                <a:ea typeface="Calibri"/>
                <a:cs typeface="Calibri"/>
              </a:rPr>
              <a:t>The direction of the steepest descent is the negative gradient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99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74D459-1143-099E-4DD4-CED4CA79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2862591" cy="5157049"/>
          </a:xfrm>
        </p:spPr>
        <p:txBody>
          <a:bodyPr anchor="ctr">
            <a:normAutofit/>
          </a:bodyPr>
          <a:lstStyle/>
          <a:p>
            <a:r>
              <a:rPr lang="en-US" sz="4400"/>
              <a:t>Learning rate: n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28C637AF-94DE-451C-3134-208AAE4D3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904143"/>
              </p:ext>
            </p:extLst>
          </p:nvPr>
        </p:nvGraphicFramePr>
        <p:xfrm>
          <a:off x="4629151" y="952022"/>
          <a:ext cx="7117918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31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B183E-39F8-F131-F0D9-A508C5F5DE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6273" b="625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C1F869AB-954B-4EAB-8260-60AE9C8D0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0C14E3-3AAA-4BA8-93F9-856D0296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CE6F6B-297F-4766-8C04-0960E9960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AE5C63-0522-4DDF-B67A-5DA27188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F95A54-2855-4B65-82E3-A9D306CBA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64F2D59-D40C-482F-BF5E-7FA622D97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CE1484-E528-418A-9339-8410B8F71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71ADFB-A135-4594-B9A3-481A91AE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946776-4F5A-BDE7-C06C-5ACBBC53A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722" y="777240"/>
            <a:ext cx="5782804" cy="2493876"/>
          </a:xfrm>
        </p:spPr>
        <p:txBody>
          <a:bodyPr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923E-F373-77CE-4DD6-E81B1AFFC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722" y="3429000"/>
            <a:ext cx="5782804" cy="2333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>
                <a:solidFill>
                  <a:srgbClr val="FFFFFF"/>
                </a:solidFill>
                <a:ea typeface="Calibri"/>
                <a:cs typeface="Calibri"/>
              </a:rPr>
              <a:t>Aim: to minimize a loss function</a:t>
            </a:r>
          </a:p>
          <a:p>
            <a:pPr algn="ctr">
              <a:buClr>
                <a:srgbClr val="744374"/>
              </a:buClr>
            </a:pPr>
            <a:r>
              <a:rPr lang="en-US" sz="1800">
                <a:solidFill>
                  <a:srgbClr val="FFFFFF"/>
                </a:solidFill>
                <a:ea typeface="Calibri"/>
                <a:cs typeface="Calibri"/>
              </a:rPr>
              <a:t>In one dimension, find the point where the gradient(tangent gradient) is the greatest, gradient descent is the opposite direction on this point (where the descent rate is the greatest)</a:t>
            </a:r>
          </a:p>
          <a:p>
            <a:pPr algn="ctr">
              <a:buClr>
                <a:srgbClr val="744374"/>
              </a:buClr>
            </a:pPr>
            <a:r>
              <a:rPr lang="en-US" sz="1800">
                <a:solidFill>
                  <a:srgbClr val="FFFFFF"/>
                </a:solidFill>
                <a:ea typeface="Calibri"/>
                <a:cs typeface="Calibri"/>
              </a:rPr>
              <a:t>Can be considered as negative gradient </a:t>
            </a:r>
          </a:p>
        </p:txBody>
      </p:sp>
    </p:spTree>
    <p:extLst>
      <p:ext uri="{BB962C8B-B14F-4D97-AF65-F5344CB8AC3E}">
        <p14:creationId xmlns:p14="http://schemas.microsoft.com/office/powerpoint/2010/main" val="6143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7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Person climbing snowy mountain">
            <a:extLst>
              <a:ext uri="{FF2B5EF4-FFF2-40B4-BE49-F238E27FC236}">
                <a16:creationId xmlns:a16="http://schemas.microsoft.com/office/drawing/2014/main" id="{2152E45E-BF74-6D60-6C1A-1013B75D6E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865" r="-1" b="1247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BBA726-27DC-B6DF-811A-77D0BAA4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06" y="1122363"/>
            <a:ext cx="706373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3 types of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92220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6CA9-5453-0552-9560-2A61778C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AutoNum type="arabicPeriod"/>
            </a:pPr>
            <a:r>
              <a:rPr lang="en-US" dirty="0"/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9823C-935A-00A4-7564-3EB71A1D6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It's useful when there's a large amount of training data 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The training result is considered to be accurate but need long time to train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Need all data for each iteration, use average loss to </a:t>
            </a:r>
            <a:r>
              <a:rPr lang="en-US" dirty="0" err="1">
                <a:ea typeface="Calibri"/>
                <a:cs typeface="Calibri"/>
              </a:rPr>
              <a:t>approximity</a:t>
            </a:r>
            <a:r>
              <a:rPr lang="en-US" dirty="0">
                <a:ea typeface="Calibri"/>
                <a:cs typeface="Calibri"/>
              </a:rPr>
              <a:t> target function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Slow, slow, slow</a:t>
            </a:r>
          </a:p>
        </p:txBody>
      </p:sp>
    </p:spTree>
    <p:extLst>
      <p:ext uri="{BB962C8B-B14F-4D97-AF65-F5344CB8AC3E}">
        <p14:creationId xmlns:p14="http://schemas.microsoft.com/office/powerpoint/2010/main" val="353237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9A89-4199-C99E-8407-95770811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Stochastic gradient descent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EB19-6F98-DCFD-D2A3-80C5C6D7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SGD is not as accurate as BGD </a:t>
            </a:r>
          </a:p>
          <a:p>
            <a:pPr>
              <a:buClr>
                <a:srgbClr val="744374"/>
              </a:buClr>
            </a:pPr>
            <a:r>
              <a:rPr lang="en-US" dirty="0">
                <a:ea typeface="Calibri"/>
                <a:cs typeface="Calibri"/>
              </a:rPr>
              <a:t>SGD is faster than BGD</a:t>
            </a:r>
          </a:p>
          <a:p>
            <a:pPr>
              <a:buClr>
                <a:srgbClr val="744374"/>
              </a:buClr>
            </a:pPr>
            <a:r>
              <a:rPr lang="en-US" dirty="0">
                <a:ea typeface="Calibri"/>
                <a:cs typeface="Calibri"/>
              </a:rPr>
              <a:t>SGD randomly goes down the hill, and then change its direction</a:t>
            </a:r>
          </a:p>
        </p:txBody>
      </p:sp>
    </p:spTree>
    <p:extLst>
      <p:ext uri="{BB962C8B-B14F-4D97-AF65-F5344CB8AC3E}">
        <p14:creationId xmlns:p14="http://schemas.microsoft.com/office/powerpoint/2010/main" val="342233629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2F1B2F"/>
      </a:dk2>
      <a:lt2>
        <a:srgbClr val="F0F3F2"/>
      </a:lt2>
      <a:accent1>
        <a:srgbClr val="E7298B"/>
      </a:accent1>
      <a:accent2>
        <a:srgbClr val="D517C8"/>
      </a:accent2>
      <a:accent3>
        <a:srgbClr val="A429E7"/>
      </a:accent3>
      <a:accent4>
        <a:srgbClr val="532AD8"/>
      </a:accent4>
      <a:accent5>
        <a:srgbClr val="294CE7"/>
      </a:accent5>
      <a:accent6>
        <a:srgbClr val="1789D5"/>
      </a:accent6>
      <a:hlink>
        <a:srgbClr val="3F41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ConfettiVTI</vt:lpstr>
      <vt:lpstr>optimization and gradient descent </vt:lpstr>
      <vt:lpstr>Loss function</vt:lpstr>
      <vt:lpstr>PowerPoint Presentation</vt:lpstr>
      <vt:lpstr>Optimization—To find W</vt:lpstr>
      <vt:lpstr>Learning rate: n</vt:lpstr>
      <vt:lpstr>Gradient descent</vt:lpstr>
      <vt:lpstr>3 types of gradient descent</vt:lpstr>
      <vt:lpstr>Batch gradient descent</vt:lpstr>
      <vt:lpstr>2. Stochastic gradient descent </vt:lpstr>
      <vt:lpstr>3. mini-batch gradient descent</vt:lpstr>
      <vt:lpstr>Gradient descent algorithm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190</cp:revision>
  <dcterms:created xsi:type="dcterms:W3CDTF">2024-09-12T06:01:53Z</dcterms:created>
  <dcterms:modified xsi:type="dcterms:W3CDTF">2024-09-16T07:33:54Z</dcterms:modified>
</cp:coreProperties>
</file>