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7"/>
  </p:notesMasterIdLst>
  <p:sldIdLst>
    <p:sldId id="273" r:id="rId3"/>
    <p:sldId id="287" r:id="rId4"/>
    <p:sldId id="258" r:id="rId5"/>
    <p:sldId id="289" r:id="rId6"/>
    <p:sldId id="283" r:id="rId7"/>
    <p:sldId id="280" r:id="rId8"/>
    <p:sldId id="278" r:id="rId9"/>
    <p:sldId id="281" r:id="rId10"/>
    <p:sldId id="291" r:id="rId11"/>
    <p:sldId id="279" r:id="rId12"/>
    <p:sldId id="277" r:id="rId13"/>
    <p:sldId id="274" r:id="rId14"/>
    <p:sldId id="285" r:id="rId15"/>
    <p:sldId id="275" r:id="rId16"/>
    <p:sldId id="276" r:id="rId17"/>
    <p:sldId id="293" r:id="rId18"/>
    <p:sldId id="301" r:id="rId19"/>
    <p:sldId id="294" r:id="rId20"/>
    <p:sldId id="295" r:id="rId21"/>
    <p:sldId id="296" r:id="rId22"/>
    <p:sldId id="297" r:id="rId23"/>
    <p:sldId id="298" r:id="rId24"/>
    <p:sldId id="299" r:id="rId25"/>
    <p:sldId id="30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FFCC00"/>
    <a:srgbClr val="FF0000"/>
    <a:srgbClr val="00CC00"/>
    <a:srgbClr val="00000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3" autoAdjust="0"/>
    <p:restoredTop sz="59218" autoAdjust="0"/>
  </p:normalViewPr>
  <p:slideViewPr>
    <p:cSldViewPr snapToGrid="0">
      <p:cViewPr varScale="1">
        <p:scale>
          <a:sx n="54" d="100"/>
          <a:sy n="54" d="100"/>
        </p:scale>
        <p:origin x="-1968" y="-10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15C011-5F61-4566-A755-FA88241D02AB}" type="datetimeFigureOut">
              <a:rPr lang="en-US" smtClean="0"/>
              <a:t>2/2/16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AF152E-25D4-4AA8-8A75-2732D8CF7081}" type="slidenum">
              <a:rPr lang="en-US" smtClean="0"/>
              <a:t>‹#›</a:t>
            </a:fld>
            <a:endParaRPr lang="en-US"/>
          </a:p>
        </p:txBody>
      </p:sp>
    </p:spTree>
    <p:extLst>
      <p:ext uri="{BB962C8B-B14F-4D97-AF65-F5344CB8AC3E}">
        <p14:creationId xmlns:p14="http://schemas.microsoft.com/office/powerpoint/2010/main" val="253426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8698E25-C968-4A6A-A032-1CE16BB42942}"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4120815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AF152E-25D4-4AA8-8A75-2732D8CF7081}" type="slidenum">
              <a:rPr lang="en-US" smtClean="0"/>
              <a:t>14</a:t>
            </a:fld>
            <a:endParaRPr lang="en-US"/>
          </a:p>
        </p:txBody>
      </p:sp>
    </p:spTree>
    <p:extLst>
      <p:ext uri="{BB962C8B-B14F-4D97-AF65-F5344CB8AC3E}">
        <p14:creationId xmlns:p14="http://schemas.microsoft.com/office/powerpoint/2010/main" val="1166111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AF152E-25D4-4AA8-8A75-2732D8CF7081}" type="slidenum">
              <a:rPr lang="en-US" smtClean="0"/>
              <a:t>15</a:t>
            </a:fld>
            <a:endParaRPr lang="en-US"/>
          </a:p>
        </p:txBody>
      </p:sp>
    </p:spTree>
    <p:extLst>
      <p:ext uri="{BB962C8B-B14F-4D97-AF65-F5344CB8AC3E}">
        <p14:creationId xmlns:p14="http://schemas.microsoft.com/office/powerpoint/2010/main" val="3449181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protect assets: 1 value; 2 at </a:t>
            </a:r>
            <a:r>
              <a:rPr lang="en-US" dirty="0" smtClean="0"/>
              <a:t>risk</a:t>
            </a:r>
          </a:p>
          <a:p>
            <a:r>
              <a:rPr lang="en-US" dirty="0" smtClean="0"/>
              <a:t>----------</a:t>
            </a:r>
          </a:p>
          <a:p>
            <a:r>
              <a:rPr lang="en-US" dirty="0" smtClean="0"/>
              <a:t>Lecture 1 start</a:t>
            </a:r>
          </a:p>
          <a:p>
            <a:r>
              <a:rPr lang="en-US" dirty="0" smtClean="0"/>
              <a:t>George’s notes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FF0000"/>
                </a:solidFill>
              </a:rPr>
              <a:t>Assets</a:t>
            </a:r>
            <a:r>
              <a:rPr lang="en-US" sz="1200" baseline="0" dirty="0" smtClean="0">
                <a:solidFill>
                  <a:schemeClr val="tx1"/>
                </a:solidFill>
              </a:rPr>
              <a:t> - </a:t>
            </a:r>
            <a:r>
              <a:rPr lang="en-US" sz="1200" dirty="0" smtClean="0"/>
              <a:t>items you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confidentiality</a:t>
            </a:r>
            <a:endParaRPr lang="en-US" dirty="0"/>
          </a:p>
        </p:txBody>
      </p:sp>
      <p:sp>
        <p:nvSpPr>
          <p:cNvPr id="4" name="Slide Number Placeholder 3"/>
          <p:cNvSpPr>
            <a:spLocks noGrp="1"/>
          </p:cNvSpPr>
          <p:nvPr>
            <p:ph type="sldNum" sz="quarter" idx="10"/>
          </p:nvPr>
        </p:nvSpPr>
        <p:spPr/>
        <p:txBody>
          <a:bodyPr/>
          <a:lstStyle/>
          <a:p>
            <a:fld id="{80AF152E-25D4-4AA8-8A75-2732D8CF7081}" type="slidenum">
              <a:rPr lang="en-US" smtClean="0"/>
              <a:t>16</a:t>
            </a:fld>
            <a:endParaRPr lang="en-US"/>
          </a:p>
        </p:txBody>
      </p:sp>
    </p:spTree>
    <p:extLst>
      <p:ext uri="{BB962C8B-B14F-4D97-AF65-F5344CB8AC3E}">
        <p14:creationId xmlns:p14="http://schemas.microsoft.com/office/powerpoint/2010/main" val="850456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Protection on which</a:t>
            </a:r>
            <a:r>
              <a:rPr lang="en-US" baseline="0" dirty="0" smtClean="0"/>
              <a:t> aspects of </a:t>
            </a:r>
            <a:r>
              <a:rPr lang="en-US" baseline="0" dirty="0" smtClean="0"/>
              <a:t>assets</a:t>
            </a:r>
          </a:p>
          <a:p>
            <a:endParaRPr lang="en-US" baseline="0" dirty="0" smtClean="0"/>
          </a:p>
          <a:p>
            <a:r>
              <a:rPr lang="en-US" baseline="0" dirty="0" smtClean="0"/>
              <a:t>-------</a:t>
            </a:r>
          </a:p>
          <a:p>
            <a:endParaRPr lang="en-US" baseline="0" dirty="0" smtClean="0"/>
          </a:p>
          <a:p>
            <a:pPr marL="0" indent="0">
              <a:buNone/>
            </a:pPr>
            <a:r>
              <a:rPr lang="en-US" sz="1200" dirty="0" smtClean="0"/>
              <a:t>C-I-A Triad</a:t>
            </a:r>
          </a:p>
          <a:p>
            <a:r>
              <a:rPr lang="en-US" sz="1200" dirty="0" smtClean="0">
                <a:solidFill>
                  <a:srgbClr val="FF0000"/>
                </a:solidFill>
              </a:rPr>
              <a:t>Confidentiality</a:t>
            </a:r>
            <a:r>
              <a:rPr lang="en-US" sz="1200" dirty="0" smtClean="0"/>
              <a:t>: information or resources can only be accessed and viewed by authorized parties</a:t>
            </a:r>
          </a:p>
          <a:p>
            <a:endParaRPr lang="en-US" sz="100" dirty="0" smtClean="0"/>
          </a:p>
          <a:p>
            <a:r>
              <a:rPr lang="en-US" sz="1200" dirty="0" smtClean="0">
                <a:solidFill>
                  <a:srgbClr val="FF0000"/>
                </a:solidFill>
              </a:rPr>
              <a:t>Integrity</a:t>
            </a:r>
            <a:r>
              <a:rPr lang="en-US" sz="1200" dirty="0" smtClean="0"/>
              <a:t>: information or resources can be modified only by authorized parties</a:t>
            </a:r>
          </a:p>
          <a:p>
            <a:endParaRPr lang="en-US" sz="100" dirty="0" smtClean="0"/>
          </a:p>
          <a:p>
            <a:r>
              <a:rPr lang="en-US" sz="1200" dirty="0" smtClean="0">
                <a:solidFill>
                  <a:srgbClr val="FF0000"/>
                </a:solidFill>
              </a:rPr>
              <a:t>Availability</a:t>
            </a:r>
            <a:r>
              <a:rPr lang="en-US" sz="1200" dirty="0" smtClean="0"/>
              <a:t>: information or resources accessible to authorized parties at appropriate times</a:t>
            </a:r>
          </a:p>
          <a:p>
            <a:endParaRPr lang="en-US" dirty="0" smtClean="0"/>
          </a:p>
          <a:p>
            <a:r>
              <a:rPr lang="en-US" dirty="0" smtClean="0"/>
              <a:t>Dos. Single</a:t>
            </a:r>
            <a:r>
              <a:rPr lang="en-US" baseline="0" dirty="0" smtClean="0"/>
              <a:t> entity</a:t>
            </a:r>
          </a:p>
          <a:p>
            <a:r>
              <a:rPr lang="en-US" baseline="0" dirty="0" err="1" smtClean="0"/>
              <a:t>Ddos</a:t>
            </a:r>
            <a:r>
              <a:rPr lang="en-US" baseline="0" dirty="0" smtClean="0"/>
              <a:t>. Multiple entities</a:t>
            </a:r>
            <a:endParaRPr lang="en-US" dirty="0"/>
          </a:p>
        </p:txBody>
      </p:sp>
      <p:sp>
        <p:nvSpPr>
          <p:cNvPr id="4" name="Slide Number Placeholder 3"/>
          <p:cNvSpPr>
            <a:spLocks noGrp="1"/>
          </p:cNvSpPr>
          <p:nvPr>
            <p:ph type="sldNum" sz="quarter" idx="10"/>
          </p:nvPr>
        </p:nvSpPr>
        <p:spPr/>
        <p:txBody>
          <a:bodyPr/>
          <a:lstStyle/>
          <a:p>
            <a:fld id="{80AF152E-25D4-4AA8-8A75-2732D8CF7081}" type="slidenum">
              <a:rPr lang="en-US" smtClean="0"/>
              <a:t>17</a:t>
            </a:fld>
            <a:endParaRPr lang="en-US"/>
          </a:p>
        </p:txBody>
      </p:sp>
    </p:spTree>
    <p:extLst>
      <p:ext uri="{BB962C8B-B14F-4D97-AF65-F5344CB8AC3E}">
        <p14:creationId xmlns:p14="http://schemas.microsoft.com/office/powerpoint/2010/main" val="6980993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dirty="0" smtClean="0">
                <a:solidFill>
                  <a:srgbClr val="FF0000"/>
                </a:solidFill>
              </a:rPr>
              <a:t>Threat</a:t>
            </a:r>
            <a:r>
              <a:rPr lang="en-US" sz="3200" dirty="0" smtClean="0"/>
              <a:t> - a set of circumstances that has the potential to cause loss or harm to a system</a:t>
            </a:r>
          </a:p>
          <a:p>
            <a:endParaRPr lang="en-US" sz="700" dirty="0" smtClean="0"/>
          </a:p>
          <a:p>
            <a:r>
              <a:rPr lang="en-US" sz="3200" dirty="0" smtClean="0">
                <a:solidFill>
                  <a:srgbClr val="FF0000"/>
                </a:solidFill>
              </a:rPr>
              <a:t>threat model</a:t>
            </a:r>
            <a:r>
              <a:rPr lang="en-US" sz="3200" baseline="0" dirty="0" smtClean="0">
                <a:solidFill>
                  <a:schemeClr val="tx1"/>
                </a:solidFill>
              </a:rPr>
              <a:t> -</a:t>
            </a:r>
            <a:r>
              <a:rPr lang="en-US" sz="3200" dirty="0" smtClean="0"/>
              <a:t> a collection of threats that deemed important for a particular system</a:t>
            </a:r>
            <a:endParaRPr lang="en-US" dirty="0"/>
          </a:p>
        </p:txBody>
      </p:sp>
      <p:sp>
        <p:nvSpPr>
          <p:cNvPr id="4" name="Slide Number Placeholder 3"/>
          <p:cNvSpPr>
            <a:spLocks noGrp="1"/>
          </p:cNvSpPr>
          <p:nvPr>
            <p:ph type="sldNum" sz="quarter" idx="10"/>
          </p:nvPr>
        </p:nvSpPr>
        <p:spPr/>
        <p:txBody>
          <a:bodyPr/>
          <a:lstStyle/>
          <a:p>
            <a:fld id="{80AF152E-25D4-4AA8-8A75-2732D8CF7081}" type="slidenum">
              <a:rPr lang="en-US" smtClean="0"/>
              <a:t>18</a:t>
            </a:fld>
            <a:endParaRPr lang="en-US"/>
          </a:p>
        </p:txBody>
      </p:sp>
    </p:spTree>
    <p:extLst>
      <p:ext uri="{BB962C8B-B14F-4D97-AF65-F5344CB8AC3E}">
        <p14:creationId xmlns:p14="http://schemas.microsoft.com/office/powerpoint/2010/main" val="5833332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FF0000"/>
                </a:solidFill>
              </a:rPr>
              <a:t>Vulnerability</a:t>
            </a:r>
            <a:r>
              <a:rPr lang="en-US" sz="1200" b="1" dirty="0" smtClean="0"/>
              <a:t> </a:t>
            </a:r>
            <a:r>
              <a:rPr lang="en-US" sz="1200" b="0" dirty="0" smtClean="0"/>
              <a:t>-</a:t>
            </a:r>
            <a:r>
              <a:rPr lang="en-US" sz="1200" dirty="0" smtClean="0"/>
              <a:t> a weakness that may be exploited to cause a threat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80AF152E-25D4-4AA8-8A75-2732D8CF7081}" type="slidenum">
              <a:rPr lang="en-US" smtClean="0"/>
              <a:t>19</a:t>
            </a:fld>
            <a:endParaRPr lang="en-US"/>
          </a:p>
        </p:txBody>
      </p:sp>
    </p:spTree>
    <p:extLst>
      <p:ext uri="{BB962C8B-B14F-4D97-AF65-F5344CB8AC3E}">
        <p14:creationId xmlns:p14="http://schemas.microsoft.com/office/powerpoint/2010/main" val="14022287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FF0000"/>
                </a:solidFill>
              </a:rPr>
              <a:t>attack</a:t>
            </a:r>
            <a:r>
              <a:rPr lang="en-US" sz="1200" dirty="0" smtClean="0"/>
              <a:t> - occurs when someone attempts to exploit a vulnerability</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FF0000"/>
                </a:solidFill>
              </a:rPr>
              <a:t>compromise</a:t>
            </a:r>
            <a:r>
              <a:rPr lang="en-US" sz="1200" dirty="0" smtClean="0"/>
              <a:t> - occurs when an attack is successful </a:t>
            </a:r>
          </a:p>
          <a:p>
            <a:endParaRPr lang="en-US" dirty="0"/>
          </a:p>
        </p:txBody>
      </p:sp>
      <p:sp>
        <p:nvSpPr>
          <p:cNvPr id="4" name="Slide Number Placeholder 3"/>
          <p:cNvSpPr>
            <a:spLocks noGrp="1"/>
          </p:cNvSpPr>
          <p:nvPr>
            <p:ph type="sldNum" sz="quarter" idx="10"/>
          </p:nvPr>
        </p:nvSpPr>
        <p:spPr/>
        <p:txBody>
          <a:bodyPr/>
          <a:lstStyle/>
          <a:p>
            <a:fld id="{80AF152E-25D4-4AA8-8A75-2732D8CF7081}" type="slidenum">
              <a:rPr lang="en-US" smtClean="0"/>
              <a:t>20</a:t>
            </a:fld>
            <a:endParaRPr lang="en-US"/>
          </a:p>
        </p:txBody>
      </p:sp>
    </p:spTree>
    <p:extLst>
      <p:ext uri="{BB962C8B-B14F-4D97-AF65-F5344CB8AC3E}">
        <p14:creationId xmlns:p14="http://schemas.microsoft.com/office/powerpoint/2010/main" val="33587792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dirty="0" smtClean="0">
                <a:solidFill>
                  <a:srgbClr val="FF0000"/>
                </a:solidFill>
              </a:rPr>
              <a:t>Participants</a:t>
            </a:r>
            <a:r>
              <a:rPr lang="en-US" sz="3200" dirty="0" smtClean="0"/>
              <a:t> - expected system entities</a:t>
            </a:r>
          </a:p>
          <a:p>
            <a:endParaRPr lang="en-US" sz="700" dirty="0" smtClean="0"/>
          </a:p>
          <a:p>
            <a:r>
              <a:rPr lang="en-US" sz="3200" dirty="0" smtClean="0">
                <a:solidFill>
                  <a:srgbClr val="FF0000"/>
                </a:solidFill>
              </a:rPr>
              <a:t>adversary</a:t>
            </a:r>
            <a:r>
              <a:rPr lang="en-US" sz="3200" dirty="0" smtClean="0"/>
              <a:t> - anyone attempting to launch an attack</a:t>
            </a:r>
          </a:p>
        </p:txBody>
      </p:sp>
      <p:sp>
        <p:nvSpPr>
          <p:cNvPr id="4" name="Slide Number Placeholder 3"/>
          <p:cNvSpPr>
            <a:spLocks noGrp="1"/>
          </p:cNvSpPr>
          <p:nvPr>
            <p:ph type="sldNum" sz="quarter" idx="10"/>
          </p:nvPr>
        </p:nvSpPr>
        <p:spPr/>
        <p:txBody>
          <a:bodyPr/>
          <a:lstStyle/>
          <a:p>
            <a:fld id="{80AF152E-25D4-4AA8-8A75-2732D8CF7081}" type="slidenum">
              <a:rPr lang="en-US" smtClean="0"/>
              <a:t>21</a:t>
            </a:fld>
            <a:endParaRPr lang="en-US"/>
          </a:p>
        </p:txBody>
      </p:sp>
    </p:spTree>
    <p:extLst>
      <p:ext uri="{BB962C8B-B14F-4D97-AF65-F5344CB8AC3E}">
        <p14:creationId xmlns:p14="http://schemas.microsoft.com/office/powerpoint/2010/main" val="2224894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Enigma</a:t>
            </a:r>
            <a:endParaRPr lang="en-US" dirty="0"/>
          </a:p>
        </p:txBody>
      </p:sp>
      <p:sp>
        <p:nvSpPr>
          <p:cNvPr id="4" name="Slide Number Placeholder 3"/>
          <p:cNvSpPr>
            <a:spLocks noGrp="1"/>
          </p:cNvSpPr>
          <p:nvPr>
            <p:ph type="sldNum" sz="quarter" idx="10"/>
          </p:nvPr>
        </p:nvSpPr>
        <p:spPr/>
        <p:txBody>
          <a:bodyPr/>
          <a:lstStyle/>
          <a:p>
            <a:fld id="{80AF152E-25D4-4AA8-8A75-2732D8CF7081}" type="slidenum">
              <a:rPr lang="en-US" smtClean="0"/>
              <a:t>4</a:t>
            </a:fld>
            <a:endParaRPr lang="en-US"/>
          </a:p>
        </p:txBody>
      </p:sp>
    </p:spTree>
    <p:extLst>
      <p:ext uri="{BB962C8B-B14F-4D97-AF65-F5344CB8AC3E}">
        <p14:creationId xmlns:p14="http://schemas.microsoft.com/office/powerpoint/2010/main" val="2212646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AF152E-25D4-4AA8-8A75-2732D8CF7081}" type="slidenum">
              <a:rPr lang="en-US" smtClean="0"/>
              <a:t>6</a:t>
            </a:fld>
            <a:endParaRPr lang="en-US"/>
          </a:p>
        </p:txBody>
      </p:sp>
    </p:spTree>
    <p:extLst>
      <p:ext uri="{BB962C8B-B14F-4D97-AF65-F5344CB8AC3E}">
        <p14:creationId xmlns:p14="http://schemas.microsoft.com/office/powerpoint/2010/main" val="1465853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AF152E-25D4-4AA8-8A75-2732D8CF7081}" type="slidenum">
              <a:rPr lang="en-US" smtClean="0"/>
              <a:t>7</a:t>
            </a:fld>
            <a:endParaRPr lang="en-US"/>
          </a:p>
        </p:txBody>
      </p:sp>
    </p:spTree>
    <p:extLst>
      <p:ext uri="{BB962C8B-B14F-4D97-AF65-F5344CB8AC3E}">
        <p14:creationId xmlns:p14="http://schemas.microsoft.com/office/powerpoint/2010/main" val="2196337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AF152E-25D4-4AA8-8A75-2732D8CF7081}" type="slidenum">
              <a:rPr lang="en-US" smtClean="0"/>
              <a:t>8</a:t>
            </a:fld>
            <a:endParaRPr lang="en-US"/>
          </a:p>
        </p:txBody>
      </p:sp>
    </p:spTree>
    <p:extLst>
      <p:ext uri="{BB962C8B-B14F-4D97-AF65-F5344CB8AC3E}">
        <p14:creationId xmlns:p14="http://schemas.microsoft.com/office/powerpoint/2010/main" val="38706102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AF152E-25D4-4AA8-8A75-2732D8CF7081}" type="slidenum">
              <a:rPr lang="en-US" smtClean="0"/>
              <a:t>10</a:t>
            </a:fld>
            <a:endParaRPr lang="en-US"/>
          </a:p>
        </p:txBody>
      </p:sp>
    </p:spTree>
    <p:extLst>
      <p:ext uri="{BB962C8B-B14F-4D97-AF65-F5344CB8AC3E}">
        <p14:creationId xmlns:p14="http://schemas.microsoft.com/office/powerpoint/2010/main" val="1431838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AF152E-25D4-4AA8-8A75-2732D8CF7081}" type="slidenum">
              <a:rPr lang="en-US" smtClean="0"/>
              <a:t>11</a:t>
            </a:fld>
            <a:endParaRPr lang="en-US"/>
          </a:p>
        </p:txBody>
      </p:sp>
    </p:spTree>
    <p:extLst>
      <p:ext uri="{BB962C8B-B14F-4D97-AF65-F5344CB8AC3E}">
        <p14:creationId xmlns:p14="http://schemas.microsoft.com/office/powerpoint/2010/main" val="1975782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AF152E-25D4-4AA8-8A75-2732D8CF7081}" type="slidenum">
              <a:rPr lang="en-US" smtClean="0"/>
              <a:t>12</a:t>
            </a:fld>
            <a:endParaRPr lang="en-US"/>
          </a:p>
        </p:txBody>
      </p:sp>
    </p:spTree>
    <p:extLst>
      <p:ext uri="{BB962C8B-B14F-4D97-AF65-F5344CB8AC3E}">
        <p14:creationId xmlns:p14="http://schemas.microsoft.com/office/powerpoint/2010/main" val="3959492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AF152E-25D4-4AA8-8A75-2732D8CF7081}" type="slidenum">
              <a:rPr lang="en-US" smtClean="0"/>
              <a:t>13</a:t>
            </a:fld>
            <a:endParaRPr lang="en-US"/>
          </a:p>
        </p:txBody>
      </p:sp>
    </p:spTree>
    <p:extLst>
      <p:ext uri="{BB962C8B-B14F-4D97-AF65-F5344CB8AC3E}">
        <p14:creationId xmlns:p14="http://schemas.microsoft.com/office/powerpoint/2010/main" val="3830992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349410-12E0-4CA1-9128-2C437BD57AFF}" type="datetimeFigureOut">
              <a:rPr lang="en-US" smtClean="0"/>
              <a:t>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E689A-15D0-4BD6-9F6E-C88DC5742282}" type="slidenum">
              <a:rPr lang="en-US" smtClean="0"/>
              <a:t>‹#›</a:t>
            </a:fld>
            <a:endParaRPr lang="en-US"/>
          </a:p>
        </p:txBody>
      </p:sp>
    </p:spTree>
    <p:extLst>
      <p:ext uri="{BB962C8B-B14F-4D97-AF65-F5344CB8AC3E}">
        <p14:creationId xmlns:p14="http://schemas.microsoft.com/office/powerpoint/2010/main" val="2660656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82150" cy="939693"/>
          </a:xfr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349410-12E0-4CA1-9128-2C437BD57AFF}" type="datetimeFigureOut">
              <a:rPr lang="en-US" smtClean="0"/>
              <a:t>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E689A-15D0-4BD6-9F6E-C88DC5742282}" type="slidenum">
              <a:rPr lang="en-US" smtClean="0"/>
              <a:t>‹#›</a:t>
            </a:fld>
            <a:endParaRPr lang="en-US"/>
          </a:p>
        </p:txBody>
      </p:sp>
    </p:spTree>
    <p:extLst>
      <p:ext uri="{BB962C8B-B14F-4D97-AF65-F5344CB8AC3E}">
        <p14:creationId xmlns:p14="http://schemas.microsoft.com/office/powerpoint/2010/main" val="3653096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349410-12E0-4CA1-9128-2C437BD57AFF}" type="datetimeFigureOut">
              <a:rPr lang="en-US" smtClean="0"/>
              <a:t>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E689A-15D0-4BD6-9F6E-C88DC5742282}" type="slidenum">
              <a:rPr lang="en-US" smtClean="0"/>
              <a:t>‹#›</a:t>
            </a:fld>
            <a:endParaRPr lang="en-US"/>
          </a:p>
        </p:txBody>
      </p:sp>
    </p:spTree>
    <p:extLst>
      <p:ext uri="{BB962C8B-B14F-4D97-AF65-F5344CB8AC3E}">
        <p14:creationId xmlns:p14="http://schemas.microsoft.com/office/powerpoint/2010/main" val="2694975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A266511-63E8-4B6E-864C-719A82D0BD4C}" type="datetime1">
              <a:rPr lang="zh-CN" altLang="en-US" smtClean="0">
                <a:solidFill>
                  <a:prstClr val="black">
                    <a:tint val="75000"/>
                  </a:prstClr>
                </a:solidFill>
              </a:rPr>
              <a:pPr/>
              <a:t>2/2/16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FFDF0DE7-2AA0-4656-A613-142BE5B897D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5936132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600">
                <a:latin typeface="Arial" pitchFamily="34" charset="0"/>
                <a:cs typeface="Arial" pitchFamily="34" charset="0"/>
              </a:defRPr>
            </a:lvl1pPr>
          </a:lstStyle>
          <a:p>
            <a:endParaRPr lang="zh-CN" altLang="en-US" dirty="0"/>
          </a:p>
        </p:txBody>
      </p:sp>
      <p:sp>
        <p:nvSpPr>
          <p:cNvPr id="3" name="内容占位符 2"/>
          <p:cNvSpPr>
            <a:spLocks noGrp="1"/>
          </p:cNvSpPr>
          <p:nvPr>
            <p:ph idx="1" hasCustomPrompt="1"/>
          </p:nvPr>
        </p:nvSpPr>
        <p:spPr/>
        <p:txBody>
          <a:bodyPr/>
          <a:lstStyle>
            <a:lvl1pPr>
              <a:buClr>
                <a:schemeClr val="tx2">
                  <a:lumMod val="60000"/>
                  <a:lumOff val="40000"/>
                </a:schemeClr>
              </a:buClr>
              <a:buSzPct val="60000"/>
              <a:buFont typeface="Wingdings 2" pitchFamily="18" charset="2"/>
              <a:buChar char=""/>
              <a:defRPr sz="2600"/>
            </a:lvl1pPr>
            <a:lvl2pPr>
              <a:buClr>
                <a:schemeClr val="accent6">
                  <a:lumMod val="75000"/>
                </a:schemeClr>
              </a:buClr>
              <a:buSzPct val="90000"/>
              <a:buFont typeface="Wingdings" pitchFamily="2" charset="2"/>
              <a:buChar char="ü"/>
              <a:defRPr sz="2200">
                <a:latin typeface="Arial" pitchFamily="34" charset="0"/>
                <a:cs typeface="Arial" pitchFamily="34" charset="0"/>
              </a:defRPr>
            </a:lvl2pPr>
            <a:lvl3pPr>
              <a:defRPr sz="2000">
                <a:latin typeface="Arial" pitchFamily="34" charset="0"/>
                <a:cs typeface="Arial" pitchFamily="34" charset="0"/>
              </a:defRPr>
            </a:lvl3pPr>
          </a:lstStyle>
          <a:p>
            <a:pPr lvl="0"/>
            <a:r>
              <a:rPr lang="en-US" altLang="zh-CN" dirty="0" err="1" smtClean="0"/>
              <a:t>abc</a:t>
            </a:r>
            <a:endParaRPr lang="zh-CN" altLang="en-US" dirty="0" smtClean="0"/>
          </a:p>
          <a:p>
            <a:pPr lvl="1"/>
            <a:r>
              <a:rPr lang="en-US" altLang="zh-CN" dirty="0" err="1" smtClean="0"/>
              <a:t>abc</a:t>
            </a:r>
            <a:endParaRPr lang="zh-CN" altLang="en-US" dirty="0" smtClean="0"/>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A72D0352-AD77-41C5-B598-2C72F888FC41}" type="datetime1">
              <a:rPr lang="zh-CN" altLang="en-US" smtClean="0">
                <a:solidFill>
                  <a:prstClr val="black">
                    <a:tint val="75000"/>
                  </a:prstClr>
                </a:solidFill>
              </a:rPr>
              <a:pPr/>
              <a:t>2/2/16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a:noFill/>
        </p:spPr>
        <p:txBody>
          <a:bodyPr/>
          <a:lstStyle>
            <a:lvl1pPr>
              <a:defRPr>
                <a:latin typeface="Arial" pitchFamily="34" charset="0"/>
                <a:cs typeface="Arial" pitchFamily="34" charset="0"/>
              </a:defRPr>
            </a:lvl1pPr>
          </a:lstStyle>
          <a:p>
            <a:fld id="{FFDF0DE7-2AA0-4656-A613-142BE5B897D9}" type="slidenum">
              <a:rPr lang="zh-CN" altLang="en-US" smtClean="0">
                <a:solidFill>
                  <a:prstClr val="black"/>
                </a:solidFill>
              </a:rPr>
              <a:pPr/>
              <a:t>‹#›</a:t>
            </a:fld>
            <a:endParaRPr lang="zh-CN" altLang="en-US" dirty="0">
              <a:solidFill>
                <a:prstClr val="black"/>
              </a:solidFill>
            </a:endParaRPr>
          </a:p>
        </p:txBody>
      </p:sp>
    </p:spTree>
    <p:extLst>
      <p:ext uri="{BB962C8B-B14F-4D97-AF65-F5344CB8AC3E}">
        <p14:creationId xmlns:p14="http://schemas.microsoft.com/office/powerpoint/2010/main" val="3685145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9F3FC70-4642-4CB4-8E0B-4F56FE80F533}" type="datetime1">
              <a:rPr lang="zh-CN" altLang="en-US" smtClean="0">
                <a:solidFill>
                  <a:prstClr val="black">
                    <a:tint val="75000"/>
                  </a:prstClr>
                </a:solidFill>
              </a:rPr>
              <a:pPr/>
              <a:t>2/2/16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FFDF0DE7-2AA0-4656-A613-142BE5B897D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3284522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9EA4D59-854D-4478-9BEE-9439C124D3CA}" type="datetime1">
              <a:rPr lang="zh-CN" altLang="en-US" smtClean="0">
                <a:solidFill>
                  <a:prstClr val="black">
                    <a:tint val="75000"/>
                  </a:prstClr>
                </a:solidFill>
              </a:rPr>
              <a:pPr/>
              <a:t>2/2/16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FFDF0DE7-2AA0-4656-A613-142BE5B897D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8341620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473D46D-8C12-4331-99FB-7042A6631347}" type="datetime1">
              <a:rPr lang="zh-CN" altLang="en-US" smtClean="0">
                <a:solidFill>
                  <a:prstClr val="black">
                    <a:tint val="75000"/>
                  </a:prstClr>
                </a:solidFill>
              </a:rPr>
              <a:pPr/>
              <a:t>2/2/16</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FFDF0DE7-2AA0-4656-A613-142BE5B897D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7072084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BBE896B-9BE3-49A8-A927-96EC60AF26D3}" type="datetime1">
              <a:rPr lang="zh-CN" altLang="en-US" smtClean="0">
                <a:solidFill>
                  <a:prstClr val="black">
                    <a:tint val="75000"/>
                  </a:prstClr>
                </a:solidFill>
              </a:rPr>
              <a:pPr/>
              <a:t>2/2/16</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FFDF0DE7-2AA0-4656-A613-142BE5B897D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0105050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6A98028-9EA9-41F5-8152-267BBC2FE044}" type="datetime1">
              <a:rPr lang="zh-CN" altLang="en-US" smtClean="0">
                <a:solidFill>
                  <a:prstClr val="black">
                    <a:tint val="75000"/>
                  </a:prstClr>
                </a:solidFill>
              </a:rPr>
              <a:pPr/>
              <a:t>2/2/16</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FFDF0DE7-2AA0-4656-A613-142BE5B897D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8582053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81FD55C-7716-49E2-BBC6-774EB4E28712}" type="datetime1">
              <a:rPr lang="zh-CN" altLang="en-US" smtClean="0">
                <a:solidFill>
                  <a:prstClr val="black">
                    <a:tint val="75000"/>
                  </a:prstClr>
                </a:solidFill>
              </a:rPr>
              <a:pPr/>
              <a:t>2/2/16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FFDF0DE7-2AA0-4656-A613-142BE5B897D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675366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94299"/>
            <a:ext cx="9591676" cy="939693"/>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349410-12E0-4CA1-9128-2C437BD57AFF}" type="datetimeFigureOut">
              <a:rPr lang="en-US" smtClean="0"/>
              <a:t>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E689A-15D0-4BD6-9F6E-C88DC5742282}" type="slidenum">
              <a:rPr lang="en-US" smtClean="0"/>
              <a:t>‹#›</a:t>
            </a:fld>
            <a:endParaRPr lang="en-US"/>
          </a:p>
        </p:txBody>
      </p:sp>
    </p:spTree>
    <p:extLst>
      <p:ext uri="{BB962C8B-B14F-4D97-AF65-F5344CB8AC3E}">
        <p14:creationId xmlns:p14="http://schemas.microsoft.com/office/powerpoint/2010/main" val="4179471966"/>
      </p:ext>
    </p:extLst>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79DB063-C011-4F94-A9FD-0175C5FEFEC8}" type="datetime1">
              <a:rPr lang="zh-CN" altLang="en-US" smtClean="0">
                <a:solidFill>
                  <a:prstClr val="black">
                    <a:tint val="75000"/>
                  </a:prstClr>
                </a:solidFill>
              </a:rPr>
              <a:pPr/>
              <a:t>2/2/16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FFDF0DE7-2AA0-4656-A613-142BE5B897D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0559700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4A7E41A-36D9-4C32-A913-AB9C23935BBD}" type="datetime1">
              <a:rPr lang="zh-CN" altLang="en-US" smtClean="0">
                <a:solidFill>
                  <a:prstClr val="black">
                    <a:tint val="75000"/>
                  </a:prstClr>
                </a:solidFill>
              </a:rPr>
              <a:pPr/>
              <a:t>2/2/16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FFDF0DE7-2AA0-4656-A613-142BE5B897D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2897565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9B39065-6311-49CD-9608-2E97390BB8EA}" type="datetime1">
              <a:rPr lang="zh-CN" altLang="en-US" smtClean="0">
                <a:solidFill>
                  <a:prstClr val="black">
                    <a:tint val="75000"/>
                  </a:prstClr>
                </a:solidFill>
              </a:rPr>
              <a:pPr/>
              <a:t>2/2/16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FFDF0DE7-2AA0-4656-A613-142BE5B897D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935719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349410-12E0-4CA1-9128-2C437BD57AFF}" type="datetimeFigureOut">
              <a:rPr lang="en-US" smtClean="0"/>
              <a:t>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E689A-15D0-4BD6-9F6E-C88DC5742282}" type="slidenum">
              <a:rPr lang="en-US" smtClean="0"/>
              <a:t>‹#›</a:t>
            </a:fld>
            <a:endParaRPr lang="en-US"/>
          </a:p>
        </p:txBody>
      </p:sp>
    </p:spTree>
    <p:extLst>
      <p:ext uri="{BB962C8B-B14F-4D97-AF65-F5344CB8AC3E}">
        <p14:creationId xmlns:p14="http://schemas.microsoft.com/office/powerpoint/2010/main" val="2149113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94182"/>
            <a:ext cx="9591675" cy="939693"/>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313262"/>
            <a:ext cx="5181600" cy="48637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313262"/>
            <a:ext cx="5181600" cy="48637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349410-12E0-4CA1-9128-2C437BD57AFF}" type="datetimeFigureOut">
              <a:rPr lang="en-US" smtClean="0"/>
              <a:t>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2E689A-15D0-4BD6-9F6E-C88DC5742282}" type="slidenum">
              <a:rPr lang="en-US" smtClean="0"/>
              <a:t>‹#›</a:t>
            </a:fld>
            <a:endParaRPr lang="en-US"/>
          </a:p>
        </p:txBody>
      </p:sp>
    </p:spTree>
    <p:extLst>
      <p:ext uri="{BB962C8B-B14F-4D97-AF65-F5344CB8AC3E}">
        <p14:creationId xmlns:p14="http://schemas.microsoft.com/office/powerpoint/2010/main" val="69018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349410-12E0-4CA1-9128-2C437BD57AFF}" type="datetimeFigureOut">
              <a:rPr lang="en-US" smtClean="0"/>
              <a:t>2/2/16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2E689A-15D0-4BD6-9F6E-C88DC5742282}" type="slidenum">
              <a:rPr lang="en-US" smtClean="0"/>
              <a:t>‹#›</a:t>
            </a:fld>
            <a:endParaRPr lang="en-US"/>
          </a:p>
        </p:txBody>
      </p:sp>
    </p:spTree>
    <p:extLst>
      <p:ext uri="{BB962C8B-B14F-4D97-AF65-F5344CB8AC3E}">
        <p14:creationId xmlns:p14="http://schemas.microsoft.com/office/powerpoint/2010/main" val="427148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91675" cy="939693"/>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349410-12E0-4CA1-9128-2C437BD57AFF}" type="datetimeFigureOut">
              <a:rPr lang="en-US" smtClean="0"/>
              <a:t>2/2/16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2E689A-15D0-4BD6-9F6E-C88DC5742282}" type="slidenum">
              <a:rPr lang="en-US" smtClean="0"/>
              <a:t>‹#›</a:t>
            </a:fld>
            <a:endParaRPr lang="en-US"/>
          </a:p>
        </p:txBody>
      </p:sp>
    </p:spTree>
    <p:extLst>
      <p:ext uri="{BB962C8B-B14F-4D97-AF65-F5344CB8AC3E}">
        <p14:creationId xmlns:p14="http://schemas.microsoft.com/office/powerpoint/2010/main" val="367253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349410-12E0-4CA1-9128-2C437BD57AFF}" type="datetimeFigureOut">
              <a:rPr lang="en-US" smtClean="0"/>
              <a:t>2/2/16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2E689A-15D0-4BD6-9F6E-C88DC5742282}" type="slidenum">
              <a:rPr lang="en-US" smtClean="0"/>
              <a:t>‹#›</a:t>
            </a:fld>
            <a:endParaRPr lang="en-US"/>
          </a:p>
        </p:txBody>
      </p:sp>
    </p:spTree>
    <p:extLst>
      <p:ext uri="{BB962C8B-B14F-4D97-AF65-F5344CB8AC3E}">
        <p14:creationId xmlns:p14="http://schemas.microsoft.com/office/powerpoint/2010/main" val="2819485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349410-12E0-4CA1-9128-2C437BD57AFF}" type="datetimeFigureOut">
              <a:rPr lang="en-US" smtClean="0"/>
              <a:t>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2E689A-15D0-4BD6-9F6E-C88DC5742282}" type="slidenum">
              <a:rPr lang="en-US" smtClean="0"/>
              <a:t>‹#›</a:t>
            </a:fld>
            <a:endParaRPr lang="en-US"/>
          </a:p>
        </p:txBody>
      </p:sp>
    </p:spTree>
    <p:extLst>
      <p:ext uri="{BB962C8B-B14F-4D97-AF65-F5344CB8AC3E}">
        <p14:creationId xmlns:p14="http://schemas.microsoft.com/office/powerpoint/2010/main" val="1437542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349410-12E0-4CA1-9128-2C437BD57AFF}" type="datetimeFigureOut">
              <a:rPr lang="en-US" smtClean="0"/>
              <a:t>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2E689A-15D0-4BD6-9F6E-C88DC5742282}" type="slidenum">
              <a:rPr lang="en-US" smtClean="0"/>
              <a:t>‹#›</a:t>
            </a:fld>
            <a:endParaRPr lang="en-US"/>
          </a:p>
        </p:txBody>
      </p:sp>
    </p:spTree>
    <p:extLst>
      <p:ext uri="{BB962C8B-B14F-4D97-AF65-F5344CB8AC3E}">
        <p14:creationId xmlns:p14="http://schemas.microsoft.com/office/powerpoint/2010/main" val="188244931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90563"/>
            <a:ext cx="10020300" cy="939693"/>
          </a:xfrm>
          <a:prstGeom prst="rect">
            <a:avLst/>
          </a:prstGeom>
          <a:solidFill>
            <a:srgbClr val="660066"/>
          </a:solidFill>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263316"/>
            <a:ext cx="10515600" cy="4913647"/>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349410-12E0-4CA1-9128-2C437BD57AFF}" type="datetimeFigureOut">
              <a:rPr lang="en-US" smtClean="0"/>
              <a:t>2/2/16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2E689A-15D0-4BD6-9F6E-C88DC5742282}" type="slidenum">
              <a:rPr lang="en-US" smtClean="0"/>
              <a:t>‹#›</a:t>
            </a:fld>
            <a:endParaRPr lang="en-US"/>
          </a:p>
        </p:txBody>
      </p:sp>
      <p:pic>
        <p:nvPicPr>
          <p:cNvPr id="21" name="Picture 20"/>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12925" y="194170"/>
            <a:ext cx="950293" cy="939693"/>
          </a:xfrm>
          <a:prstGeom prst="rect">
            <a:avLst/>
          </a:prstGeom>
        </p:spPr>
      </p:pic>
    </p:spTree>
    <p:extLst>
      <p:ext uri="{BB962C8B-B14F-4D97-AF65-F5344CB8AC3E}">
        <p14:creationId xmlns:p14="http://schemas.microsoft.com/office/powerpoint/2010/main" val="81508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xmlns:p14="http://schemas.microsoft.com/office/powerpoint/2010/main" id="1" dur="indefinite" restart="never" nodeType="tmRoot"/>
      </p:par>
    </p:tnLst>
  </p:timing>
  <p:txStyles>
    <p:titleStyle>
      <a:lvl1pPr algn="l" defTabSz="914400" rtl="0" eaLnBrk="1" latinLnBrk="0" hangingPunct="1">
        <a:lnSpc>
          <a:spcPct val="90000"/>
        </a:lnSpc>
        <a:spcBef>
          <a:spcPct val="0"/>
        </a:spcBef>
        <a:buNone/>
        <a:defRPr sz="5400" b="0" kern="1200" baseline="0">
          <a:solidFill>
            <a:srgbClr val="FFCC00"/>
          </a:solidFill>
          <a:latin typeface="Gill Sans MT" panose="020B0502020104020203" pitchFamily="34" charset="0"/>
          <a:ea typeface="Arial Unicode MS" panose="020B0604020202020204" pitchFamily="34" charset="-122"/>
          <a:cs typeface="Arial Unicode MS" panose="020B0604020202020204" pitchFamily="34"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Gill Sans MT" panose="020B05020201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Gill Sans MT" panose="020B05020201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ill Sans MT" panose="020B05020201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ltLang="zh-CN" dirty="0" err="1" smtClean="0"/>
              <a:t>abc</a:t>
            </a:r>
            <a:endParaRPr lang="zh-CN" altLang="en-US" dirty="0"/>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ltLang="zh-CN" dirty="0" err="1" smtClean="0"/>
              <a:t>abc</a:t>
            </a:r>
            <a:endParaRPr lang="zh-CN" altLang="en-US" dirty="0" smtClean="0"/>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779B66-520B-49FC-8C2B-DEF716BB4BED}" type="datetime1">
              <a:rPr lang="zh-CN" altLang="en-US" smtClean="0">
                <a:solidFill>
                  <a:prstClr val="black">
                    <a:tint val="75000"/>
                  </a:prstClr>
                </a:solidFill>
              </a:rPr>
              <a:pPr/>
              <a:t>2/2/16</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800" b="0">
                <a:solidFill>
                  <a:schemeClr val="tx1"/>
                </a:solidFill>
                <a:latin typeface="Arial" pitchFamily="34" charset="0"/>
                <a:cs typeface="Arial" pitchFamily="34" charset="0"/>
              </a:defRPr>
            </a:lvl1pPr>
          </a:lstStyle>
          <a:p>
            <a:fld id="{FFDF0DE7-2AA0-4656-A613-142BE5B897D9}" type="slidenum">
              <a:rPr lang="zh-CN" altLang="en-US" smtClean="0">
                <a:solidFill>
                  <a:prstClr val="black"/>
                </a:solidFill>
              </a:rPr>
              <a:pPr/>
              <a:t>‹#›</a:t>
            </a:fld>
            <a:endParaRPr lang="zh-CN" altLang="en-US" dirty="0">
              <a:solidFill>
                <a:prstClr val="black"/>
              </a:solidFill>
            </a:endParaRPr>
          </a:p>
        </p:txBody>
      </p:sp>
    </p:spTree>
    <p:extLst>
      <p:ext uri="{BB962C8B-B14F-4D97-AF65-F5344CB8AC3E}">
        <p14:creationId xmlns:p14="http://schemas.microsoft.com/office/powerpoint/2010/main" val="19653067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000" kern="120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cs.sfsu.edu/plagarism.htm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4" Type="http://schemas.openxmlformats.org/officeDocument/2006/relationships/image" Target="../media/image17.png"/><Relationship Id="rId5" Type="http://schemas.openxmlformats.org/officeDocument/2006/relationships/image" Target="../media/image18.jp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G"/><Relationship Id="rId5" Type="http://schemas.openxmlformats.org/officeDocument/2006/relationships/image" Target="../media/image6.JPG"/><Relationship Id="rId6" Type="http://schemas.openxmlformats.org/officeDocument/2006/relationships/image" Target="../media/image7.jpeg"/><Relationship Id="rId7" Type="http://schemas.openxmlformats.org/officeDocument/2006/relationships/image" Target="../media/image8.jpeg"/><Relationship Id="rId1" Type="http://schemas.openxmlformats.org/officeDocument/2006/relationships/slideLayout" Target="../slideLayouts/slideLayout4.xml"/><Relationship Id="rId2" Type="http://schemas.openxmlformats.org/officeDocument/2006/relationships/hyperlink" Target="mailto:haoyue@sfsu.edu"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jpeg"/><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3" Type="http://schemas.openxmlformats.org/officeDocument/2006/relationships/hyperlink" Target="mailto:haoyue@sfsu.edu" TargetMode="External"/><Relationship Id="rId4" Type="http://schemas.openxmlformats.org/officeDocument/2006/relationships/image" Target="../media/image11.jp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ctrTitle"/>
          </p:nvPr>
        </p:nvSpPr>
        <p:spPr>
          <a:xfrm>
            <a:off x="1981200" y="523014"/>
            <a:ext cx="8305800" cy="1772511"/>
          </a:xfrm>
        </p:spPr>
        <p:txBody>
          <a:bodyPr>
            <a:normAutofit/>
          </a:bodyPr>
          <a:lstStyle/>
          <a:p>
            <a:pPr algn="ctr"/>
            <a:r>
              <a:rPr lang="en-US" altLang="zh-CN" sz="5400" dirty="0" smtClean="0">
                <a:solidFill>
                  <a:srgbClr val="7030A0"/>
                </a:solidFill>
                <a:latin typeface="Gill Sans MT" panose="020B0502020104020203" pitchFamily="34" charset="0"/>
                <a:ea typeface="宋体" charset="-122"/>
              </a:rPr>
              <a:t>CSC650 Secure Networked Systems </a:t>
            </a:r>
            <a:endParaRPr lang="en-US" altLang="zh-CN" sz="5400" dirty="0">
              <a:solidFill>
                <a:srgbClr val="7030A0"/>
              </a:solidFill>
              <a:latin typeface="Gill Sans MT" panose="020B0502020104020203" pitchFamily="34" charset="0"/>
              <a:ea typeface="宋体" charset="-122"/>
            </a:endParaRPr>
          </a:p>
        </p:txBody>
      </p:sp>
      <p:sp>
        <p:nvSpPr>
          <p:cNvPr id="5" name="Rectangle 26"/>
          <p:cNvSpPr>
            <a:spLocks noGrp="1" noChangeArrowheads="1"/>
          </p:cNvSpPr>
          <p:nvPr>
            <p:ph type="subTitle" idx="1"/>
          </p:nvPr>
        </p:nvSpPr>
        <p:spPr>
          <a:xfrm>
            <a:off x="1600200" y="2597727"/>
            <a:ext cx="8915400" cy="2517198"/>
          </a:xfrm>
          <a:noFill/>
          <a:ln/>
        </p:spPr>
        <p:txBody>
          <a:bodyPr>
            <a:normAutofit/>
          </a:bodyPr>
          <a:lstStyle/>
          <a:p>
            <a:pPr>
              <a:lnSpc>
                <a:spcPct val="80000"/>
              </a:lnSpc>
            </a:pPr>
            <a:r>
              <a:rPr lang="en-US" altLang="zh-CN" sz="5400" dirty="0" smtClean="0">
                <a:solidFill>
                  <a:srgbClr val="7030A0"/>
                </a:solidFill>
                <a:latin typeface="Gill Sans MT" panose="020B0502020104020203" pitchFamily="34" charset="0"/>
                <a:ea typeface="宋体" charset="-122"/>
              </a:rPr>
              <a:t>Introduction</a:t>
            </a:r>
          </a:p>
          <a:p>
            <a:pPr>
              <a:lnSpc>
                <a:spcPct val="80000"/>
              </a:lnSpc>
            </a:pPr>
            <a:endParaRPr lang="en-US" altLang="zh-CN" b="1" dirty="0" smtClean="0">
              <a:solidFill>
                <a:srgbClr val="FFCC00"/>
              </a:solidFill>
              <a:latin typeface="Gill Sans MT" panose="020B0502020104020203" pitchFamily="34" charset="0"/>
              <a:ea typeface="宋体" charset="-122"/>
            </a:endParaRPr>
          </a:p>
          <a:p>
            <a:pPr>
              <a:lnSpc>
                <a:spcPct val="80000"/>
              </a:lnSpc>
            </a:pPr>
            <a:r>
              <a:rPr lang="en-US" altLang="zh-CN" dirty="0" smtClean="0">
                <a:solidFill>
                  <a:srgbClr val="FFCC00"/>
                </a:solidFill>
                <a:latin typeface="Gill Sans MT" panose="020B0502020104020203" pitchFamily="34" charset="0"/>
                <a:ea typeface="宋体" charset="-122"/>
              </a:rPr>
              <a:t>Professor Hao Yue</a:t>
            </a:r>
          </a:p>
          <a:p>
            <a:pPr>
              <a:lnSpc>
                <a:spcPct val="80000"/>
              </a:lnSpc>
            </a:pPr>
            <a:r>
              <a:rPr lang="en-US" altLang="zh-CN" dirty="0" smtClean="0">
                <a:solidFill>
                  <a:srgbClr val="FFCC00"/>
                </a:solidFill>
                <a:latin typeface="Gill Sans MT" panose="020B0502020104020203" pitchFamily="34" charset="0"/>
                <a:ea typeface="宋体" charset="-122"/>
              </a:rPr>
              <a:t>Spring 2016</a:t>
            </a:r>
            <a:endParaRPr lang="en-US" altLang="zh-CN" dirty="0">
              <a:solidFill>
                <a:srgbClr val="FFCC00"/>
              </a:solidFill>
              <a:latin typeface="Gill Sans MT" panose="020B0502020104020203" pitchFamily="34" charset="0"/>
              <a:ea typeface="宋体" charset="-122"/>
            </a:endParaRPr>
          </a:p>
        </p:txBody>
      </p:sp>
      <p:grpSp>
        <p:nvGrpSpPr>
          <p:cNvPr id="6" name="Group 5"/>
          <p:cNvGrpSpPr/>
          <p:nvPr/>
        </p:nvGrpSpPr>
        <p:grpSpPr>
          <a:xfrm>
            <a:off x="0" y="5333134"/>
            <a:ext cx="11614006" cy="935182"/>
            <a:chOff x="0" y="5247409"/>
            <a:chExt cx="11614006" cy="935182"/>
          </a:xfrm>
        </p:grpSpPr>
        <p:sp>
          <p:nvSpPr>
            <p:cNvPr id="2" name="Rectangle 1"/>
            <p:cNvSpPr/>
            <p:nvPr/>
          </p:nvSpPr>
          <p:spPr>
            <a:xfrm>
              <a:off x="0" y="5247409"/>
              <a:ext cx="10681855" cy="935182"/>
            </a:xfrm>
            <a:prstGeom prst="rect">
              <a:avLst/>
            </a:prstGeom>
            <a:solidFill>
              <a:srgbClr val="66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78824" y="5247409"/>
              <a:ext cx="935182" cy="935182"/>
            </a:xfrm>
            <a:prstGeom prst="rect">
              <a:avLst/>
            </a:prstGeom>
          </p:spPr>
        </p:pic>
      </p:grpSp>
    </p:spTree>
    <p:extLst>
      <p:ext uri="{BB962C8B-B14F-4D97-AF65-F5344CB8AC3E}">
        <p14:creationId xmlns:p14="http://schemas.microsoft.com/office/powerpoint/2010/main" val="7262915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need to know</a:t>
            </a:r>
            <a:endParaRPr lang="en-US" dirty="0"/>
          </a:p>
        </p:txBody>
      </p:sp>
      <p:sp>
        <p:nvSpPr>
          <p:cNvPr id="3" name="Content Placeholder 2"/>
          <p:cNvSpPr>
            <a:spLocks noGrp="1"/>
          </p:cNvSpPr>
          <p:nvPr>
            <p:ph idx="1"/>
          </p:nvPr>
        </p:nvSpPr>
        <p:spPr>
          <a:xfrm>
            <a:off x="838200" y="1263316"/>
            <a:ext cx="10515600" cy="5334911"/>
          </a:xfrm>
        </p:spPr>
        <p:txBody>
          <a:bodyPr>
            <a:normAutofit/>
          </a:bodyPr>
          <a:lstStyle/>
          <a:p>
            <a:pPr>
              <a:lnSpc>
                <a:spcPct val="100000"/>
              </a:lnSpc>
            </a:pPr>
            <a:r>
              <a:rPr lang="en-US" sz="3200" dirty="0" smtClean="0"/>
              <a:t>Operating Systems</a:t>
            </a:r>
            <a:endParaRPr lang="en-US" sz="2800" dirty="0" smtClean="0"/>
          </a:p>
          <a:p>
            <a:pPr>
              <a:lnSpc>
                <a:spcPct val="100000"/>
              </a:lnSpc>
            </a:pPr>
            <a:r>
              <a:rPr lang="en-US" sz="3200" dirty="0" smtClean="0"/>
              <a:t>Computer Networks</a:t>
            </a:r>
          </a:p>
          <a:p>
            <a:pPr>
              <a:lnSpc>
                <a:spcPct val="100000"/>
              </a:lnSpc>
            </a:pPr>
            <a:r>
              <a:rPr lang="en-US" sz="3200" dirty="0" smtClean="0"/>
              <a:t>C/C++ programming language</a:t>
            </a:r>
          </a:p>
          <a:p>
            <a:pPr>
              <a:lnSpc>
                <a:spcPct val="100000"/>
              </a:lnSpc>
            </a:pPr>
            <a:r>
              <a:rPr lang="en-US" sz="3200" dirty="0" smtClean="0"/>
              <a:t>Please </a:t>
            </a:r>
            <a:r>
              <a:rPr lang="en-US" sz="3200" dirty="0"/>
              <a:t>contact the instructor if you have questions regarding </a:t>
            </a:r>
            <a:r>
              <a:rPr lang="en-US" sz="3200" dirty="0" smtClean="0"/>
              <a:t>the concerns </a:t>
            </a:r>
            <a:r>
              <a:rPr lang="en-US" sz="3200" dirty="0"/>
              <a:t>about whether your background is suitable for the course.</a:t>
            </a:r>
            <a:r>
              <a:rPr lang="en-US" sz="3200" dirty="0" smtClean="0"/>
              <a:t> </a:t>
            </a:r>
            <a:endParaRPr lang="en-US" sz="3200" dirty="0"/>
          </a:p>
          <a:p>
            <a:pPr indent="0">
              <a:lnSpc>
                <a:spcPct val="60000"/>
              </a:lnSpc>
              <a:buNone/>
            </a:pPr>
            <a:endParaRPr lang="en-US" sz="3200" dirty="0"/>
          </a:p>
        </p:txBody>
      </p:sp>
    </p:spTree>
    <p:extLst>
      <p:ext uri="{BB962C8B-B14F-4D97-AF65-F5344CB8AC3E}">
        <p14:creationId xmlns:p14="http://schemas.microsoft.com/office/powerpoint/2010/main" val="291519762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Materials</a:t>
            </a:r>
            <a:endParaRPr lang="en-US" dirty="0"/>
          </a:p>
        </p:txBody>
      </p:sp>
      <p:sp>
        <p:nvSpPr>
          <p:cNvPr id="3" name="Content Placeholder 2"/>
          <p:cNvSpPr>
            <a:spLocks noGrp="1"/>
          </p:cNvSpPr>
          <p:nvPr>
            <p:ph idx="1"/>
          </p:nvPr>
        </p:nvSpPr>
        <p:spPr>
          <a:xfrm>
            <a:off x="838200" y="1263316"/>
            <a:ext cx="10515600" cy="5334911"/>
          </a:xfrm>
        </p:spPr>
        <p:txBody>
          <a:bodyPr>
            <a:normAutofit/>
          </a:bodyPr>
          <a:lstStyle/>
          <a:p>
            <a:pPr>
              <a:lnSpc>
                <a:spcPct val="100000"/>
              </a:lnSpc>
            </a:pPr>
            <a:r>
              <a:rPr lang="en-US" sz="3200" dirty="0" smtClean="0"/>
              <a:t>Textbook</a:t>
            </a:r>
            <a:endParaRPr lang="en-US" sz="700" dirty="0"/>
          </a:p>
          <a:p>
            <a:pPr lvl="1"/>
            <a:r>
              <a:rPr lang="en-US" dirty="0"/>
              <a:t>Network Security: Private Communication in a Public World, 2nd </a:t>
            </a:r>
            <a:r>
              <a:rPr lang="en-US" dirty="0" smtClean="0"/>
              <a:t>Edition, </a:t>
            </a:r>
            <a:r>
              <a:rPr lang="en-US" sz="2800" dirty="0" smtClean="0"/>
              <a:t>by </a:t>
            </a:r>
            <a:r>
              <a:rPr lang="en-US" sz="2800" dirty="0"/>
              <a:t>Charlie Kaufman, </a:t>
            </a:r>
            <a:r>
              <a:rPr lang="en-US" sz="2800" dirty="0" err="1"/>
              <a:t>Radia</a:t>
            </a:r>
            <a:r>
              <a:rPr lang="en-US" sz="2800" dirty="0"/>
              <a:t> Perlman and Mike </a:t>
            </a:r>
            <a:r>
              <a:rPr lang="en-US" sz="2800" dirty="0" err="1" smtClean="0"/>
              <a:t>Speciner</a:t>
            </a:r>
            <a:r>
              <a:rPr lang="en-US" sz="2800" dirty="0"/>
              <a:t>	</a:t>
            </a:r>
          </a:p>
          <a:p>
            <a:pPr>
              <a:lnSpc>
                <a:spcPct val="100000"/>
              </a:lnSpc>
            </a:pPr>
            <a:r>
              <a:rPr lang="en-US" sz="3200" dirty="0" smtClean="0"/>
              <a:t>Course slides, assignments, and other materials will be made available on </a:t>
            </a:r>
            <a:r>
              <a:rPr lang="en-US" sz="3200" dirty="0" err="1" smtClean="0"/>
              <a:t>iLearn</a:t>
            </a:r>
            <a:r>
              <a:rPr lang="en-US" sz="3200" dirty="0" smtClean="0"/>
              <a:t>. </a:t>
            </a:r>
            <a:endParaRPr lang="en-US" sz="3200" dirty="0"/>
          </a:p>
          <a:p>
            <a:pPr indent="0">
              <a:lnSpc>
                <a:spcPct val="60000"/>
              </a:lnSpc>
              <a:buNone/>
            </a:pPr>
            <a:endParaRPr lang="en-US" sz="32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8911" y="4232811"/>
            <a:ext cx="1614889" cy="2238415"/>
          </a:xfrm>
          <a:prstGeom prst="rect">
            <a:avLst/>
          </a:prstGeom>
        </p:spPr>
      </p:pic>
    </p:spTree>
    <p:extLst>
      <p:ext uri="{BB962C8B-B14F-4D97-AF65-F5344CB8AC3E}">
        <p14:creationId xmlns:p14="http://schemas.microsoft.com/office/powerpoint/2010/main" val="310927975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Grading</a:t>
            </a:r>
            <a:endParaRPr lang="en-US" dirty="0"/>
          </a:p>
        </p:txBody>
      </p:sp>
      <p:sp>
        <p:nvSpPr>
          <p:cNvPr id="3" name="Content Placeholder 2"/>
          <p:cNvSpPr>
            <a:spLocks noGrp="1"/>
          </p:cNvSpPr>
          <p:nvPr>
            <p:ph idx="1"/>
          </p:nvPr>
        </p:nvSpPr>
        <p:spPr>
          <a:xfrm>
            <a:off x="838200" y="1263316"/>
            <a:ext cx="10515600" cy="5334911"/>
          </a:xfrm>
        </p:spPr>
        <p:txBody>
          <a:bodyPr>
            <a:normAutofit/>
          </a:bodyPr>
          <a:lstStyle/>
          <a:p>
            <a:r>
              <a:rPr lang="en-US" sz="3200" dirty="0" smtClean="0"/>
              <a:t>Grading will be distributed as follows:</a:t>
            </a:r>
          </a:p>
          <a:p>
            <a:pPr marL="0" indent="0">
              <a:lnSpc>
                <a:spcPts val="2600"/>
              </a:lnSpc>
              <a:buNone/>
            </a:pPr>
            <a:r>
              <a:rPr lang="en-US" dirty="0"/>
              <a:t>	</a:t>
            </a:r>
            <a:r>
              <a:rPr lang="en-US" sz="2800" dirty="0" smtClean="0"/>
              <a:t>10% Attendance and Quizzes</a:t>
            </a:r>
          </a:p>
          <a:p>
            <a:pPr marL="0" indent="0">
              <a:lnSpc>
                <a:spcPts val="2600"/>
              </a:lnSpc>
              <a:buNone/>
            </a:pPr>
            <a:r>
              <a:rPr lang="en-US" sz="2800" dirty="0"/>
              <a:t>	</a:t>
            </a:r>
            <a:r>
              <a:rPr lang="en-US" sz="2800" dirty="0" smtClean="0"/>
              <a:t>15% Homework Assignments</a:t>
            </a:r>
          </a:p>
          <a:p>
            <a:pPr marL="0" indent="0">
              <a:lnSpc>
                <a:spcPts val="2600"/>
              </a:lnSpc>
              <a:buNone/>
            </a:pPr>
            <a:r>
              <a:rPr lang="en-US" sz="2800" dirty="0"/>
              <a:t>	</a:t>
            </a:r>
            <a:r>
              <a:rPr lang="en-US" sz="2800" dirty="0" smtClean="0"/>
              <a:t>20% Course Projects</a:t>
            </a:r>
          </a:p>
          <a:p>
            <a:pPr marL="0" indent="0">
              <a:lnSpc>
                <a:spcPts val="2600"/>
              </a:lnSpc>
              <a:buNone/>
            </a:pPr>
            <a:r>
              <a:rPr lang="en-US" sz="2800" dirty="0"/>
              <a:t>	</a:t>
            </a:r>
            <a:r>
              <a:rPr lang="en-US" sz="2800" dirty="0" smtClean="0"/>
              <a:t>25% Midterm Exam</a:t>
            </a:r>
          </a:p>
          <a:p>
            <a:pPr marL="0" indent="0">
              <a:lnSpc>
                <a:spcPts val="2600"/>
              </a:lnSpc>
              <a:buNone/>
            </a:pPr>
            <a:r>
              <a:rPr lang="en-US" sz="2800" dirty="0"/>
              <a:t>	</a:t>
            </a:r>
            <a:r>
              <a:rPr lang="en-US" sz="2800" dirty="0" smtClean="0"/>
              <a:t>30% Final Exam</a:t>
            </a:r>
          </a:p>
          <a:p>
            <a:pPr indent="0">
              <a:lnSpc>
                <a:spcPct val="100000"/>
              </a:lnSpc>
              <a:buNone/>
            </a:pPr>
            <a:endParaRPr lang="en-US" sz="700" dirty="0"/>
          </a:p>
          <a:p>
            <a:pPr>
              <a:lnSpc>
                <a:spcPct val="60000"/>
              </a:lnSpc>
            </a:pPr>
            <a:r>
              <a:rPr lang="en-US" sz="3200" dirty="0" smtClean="0"/>
              <a:t>Final scores will be converted to letter </a:t>
            </a:r>
            <a:r>
              <a:rPr lang="en-US" sz="3200" dirty="0"/>
              <a:t>grades </a:t>
            </a:r>
            <a:endParaRPr lang="en-US" sz="3200" dirty="0" smtClean="0"/>
          </a:p>
          <a:p>
            <a:pPr indent="0">
              <a:lnSpc>
                <a:spcPct val="60000"/>
              </a:lnSpc>
              <a:buNone/>
            </a:pPr>
            <a:r>
              <a:rPr lang="en-US" sz="3200" dirty="0" smtClean="0"/>
              <a:t>based on a class curve</a:t>
            </a:r>
          </a:p>
          <a:p>
            <a:pPr indent="0">
              <a:lnSpc>
                <a:spcPct val="100000"/>
              </a:lnSpc>
              <a:buNone/>
            </a:pPr>
            <a:endParaRPr lang="en-US" sz="1000" dirty="0"/>
          </a:p>
          <a:p>
            <a:pPr>
              <a:lnSpc>
                <a:spcPct val="60000"/>
              </a:lnSpc>
            </a:pPr>
            <a:r>
              <a:rPr lang="en-US" sz="3200" dirty="0" smtClean="0"/>
              <a:t>You </a:t>
            </a:r>
            <a:r>
              <a:rPr lang="en-US" sz="3200" dirty="0"/>
              <a:t>get the grade that you earn, so be sure that </a:t>
            </a:r>
            <a:endParaRPr lang="en-US" sz="3200" dirty="0" smtClean="0"/>
          </a:p>
          <a:p>
            <a:pPr indent="0">
              <a:lnSpc>
                <a:spcPct val="60000"/>
              </a:lnSpc>
              <a:buNone/>
            </a:pPr>
            <a:r>
              <a:rPr lang="en-US" sz="3200" dirty="0" smtClean="0"/>
              <a:t>you </a:t>
            </a:r>
            <a:r>
              <a:rPr lang="en-US" sz="3200" dirty="0"/>
              <a:t>earn a grade you like. </a:t>
            </a:r>
            <a:endParaRPr lang="en-US" sz="3200" dirty="0" smtClean="0"/>
          </a:p>
          <a:p>
            <a:pPr indent="0">
              <a:lnSpc>
                <a:spcPct val="60000"/>
              </a:lnSpc>
              <a:buNone/>
            </a:pPr>
            <a:endParaRPr lang="en-US" sz="32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83091" y="4743795"/>
            <a:ext cx="1170709" cy="1727432"/>
          </a:xfrm>
          <a:prstGeom prst="rect">
            <a:avLst/>
          </a:prstGeom>
        </p:spPr>
      </p:pic>
    </p:spTree>
    <p:extLst>
      <p:ext uri="{BB962C8B-B14F-4D97-AF65-F5344CB8AC3E}">
        <p14:creationId xmlns:p14="http://schemas.microsoft.com/office/powerpoint/2010/main" val="315840275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Grading</a:t>
            </a:r>
            <a:endParaRPr lang="en-US" dirty="0"/>
          </a:p>
        </p:txBody>
      </p:sp>
      <p:sp>
        <p:nvSpPr>
          <p:cNvPr id="3" name="Content Placeholder 2"/>
          <p:cNvSpPr>
            <a:spLocks noGrp="1"/>
          </p:cNvSpPr>
          <p:nvPr>
            <p:ph idx="1"/>
          </p:nvPr>
        </p:nvSpPr>
        <p:spPr>
          <a:xfrm>
            <a:off x="838200" y="1263316"/>
            <a:ext cx="10515600" cy="5423923"/>
          </a:xfrm>
        </p:spPr>
        <p:txBody>
          <a:bodyPr>
            <a:normAutofit fontScale="92500"/>
          </a:bodyPr>
          <a:lstStyle/>
          <a:p>
            <a:r>
              <a:rPr lang="en-US" sz="3200" dirty="0" smtClean="0"/>
              <a:t>Assignments</a:t>
            </a:r>
          </a:p>
          <a:p>
            <a:pPr lvl="1"/>
            <a:r>
              <a:rPr lang="en-US" dirty="0" smtClean="0"/>
              <a:t>Three homework assignments. Each counts for 5% of the final grade.</a:t>
            </a:r>
          </a:p>
          <a:p>
            <a:pPr lvl="1"/>
            <a:r>
              <a:rPr lang="en-US" dirty="0" smtClean="0"/>
              <a:t>Two project assignments. Each counts for 10% of the final grade. </a:t>
            </a:r>
          </a:p>
          <a:p>
            <a:pPr lvl="1"/>
            <a:endParaRPr lang="en-US" sz="600" dirty="0"/>
          </a:p>
          <a:p>
            <a:pPr>
              <a:lnSpc>
                <a:spcPct val="60000"/>
              </a:lnSpc>
            </a:pPr>
            <a:r>
              <a:rPr lang="en-US" sz="3200" dirty="0" smtClean="0"/>
              <a:t>Exams</a:t>
            </a:r>
          </a:p>
          <a:p>
            <a:pPr lvl="1"/>
            <a:r>
              <a:rPr lang="en-US" dirty="0"/>
              <a:t>One </a:t>
            </a:r>
            <a:r>
              <a:rPr lang="en-US" dirty="0" smtClean="0"/>
              <a:t>closed-book</a:t>
            </a:r>
            <a:r>
              <a:rPr lang="en-US" dirty="0"/>
              <a:t>, </a:t>
            </a:r>
            <a:r>
              <a:rPr lang="en-US" dirty="0" smtClean="0"/>
              <a:t>closed-notes </a:t>
            </a:r>
            <a:r>
              <a:rPr lang="en-US" dirty="0"/>
              <a:t>midterm and one </a:t>
            </a:r>
            <a:r>
              <a:rPr lang="en-US" dirty="0" smtClean="0"/>
              <a:t>take-home final exam</a:t>
            </a:r>
          </a:p>
          <a:p>
            <a:pPr lvl="1"/>
            <a:endParaRPr lang="en-US" sz="600" dirty="0"/>
          </a:p>
          <a:p>
            <a:pPr>
              <a:lnSpc>
                <a:spcPct val="60000"/>
              </a:lnSpc>
            </a:pPr>
            <a:r>
              <a:rPr lang="en-US" sz="3200" dirty="0" smtClean="0"/>
              <a:t>Attendance and Quizzes</a:t>
            </a:r>
          </a:p>
          <a:p>
            <a:pPr lvl="1"/>
            <a:r>
              <a:rPr lang="en-US" dirty="0"/>
              <a:t>Five roll-calls. Each counts for 1% of </a:t>
            </a:r>
            <a:r>
              <a:rPr lang="en-US" dirty="0" smtClean="0"/>
              <a:t>the final </a:t>
            </a:r>
            <a:r>
              <a:rPr lang="en-US" dirty="0"/>
              <a:t>grade. </a:t>
            </a:r>
          </a:p>
          <a:p>
            <a:pPr lvl="1"/>
            <a:r>
              <a:rPr lang="en-US" dirty="0"/>
              <a:t>Quizzes count for 5% of the final grade in </a:t>
            </a:r>
            <a:r>
              <a:rPr lang="en-US" dirty="0" smtClean="0"/>
              <a:t>total</a:t>
            </a:r>
          </a:p>
          <a:p>
            <a:pPr lvl="1"/>
            <a:endParaRPr lang="en-US" sz="600" dirty="0" smtClean="0"/>
          </a:p>
          <a:p>
            <a:r>
              <a:rPr lang="en-US" dirty="0" smtClean="0"/>
              <a:t>Class Participation</a:t>
            </a:r>
          </a:p>
          <a:p>
            <a:pPr lvl="1"/>
            <a:r>
              <a:rPr lang="en-US" dirty="0" smtClean="0"/>
              <a:t>Students </a:t>
            </a:r>
            <a:r>
              <a:rPr lang="en-US" dirty="0"/>
              <a:t>actively participating in class will receive up to 5 bonus points in the final grade</a:t>
            </a:r>
            <a:endParaRPr lang="en-US" dirty="0" smtClean="0"/>
          </a:p>
        </p:txBody>
      </p:sp>
    </p:spTree>
    <p:extLst>
      <p:ext uri="{BB962C8B-B14F-4D97-AF65-F5344CB8AC3E}">
        <p14:creationId xmlns:p14="http://schemas.microsoft.com/office/powerpoint/2010/main" val="340445835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Lateness</a:t>
            </a:r>
            <a:endParaRPr lang="en-US" dirty="0"/>
          </a:p>
        </p:txBody>
      </p:sp>
      <p:sp>
        <p:nvSpPr>
          <p:cNvPr id="3" name="Content Placeholder 2"/>
          <p:cNvSpPr>
            <a:spLocks noGrp="1"/>
          </p:cNvSpPr>
          <p:nvPr>
            <p:ph idx="1"/>
          </p:nvPr>
        </p:nvSpPr>
        <p:spPr>
          <a:xfrm>
            <a:off x="838200" y="1263316"/>
            <a:ext cx="10515600" cy="5334911"/>
          </a:xfrm>
        </p:spPr>
        <p:txBody>
          <a:bodyPr>
            <a:normAutofit/>
          </a:bodyPr>
          <a:lstStyle/>
          <a:p>
            <a:pPr>
              <a:lnSpc>
                <a:spcPct val="100000"/>
              </a:lnSpc>
            </a:pPr>
            <a:r>
              <a:rPr lang="en-US" sz="3200" dirty="0" smtClean="0"/>
              <a:t>All assignments are due at the beginning of class</a:t>
            </a:r>
            <a:endParaRPr lang="en-US" sz="700" dirty="0"/>
          </a:p>
          <a:p>
            <a:pPr>
              <a:lnSpc>
                <a:spcPct val="100000"/>
              </a:lnSpc>
            </a:pPr>
            <a:r>
              <a:rPr lang="en-US" sz="3200" dirty="0" smtClean="0"/>
              <a:t>Late submission within </a:t>
            </a:r>
            <a:r>
              <a:rPr lang="en-US" sz="3200" dirty="0" smtClean="0">
                <a:solidFill>
                  <a:srgbClr val="FF0000"/>
                </a:solidFill>
              </a:rPr>
              <a:t>48</a:t>
            </a:r>
            <a:r>
              <a:rPr lang="en-US" sz="3200" dirty="0" smtClean="0"/>
              <a:t> hours of the deadline is allowed, for </a:t>
            </a:r>
            <a:r>
              <a:rPr lang="en-US" sz="3200" dirty="0" smtClean="0">
                <a:solidFill>
                  <a:srgbClr val="FF0000"/>
                </a:solidFill>
              </a:rPr>
              <a:t>75%</a:t>
            </a:r>
            <a:r>
              <a:rPr lang="en-US" sz="3200" dirty="0" smtClean="0"/>
              <a:t> of the credits</a:t>
            </a:r>
            <a:endParaRPr lang="en-US" sz="1000" dirty="0"/>
          </a:p>
          <a:p>
            <a:pPr>
              <a:lnSpc>
                <a:spcPct val="100000"/>
              </a:lnSpc>
            </a:pPr>
            <a:r>
              <a:rPr lang="en-US" sz="3200" dirty="0" smtClean="0"/>
              <a:t>Students with legitimate reasons should contact the instructor before the deadline to ask for an extension</a:t>
            </a:r>
          </a:p>
          <a:p>
            <a:pPr lvl="1">
              <a:lnSpc>
                <a:spcPct val="100000"/>
              </a:lnSpc>
            </a:pPr>
            <a:r>
              <a:rPr lang="en-US" dirty="0" smtClean="0"/>
              <a:t>Unless the problem is apocalyptic, don’t give me excuses</a:t>
            </a:r>
          </a:p>
          <a:p>
            <a:pPr>
              <a:lnSpc>
                <a:spcPct val="100000"/>
              </a:lnSpc>
            </a:pPr>
            <a:r>
              <a:rPr lang="en-US" sz="3200" dirty="0" smtClean="0"/>
              <a:t>Start to work on the assignments as </a:t>
            </a:r>
            <a:r>
              <a:rPr lang="en-US" sz="3200" dirty="0"/>
              <a:t>early </a:t>
            </a:r>
            <a:endParaRPr lang="en-US" sz="3200" dirty="0" smtClean="0"/>
          </a:p>
          <a:p>
            <a:pPr indent="0">
              <a:lnSpc>
                <a:spcPts val="3000"/>
              </a:lnSpc>
              <a:buNone/>
            </a:pPr>
            <a:r>
              <a:rPr lang="en-US" sz="3200" dirty="0" smtClean="0"/>
              <a:t>as possible</a:t>
            </a:r>
          </a:p>
          <a:p>
            <a:pPr indent="0">
              <a:lnSpc>
                <a:spcPct val="60000"/>
              </a:lnSpc>
              <a:buNone/>
            </a:pPr>
            <a:endParaRPr lang="en-US" sz="32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38354" y="4555781"/>
            <a:ext cx="2169446" cy="2169446"/>
          </a:xfrm>
          <a:prstGeom prst="rect">
            <a:avLst/>
          </a:prstGeom>
        </p:spPr>
      </p:pic>
    </p:spTree>
    <p:extLst>
      <p:ext uri="{BB962C8B-B14F-4D97-AF65-F5344CB8AC3E}">
        <p14:creationId xmlns:p14="http://schemas.microsoft.com/office/powerpoint/2010/main" val="227296812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Academic Integrity</a:t>
            </a:r>
            <a:endParaRPr lang="en-US" dirty="0"/>
          </a:p>
        </p:txBody>
      </p:sp>
      <p:sp>
        <p:nvSpPr>
          <p:cNvPr id="3" name="Content Placeholder 2"/>
          <p:cNvSpPr>
            <a:spLocks noGrp="1"/>
          </p:cNvSpPr>
          <p:nvPr>
            <p:ph idx="1"/>
          </p:nvPr>
        </p:nvSpPr>
        <p:spPr>
          <a:xfrm>
            <a:off x="838200" y="1263316"/>
            <a:ext cx="10515600" cy="5334911"/>
          </a:xfrm>
        </p:spPr>
        <p:txBody>
          <a:bodyPr>
            <a:normAutofit/>
          </a:bodyPr>
          <a:lstStyle/>
          <a:p>
            <a:pPr>
              <a:lnSpc>
                <a:spcPct val="100000"/>
              </a:lnSpc>
            </a:pPr>
            <a:r>
              <a:rPr lang="en-US" sz="3200" dirty="0" smtClean="0"/>
              <a:t>As scientists and engineering, we must trust each other to make progress</a:t>
            </a:r>
          </a:p>
          <a:p>
            <a:pPr marL="0" indent="0">
              <a:lnSpc>
                <a:spcPct val="100000"/>
              </a:lnSpc>
              <a:buNone/>
            </a:pPr>
            <a:endParaRPr lang="en-US" sz="700" dirty="0"/>
          </a:p>
          <a:p>
            <a:r>
              <a:rPr lang="en-US" sz="3200" dirty="0"/>
              <a:t>Academic dishonesty, whether from </a:t>
            </a:r>
            <a:r>
              <a:rPr lang="en-US" sz="3200" i="1" dirty="0">
                <a:solidFill>
                  <a:srgbClr val="FF0000"/>
                </a:solidFill>
              </a:rPr>
              <a:t>cheating</a:t>
            </a:r>
            <a:r>
              <a:rPr lang="en-US" sz="3200" dirty="0">
                <a:solidFill>
                  <a:srgbClr val="FF0000"/>
                </a:solidFill>
              </a:rPr>
              <a:t>, </a:t>
            </a:r>
            <a:r>
              <a:rPr lang="en-US" sz="3200" i="1" dirty="0" smtClean="0">
                <a:solidFill>
                  <a:srgbClr val="FF0000"/>
                </a:solidFill>
              </a:rPr>
              <a:t>copying</a:t>
            </a:r>
            <a:r>
              <a:rPr lang="en-US" sz="3200" dirty="0" smtClean="0">
                <a:solidFill>
                  <a:srgbClr val="FF0000"/>
                </a:solidFill>
              </a:rPr>
              <a:t>, </a:t>
            </a:r>
            <a:r>
              <a:rPr lang="en-US" sz="3200" i="1" dirty="0" smtClean="0">
                <a:solidFill>
                  <a:srgbClr val="FF0000"/>
                </a:solidFill>
              </a:rPr>
              <a:t>fabricating </a:t>
            </a:r>
            <a:r>
              <a:rPr lang="en-US" sz="3200" i="1" dirty="0">
                <a:solidFill>
                  <a:srgbClr val="FF0000"/>
                </a:solidFill>
              </a:rPr>
              <a:t>results</a:t>
            </a:r>
            <a:r>
              <a:rPr lang="en-US" sz="3200" i="1" dirty="0"/>
              <a:t> </a:t>
            </a:r>
            <a:r>
              <a:rPr lang="en-US" sz="3200" dirty="0"/>
              <a:t>or through </a:t>
            </a:r>
            <a:r>
              <a:rPr lang="en-US" sz="3200" i="1" dirty="0">
                <a:solidFill>
                  <a:srgbClr val="FF0000"/>
                </a:solidFill>
              </a:rPr>
              <a:t>any other </a:t>
            </a:r>
            <a:r>
              <a:rPr lang="en-US" sz="3200" i="1" dirty="0" smtClean="0">
                <a:solidFill>
                  <a:srgbClr val="FF0000"/>
                </a:solidFill>
              </a:rPr>
              <a:t>dishonest practice </a:t>
            </a:r>
            <a:r>
              <a:rPr lang="en-US" sz="3200" dirty="0"/>
              <a:t>will not be </a:t>
            </a:r>
            <a:r>
              <a:rPr lang="en-US" sz="3200" dirty="0" smtClean="0"/>
              <a:t>tolerated</a:t>
            </a:r>
          </a:p>
          <a:p>
            <a:endParaRPr lang="en-US" sz="700" dirty="0" smtClean="0"/>
          </a:p>
          <a:p>
            <a:r>
              <a:rPr lang="en-US" sz="3200" dirty="0" smtClean="0"/>
              <a:t>Refer to the link </a:t>
            </a:r>
            <a:r>
              <a:rPr lang="en-US" sz="3200" u="sng" dirty="0">
                <a:hlinkClick r:id="rId3"/>
              </a:rPr>
              <a:t>http://</a:t>
            </a:r>
            <a:r>
              <a:rPr lang="en-US" sz="3200" u="sng" dirty="0" smtClean="0">
                <a:hlinkClick r:id="rId3"/>
              </a:rPr>
              <a:t>cs.sfsu.edu/plagarism.html</a:t>
            </a:r>
            <a:r>
              <a:rPr lang="en-US" sz="3200" dirty="0" smtClean="0"/>
              <a:t> for the department policy on plagiarism/cheating </a:t>
            </a:r>
          </a:p>
          <a:p>
            <a:pPr>
              <a:lnSpc>
                <a:spcPct val="100000"/>
              </a:lnSpc>
            </a:pPr>
            <a:endParaRPr lang="en-US" sz="700" dirty="0" smtClean="0"/>
          </a:p>
          <a:p>
            <a:r>
              <a:rPr lang="en-US" sz="3200" dirty="0" smtClean="0"/>
              <a:t>I take this very seriously – you should too.</a:t>
            </a:r>
            <a:endParaRPr lang="en-US" sz="3200" dirty="0"/>
          </a:p>
          <a:p>
            <a:pPr indent="0">
              <a:lnSpc>
                <a:spcPct val="60000"/>
              </a:lnSpc>
              <a:buNone/>
            </a:pPr>
            <a:endParaRPr lang="en-US" sz="3200" dirty="0"/>
          </a:p>
        </p:txBody>
      </p:sp>
    </p:spTree>
    <p:extLst>
      <p:ext uri="{BB962C8B-B14F-4D97-AF65-F5344CB8AC3E}">
        <p14:creationId xmlns:p14="http://schemas.microsoft.com/office/powerpoint/2010/main" val="52942968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security?</a:t>
            </a:r>
            <a:endParaRPr lang="en-US" dirty="0"/>
          </a:p>
        </p:txBody>
      </p:sp>
      <p:sp>
        <p:nvSpPr>
          <p:cNvPr id="3" name="Content Placeholder 2"/>
          <p:cNvSpPr>
            <a:spLocks noGrp="1"/>
          </p:cNvSpPr>
          <p:nvPr>
            <p:ph idx="1"/>
          </p:nvPr>
        </p:nvSpPr>
        <p:spPr>
          <a:xfrm>
            <a:off x="838200" y="1263316"/>
            <a:ext cx="10515600" cy="1781587"/>
          </a:xfrm>
        </p:spPr>
        <p:txBody>
          <a:bodyPr>
            <a:normAutofit/>
          </a:bodyPr>
          <a:lstStyle/>
          <a:p>
            <a:r>
              <a:rPr lang="en-US" sz="3200" dirty="0" smtClean="0"/>
              <a:t>Security is the protection of the items you value, called </a:t>
            </a:r>
            <a:r>
              <a:rPr lang="en-US" sz="3200" dirty="0" smtClean="0">
                <a:solidFill>
                  <a:srgbClr val="FF0000"/>
                </a:solidFill>
              </a:rPr>
              <a:t>assets</a:t>
            </a:r>
            <a:endParaRPr lang="en-US" sz="3200" dirty="0"/>
          </a:p>
          <a:p>
            <a:r>
              <a:rPr lang="en-US" sz="3200" dirty="0" smtClean="0"/>
              <a:t>Assets of computer systems</a:t>
            </a:r>
            <a:endParaRPr lang="en-US" sz="32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3599" y="3044903"/>
            <a:ext cx="3446553" cy="2880384"/>
          </a:xfrm>
          <a:prstGeom prst="rect">
            <a:avLst/>
          </a:prstGeom>
        </p:spPr>
      </p:pic>
      <p:sp>
        <p:nvSpPr>
          <p:cNvPr id="6" name="TextBox 5"/>
          <p:cNvSpPr txBox="1"/>
          <p:nvPr/>
        </p:nvSpPr>
        <p:spPr>
          <a:xfrm>
            <a:off x="2045600" y="5706737"/>
            <a:ext cx="1856208" cy="523220"/>
          </a:xfrm>
          <a:prstGeom prst="rect">
            <a:avLst/>
          </a:prstGeom>
          <a:noFill/>
        </p:spPr>
        <p:txBody>
          <a:bodyPr wrap="square" rtlCol="0">
            <a:spAutoFit/>
          </a:bodyPr>
          <a:lstStyle/>
          <a:p>
            <a:r>
              <a:rPr lang="en-US" sz="2800" dirty="0">
                <a:latin typeface="Gill Sans MT" panose="020B0502020104020203" pitchFamily="34" charset="0"/>
              </a:rPr>
              <a:t>Hardware</a:t>
            </a:r>
            <a:endParaRPr lang="en-US" sz="3600" dirty="0">
              <a:latin typeface="Gill Sans MT" panose="020B0502020104020203" pitchFamily="34" charset="0"/>
            </a:endParaRPr>
          </a:p>
        </p:txBody>
      </p:sp>
      <p:sp>
        <p:nvSpPr>
          <p:cNvPr id="7" name="TextBox 6"/>
          <p:cNvSpPr txBox="1"/>
          <p:nvPr/>
        </p:nvSpPr>
        <p:spPr>
          <a:xfrm>
            <a:off x="5627000" y="5732137"/>
            <a:ext cx="1467863" cy="523220"/>
          </a:xfrm>
          <a:prstGeom prst="rect">
            <a:avLst/>
          </a:prstGeom>
          <a:noFill/>
        </p:spPr>
        <p:txBody>
          <a:bodyPr wrap="square" rtlCol="0">
            <a:spAutoFit/>
          </a:bodyPr>
          <a:lstStyle/>
          <a:p>
            <a:r>
              <a:rPr lang="en-US" sz="2800" dirty="0" smtClean="0">
                <a:latin typeface="Gill Sans MT" panose="020B0502020104020203" pitchFamily="34" charset="0"/>
              </a:rPr>
              <a:t>Software</a:t>
            </a:r>
            <a:endParaRPr lang="en-US" sz="3600" dirty="0">
              <a:latin typeface="Gill Sans MT" panose="020B0502020104020203" pitchFamily="34" charset="0"/>
            </a:endParaRPr>
          </a:p>
        </p:txBody>
      </p:sp>
      <p:sp>
        <p:nvSpPr>
          <p:cNvPr id="8" name="TextBox 7"/>
          <p:cNvSpPr txBox="1"/>
          <p:nvPr/>
        </p:nvSpPr>
        <p:spPr>
          <a:xfrm>
            <a:off x="9281907" y="5735503"/>
            <a:ext cx="998054" cy="523220"/>
          </a:xfrm>
          <a:prstGeom prst="rect">
            <a:avLst/>
          </a:prstGeom>
          <a:noFill/>
        </p:spPr>
        <p:txBody>
          <a:bodyPr wrap="square" rtlCol="0">
            <a:spAutoFit/>
          </a:bodyPr>
          <a:lstStyle/>
          <a:p>
            <a:r>
              <a:rPr lang="en-US" sz="2800" dirty="0" smtClean="0">
                <a:latin typeface="Gill Sans MT" panose="020B0502020104020203" pitchFamily="34" charset="0"/>
              </a:rPr>
              <a:t>Data</a:t>
            </a:r>
            <a:endParaRPr lang="en-US" sz="3600" dirty="0">
              <a:latin typeface="Gill Sans MT" panose="020B0502020104020203" pitchFamily="34" charset="0"/>
            </a:endParaRPr>
          </a:p>
        </p:txBody>
      </p:sp>
      <p:pic>
        <p:nvPicPr>
          <p:cNvPr id="1026" name="Picture 2" descr="http://assets.okfn.org/p/data/img/icon-25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43661" y="3044903"/>
            <a:ext cx="2825300" cy="28253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21054" y="3343288"/>
            <a:ext cx="2431079" cy="2460269"/>
          </a:xfrm>
          <a:prstGeom prst="rect">
            <a:avLst/>
          </a:prstGeom>
        </p:spPr>
      </p:pic>
    </p:spTree>
    <p:extLst>
      <p:ext uri="{BB962C8B-B14F-4D97-AF65-F5344CB8AC3E}">
        <p14:creationId xmlns:p14="http://schemas.microsoft.com/office/powerpoint/2010/main" val="41637469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anim calcmode="lin" valueType="num">
                                      <p:cBhvr>
                                        <p:cTn id="26" dur="1000" fill="hold"/>
                                        <p:tgtEl>
                                          <p:spTgt spid="9"/>
                                        </p:tgtEl>
                                        <p:attrNameLst>
                                          <p:attrName>ppt_x</p:attrName>
                                        </p:attrNameLst>
                                      </p:cBhvr>
                                      <p:tavLst>
                                        <p:tav tm="0">
                                          <p:val>
                                            <p:strVal val="#ppt_x"/>
                                          </p:val>
                                        </p:tav>
                                        <p:tav tm="100000">
                                          <p:val>
                                            <p:strVal val="#ppt_x"/>
                                          </p:val>
                                        </p:tav>
                                      </p:tavLst>
                                    </p:anim>
                                    <p:anim calcmode="lin" valueType="num">
                                      <p:cBhvr>
                                        <p:cTn id="27" dur="1000" fill="hold"/>
                                        <p:tgtEl>
                                          <p:spTgt spid="9"/>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1000"/>
                                        <p:tgtEl>
                                          <p:spTgt spid="7"/>
                                        </p:tgtEl>
                                      </p:cBhvr>
                                    </p:animEffect>
                                    <p:anim calcmode="lin" valueType="num">
                                      <p:cBhvr>
                                        <p:cTn id="31" dur="1000" fill="hold"/>
                                        <p:tgtEl>
                                          <p:spTgt spid="7"/>
                                        </p:tgtEl>
                                        <p:attrNameLst>
                                          <p:attrName>ppt_x</p:attrName>
                                        </p:attrNameLst>
                                      </p:cBhvr>
                                      <p:tavLst>
                                        <p:tav tm="0">
                                          <p:val>
                                            <p:strVal val="#ppt_x"/>
                                          </p:val>
                                        </p:tav>
                                        <p:tav tm="100000">
                                          <p:val>
                                            <p:strVal val="#ppt_x"/>
                                          </p:val>
                                        </p:tav>
                                      </p:tavLst>
                                    </p:anim>
                                    <p:anim calcmode="lin" valueType="num">
                                      <p:cBhvr>
                                        <p:cTn id="32" dur="1000" fill="hold"/>
                                        <p:tgtEl>
                                          <p:spTgt spid="7"/>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1026"/>
                                        </p:tgtEl>
                                        <p:attrNameLst>
                                          <p:attrName>style.visibility</p:attrName>
                                        </p:attrNameLst>
                                      </p:cBhvr>
                                      <p:to>
                                        <p:strVal val="visible"/>
                                      </p:to>
                                    </p:set>
                                    <p:animEffect transition="in" filter="fade">
                                      <p:cBhvr>
                                        <p:cTn id="35" dur="1000"/>
                                        <p:tgtEl>
                                          <p:spTgt spid="1026"/>
                                        </p:tgtEl>
                                      </p:cBhvr>
                                    </p:animEffect>
                                    <p:anim calcmode="lin" valueType="num">
                                      <p:cBhvr>
                                        <p:cTn id="36" dur="1000" fill="hold"/>
                                        <p:tgtEl>
                                          <p:spTgt spid="1026"/>
                                        </p:tgtEl>
                                        <p:attrNameLst>
                                          <p:attrName>ppt_x</p:attrName>
                                        </p:attrNameLst>
                                      </p:cBhvr>
                                      <p:tavLst>
                                        <p:tav tm="0">
                                          <p:val>
                                            <p:strVal val="#ppt_x"/>
                                          </p:val>
                                        </p:tav>
                                        <p:tav tm="100000">
                                          <p:val>
                                            <p:strVal val="#ppt_x"/>
                                          </p:val>
                                        </p:tav>
                                      </p:tavLst>
                                    </p:anim>
                                    <p:anim calcmode="lin" valueType="num">
                                      <p:cBhvr>
                                        <p:cTn id="37" dur="1000" fill="hold"/>
                                        <p:tgtEl>
                                          <p:spTgt spid="1026"/>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1000"/>
                                        <p:tgtEl>
                                          <p:spTgt spid="8"/>
                                        </p:tgtEl>
                                      </p:cBhvr>
                                    </p:animEffect>
                                    <p:anim calcmode="lin" valueType="num">
                                      <p:cBhvr>
                                        <p:cTn id="41" dur="1000" fill="hold"/>
                                        <p:tgtEl>
                                          <p:spTgt spid="8"/>
                                        </p:tgtEl>
                                        <p:attrNameLst>
                                          <p:attrName>ppt_x</p:attrName>
                                        </p:attrNameLst>
                                      </p:cBhvr>
                                      <p:tavLst>
                                        <p:tav tm="0">
                                          <p:val>
                                            <p:strVal val="#ppt_x"/>
                                          </p:val>
                                        </p:tav>
                                        <p:tav tm="100000">
                                          <p:val>
                                            <p:strVal val="#ppt_x"/>
                                          </p:val>
                                        </p:tav>
                                      </p:tavLst>
                                    </p:anim>
                                    <p:anim calcmode="lin" valueType="num">
                                      <p:cBhvr>
                                        <p:cTn id="4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Goals</a:t>
            </a:r>
            <a:endParaRPr lang="en-US" dirty="0"/>
          </a:p>
        </p:txBody>
      </p:sp>
      <p:sp>
        <p:nvSpPr>
          <p:cNvPr id="3" name="Content Placeholder 2"/>
          <p:cNvSpPr>
            <a:spLocks noGrp="1"/>
          </p:cNvSpPr>
          <p:nvPr>
            <p:ph idx="1"/>
          </p:nvPr>
        </p:nvSpPr>
        <p:spPr/>
        <p:txBody>
          <a:bodyPr>
            <a:normAutofit/>
          </a:bodyPr>
          <a:lstStyle/>
          <a:p>
            <a:pPr marL="0" indent="0">
              <a:buNone/>
            </a:pPr>
            <a:r>
              <a:rPr lang="en-US" sz="3200" dirty="0" smtClean="0"/>
              <a:t>C-I-A Triad</a:t>
            </a:r>
          </a:p>
          <a:p>
            <a:r>
              <a:rPr lang="en-US" sz="3200" dirty="0" smtClean="0">
                <a:solidFill>
                  <a:srgbClr val="FF0000"/>
                </a:solidFill>
              </a:rPr>
              <a:t>Confidentiality</a:t>
            </a:r>
            <a:r>
              <a:rPr lang="en-US" sz="3200" dirty="0"/>
              <a:t>: information or resources can only </a:t>
            </a:r>
            <a:r>
              <a:rPr lang="en-US" sz="3200" dirty="0" smtClean="0"/>
              <a:t>be accessed </a:t>
            </a:r>
            <a:r>
              <a:rPr lang="en-US" sz="3200" dirty="0"/>
              <a:t>and </a:t>
            </a:r>
            <a:r>
              <a:rPr lang="en-US" sz="3200" dirty="0" smtClean="0"/>
              <a:t>viewed by </a:t>
            </a:r>
            <a:r>
              <a:rPr lang="en-US" sz="3200" dirty="0"/>
              <a:t>authorized </a:t>
            </a:r>
            <a:r>
              <a:rPr lang="en-US" sz="3200" dirty="0" smtClean="0"/>
              <a:t>parties</a:t>
            </a:r>
          </a:p>
          <a:p>
            <a:endParaRPr lang="en-US" sz="700" dirty="0" smtClean="0"/>
          </a:p>
          <a:p>
            <a:r>
              <a:rPr lang="en-US" sz="3200" dirty="0">
                <a:solidFill>
                  <a:srgbClr val="FF0000"/>
                </a:solidFill>
              </a:rPr>
              <a:t>Integrity</a:t>
            </a:r>
            <a:r>
              <a:rPr lang="en-US" sz="3200" dirty="0"/>
              <a:t>: information or resources can be modified </a:t>
            </a:r>
            <a:r>
              <a:rPr lang="en-US" sz="3200" dirty="0" smtClean="0"/>
              <a:t>only by </a:t>
            </a:r>
            <a:r>
              <a:rPr lang="en-US" sz="3200" dirty="0"/>
              <a:t>authorized </a:t>
            </a:r>
            <a:r>
              <a:rPr lang="en-US" sz="3200" dirty="0" smtClean="0"/>
              <a:t>parties</a:t>
            </a:r>
          </a:p>
          <a:p>
            <a:endParaRPr lang="en-US" sz="700" dirty="0" smtClean="0"/>
          </a:p>
          <a:p>
            <a:r>
              <a:rPr lang="en-US" sz="3200" dirty="0">
                <a:solidFill>
                  <a:srgbClr val="FF0000"/>
                </a:solidFill>
              </a:rPr>
              <a:t>Availability</a:t>
            </a:r>
            <a:r>
              <a:rPr lang="en-US" sz="3200" dirty="0"/>
              <a:t>: information or resources accessible </a:t>
            </a:r>
            <a:r>
              <a:rPr lang="en-US" sz="3200" dirty="0" smtClean="0"/>
              <a:t>to authorized </a:t>
            </a:r>
            <a:r>
              <a:rPr lang="en-US" sz="3200" dirty="0"/>
              <a:t>parties at appropriate times</a:t>
            </a:r>
          </a:p>
        </p:txBody>
      </p:sp>
    </p:spTree>
    <p:extLst>
      <p:ext uri="{BB962C8B-B14F-4D97-AF65-F5344CB8AC3E}">
        <p14:creationId xmlns:p14="http://schemas.microsoft.com/office/powerpoint/2010/main" val="36077588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Threats</a:t>
            </a:r>
            <a:endParaRPr lang="en-US" dirty="0"/>
          </a:p>
        </p:txBody>
      </p:sp>
      <p:sp>
        <p:nvSpPr>
          <p:cNvPr id="3" name="Content Placeholder 2"/>
          <p:cNvSpPr>
            <a:spLocks noGrp="1"/>
          </p:cNvSpPr>
          <p:nvPr>
            <p:ph idx="1"/>
          </p:nvPr>
        </p:nvSpPr>
        <p:spPr>
          <a:xfrm>
            <a:off x="838200" y="1263316"/>
            <a:ext cx="10515600" cy="5236636"/>
          </a:xfrm>
        </p:spPr>
        <p:txBody>
          <a:bodyPr>
            <a:normAutofit/>
          </a:bodyPr>
          <a:lstStyle/>
          <a:p>
            <a:r>
              <a:rPr lang="en-US" sz="3200" dirty="0" smtClean="0"/>
              <a:t>A </a:t>
            </a:r>
            <a:r>
              <a:rPr lang="en-US" sz="3200" dirty="0" smtClean="0">
                <a:solidFill>
                  <a:srgbClr val="FF0000"/>
                </a:solidFill>
              </a:rPr>
              <a:t>threat</a:t>
            </a:r>
            <a:r>
              <a:rPr lang="en-US" sz="3200" dirty="0" smtClean="0"/>
              <a:t> is a set of circumstances that has the potential to cause loss or harm to a system</a:t>
            </a:r>
          </a:p>
          <a:p>
            <a:pPr lvl="1"/>
            <a:r>
              <a:rPr lang="en-US" dirty="0" smtClean="0"/>
              <a:t>An ability of an attacker </a:t>
            </a:r>
          </a:p>
          <a:p>
            <a:pPr lvl="1"/>
            <a:r>
              <a:rPr lang="en-US" dirty="0" smtClean="0"/>
              <a:t>E.g., eavesdrop on a communication channel</a:t>
            </a:r>
          </a:p>
          <a:p>
            <a:endParaRPr lang="en-US" sz="700" dirty="0" smtClean="0"/>
          </a:p>
          <a:p>
            <a:r>
              <a:rPr lang="en-US" sz="3200" dirty="0" smtClean="0"/>
              <a:t>A </a:t>
            </a:r>
            <a:r>
              <a:rPr lang="en-US" sz="3200" dirty="0" smtClean="0">
                <a:solidFill>
                  <a:srgbClr val="FF0000"/>
                </a:solidFill>
              </a:rPr>
              <a:t>threat model</a:t>
            </a:r>
            <a:r>
              <a:rPr lang="en-US" sz="3200" dirty="0" smtClean="0"/>
              <a:t> is a collection </a:t>
            </a:r>
            <a:r>
              <a:rPr lang="en-US" sz="3200" dirty="0"/>
              <a:t>of threats that deemed important for a particular </a:t>
            </a:r>
            <a:r>
              <a:rPr lang="en-US" sz="3200" dirty="0" smtClean="0"/>
              <a:t>system</a:t>
            </a:r>
          </a:p>
          <a:p>
            <a:pPr lvl="1"/>
            <a:r>
              <a:rPr lang="en-US" dirty="0"/>
              <a:t>A collection of attacker(s) abilities </a:t>
            </a:r>
            <a:endParaRPr lang="en-US" dirty="0" smtClean="0"/>
          </a:p>
          <a:p>
            <a:pPr lvl="1"/>
            <a:r>
              <a:rPr lang="en-US" dirty="0" smtClean="0"/>
              <a:t>E.g</a:t>
            </a:r>
            <a:r>
              <a:rPr lang="en-US" dirty="0"/>
              <a:t>., A powerful attacker can read and modify all communications and generate messages on a communication </a:t>
            </a:r>
            <a:r>
              <a:rPr lang="en-US" dirty="0" smtClean="0"/>
              <a:t>channel</a:t>
            </a:r>
            <a:endParaRPr lang="en-US" dirty="0"/>
          </a:p>
        </p:txBody>
      </p:sp>
    </p:spTree>
    <p:extLst>
      <p:ext uri="{BB962C8B-B14F-4D97-AF65-F5344CB8AC3E}">
        <p14:creationId xmlns:p14="http://schemas.microsoft.com/office/powerpoint/2010/main" val="4272727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Vulnerabilities</a:t>
            </a:r>
            <a:endParaRPr lang="en-US" dirty="0"/>
          </a:p>
        </p:txBody>
      </p:sp>
      <p:sp>
        <p:nvSpPr>
          <p:cNvPr id="3" name="Content Placeholder 2"/>
          <p:cNvSpPr>
            <a:spLocks noGrp="1"/>
          </p:cNvSpPr>
          <p:nvPr>
            <p:ph idx="1"/>
          </p:nvPr>
        </p:nvSpPr>
        <p:spPr/>
        <p:txBody>
          <a:bodyPr>
            <a:normAutofit/>
          </a:bodyPr>
          <a:lstStyle/>
          <a:p>
            <a:r>
              <a:rPr lang="en-US" sz="3200" dirty="0"/>
              <a:t>A </a:t>
            </a:r>
            <a:r>
              <a:rPr lang="en-US" sz="3200" dirty="0">
                <a:solidFill>
                  <a:srgbClr val="FF0000"/>
                </a:solidFill>
              </a:rPr>
              <a:t>vulnerability</a:t>
            </a:r>
            <a:r>
              <a:rPr lang="en-US" sz="3200" b="1" dirty="0"/>
              <a:t> </a:t>
            </a:r>
            <a:r>
              <a:rPr lang="en-US" sz="3200" dirty="0"/>
              <a:t>is a weakness that may be exploited </a:t>
            </a:r>
            <a:r>
              <a:rPr lang="en-US" sz="3200" dirty="0" smtClean="0"/>
              <a:t>to cause a threat</a:t>
            </a:r>
          </a:p>
          <a:p>
            <a:pPr lvl="1"/>
            <a:r>
              <a:rPr lang="en-US" dirty="0" smtClean="0"/>
              <a:t>E.g., easy-to-guess password</a:t>
            </a:r>
          </a:p>
          <a:p>
            <a:pPr lvl="1"/>
            <a:endParaRPr lang="en-US" dirty="0"/>
          </a:p>
          <a:p>
            <a:r>
              <a:rPr lang="en-US" sz="3200" dirty="0" smtClean="0"/>
              <a:t>Sources of a vulnerability</a:t>
            </a:r>
          </a:p>
          <a:p>
            <a:pPr lvl="1"/>
            <a:r>
              <a:rPr lang="en-US" dirty="0" smtClean="0"/>
              <a:t>Bad software or hardware</a:t>
            </a:r>
          </a:p>
          <a:p>
            <a:pPr lvl="1"/>
            <a:r>
              <a:rPr lang="en-US" dirty="0" smtClean="0"/>
              <a:t>Bad design or requirements</a:t>
            </a:r>
          </a:p>
          <a:p>
            <a:pPr lvl="1"/>
            <a:r>
              <a:rPr lang="en-US" dirty="0" smtClean="0"/>
              <a:t>Bad policy</a:t>
            </a:r>
          </a:p>
          <a:p>
            <a:pPr lvl="1"/>
            <a:r>
              <a:rPr lang="en-US" dirty="0" smtClean="0"/>
              <a:t>System misuse</a:t>
            </a:r>
          </a:p>
          <a:p>
            <a:pPr lvl="1"/>
            <a:r>
              <a:rPr lang="en-US" dirty="0" smtClean="0"/>
              <a:t>…</a:t>
            </a:r>
            <a:endParaRPr lang="en-US" dirty="0"/>
          </a:p>
        </p:txBody>
      </p:sp>
    </p:spTree>
    <p:extLst>
      <p:ext uri="{BB962C8B-B14F-4D97-AF65-F5344CB8AC3E}">
        <p14:creationId xmlns:p14="http://schemas.microsoft.com/office/powerpoint/2010/main" val="193943096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Welcome!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075" y="1222085"/>
            <a:ext cx="9790166" cy="5482493"/>
          </a:xfrm>
        </p:spPr>
      </p:pic>
    </p:spTree>
    <p:extLst>
      <p:ext uri="{BB962C8B-B14F-4D97-AF65-F5344CB8AC3E}">
        <p14:creationId xmlns:p14="http://schemas.microsoft.com/office/powerpoint/2010/main" val="416019140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Attacks</a:t>
            </a:r>
            <a:endParaRPr lang="en-US" dirty="0"/>
          </a:p>
        </p:txBody>
      </p:sp>
      <p:sp>
        <p:nvSpPr>
          <p:cNvPr id="3" name="Content Placeholder 2"/>
          <p:cNvSpPr>
            <a:spLocks noGrp="1"/>
          </p:cNvSpPr>
          <p:nvPr>
            <p:ph idx="1"/>
          </p:nvPr>
        </p:nvSpPr>
        <p:spPr/>
        <p:txBody>
          <a:bodyPr/>
          <a:lstStyle/>
          <a:p>
            <a:r>
              <a:rPr lang="en-US" sz="3200" dirty="0"/>
              <a:t>An </a:t>
            </a:r>
            <a:r>
              <a:rPr lang="en-US" sz="3200" dirty="0">
                <a:solidFill>
                  <a:srgbClr val="FF0000"/>
                </a:solidFill>
              </a:rPr>
              <a:t>attack</a:t>
            </a:r>
            <a:r>
              <a:rPr lang="en-US" sz="3200" dirty="0"/>
              <a:t> occurs when someone attempts to exploit a </a:t>
            </a:r>
            <a:r>
              <a:rPr lang="en-US" sz="3200" dirty="0" smtClean="0"/>
              <a:t>vulnerability</a:t>
            </a:r>
          </a:p>
          <a:p>
            <a:pPr lvl="1"/>
            <a:r>
              <a:rPr lang="en-US" dirty="0" smtClean="0"/>
              <a:t>Passive attacks (e.g., eavesdropping, traffic analysis)</a:t>
            </a:r>
          </a:p>
          <a:p>
            <a:pPr lvl="1"/>
            <a:r>
              <a:rPr lang="en-US" dirty="0" smtClean="0"/>
              <a:t>Active attacks (e.g., message modification, </a:t>
            </a:r>
            <a:r>
              <a:rPr lang="en-US" dirty="0"/>
              <a:t>message replay, Denial of Service</a:t>
            </a:r>
            <a:r>
              <a:rPr lang="en-US" dirty="0" smtClean="0"/>
              <a:t>)</a:t>
            </a:r>
          </a:p>
          <a:p>
            <a:pPr lvl="1"/>
            <a:endParaRPr lang="en-US" dirty="0"/>
          </a:p>
          <a:p>
            <a:r>
              <a:rPr lang="en-US" sz="3200" dirty="0"/>
              <a:t>A </a:t>
            </a:r>
            <a:r>
              <a:rPr lang="en-US" sz="3200" dirty="0">
                <a:solidFill>
                  <a:srgbClr val="FF0000"/>
                </a:solidFill>
              </a:rPr>
              <a:t>compromise</a:t>
            </a:r>
            <a:r>
              <a:rPr lang="en-US" sz="3200" dirty="0"/>
              <a:t> occurs when an attack is successful </a:t>
            </a:r>
            <a:endParaRPr lang="en-US" sz="3200" dirty="0" smtClean="0"/>
          </a:p>
        </p:txBody>
      </p:sp>
    </p:spTree>
    <p:extLst>
      <p:ext uri="{BB962C8B-B14F-4D97-AF65-F5344CB8AC3E}">
        <p14:creationId xmlns:p14="http://schemas.microsoft.com/office/powerpoint/2010/main" val="48505199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Participants and Adversaries</a:t>
            </a:r>
            <a:endParaRPr lang="en-US" dirty="0"/>
          </a:p>
        </p:txBody>
      </p:sp>
      <p:sp>
        <p:nvSpPr>
          <p:cNvPr id="3" name="Content Placeholder 2"/>
          <p:cNvSpPr>
            <a:spLocks noGrp="1"/>
          </p:cNvSpPr>
          <p:nvPr>
            <p:ph idx="1"/>
          </p:nvPr>
        </p:nvSpPr>
        <p:spPr/>
        <p:txBody>
          <a:bodyPr/>
          <a:lstStyle/>
          <a:p>
            <a:r>
              <a:rPr lang="en-US" sz="3200" dirty="0">
                <a:solidFill>
                  <a:srgbClr val="FF0000"/>
                </a:solidFill>
              </a:rPr>
              <a:t>Participants</a:t>
            </a:r>
            <a:r>
              <a:rPr lang="en-US" sz="3200" dirty="0"/>
              <a:t> are expected system </a:t>
            </a:r>
            <a:r>
              <a:rPr lang="en-US" sz="3200" dirty="0" smtClean="0"/>
              <a:t>entities</a:t>
            </a:r>
          </a:p>
          <a:p>
            <a:pPr lvl="1"/>
            <a:r>
              <a:rPr lang="en-US" dirty="0"/>
              <a:t>Computers, agents, people, enterprises, </a:t>
            </a:r>
            <a:r>
              <a:rPr lang="en-US" dirty="0" smtClean="0"/>
              <a:t>…</a:t>
            </a:r>
          </a:p>
          <a:p>
            <a:pPr lvl="1"/>
            <a:r>
              <a:rPr lang="en-US" dirty="0"/>
              <a:t>Depending on context referred to as: servers, clients, users, entities, hosts, routers, </a:t>
            </a:r>
            <a:r>
              <a:rPr lang="en-US" dirty="0" smtClean="0"/>
              <a:t>…</a:t>
            </a:r>
          </a:p>
          <a:p>
            <a:endParaRPr lang="en-US" sz="700" dirty="0"/>
          </a:p>
          <a:p>
            <a:r>
              <a:rPr lang="en-US" sz="3200" dirty="0"/>
              <a:t>An </a:t>
            </a:r>
            <a:r>
              <a:rPr lang="en-US" sz="3200" dirty="0">
                <a:solidFill>
                  <a:srgbClr val="FF0000"/>
                </a:solidFill>
              </a:rPr>
              <a:t>adversary</a:t>
            </a:r>
            <a:r>
              <a:rPr lang="en-US" sz="3200" dirty="0"/>
              <a:t> is anyone attempting to </a:t>
            </a:r>
            <a:r>
              <a:rPr lang="en-US" sz="3200" dirty="0" smtClean="0"/>
              <a:t>launch an attack</a:t>
            </a:r>
          </a:p>
          <a:p>
            <a:endParaRPr lang="en-US" sz="700" dirty="0"/>
          </a:p>
          <a:p>
            <a:r>
              <a:rPr lang="en-US" sz="3200" dirty="0" smtClean="0"/>
              <a:t>Could users be adversaries?</a:t>
            </a:r>
            <a:endParaRPr lang="en-US" sz="32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606" y="4038887"/>
            <a:ext cx="1813193" cy="2478030"/>
          </a:xfrm>
          <a:prstGeom prst="rect">
            <a:avLst/>
          </a:prstGeom>
        </p:spPr>
      </p:pic>
    </p:spTree>
    <p:extLst>
      <p:ext uri="{BB962C8B-B14F-4D97-AF65-F5344CB8AC3E}">
        <p14:creationId xmlns:p14="http://schemas.microsoft.com/office/powerpoint/2010/main" val="142536292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Trust</a:t>
            </a:r>
            <a:endParaRPr lang="en-US" dirty="0"/>
          </a:p>
        </p:txBody>
      </p:sp>
      <p:sp>
        <p:nvSpPr>
          <p:cNvPr id="3" name="Content Placeholder 2"/>
          <p:cNvSpPr>
            <a:spLocks noGrp="1"/>
          </p:cNvSpPr>
          <p:nvPr>
            <p:ph idx="1"/>
          </p:nvPr>
        </p:nvSpPr>
        <p:spPr/>
        <p:txBody>
          <a:bodyPr>
            <a:normAutofit/>
          </a:bodyPr>
          <a:lstStyle/>
          <a:p>
            <a:r>
              <a:rPr lang="en-US" sz="3200" dirty="0" smtClean="0"/>
              <a:t>T</a:t>
            </a:r>
            <a:r>
              <a:rPr lang="en-US" sz="3200" dirty="0"/>
              <a:t>rust</a:t>
            </a:r>
            <a:r>
              <a:rPr lang="en-US" sz="3200" dirty="0" smtClean="0"/>
              <a:t> </a:t>
            </a:r>
            <a:r>
              <a:rPr lang="en-US" sz="3200" dirty="0"/>
              <a:t>refers to the degree to which an entity is expected to </a:t>
            </a:r>
            <a:r>
              <a:rPr lang="en-US" sz="3200" dirty="0" smtClean="0"/>
              <a:t>behave</a:t>
            </a:r>
          </a:p>
          <a:p>
            <a:endParaRPr lang="en-US" sz="700" dirty="0" smtClean="0"/>
          </a:p>
          <a:p>
            <a:r>
              <a:rPr lang="en-US" sz="3200" dirty="0"/>
              <a:t>A trust model describes, for a particular environment, who is trusted to do what</a:t>
            </a:r>
            <a:r>
              <a:rPr lang="en-US" sz="3200" dirty="0" smtClean="0"/>
              <a:t>.</a:t>
            </a:r>
          </a:p>
          <a:p>
            <a:endParaRPr lang="en-US" sz="700" dirty="0" smtClean="0"/>
          </a:p>
          <a:p>
            <a:r>
              <a:rPr lang="en-US" sz="3200" dirty="0" smtClean="0"/>
              <a:t>We make </a:t>
            </a:r>
            <a:r>
              <a:rPr lang="en-US" sz="3200" dirty="0"/>
              <a:t>trust decisions every </a:t>
            </a:r>
            <a:r>
              <a:rPr lang="en-US" sz="3200" dirty="0" smtClean="0"/>
              <a:t>day…</a:t>
            </a:r>
            <a:endParaRPr lang="en-US" sz="3200" dirty="0"/>
          </a:p>
        </p:txBody>
      </p:sp>
      <p:pic>
        <p:nvPicPr>
          <p:cNvPr id="4" name="Picture 3"/>
          <p:cNvPicPr>
            <a:picLocks noChangeAspect="1"/>
          </p:cNvPicPr>
          <p:nvPr/>
        </p:nvPicPr>
        <p:blipFill>
          <a:blip r:embed="rId2"/>
          <a:stretch>
            <a:fillRect/>
          </a:stretch>
        </p:blipFill>
        <p:spPr>
          <a:xfrm>
            <a:off x="9182126" y="3569464"/>
            <a:ext cx="2171674" cy="3288535"/>
          </a:xfrm>
          <a:prstGeom prst="rect">
            <a:avLst/>
          </a:prstGeom>
        </p:spPr>
      </p:pic>
    </p:spTree>
    <p:extLst>
      <p:ext uri="{BB962C8B-B14F-4D97-AF65-F5344CB8AC3E}">
        <p14:creationId xmlns:p14="http://schemas.microsoft.com/office/powerpoint/2010/main" val="367488285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Model</a:t>
            </a:r>
            <a:endParaRPr lang="en-US" dirty="0"/>
          </a:p>
        </p:txBody>
      </p:sp>
      <p:sp>
        <p:nvSpPr>
          <p:cNvPr id="3" name="Content Placeholder 2"/>
          <p:cNvSpPr>
            <a:spLocks noGrp="1"/>
          </p:cNvSpPr>
          <p:nvPr>
            <p:ph idx="1"/>
          </p:nvPr>
        </p:nvSpPr>
        <p:spPr>
          <a:xfrm>
            <a:off x="838200" y="1263316"/>
            <a:ext cx="10515600" cy="5313754"/>
          </a:xfrm>
        </p:spPr>
        <p:txBody>
          <a:bodyPr>
            <a:normAutofit/>
          </a:bodyPr>
          <a:lstStyle/>
          <a:p>
            <a:r>
              <a:rPr lang="en-US" sz="3200" dirty="0"/>
              <a:t>A security model is the combination of a trust and threat models that address the set of perceived </a:t>
            </a:r>
            <a:r>
              <a:rPr lang="en-US" sz="3200" dirty="0" smtClean="0"/>
              <a:t>risks</a:t>
            </a:r>
          </a:p>
          <a:p>
            <a:pPr lvl="1"/>
            <a:r>
              <a:rPr lang="en-US" dirty="0"/>
              <a:t>Every design must have security </a:t>
            </a:r>
            <a:r>
              <a:rPr lang="en-US" dirty="0" smtClean="0"/>
              <a:t>model</a:t>
            </a:r>
          </a:p>
          <a:p>
            <a:pPr lvl="1"/>
            <a:endParaRPr lang="en-US" sz="700" dirty="0" smtClean="0"/>
          </a:p>
          <a:p>
            <a:r>
              <a:rPr lang="en-US" sz="3200" dirty="0"/>
              <a:t>The single biggest mistake seen in use of security is the lack of a coherent security </a:t>
            </a:r>
            <a:r>
              <a:rPr lang="en-US" sz="3200" dirty="0" smtClean="0"/>
              <a:t>model</a:t>
            </a:r>
          </a:p>
          <a:p>
            <a:endParaRPr lang="en-US" sz="700" dirty="0" smtClean="0"/>
          </a:p>
          <a:p>
            <a:r>
              <a:rPr lang="en-US" sz="3200" dirty="0"/>
              <a:t>This class is going to talk a lot about security </a:t>
            </a:r>
            <a:r>
              <a:rPr lang="en-US" sz="3200" dirty="0" smtClean="0"/>
              <a:t>models</a:t>
            </a:r>
          </a:p>
          <a:p>
            <a:pPr lvl="1"/>
            <a:r>
              <a:rPr lang="en-US" dirty="0" smtClean="0"/>
              <a:t>What </a:t>
            </a:r>
            <a:r>
              <a:rPr lang="en-US" dirty="0"/>
              <a:t>are the </a:t>
            </a:r>
            <a:r>
              <a:rPr lang="en-US" dirty="0" smtClean="0"/>
              <a:t>threats</a:t>
            </a:r>
            <a:r>
              <a:rPr lang="en-US" dirty="0"/>
              <a:t>? </a:t>
            </a:r>
            <a:endParaRPr lang="en-US" dirty="0" smtClean="0"/>
          </a:p>
          <a:p>
            <a:pPr lvl="1"/>
            <a:r>
              <a:rPr lang="en-US" dirty="0" smtClean="0"/>
              <a:t>Who </a:t>
            </a:r>
            <a:r>
              <a:rPr lang="en-US" dirty="0"/>
              <a:t>are our adversaries? </a:t>
            </a:r>
            <a:endParaRPr lang="en-US" dirty="0" smtClean="0"/>
          </a:p>
          <a:p>
            <a:pPr lvl="1"/>
            <a:r>
              <a:rPr lang="en-US" dirty="0" smtClean="0"/>
              <a:t>Who </a:t>
            </a:r>
            <a:r>
              <a:rPr lang="en-US" dirty="0"/>
              <a:t>do we trust and to do what?</a:t>
            </a:r>
          </a:p>
        </p:txBody>
      </p:sp>
    </p:spTree>
    <p:extLst>
      <p:ext uri="{BB962C8B-B14F-4D97-AF65-F5344CB8AC3E}">
        <p14:creationId xmlns:p14="http://schemas.microsoft.com/office/powerpoint/2010/main" val="180857451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Security Model Example</a:t>
            </a:r>
            <a:endParaRPr lang="en-US" dirty="0"/>
          </a:p>
        </p:txBody>
      </p:sp>
      <p:sp>
        <p:nvSpPr>
          <p:cNvPr id="3" name="Content Placeholder 2"/>
          <p:cNvSpPr>
            <a:spLocks noGrp="1"/>
          </p:cNvSpPr>
          <p:nvPr>
            <p:ph idx="1"/>
          </p:nvPr>
        </p:nvSpPr>
        <p:spPr>
          <a:xfrm>
            <a:off x="838200" y="1263316"/>
            <a:ext cx="10515600" cy="5302737"/>
          </a:xfrm>
        </p:spPr>
        <p:txBody>
          <a:bodyPr/>
          <a:lstStyle/>
          <a:p>
            <a:r>
              <a:rPr lang="en-US" sz="3200" dirty="0" smtClean="0"/>
              <a:t>Assume </a:t>
            </a:r>
            <a:r>
              <a:rPr lang="en-US" sz="3200" dirty="0"/>
              <a:t>we have a University website that hosts courses through the web (e.g., </a:t>
            </a:r>
            <a:r>
              <a:rPr lang="en-US" sz="3200" dirty="0" err="1" smtClean="0"/>
              <a:t>iLearn</a:t>
            </a:r>
            <a:r>
              <a:rPr lang="en-US" sz="3200" dirty="0" smtClean="0"/>
              <a:t>) </a:t>
            </a:r>
          </a:p>
          <a:p>
            <a:pPr lvl="1"/>
            <a:r>
              <a:rPr lang="en-US" dirty="0" smtClean="0"/>
              <a:t>Syllabus</a:t>
            </a:r>
            <a:r>
              <a:rPr lang="en-US" dirty="0"/>
              <a:t>, other course information </a:t>
            </a:r>
            <a:endParaRPr lang="en-US" dirty="0" smtClean="0"/>
          </a:p>
          <a:p>
            <a:pPr lvl="1"/>
            <a:r>
              <a:rPr lang="en-US" dirty="0" smtClean="0"/>
              <a:t>Assignments </a:t>
            </a:r>
            <a:r>
              <a:rPr lang="en-US" dirty="0"/>
              <a:t>submissions </a:t>
            </a:r>
            <a:endParaRPr lang="en-US" dirty="0" smtClean="0"/>
          </a:p>
          <a:p>
            <a:pPr lvl="1"/>
            <a:r>
              <a:rPr lang="en-US" dirty="0" smtClean="0"/>
              <a:t>Online </a:t>
            </a:r>
            <a:r>
              <a:rPr lang="en-US" dirty="0"/>
              <a:t>Grading </a:t>
            </a:r>
            <a:endParaRPr lang="en-US" dirty="0" smtClean="0"/>
          </a:p>
          <a:p>
            <a:endParaRPr lang="en-US" sz="700" dirty="0" smtClean="0"/>
          </a:p>
          <a:p>
            <a:r>
              <a:rPr lang="en-US" sz="3200" dirty="0" smtClean="0"/>
              <a:t>In </a:t>
            </a:r>
            <a:r>
              <a:rPr lang="en-US" sz="3200" dirty="0"/>
              <a:t>class: elements of the security model </a:t>
            </a:r>
            <a:endParaRPr lang="en-US" sz="3200" dirty="0" smtClean="0"/>
          </a:p>
          <a:p>
            <a:pPr lvl="1"/>
            <a:r>
              <a:rPr lang="en-US" dirty="0"/>
              <a:t>Participants (Trusted) </a:t>
            </a:r>
          </a:p>
          <a:p>
            <a:pPr lvl="1"/>
            <a:r>
              <a:rPr lang="en-US" dirty="0"/>
              <a:t>Adversaries  </a:t>
            </a:r>
          </a:p>
          <a:p>
            <a:pPr lvl="1"/>
            <a:r>
              <a:rPr lang="en-US" dirty="0"/>
              <a:t>Threats</a:t>
            </a:r>
          </a:p>
        </p:txBody>
      </p:sp>
    </p:spTree>
    <p:extLst>
      <p:ext uri="{BB962C8B-B14F-4D97-AF65-F5344CB8AC3E}">
        <p14:creationId xmlns:p14="http://schemas.microsoft.com/office/powerpoint/2010/main" val="31284486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am I</a:t>
            </a:r>
            <a:endParaRPr lang="en-US" dirty="0"/>
          </a:p>
        </p:txBody>
      </p:sp>
      <p:sp>
        <p:nvSpPr>
          <p:cNvPr id="3" name="Content Placeholder 2"/>
          <p:cNvSpPr>
            <a:spLocks noGrp="1"/>
          </p:cNvSpPr>
          <p:nvPr>
            <p:ph sz="half" idx="1"/>
          </p:nvPr>
        </p:nvSpPr>
        <p:spPr>
          <a:xfrm>
            <a:off x="4522702" y="1440262"/>
            <a:ext cx="5105391" cy="2505703"/>
          </a:xfrm>
        </p:spPr>
        <p:txBody>
          <a:bodyPr>
            <a:normAutofit fontScale="92500" lnSpcReduction="10000"/>
          </a:bodyPr>
          <a:lstStyle/>
          <a:p>
            <a:pPr marL="0" indent="0">
              <a:buNone/>
            </a:pPr>
            <a:r>
              <a:rPr lang="en-US" sz="2800" dirty="0" smtClean="0"/>
              <a:t>Hao Yue</a:t>
            </a:r>
          </a:p>
          <a:p>
            <a:pPr marL="0" indent="0">
              <a:buNone/>
            </a:pPr>
            <a:r>
              <a:rPr lang="en-US" sz="2800" dirty="0" smtClean="0"/>
              <a:t>Assistant Professor</a:t>
            </a:r>
          </a:p>
          <a:p>
            <a:pPr marL="0" indent="0">
              <a:buNone/>
            </a:pPr>
            <a:r>
              <a:rPr lang="en-US" sz="2800" dirty="0" smtClean="0"/>
              <a:t>Email: </a:t>
            </a:r>
            <a:r>
              <a:rPr lang="en-US" sz="2800" dirty="0" smtClean="0">
                <a:hlinkClick r:id="rId2"/>
              </a:rPr>
              <a:t>haoyue@sfsu.edu</a:t>
            </a:r>
            <a:endParaRPr lang="en-US" sz="2800" dirty="0" smtClean="0"/>
          </a:p>
          <a:p>
            <a:pPr marL="0" indent="0">
              <a:buNone/>
            </a:pPr>
            <a:r>
              <a:rPr lang="en-US" sz="2800" dirty="0" smtClean="0"/>
              <a:t>Homepage: TBA</a:t>
            </a:r>
            <a:endParaRPr lang="en-US" sz="2800" dirty="0"/>
          </a:p>
        </p:txBody>
      </p:sp>
      <p:sp>
        <p:nvSpPr>
          <p:cNvPr id="4" name="Content Placeholder 3"/>
          <p:cNvSpPr>
            <a:spLocks noGrp="1"/>
          </p:cNvSpPr>
          <p:nvPr>
            <p:ph sz="half" idx="2"/>
          </p:nvPr>
        </p:nvSpPr>
        <p:spPr>
          <a:xfrm>
            <a:off x="1532957" y="4047565"/>
            <a:ext cx="4559371" cy="2595281"/>
          </a:xfrm>
        </p:spPr>
        <p:txBody>
          <a:bodyPr>
            <a:normAutofit fontScale="92500" lnSpcReduction="10000"/>
          </a:bodyPr>
          <a:lstStyle/>
          <a:p>
            <a:pPr marL="0" indent="0">
              <a:buNone/>
            </a:pPr>
            <a:r>
              <a:rPr lang="en-US" sz="2800" u="sng" dirty="0" smtClean="0"/>
              <a:t>Research Interests:</a:t>
            </a:r>
          </a:p>
          <a:p>
            <a:r>
              <a:rPr lang="en-US" sz="2800" dirty="0" smtClean="0"/>
              <a:t>Wireless Networks</a:t>
            </a:r>
          </a:p>
          <a:p>
            <a:r>
              <a:rPr lang="en-US" sz="2800" dirty="0" smtClean="0"/>
              <a:t>Mobile Computing</a:t>
            </a:r>
          </a:p>
          <a:p>
            <a:r>
              <a:rPr lang="en-US" sz="2800" dirty="0" smtClean="0"/>
              <a:t>Computer and Network Security</a:t>
            </a:r>
          </a:p>
          <a:p>
            <a:r>
              <a:rPr lang="en-US" sz="2800" dirty="0" smtClean="0"/>
              <a:t>Internet of Things</a:t>
            </a:r>
          </a:p>
          <a:p>
            <a:endParaRPr lang="en-US" sz="2400"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50894" y="1313263"/>
            <a:ext cx="2402542" cy="2402542"/>
          </a:xfrm>
          <a:prstGeom prst="rect">
            <a:avLst/>
          </a:prstGeom>
        </p:spPr>
      </p:pic>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l="15865" t="23987"/>
          <a:stretch/>
        </p:blipFill>
        <p:spPr>
          <a:xfrm>
            <a:off x="8487354" y="5218205"/>
            <a:ext cx="2602633" cy="1481631"/>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8358" y="5218205"/>
            <a:ext cx="1389784" cy="838768"/>
          </a:xfrm>
          <a:prstGeom prst="rect">
            <a:avLst/>
          </a:prstGeom>
        </p:spPr>
      </p:pic>
      <p:pic>
        <p:nvPicPr>
          <p:cNvPr id="9" name="Picture 4" descr="http://www.dataswitchstore.com/images/7050T/7050T.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46551" y="5967664"/>
            <a:ext cx="1532803" cy="76333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50000" y="3349128"/>
            <a:ext cx="4759362" cy="1774243"/>
          </a:xfrm>
          <a:prstGeom prst="rect">
            <a:avLst/>
          </a:prstGeom>
        </p:spPr>
      </p:pic>
    </p:spTree>
    <p:extLst>
      <p:ext uri="{BB962C8B-B14F-4D97-AF65-F5344CB8AC3E}">
        <p14:creationId xmlns:p14="http://schemas.microsoft.com/office/powerpoint/2010/main" val="421279327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Past</a:t>
            </a:r>
            <a:endParaRPr lang="en-US" dirty="0"/>
          </a:p>
        </p:txBody>
      </p:sp>
      <p:sp>
        <p:nvSpPr>
          <p:cNvPr id="10" name="Content Placeholder 9"/>
          <p:cNvSpPr>
            <a:spLocks noGrp="1"/>
          </p:cNvSpPr>
          <p:nvPr>
            <p:ph sz="half" idx="2"/>
          </p:nvPr>
        </p:nvSpPr>
        <p:spPr>
          <a:xfrm>
            <a:off x="1101075" y="5023692"/>
            <a:ext cx="10136129" cy="1553377"/>
          </a:xfrm>
        </p:spPr>
        <p:txBody>
          <a:bodyPr>
            <a:noAutofit/>
          </a:bodyPr>
          <a:lstStyle/>
          <a:p>
            <a:pPr marL="0" indent="0">
              <a:lnSpc>
                <a:spcPct val="120000"/>
              </a:lnSpc>
              <a:buNone/>
            </a:pPr>
            <a:r>
              <a:rPr lang="en-US" sz="2000" i="1" dirty="0"/>
              <a:t>If he had anything confidential to say, he wrote it in cipher, that is, by so changing the order of the letters of the alphabet, that not a word could be made out. If anyone wishes to decipher these, and get at their meaning, he must substitute the fourth letter of the alphabet, namely D, for A, and so with the others</a:t>
            </a:r>
            <a:r>
              <a:rPr lang="en-US" sz="2000" i="1" dirty="0" smtClean="0"/>
              <a:t>.</a:t>
            </a:r>
          </a:p>
          <a:p>
            <a:pPr marL="0" indent="0" algn="r">
              <a:lnSpc>
                <a:spcPct val="120000"/>
              </a:lnSpc>
              <a:buNone/>
            </a:pPr>
            <a:r>
              <a:rPr lang="en-US" sz="2000" i="1" dirty="0" smtClean="0"/>
              <a:t>-- Suetonius, Life of Julius Caesar</a:t>
            </a:r>
            <a:endParaRPr lang="en-US" sz="2000" i="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5817" y="1387896"/>
            <a:ext cx="3635796" cy="3635796"/>
          </a:xfrm>
          <a:prstGeom prst="rect">
            <a:avLst/>
          </a:prstGeom>
        </p:spPr>
      </p:pic>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t="17114"/>
          <a:stretch/>
        </p:blipFill>
        <p:spPr>
          <a:xfrm>
            <a:off x="6169139" y="1569598"/>
            <a:ext cx="3573502" cy="3215646"/>
          </a:xfrm>
          <a:prstGeom prst="rect">
            <a:avLst/>
          </a:prstGeom>
        </p:spPr>
      </p:pic>
    </p:spTree>
    <p:extLst>
      <p:ext uri="{BB962C8B-B14F-4D97-AF65-F5344CB8AC3E}">
        <p14:creationId xmlns:p14="http://schemas.microsoft.com/office/powerpoint/2010/main" val="407680602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a:t>
            </a:r>
            <a:endParaRPr lang="en-US" dirty="0"/>
          </a:p>
        </p:txBody>
      </p:sp>
      <p:sp>
        <p:nvSpPr>
          <p:cNvPr id="3" name="Content Placeholder 2"/>
          <p:cNvSpPr>
            <a:spLocks noGrp="1"/>
          </p:cNvSpPr>
          <p:nvPr>
            <p:ph idx="1"/>
          </p:nvPr>
        </p:nvSpPr>
        <p:spPr>
          <a:xfrm>
            <a:off x="838200" y="1263316"/>
            <a:ext cx="10515600" cy="5192567"/>
          </a:xfrm>
        </p:spPr>
        <p:txBody>
          <a:bodyPr/>
          <a:lstStyle/>
          <a:p>
            <a:r>
              <a:rPr lang="en-US" sz="3200" dirty="0" smtClean="0"/>
              <a:t>Security stories in the past 24 hours</a:t>
            </a:r>
          </a:p>
          <a:p>
            <a:pPr lvl="1"/>
            <a:r>
              <a:rPr lang="en-US" dirty="0" smtClean="0"/>
              <a:t>A serious security flaw was found in eBay, which could leave buyers and sellers vulnerable to hack attacks</a:t>
            </a:r>
          </a:p>
          <a:p>
            <a:pPr lvl="1"/>
            <a:endParaRPr lang="en-US" sz="700" dirty="0" smtClean="0"/>
          </a:p>
          <a:p>
            <a:pPr lvl="1"/>
            <a:r>
              <a:rPr lang="en-US" dirty="0" smtClean="0"/>
              <a:t>Vulnerability discovered in Children’s Internet-connected toy</a:t>
            </a:r>
          </a:p>
          <a:p>
            <a:pPr lvl="1"/>
            <a:endParaRPr lang="en-US" sz="700" dirty="0" smtClean="0"/>
          </a:p>
          <a:p>
            <a:pPr lvl="1"/>
            <a:r>
              <a:rPr lang="en-US" dirty="0" smtClean="0"/>
              <a:t>Nokia released a new Internet-of-Thing security tool to monitor and control all the components on a network</a:t>
            </a:r>
          </a:p>
          <a:p>
            <a:pPr lvl="1"/>
            <a:endParaRPr lang="en-US" sz="700" dirty="0" smtClean="0"/>
          </a:p>
          <a:p>
            <a:pPr lvl="1"/>
            <a:r>
              <a:rPr lang="en-US" dirty="0"/>
              <a:t>J</a:t>
            </a:r>
            <a:r>
              <a:rPr lang="en-US" dirty="0" smtClean="0"/>
              <a:t>. P</a:t>
            </a:r>
            <a:r>
              <a:rPr lang="en-US" dirty="0"/>
              <a:t>. Morgan </a:t>
            </a:r>
            <a:r>
              <a:rPr lang="en-US" dirty="0" smtClean="0"/>
              <a:t>announced it is planning </a:t>
            </a:r>
            <a:r>
              <a:rPr lang="en-US" dirty="0"/>
              <a:t>to </a:t>
            </a:r>
            <a:r>
              <a:rPr lang="en-US" dirty="0" smtClean="0"/>
              <a:t>invest </a:t>
            </a:r>
            <a:r>
              <a:rPr lang="en-US" dirty="0"/>
              <a:t>a half-billion dollars </a:t>
            </a:r>
            <a:r>
              <a:rPr lang="en-US" dirty="0" smtClean="0"/>
              <a:t>in security</a:t>
            </a:r>
          </a:p>
          <a:p>
            <a:pPr lvl="1"/>
            <a:endParaRPr lang="en-US" sz="700" dirty="0"/>
          </a:p>
          <a:p>
            <a:pPr lvl="1"/>
            <a:r>
              <a:rPr lang="en-US" dirty="0" smtClean="0"/>
              <a:t>…</a:t>
            </a:r>
            <a:endParaRPr lang="en-US" dirty="0"/>
          </a:p>
          <a:p>
            <a:endParaRPr lang="en-US" dirty="0"/>
          </a:p>
        </p:txBody>
      </p:sp>
    </p:spTree>
    <p:extLst>
      <p:ext uri="{BB962C8B-B14F-4D97-AF65-F5344CB8AC3E}">
        <p14:creationId xmlns:p14="http://schemas.microsoft.com/office/powerpoint/2010/main" val="368508877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Overview</a:t>
            </a:r>
            <a:endParaRPr lang="en-US" dirty="0"/>
          </a:p>
        </p:txBody>
      </p:sp>
      <p:sp>
        <p:nvSpPr>
          <p:cNvPr id="3" name="Content Placeholder 2"/>
          <p:cNvSpPr>
            <a:spLocks noGrp="1"/>
          </p:cNvSpPr>
          <p:nvPr>
            <p:ph idx="1"/>
          </p:nvPr>
        </p:nvSpPr>
        <p:spPr>
          <a:xfrm>
            <a:off x="838200" y="1263316"/>
            <a:ext cx="10399005" cy="5334911"/>
          </a:xfrm>
        </p:spPr>
        <p:txBody>
          <a:bodyPr>
            <a:normAutofit/>
          </a:bodyPr>
          <a:lstStyle/>
          <a:p>
            <a:pPr>
              <a:lnSpc>
                <a:spcPct val="100000"/>
              </a:lnSpc>
            </a:pPr>
            <a:r>
              <a:rPr lang="en-US" sz="3200" dirty="0"/>
              <a:t>This course introduces the fundamental concepts on computer security and standard security mechanisms and </a:t>
            </a:r>
            <a:r>
              <a:rPr lang="en-US" sz="3200" dirty="0" smtClean="0"/>
              <a:t>protocols. </a:t>
            </a:r>
          </a:p>
          <a:p>
            <a:pPr>
              <a:lnSpc>
                <a:spcPct val="100000"/>
              </a:lnSpc>
            </a:pPr>
            <a:r>
              <a:rPr lang="en-US" sz="3200" dirty="0" smtClean="0"/>
              <a:t>Topics will include </a:t>
            </a:r>
            <a:r>
              <a:rPr lang="en-US" sz="3200" dirty="0"/>
              <a:t>Secret Key Cryptography, Public Key Cryptography, Authentication, Network Security, Intrusion Detection, DDoS, Web Security, DES, RSA, IPsec, SSL/TLS</a:t>
            </a:r>
            <a:r>
              <a:rPr lang="en-US" sz="3200" dirty="0" smtClean="0"/>
              <a:t>, </a:t>
            </a:r>
            <a:r>
              <a:rPr lang="en-US" sz="3200" dirty="0"/>
              <a:t>and other emerging </a:t>
            </a:r>
            <a:r>
              <a:rPr lang="en-US" sz="3200" dirty="0" smtClean="0"/>
              <a:t>topics (as time permits). </a:t>
            </a:r>
            <a:endParaRPr lang="en-US" sz="3200" dirty="0"/>
          </a:p>
          <a:p>
            <a:pPr indent="0">
              <a:lnSpc>
                <a:spcPct val="60000"/>
              </a:lnSpc>
              <a:buNone/>
            </a:pPr>
            <a:endParaRPr lang="en-US" sz="3200" dirty="0"/>
          </a:p>
        </p:txBody>
      </p:sp>
    </p:spTree>
    <p:extLst>
      <p:ext uri="{BB962C8B-B14F-4D97-AF65-F5344CB8AC3E}">
        <p14:creationId xmlns:p14="http://schemas.microsoft.com/office/powerpoint/2010/main" val="328111801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Outcome</a:t>
            </a:r>
            <a:endParaRPr lang="en-US" dirty="0"/>
          </a:p>
        </p:txBody>
      </p:sp>
      <p:sp>
        <p:nvSpPr>
          <p:cNvPr id="3" name="Content Placeholder 2"/>
          <p:cNvSpPr>
            <a:spLocks noGrp="1"/>
          </p:cNvSpPr>
          <p:nvPr>
            <p:ph idx="1"/>
          </p:nvPr>
        </p:nvSpPr>
        <p:spPr>
          <a:xfrm>
            <a:off x="838200" y="1263316"/>
            <a:ext cx="10515600" cy="5334911"/>
          </a:xfrm>
        </p:spPr>
        <p:txBody>
          <a:bodyPr>
            <a:normAutofit/>
          </a:bodyPr>
          <a:lstStyle/>
          <a:p>
            <a:pPr>
              <a:lnSpc>
                <a:spcPct val="100000"/>
              </a:lnSpc>
            </a:pPr>
            <a:r>
              <a:rPr lang="en-US" sz="3200" dirty="0" smtClean="0"/>
              <a:t>Students </a:t>
            </a:r>
            <a:r>
              <a:rPr lang="en-US" sz="3200" dirty="0"/>
              <a:t>successfully completing this course will</a:t>
            </a:r>
          </a:p>
          <a:p>
            <a:pPr lvl="1"/>
            <a:r>
              <a:rPr lang="en-US" dirty="0"/>
              <a:t>Have basic knowledge on cryptography and standard network security mechanisms</a:t>
            </a:r>
          </a:p>
          <a:p>
            <a:pPr lvl="1"/>
            <a:r>
              <a:rPr lang="en-US" dirty="0"/>
              <a:t>Gain hands-on experience in implementing security mechanisms and building secure systems</a:t>
            </a:r>
          </a:p>
          <a:p>
            <a:pPr>
              <a:lnSpc>
                <a:spcPct val="100000"/>
              </a:lnSpc>
            </a:pPr>
            <a:endParaRPr lang="en-US" sz="700" dirty="0" smtClean="0"/>
          </a:p>
          <a:p>
            <a:pPr indent="0">
              <a:lnSpc>
                <a:spcPct val="60000"/>
              </a:lnSpc>
              <a:buNone/>
            </a:pPr>
            <a:endParaRPr lang="en-US" sz="3200" dirty="0"/>
          </a:p>
        </p:txBody>
      </p:sp>
    </p:spTree>
    <p:extLst>
      <p:ext uri="{BB962C8B-B14F-4D97-AF65-F5344CB8AC3E}">
        <p14:creationId xmlns:p14="http://schemas.microsoft.com/office/powerpoint/2010/main" val="172228270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Info</a:t>
            </a:r>
            <a:endParaRPr lang="en-US" dirty="0"/>
          </a:p>
        </p:txBody>
      </p:sp>
      <p:sp>
        <p:nvSpPr>
          <p:cNvPr id="3" name="Content Placeholder 2"/>
          <p:cNvSpPr>
            <a:spLocks noGrp="1"/>
          </p:cNvSpPr>
          <p:nvPr>
            <p:ph idx="1"/>
          </p:nvPr>
        </p:nvSpPr>
        <p:spPr>
          <a:xfrm>
            <a:off x="838200" y="1263316"/>
            <a:ext cx="10515600" cy="5334911"/>
          </a:xfrm>
        </p:spPr>
        <p:txBody>
          <a:bodyPr>
            <a:normAutofit/>
          </a:bodyPr>
          <a:lstStyle/>
          <a:p>
            <a:pPr>
              <a:lnSpc>
                <a:spcPct val="100000"/>
              </a:lnSpc>
            </a:pPr>
            <a:r>
              <a:rPr lang="en-US" sz="3200" dirty="0" smtClean="0"/>
              <a:t>Instructor: Hao Yue</a:t>
            </a:r>
            <a:endParaRPr lang="en-US" sz="700" dirty="0"/>
          </a:p>
          <a:p>
            <a:pPr>
              <a:lnSpc>
                <a:spcPct val="100000"/>
              </a:lnSpc>
            </a:pPr>
            <a:r>
              <a:rPr lang="en-US" sz="3200" dirty="0" smtClean="0"/>
              <a:t>Class Time/Location: Tuesday, 7:00PM – 9:45PM, TH429</a:t>
            </a:r>
          </a:p>
          <a:p>
            <a:pPr>
              <a:lnSpc>
                <a:spcPct val="100000"/>
              </a:lnSpc>
            </a:pPr>
            <a:r>
              <a:rPr lang="en-US" sz="3200" dirty="0" smtClean="0"/>
              <a:t>Office: TH930 </a:t>
            </a:r>
          </a:p>
          <a:p>
            <a:pPr>
              <a:lnSpc>
                <a:spcPct val="100000"/>
              </a:lnSpc>
            </a:pPr>
            <a:r>
              <a:rPr lang="en-US" sz="3200" dirty="0" smtClean="0"/>
              <a:t>Office Hours: </a:t>
            </a:r>
            <a:r>
              <a:rPr lang="en-US" sz="3200" dirty="0"/>
              <a:t>Wednesday 11:00AM-12:00PM and 5PM-6PM, </a:t>
            </a:r>
            <a:r>
              <a:rPr lang="en-US" sz="3200" dirty="0" smtClean="0"/>
              <a:t>or </a:t>
            </a:r>
            <a:r>
              <a:rPr lang="en-US" sz="3200" dirty="0"/>
              <a:t>by appointment</a:t>
            </a:r>
            <a:r>
              <a:rPr lang="en-US" sz="3200" dirty="0" smtClean="0"/>
              <a:t> </a:t>
            </a:r>
          </a:p>
          <a:p>
            <a:pPr>
              <a:lnSpc>
                <a:spcPct val="100000"/>
              </a:lnSpc>
            </a:pPr>
            <a:r>
              <a:rPr lang="en-US" sz="3200" dirty="0" smtClean="0"/>
              <a:t>Email: </a:t>
            </a:r>
            <a:r>
              <a:rPr lang="en-US" sz="3200" dirty="0" smtClean="0">
                <a:hlinkClick r:id="rId3"/>
              </a:rPr>
              <a:t>haoyue@sfsu.edu</a:t>
            </a:r>
            <a:endParaRPr lang="en-US" sz="3200" dirty="0" smtClean="0"/>
          </a:p>
          <a:p>
            <a:pPr>
              <a:lnSpc>
                <a:spcPct val="100000"/>
              </a:lnSpc>
            </a:pPr>
            <a:r>
              <a:rPr lang="en-US" sz="3200" dirty="0" smtClean="0"/>
              <a:t>TA: TBA</a:t>
            </a:r>
            <a:endParaRPr lang="en-US" sz="3200" dirty="0"/>
          </a:p>
          <a:p>
            <a:pPr indent="0">
              <a:lnSpc>
                <a:spcPct val="60000"/>
              </a:lnSpc>
              <a:buNone/>
            </a:pPr>
            <a:endParaRPr lang="en-US" sz="3200" dirty="0"/>
          </a:p>
        </p:txBody>
      </p:sp>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24062"/>
          <a:stretch/>
        </p:blipFill>
        <p:spPr>
          <a:xfrm>
            <a:off x="8972131" y="4092578"/>
            <a:ext cx="2381669" cy="2505649"/>
          </a:xfrm>
          <a:prstGeom prst="rect">
            <a:avLst/>
          </a:prstGeom>
        </p:spPr>
      </p:pic>
    </p:spTree>
    <p:extLst>
      <p:ext uri="{BB962C8B-B14F-4D97-AF65-F5344CB8AC3E}">
        <p14:creationId xmlns:p14="http://schemas.microsoft.com/office/powerpoint/2010/main" val="285855711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Time</a:t>
            </a:r>
            <a:endParaRPr lang="en-US" dirty="0"/>
          </a:p>
        </p:txBody>
      </p:sp>
      <p:sp>
        <p:nvSpPr>
          <p:cNvPr id="3" name="Content Placeholder 2"/>
          <p:cNvSpPr>
            <a:spLocks noGrp="1"/>
          </p:cNvSpPr>
          <p:nvPr>
            <p:ph idx="1"/>
          </p:nvPr>
        </p:nvSpPr>
        <p:spPr/>
        <p:txBody>
          <a:bodyPr/>
          <a:lstStyle/>
          <a:p>
            <a:r>
              <a:rPr lang="en-US" dirty="0" smtClean="0"/>
              <a:t>One class is divided into three sessions</a:t>
            </a:r>
          </a:p>
          <a:p>
            <a:pPr marL="914400" lvl="1" indent="0">
              <a:buNone/>
            </a:pPr>
            <a:r>
              <a:rPr lang="en-US" sz="3200" dirty="0" smtClean="0"/>
              <a:t>Session 1: 7:00-7:50PM</a:t>
            </a:r>
          </a:p>
          <a:p>
            <a:pPr marL="914400" lvl="1" indent="0">
              <a:buNone/>
            </a:pPr>
            <a:r>
              <a:rPr lang="en-US" sz="3200" dirty="0"/>
              <a:t>Break:      7:50-8:00PM</a:t>
            </a:r>
          </a:p>
          <a:p>
            <a:pPr marL="914400" lvl="1" indent="0">
              <a:buNone/>
            </a:pPr>
            <a:r>
              <a:rPr lang="en-US" sz="3200" dirty="0"/>
              <a:t>Session 2: 8:00-8:50PM</a:t>
            </a:r>
          </a:p>
          <a:p>
            <a:pPr marL="914400" lvl="1" indent="0">
              <a:buNone/>
            </a:pPr>
            <a:r>
              <a:rPr lang="en-US" sz="3200" dirty="0"/>
              <a:t>Break:      8:50-9:00PM</a:t>
            </a:r>
          </a:p>
          <a:p>
            <a:pPr marL="914400" lvl="1" indent="0">
              <a:buNone/>
            </a:pPr>
            <a:r>
              <a:rPr lang="en-US" sz="3200" dirty="0"/>
              <a:t>Session 3: 9:00-9:45PM</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954" y="4444589"/>
            <a:ext cx="2892846" cy="2060870"/>
          </a:xfrm>
          <a:prstGeom prst="rect">
            <a:avLst/>
          </a:prstGeom>
        </p:spPr>
      </p:pic>
    </p:spTree>
    <p:extLst>
      <p:ext uri="{BB962C8B-B14F-4D97-AF65-F5344CB8AC3E}">
        <p14:creationId xmlns:p14="http://schemas.microsoft.com/office/powerpoint/2010/main" val="226220574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15193</TotalTime>
  <Words>1318</Words>
  <Application>Microsoft Macintosh PowerPoint</Application>
  <PresentationFormat>Custom</PresentationFormat>
  <Paragraphs>222</Paragraphs>
  <Slides>24</Slides>
  <Notes>17</Notes>
  <HiddenSlides>0</HiddenSlides>
  <MMClips>0</MMClips>
  <ScaleCrop>false</ScaleCrop>
  <HeadingPairs>
    <vt:vector size="4" baseType="variant">
      <vt:variant>
        <vt:lpstr>Theme</vt:lpstr>
      </vt:variant>
      <vt:variant>
        <vt:i4>2</vt:i4>
      </vt:variant>
      <vt:variant>
        <vt:lpstr>Slide Titles</vt:lpstr>
      </vt:variant>
      <vt:variant>
        <vt:i4>24</vt:i4>
      </vt:variant>
    </vt:vector>
  </HeadingPairs>
  <TitlesOfParts>
    <vt:vector size="26" baseType="lpstr">
      <vt:lpstr>Office Theme</vt:lpstr>
      <vt:lpstr>Blank</vt:lpstr>
      <vt:lpstr>CSC650 Secure Networked Systems </vt:lpstr>
      <vt:lpstr>Welcome!</vt:lpstr>
      <vt:lpstr>Who am I</vt:lpstr>
      <vt:lpstr>Past</vt:lpstr>
      <vt:lpstr>Now</vt:lpstr>
      <vt:lpstr>Course Overview</vt:lpstr>
      <vt:lpstr>Learning Outcome</vt:lpstr>
      <vt:lpstr>General Info</vt:lpstr>
      <vt:lpstr>Class Time</vt:lpstr>
      <vt:lpstr>You need to know</vt:lpstr>
      <vt:lpstr>Course Materials</vt:lpstr>
      <vt:lpstr>Grading</vt:lpstr>
      <vt:lpstr>Grading</vt:lpstr>
      <vt:lpstr>Lateness</vt:lpstr>
      <vt:lpstr>Academic Integrity</vt:lpstr>
      <vt:lpstr>What is security?</vt:lpstr>
      <vt:lpstr>Security Goals</vt:lpstr>
      <vt:lpstr>Threats</vt:lpstr>
      <vt:lpstr>Vulnerabilities</vt:lpstr>
      <vt:lpstr>Attacks</vt:lpstr>
      <vt:lpstr>Participants and Adversaries</vt:lpstr>
      <vt:lpstr>Trust</vt:lpstr>
      <vt:lpstr>Security Model</vt:lpstr>
      <vt:lpstr>A Security Model Example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岳浩</dc:creator>
  <cp:lastModifiedBy>George Jone</cp:lastModifiedBy>
  <cp:revision>228</cp:revision>
  <dcterms:created xsi:type="dcterms:W3CDTF">2016-01-15T06:14:24Z</dcterms:created>
  <dcterms:modified xsi:type="dcterms:W3CDTF">2016-02-03T20:13:47Z</dcterms:modified>
</cp:coreProperties>
</file>