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9589C-9C42-44C0-007D-2486011E2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A9982A-C536-5EB5-231D-348321677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B85FD-D1C8-9266-C77D-23D4DFEE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2D253D-DDA2-E879-250E-B025210E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BA4E1A-9980-7438-6BF9-3C1E7FD4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9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EA44D-BFB7-0A5C-BA21-C171E919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26F1F-818A-3C37-82DF-71B422B0F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658BC-1F81-357B-8FA7-2E7E8CEC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BEB97-8D83-7A33-BF7F-6998C8CBB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7A1E0-897E-846E-67AF-41DBCF42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558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88FF20-2107-E547-F9CD-48E714DFA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B32F98-B4A6-20BD-7C19-69C4D98F8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584C2-8E2E-93DC-A659-1DD8F87EA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336105-BBF7-37FA-F15E-1CA7E5B2C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2B617-5E3D-5821-8473-967BA9E93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4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B133A2-40F3-B279-661B-B3AFCC90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CEEA8E-4B94-0EF8-F8B3-88C9B74A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7A4DB-C5A9-30D9-FBA6-B60763202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D956E3-08D7-186B-77A9-63BA7DA9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077F7C-B502-3DF4-7ACF-1A14CB62C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6D5BC2-9029-32BF-55D9-FF27D07B0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B722C3-3E51-83A5-079A-86B3F9A2E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B4F82C-9D77-8199-9D6A-9A094026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68D256-E663-EB6E-72E9-629A4F743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521704-4C14-EF9F-810C-D29A151C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930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03A6A-1812-8335-682C-377D158A7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3EBBA4-4372-C251-A2B3-DDE304C14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E9B89C-ABFD-5A74-6FE5-F413E21D0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BD77A1-846F-D715-866A-DBECB3D92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C9F244-8E20-937F-3C57-6332655D2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AC07B-D919-9EF2-5300-AF71622C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2559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0283E-86D7-C824-6541-113A7B0E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69FFC3-CBFE-9405-D3C9-8482CBDDA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4A36C5-0CFA-3AEA-FC88-62BC4A36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56BC96-2BEA-08BB-592F-418A752CA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35DB65-6908-F63E-4CCF-BD4610E080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B4AFE5D-AF74-5C27-CC25-E50FB3650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3E9FF5-3D0C-59A0-9E61-D09C443F2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14A3FF-E4F8-0FD9-BB7C-920F2EC25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592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AE6AA-4BAF-4DFB-2814-600450A0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E567B7-9237-54D1-C435-B51AD7D3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BFD9C3-E320-9AFC-4EF5-5E311052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BEAC183-E887-8B63-B809-C4353819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95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246EE0-F7E3-BD60-5604-FA30D777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33212FD-8A4F-54BA-FA84-91F624E9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0C277B-2F28-2BF8-9BA7-3E2941C0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19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44001-0E22-FC75-7B5C-9F54D0FF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DAB4EF-3237-97DB-1429-688D0DC9F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BAFB4D-D62C-65B7-B5FC-7C5CB91B4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E0576C-7F2F-5EFD-DE28-BA919719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45CFFF3-F7C2-E16B-A88F-27DEA7685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28BFAC-88FD-C1A3-E57F-DC026E9C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334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D5FB6-65B2-7EBD-581F-A55BF923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FD0911-7518-DE3B-BFF4-C4C845F9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4ADEE4-8660-8D30-7B83-F558314021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8CD4-AF86-F77C-A9B3-C56BC52F2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C9D0E3-82E6-DF8F-4516-5BB5F732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64AA76-59C9-A28E-00FC-6A79C1C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023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D04848-FCCC-DCE1-167B-56E4E2136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9C7473-7997-81AB-14EA-91AE2F5D3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AF4D2F-DF7F-6300-DAAC-8C47A0303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00CEF-43AD-4927-89A2-F66B823BF21E}" type="datetimeFigureOut">
              <a:rPr lang="zh-CN" altLang="en-US" smtClean="0"/>
              <a:t>2025/8/5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0E7C51-0708-BB3C-B9CB-DC2D3EFDEB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E36075-3DFE-732C-A731-179F661A39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D7323-F641-49DB-8B54-39E7CAC707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41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chip.com/en-us/products/fpgas-and-plds/ip-core-tools/corecan_f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992C8CE-5394-6081-E930-8FD7C4A72B33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STN PCBA Test System Setup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524178C8-B890-5B69-E161-A5E0B7D7409E}"/>
              </a:ext>
            </a:extLst>
          </p:cNvPr>
          <p:cNvGrpSpPr/>
          <p:nvPr/>
        </p:nvGrpSpPr>
        <p:grpSpPr>
          <a:xfrm>
            <a:off x="3485072" y="891396"/>
            <a:ext cx="6492815" cy="5129842"/>
            <a:chOff x="3485072" y="891396"/>
            <a:chExt cx="6492815" cy="5129842"/>
          </a:xfrm>
        </p:grpSpPr>
        <p:sp>
          <p:nvSpPr>
            <p:cNvPr id="3" name="流程图: 过程 2">
              <a:extLst>
                <a:ext uri="{FF2B5EF4-FFF2-40B4-BE49-F238E27FC236}">
                  <a16:creationId xmlns:a16="http://schemas.microsoft.com/office/drawing/2014/main" id="{4B5F955B-69CC-D66D-371A-D6CDC5572E1A}"/>
                </a:ext>
              </a:extLst>
            </p:cNvPr>
            <p:cNvSpPr/>
            <p:nvPr/>
          </p:nvSpPr>
          <p:spPr>
            <a:xfrm>
              <a:off x="3485072" y="891396"/>
              <a:ext cx="3625966" cy="1006415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Workstation</a:t>
              </a:r>
            </a:p>
            <a:p>
              <a:pPr algn="ctr"/>
              <a:r>
                <a:rPr lang="en-US" altLang="zh-CN" b="1" dirty="0"/>
                <a:t>(</a:t>
              </a:r>
              <a:r>
                <a:rPr lang="en-US" altLang="zh-CN" b="1" dirty="0" err="1"/>
                <a:t>JabilTest</a:t>
              </a:r>
              <a:r>
                <a:rPr lang="en-US" altLang="zh-CN" b="1" dirty="0"/>
                <a:t>)</a:t>
              </a:r>
              <a:endParaRPr lang="zh-CN" altLang="en-US" b="1" dirty="0"/>
            </a:p>
          </p:txBody>
        </p:sp>
        <p:sp>
          <p:nvSpPr>
            <p:cNvPr id="4" name="流程图: 过程 3">
              <a:extLst>
                <a:ext uri="{FF2B5EF4-FFF2-40B4-BE49-F238E27FC236}">
                  <a16:creationId xmlns:a16="http://schemas.microsoft.com/office/drawing/2014/main" id="{BDC64B49-56A8-7F0B-4325-BCA9102C7D57}"/>
                </a:ext>
              </a:extLst>
            </p:cNvPr>
            <p:cNvSpPr/>
            <p:nvPr/>
          </p:nvSpPr>
          <p:spPr>
            <a:xfrm>
              <a:off x="7824158" y="2893448"/>
              <a:ext cx="2153729" cy="941719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Instruments</a:t>
              </a:r>
            </a:p>
            <a:p>
              <a:pPr algn="ctr"/>
              <a:r>
                <a:rPr lang="en-US" altLang="zh-CN" dirty="0"/>
                <a:t>Signal Source, DMD, OSC, etc.</a:t>
              </a:r>
              <a:endParaRPr lang="zh-CN" altLang="en-US" dirty="0"/>
            </a:p>
          </p:txBody>
        </p:sp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752CEC64-1C53-E799-F09E-C9624F2A5BE5}"/>
                </a:ext>
              </a:extLst>
            </p:cNvPr>
            <p:cNvSpPr/>
            <p:nvPr/>
          </p:nvSpPr>
          <p:spPr>
            <a:xfrm>
              <a:off x="3536829" y="4196034"/>
              <a:ext cx="3574209" cy="1825204"/>
            </a:xfrm>
            <a:prstGeom prst="flowChartProcess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STN PCBA</a:t>
              </a:r>
              <a:endParaRPr lang="zh-CN" altLang="en-US" b="1" dirty="0"/>
            </a:p>
          </p:txBody>
        </p:sp>
        <p:sp>
          <p:nvSpPr>
            <p:cNvPr id="6" name="流程图: 过程 5">
              <a:extLst>
                <a:ext uri="{FF2B5EF4-FFF2-40B4-BE49-F238E27FC236}">
                  <a16:creationId xmlns:a16="http://schemas.microsoft.com/office/drawing/2014/main" id="{D3D82113-F0AF-08C8-BC4F-E6F9E23FD94C}"/>
                </a:ext>
              </a:extLst>
            </p:cNvPr>
            <p:cNvSpPr/>
            <p:nvPr/>
          </p:nvSpPr>
          <p:spPr>
            <a:xfrm>
              <a:off x="6285784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J40</a:t>
              </a:r>
              <a:endParaRPr lang="zh-CN" altLang="en-US" dirty="0"/>
            </a:p>
          </p:txBody>
        </p:sp>
        <p:sp>
          <p:nvSpPr>
            <p:cNvPr id="7" name="流程图: 过程 6">
              <a:extLst>
                <a:ext uri="{FF2B5EF4-FFF2-40B4-BE49-F238E27FC236}">
                  <a16:creationId xmlns:a16="http://schemas.microsoft.com/office/drawing/2014/main" id="{402FB86C-6F8A-7DF9-2A46-2943AA8E44C5}"/>
                </a:ext>
              </a:extLst>
            </p:cNvPr>
            <p:cNvSpPr/>
            <p:nvPr/>
          </p:nvSpPr>
          <p:spPr>
            <a:xfrm>
              <a:off x="5672590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J41</a:t>
              </a:r>
              <a:endParaRPr lang="zh-CN" altLang="en-US" dirty="0"/>
            </a:p>
          </p:txBody>
        </p:sp>
        <p:sp>
          <p:nvSpPr>
            <p:cNvPr id="8" name="流程图: 过程 7">
              <a:extLst>
                <a:ext uri="{FF2B5EF4-FFF2-40B4-BE49-F238E27FC236}">
                  <a16:creationId xmlns:a16="http://schemas.microsoft.com/office/drawing/2014/main" id="{5A4B56FE-0845-B392-C200-A462E29B244B}"/>
                </a:ext>
              </a:extLst>
            </p:cNvPr>
            <p:cNvSpPr/>
            <p:nvPr/>
          </p:nvSpPr>
          <p:spPr>
            <a:xfrm>
              <a:off x="3632680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J35</a:t>
              </a:r>
              <a:endParaRPr lang="zh-CN" altLang="en-US" dirty="0"/>
            </a:p>
          </p:txBody>
        </p:sp>
        <p:sp>
          <p:nvSpPr>
            <p:cNvPr id="9" name="流程图: 过程 8">
              <a:extLst>
                <a:ext uri="{FF2B5EF4-FFF2-40B4-BE49-F238E27FC236}">
                  <a16:creationId xmlns:a16="http://schemas.microsoft.com/office/drawing/2014/main" id="{8C750909-7FC5-A4BA-1B35-7A4C3A290D4F}"/>
                </a:ext>
              </a:extLst>
            </p:cNvPr>
            <p:cNvSpPr/>
            <p:nvPr/>
          </p:nvSpPr>
          <p:spPr>
            <a:xfrm>
              <a:off x="4267855" y="4283018"/>
              <a:ext cx="517583" cy="435634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J36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1DDE643-BDB7-DD51-5A00-1C1DA302C5FE}"/>
                </a:ext>
              </a:extLst>
            </p:cNvPr>
            <p:cNvSpPr/>
            <p:nvPr/>
          </p:nvSpPr>
          <p:spPr>
            <a:xfrm>
              <a:off x="3536829" y="2893448"/>
              <a:ext cx="3574210" cy="941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Custom EXT Board</a:t>
              </a:r>
              <a:endParaRPr lang="zh-CN" altLang="en-US" b="1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0EAE9995-A11F-2CDF-AC1C-E16B4B035FA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V="1">
              <a:off x="3891472" y="3835167"/>
              <a:ext cx="0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3B5A4C7E-67E0-A6A2-A5E9-FC1147F1D71C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V="1">
              <a:off x="5931382" y="3835167"/>
              <a:ext cx="0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AB867A90-C77E-E5B0-BCA2-87BDF85E785C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4526646" y="3835167"/>
              <a:ext cx="1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37E74EB-B621-44B6-D915-C6573A590BB5}"/>
                </a:ext>
              </a:extLst>
            </p:cNvPr>
            <p:cNvCxnSpPr>
              <a:stCxn id="6" idx="0"/>
            </p:cNvCxnSpPr>
            <p:nvPr/>
          </p:nvCxnSpPr>
          <p:spPr>
            <a:xfrm flipH="1" flipV="1">
              <a:off x="6544575" y="3835167"/>
              <a:ext cx="1" cy="44785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2FFEE53-4CD2-85FB-F075-79AE88C77FC2}"/>
                </a:ext>
              </a:extLst>
            </p:cNvPr>
            <p:cNvCxnSpPr/>
            <p:nvPr/>
          </p:nvCxnSpPr>
          <p:spPr>
            <a:xfrm flipV="1">
              <a:off x="4548996" y="1897811"/>
              <a:ext cx="0" cy="9956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0E7CFC4-4EBA-495D-3983-05CA29A19598}"/>
                </a:ext>
              </a:extLst>
            </p:cNvPr>
            <p:cNvCxnSpPr/>
            <p:nvPr/>
          </p:nvCxnSpPr>
          <p:spPr>
            <a:xfrm flipV="1">
              <a:off x="6159260" y="1897811"/>
              <a:ext cx="0" cy="995637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26">
              <a:extLst>
                <a:ext uri="{FF2B5EF4-FFF2-40B4-BE49-F238E27FC236}">
                  <a16:creationId xmlns:a16="http://schemas.microsoft.com/office/drawing/2014/main" id="{7BB7DE1E-53EB-748F-EC52-1D6C8932E24B}"/>
                </a:ext>
              </a:extLst>
            </p:cNvPr>
            <p:cNvCxnSpPr>
              <a:stCxn id="3" idx="3"/>
              <a:endCxn id="4" idx="0"/>
            </p:cNvCxnSpPr>
            <p:nvPr/>
          </p:nvCxnSpPr>
          <p:spPr>
            <a:xfrm>
              <a:off x="7111038" y="1394604"/>
              <a:ext cx="1789985" cy="1498844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D0454085-18ED-F3BC-AE7D-0F2D462DA264}"/>
                </a:ext>
              </a:extLst>
            </p:cNvPr>
            <p:cNvCxnSpPr>
              <a:stCxn id="4" idx="1"/>
              <a:endCxn id="10" idx="3"/>
            </p:cNvCxnSpPr>
            <p:nvPr/>
          </p:nvCxnSpPr>
          <p:spPr>
            <a:xfrm flipH="1">
              <a:off x="7111039" y="3364308"/>
              <a:ext cx="713119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连接符: 肘形 30">
              <a:extLst>
                <a:ext uri="{FF2B5EF4-FFF2-40B4-BE49-F238E27FC236}">
                  <a16:creationId xmlns:a16="http://schemas.microsoft.com/office/drawing/2014/main" id="{CF8EBF22-DEF5-AB44-E56C-EB239C51668C}"/>
                </a:ext>
              </a:extLst>
            </p:cNvPr>
            <p:cNvCxnSpPr>
              <a:stCxn id="4" idx="2"/>
              <a:endCxn id="5" idx="3"/>
            </p:cNvCxnSpPr>
            <p:nvPr/>
          </p:nvCxnSpPr>
          <p:spPr>
            <a:xfrm rot="5400000">
              <a:off x="7369297" y="3576909"/>
              <a:ext cx="1273469" cy="1789985"/>
            </a:xfrm>
            <a:prstGeom prst="bentConnector2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51FA6BF-63D5-DA8A-71B9-82A859DC98F4}"/>
                </a:ext>
              </a:extLst>
            </p:cNvPr>
            <p:cNvSpPr txBox="1"/>
            <p:nvPr/>
          </p:nvSpPr>
          <p:spPr>
            <a:xfrm>
              <a:off x="7727749" y="1086826"/>
              <a:ext cx="55656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Eth…</a:t>
              </a:r>
              <a:endParaRPr lang="zh-CN" altLang="en-US" sz="1400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7828B86-8565-1455-D253-CCB1C8728C56}"/>
                </a:ext>
              </a:extLst>
            </p:cNvPr>
            <p:cNvSpPr txBox="1"/>
            <p:nvPr/>
          </p:nvSpPr>
          <p:spPr>
            <a:xfrm>
              <a:off x="6124756" y="2145001"/>
              <a:ext cx="8627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USB2TTL</a:t>
              </a:r>
            </a:p>
            <a:p>
              <a:r>
                <a:rPr lang="en-US" altLang="zh-CN" sz="1400" dirty="0"/>
                <a:t>Adapter</a:t>
              </a:r>
              <a:endParaRPr lang="zh-CN" altLang="en-US" sz="1400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DC4A747-AD9F-43C2-A96F-F5403CD9DAF7}"/>
                </a:ext>
              </a:extLst>
            </p:cNvPr>
            <p:cNvSpPr txBox="1"/>
            <p:nvPr/>
          </p:nvSpPr>
          <p:spPr>
            <a:xfrm>
              <a:off x="4516504" y="2132943"/>
              <a:ext cx="115608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Flashpro4</a:t>
              </a:r>
            </a:p>
            <a:p>
              <a:r>
                <a:rPr lang="en-US" altLang="zh-CN" sz="1400" dirty="0"/>
                <a:t>Programmer</a:t>
              </a:r>
              <a:endParaRPr lang="zh-CN" altLang="en-US" sz="1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D6CA6698-F5CD-9F2C-8427-2CB400233578}"/>
                </a:ext>
              </a:extLst>
            </p:cNvPr>
            <p:cNvSpPr txBox="1"/>
            <p:nvPr/>
          </p:nvSpPr>
          <p:spPr>
            <a:xfrm>
              <a:off x="3820973" y="39317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Jtag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4E7D32C7-7BA1-BE60-BD2D-0A8BA41CB251}"/>
                </a:ext>
              </a:extLst>
            </p:cNvPr>
            <p:cNvSpPr txBox="1"/>
            <p:nvPr/>
          </p:nvSpPr>
          <p:spPr>
            <a:xfrm>
              <a:off x="4457936" y="3931749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Debug</a:t>
              </a:r>
              <a:endParaRPr lang="zh-CN" altLang="en-US" sz="1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BC0DC968-FAFB-7EFD-1B79-94F17A308D03}"/>
                </a:ext>
              </a:extLst>
            </p:cNvPr>
            <p:cNvSpPr txBox="1"/>
            <p:nvPr/>
          </p:nvSpPr>
          <p:spPr>
            <a:xfrm>
              <a:off x="6477910" y="3931749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Debug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0AC1A10B-6F10-EC63-AB2D-C331550E49DC}"/>
                </a:ext>
              </a:extLst>
            </p:cNvPr>
            <p:cNvSpPr txBox="1"/>
            <p:nvPr/>
          </p:nvSpPr>
          <p:spPr>
            <a:xfrm>
              <a:off x="5871725" y="3931749"/>
              <a:ext cx="4956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Jtag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8412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FBFC8-B0C4-9A00-4AA4-984847B00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2E2931B5-48BC-1A60-DD92-1363D6BD0EE1}"/>
              </a:ext>
            </a:extLst>
          </p:cNvPr>
          <p:cNvSpPr/>
          <p:nvPr/>
        </p:nvSpPr>
        <p:spPr>
          <a:xfrm>
            <a:off x="1104180" y="2508698"/>
            <a:ext cx="9729039" cy="377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0542107-CF9B-7091-00FA-0F5A347B3D14}"/>
              </a:ext>
            </a:extLst>
          </p:cNvPr>
          <p:cNvSpPr/>
          <p:nvPr/>
        </p:nvSpPr>
        <p:spPr>
          <a:xfrm>
            <a:off x="4852515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7688BD-C6B9-301B-5202-13D4AD1F6B2E}"/>
              </a:ext>
            </a:extLst>
          </p:cNvPr>
          <p:cNvSpPr/>
          <p:nvPr/>
        </p:nvSpPr>
        <p:spPr>
          <a:xfrm>
            <a:off x="4852515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USB-Adapter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2425E51-8315-523F-3FD2-E26550BAB086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48899" y="1648012"/>
            <a:ext cx="0" cy="350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B5AF89-4EED-43C4-1ADE-0EE8F1876A10}"/>
              </a:ext>
            </a:extLst>
          </p:cNvPr>
          <p:cNvCxnSpPr>
            <a:cxnSpLocks/>
            <a:stCxn id="4" idx="2"/>
            <a:endCxn id="103" idx="0"/>
          </p:cNvCxnSpPr>
          <p:nvPr/>
        </p:nvCxnSpPr>
        <p:spPr>
          <a:xfrm>
            <a:off x="5948899" y="2330806"/>
            <a:ext cx="1" cy="358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E9508BD8-9AEC-0240-DFCE-F0D720068871}"/>
              </a:ext>
            </a:extLst>
          </p:cNvPr>
          <p:cNvSpPr txBox="1"/>
          <p:nvPr/>
        </p:nvSpPr>
        <p:spPr>
          <a:xfrm>
            <a:off x="5947091" y="16698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 Cable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67786DE-380C-4F0D-9D19-452C16942686}"/>
              </a:ext>
            </a:extLst>
          </p:cNvPr>
          <p:cNvSpPr txBox="1"/>
          <p:nvPr/>
        </p:nvSpPr>
        <p:spPr>
          <a:xfrm>
            <a:off x="5993502" y="23548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49483C6-64FF-79AA-A8D6-EF326429A622}"/>
              </a:ext>
            </a:extLst>
          </p:cNvPr>
          <p:cNvSpPr/>
          <p:nvPr/>
        </p:nvSpPr>
        <p:spPr>
          <a:xfrm>
            <a:off x="402022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GPIO_IF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09713BA-76DE-ED07-BC6B-44C9FC6DFA38}"/>
              </a:ext>
            </a:extLst>
          </p:cNvPr>
          <p:cNvSpPr/>
          <p:nvPr/>
        </p:nvSpPr>
        <p:spPr>
          <a:xfrm>
            <a:off x="5342883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FPGA_IF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EAEF76-06F4-CB69-28DD-1B78C6AA632D}"/>
              </a:ext>
            </a:extLst>
          </p:cNvPr>
          <p:cNvSpPr/>
          <p:nvPr/>
        </p:nvSpPr>
        <p:spPr>
          <a:xfrm>
            <a:off x="667704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EEP_IF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A96C0F5-8102-CBDE-2107-481E1D5C3A8F}"/>
              </a:ext>
            </a:extLst>
          </p:cNvPr>
          <p:cNvSpPr/>
          <p:nvPr/>
        </p:nvSpPr>
        <p:spPr>
          <a:xfrm>
            <a:off x="268789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br>
              <a:rPr lang="en-US" altLang="zh-CN" dirty="0"/>
            </a:br>
            <a:r>
              <a:rPr lang="en-US" altLang="zh-CN" dirty="0"/>
              <a:t>GEN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C218D5-FB24-4023-5CE1-1837B095D58E}"/>
              </a:ext>
            </a:extLst>
          </p:cNvPr>
          <p:cNvSpPr/>
          <p:nvPr/>
        </p:nvSpPr>
        <p:spPr>
          <a:xfrm>
            <a:off x="8011215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PHY</a:t>
            </a:r>
            <a:br>
              <a:rPr lang="en-US" altLang="zh-CN" dirty="0"/>
            </a:br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EBB51BB-0C24-FA64-E8FB-E9644AC22B02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8898" y="4066652"/>
            <a:ext cx="0" cy="14712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B75AF94E-280C-F894-9E99-1BC98550133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551922" y="4140966"/>
            <a:ext cx="1471291" cy="132266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F32185A3-A4FC-FE1F-2F1C-AD672429D79F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3885761" y="3474805"/>
            <a:ext cx="1471291" cy="265498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6C230D8B-6049-9715-8FB9-02CCEFBC117B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880336" y="4135214"/>
            <a:ext cx="1471291" cy="133416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1020812A-B39E-9D21-5B74-64034DE92B7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547419" y="3468131"/>
            <a:ext cx="1471291" cy="26683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CAB67659-323D-E183-9DE7-23F747B84E2D}"/>
              </a:ext>
            </a:extLst>
          </p:cNvPr>
          <p:cNvSpPr txBox="1"/>
          <p:nvPr/>
        </p:nvSpPr>
        <p:spPr>
          <a:xfrm>
            <a:off x="5947835" y="4508011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A898BF-EAAB-9F30-A5C3-B3728B5A0434}"/>
              </a:ext>
            </a:extLst>
          </p:cNvPr>
          <p:cNvSpPr txBox="1"/>
          <p:nvPr/>
        </p:nvSpPr>
        <p:spPr>
          <a:xfrm>
            <a:off x="8607336" y="268941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HW-FPGA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EF9C437-7264-E713-57C8-560C1CDAFF4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609376" y="1977606"/>
            <a:ext cx="2308354" cy="53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1CAADF71-647C-5DB8-1AAA-9785B97C6EAC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HW FPGA Design Diagram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F0E5B8E6-5D40-0BDF-538B-E9658744E35E}"/>
              </a:ext>
            </a:extLst>
          </p:cNvPr>
          <p:cNvSpPr/>
          <p:nvPr/>
        </p:nvSpPr>
        <p:spPr>
          <a:xfrm>
            <a:off x="4327184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b="1" dirty="0"/>
              <a:t>CMD_SERVER</a:t>
            </a:r>
            <a:endParaRPr lang="zh-CN" altLang="en-US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8B231724-7C99-2E22-ACA1-EE83B1DD8B10}"/>
              </a:ext>
            </a:extLst>
          </p:cNvPr>
          <p:cNvGrpSpPr/>
          <p:nvPr/>
        </p:nvGrpSpPr>
        <p:grpSpPr>
          <a:xfrm>
            <a:off x="4851776" y="2751348"/>
            <a:ext cx="2193506" cy="1315304"/>
            <a:chOff x="4201913" y="2751348"/>
            <a:chExt cx="2193506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2B9517E-5360-B553-1A00-159600455A0D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ADDER_DECODE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C7DE704-2323-AF87-3579-80C5C1817C33}"/>
                </a:ext>
              </a:extLst>
            </p:cNvPr>
            <p:cNvSpPr/>
            <p:nvPr/>
          </p:nvSpPr>
          <p:spPr>
            <a:xfrm>
              <a:off x="420191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UART_INTERFACE</a:t>
              </a:r>
              <a:endParaRPr lang="zh-CN" altLang="en-US" sz="16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74314B24-21E3-E609-D718-011D813696E1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MSG_GET/SET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9979E640-AA6D-6C6F-9362-59CBBE30D4A4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OPB_EMU_TARGET</a:t>
              </a:r>
              <a:endParaRPr lang="zh-CN" altLang="en-US" sz="1600" dirty="0"/>
            </a:p>
          </p:txBody>
        </p:sp>
      </p:grpSp>
      <p:sp>
        <p:nvSpPr>
          <p:cNvPr id="34" name="矩形 33">
            <a:extLst>
              <a:ext uri="{FF2B5EF4-FFF2-40B4-BE49-F238E27FC236}">
                <a16:creationId xmlns:a16="http://schemas.microsoft.com/office/drawing/2014/main" id="{D329ED53-BB3E-3363-1787-3FEE5BF4A9C8}"/>
              </a:ext>
            </a:extLst>
          </p:cNvPr>
          <p:cNvSpPr/>
          <p:nvPr/>
        </p:nvSpPr>
        <p:spPr>
          <a:xfrm>
            <a:off x="135878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7F5D8EC-3BA0-9D43-E511-A959DD701581}"/>
              </a:ext>
            </a:extLst>
          </p:cNvPr>
          <p:cNvSpPr/>
          <p:nvPr/>
        </p:nvSpPr>
        <p:spPr>
          <a:xfrm>
            <a:off x="9350357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615D874-DF78-1498-E300-CEBC2836B66B}"/>
              </a:ext>
            </a:extLst>
          </p:cNvPr>
          <p:cNvCxnSpPr>
            <a:stCxn id="34" idx="0"/>
            <a:endCxn id="103" idx="2"/>
          </p:cNvCxnSpPr>
          <p:nvPr/>
        </p:nvCxnSpPr>
        <p:spPr>
          <a:xfrm rot="5400000" flipH="1" flipV="1">
            <a:off x="3379746" y="2968790"/>
            <a:ext cx="1154202" cy="3984105"/>
          </a:xfrm>
          <a:prstGeom prst="bentConnector3">
            <a:avLst>
              <a:gd name="adj1" fmla="val 63952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120EC321-7F27-AEA1-90FB-DDA9A7C84326}"/>
              </a:ext>
            </a:extLst>
          </p:cNvPr>
          <p:cNvCxnSpPr>
            <a:stCxn id="35" idx="0"/>
            <a:endCxn id="103" idx="2"/>
          </p:cNvCxnSpPr>
          <p:nvPr/>
        </p:nvCxnSpPr>
        <p:spPr>
          <a:xfrm rot="16200000" flipV="1">
            <a:off x="7375535" y="2957106"/>
            <a:ext cx="1154202" cy="4007472"/>
          </a:xfrm>
          <a:prstGeom prst="bentConnector3">
            <a:avLst>
              <a:gd name="adj1" fmla="val 63951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9F5EC123-7FD6-AA08-68A3-5B924FD1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968" y="322644"/>
            <a:ext cx="3740990" cy="19205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86291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A907A-3AC6-4099-29BF-3E4AD5E8D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矩形 45">
            <a:extLst>
              <a:ext uri="{FF2B5EF4-FFF2-40B4-BE49-F238E27FC236}">
                <a16:creationId xmlns:a16="http://schemas.microsoft.com/office/drawing/2014/main" id="{06AE0A2E-1029-BBD0-F64A-B018587A169A}"/>
              </a:ext>
            </a:extLst>
          </p:cNvPr>
          <p:cNvSpPr/>
          <p:nvPr/>
        </p:nvSpPr>
        <p:spPr>
          <a:xfrm>
            <a:off x="1104180" y="2508698"/>
            <a:ext cx="9729039" cy="3777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2FD505F-4A7D-1E6C-AD1C-4E0C7F9B338A}"/>
              </a:ext>
            </a:extLst>
          </p:cNvPr>
          <p:cNvSpPr/>
          <p:nvPr/>
        </p:nvSpPr>
        <p:spPr>
          <a:xfrm>
            <a:off x="4852515" y="1237141"/>
            <a:ext cx="2192767" cy="4108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PC</a:t>
            </a:r>
            <a:endParaRPr lang="zh-CN" altLang="en-US" b="1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104AE6-0D36-62CD-F358-5A59A562BE9B}"/>
              </a:ext>
            </a:extLst>
          </p:cNvPr>
          <p:cNvSpPr/>
          <p:nvPr/>
        </p:nvSpPr>
        <p:spPr>
          <a:xfrm>
            <a:off x="4852515" y="1998384"/>
            <a:ext cx="2192767" cy="3324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USB-Adapter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FC3BC0D-5D4A-6E92-25AF-21F349E15EC3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948899" y="1648012"/>
            <a:ext cx="0" cy="35037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491FFE4-5EF6-1658-93A4-15A11C3A002B}"/>
              </a:ext>
            </a:extLst>
          </p:cNvPr>
          <p:cNvCxnSpPr>
            <a:cxnSpLocks/>
            <a:stCxn id="4" idx="2"/>
            <a:endCxn id="103" idx="0"/>
          </p:cNvCxnSpPr>
          <p:nvPr/>
        </p:nvCxnSpPr>
        <p:spPr>
          <a:xfrm>
            <a:off x="5948899" y="2330806"/>
            <a:ext cx="1" cy="3586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4CD8EB3C-8CB2-03EF-9E97-1D4ABB694CFC}"/>
              </a:ext>
            </a:extLst>
          </p:cNvPr>
          <p:cNvSpPr txBox="1"/>
          <p:nvPr/>
        </p:nvSpPr>
        <p:spPr>
          <a:xfrm>
            <a:off x="5947091" y="1669829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USB Cable</a:t>
            </a:r>
            <a:endParaRPr lang="zh-CN" altLang="en-US" sz="1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828D12E-8D29-79F6-7F99-3D07D127F82F}"/>
              </a:ext>
            </a:extLst>
          </p:cNvPr>
          <p:cNvSpPr txBox="1"/>
          <p:nvPr/>
        </p:nvSpPr>
        <p:spPr>
          <a:xfrm>
            <a:off x="5993502" y="2354810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UART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4C2C87-BA17-7BE0-C71A-CBDBA394D694}"/>
              </a:ext>
            </a:extLst>
          </p:cNvPr>
          <p:cNvSpPr/>
          <p:nvPr/>
        </p:nvSpPr>
        <p:spPr>
          <a:xfrm>
            <a:off x="402022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GPIO_IF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4D5F555-A730-37AC-85D1-3EB1BC94BB74}"/>
              </a:ext>
            </a:extLst>
          </p:cNvPr>
          <p:cNvSpPr/>
          <p:nvPr/>
        </p:nvSpPr>
        <p:spPr>
          <a:xfrm>
            <a:off x="5342883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ADC_IF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BA0D3BD-B223-CA73-3182-568C3AA651E5}"/>
              </a:ext>
            </a:extLst>
          </p:cNvPr>
          <p:cNvSpPr/>
          <p:nvPr/>
        </p:nvSpPr>
        <p:spPr>
          <a:xfrm>
            <a:off x="667704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DAC_IF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5AE875-330D-3AA8-65B7-C98718DC55B7}"/>
              </a:ext>
            </a:extLst>
          </p:cNvPr>
          <p:cNvSpPr/>
          <p:nvPr/>
        </p:nvSpPr>
        <p:spPr>
          <a:xfrm>
            <a:off x="2687899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CLOCK</a:t>
            </a:r>
            <a:br>
              <a:rPr lang="en-US" altLang="zh-CN" dirty="0"/>
            </a:br>
            <a:r>
              <a:rPr lang="en-US" altLang="zh-CN" dirty="0"/>
              <a:t>GEN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DCE6B2-9178-8CB9-3A24-55E686891827}"/>
              </a:ext>
            </a:extLst>
          </p:cNvPr>
          <p:cNvSpPr/>
          <p:nvPr/>
        </p:nvSpPr>
        <p:spPr>
          <a:xfrm>
            <a:off x="8011215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RS422</a:t>
            </a:r>
            <a:br>
              <a:rPr lang="en-US" altLang="zh-CN" dirty="0"/>
            </a:br>
            <a:r>
              <a:rPr lang="en-US" altLang="zh-CN" dirty="0"/>
              <a:t>TEST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5CDCBF-B106-A752-E953-E09B5AD6422A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5948898" y="4066652"/>
            <a:ext cx="0" cy="1471291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0B157BE6-0B90-7931-18A3-D1CB92CF1DDA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5400000">
            <a:off x="4551922" y="4140966"/>
            <a:ext cx="1471291" cy="1322663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C328AC-F0BE-7505-1188-33871B82E4E8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3885761" y="3474805"/>
            <a:ext cx="1471291" cy="265498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EB7E93F0-EC24-433C-E7E9-6E7ED24D3A42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 rot="16200000" flipH="1">
            <a:off x="5880336" y="4135214"/>
            <a:ext cx="1471291" cy="133416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4B91B6F3-5D12-D981-EC71-087C708A0A03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16200000" flipH="1">
            <a:off x="6547419" y="3468131"/>
            <a:ext cx="1471291" cy="2668332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65C3C62-57FC-E049-D168-7ADC41E3FA1D}"/>
              </a:ext>
            </a:extLst>
          </p:cNvPr>
          <p:cNvSpPr txBox="1"/>
          <p:nvPr/>
        </p:nvSpPr>
        <p:spPr>
          <a:xfrm>
            <a:off x="5947835" y="4508011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OPB BUS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57D0829-57D0-D9C0-1300-8AD94455FD84}"/>
              </a:ext>
            </a:extLst>
          </p:cNvPr>
          <p:cNvSpPr txBox="1"/>
          <p:nvPr/>
        </p:nvSpPr>
        <p:spPr>
          <a:xfrm>
            <a:off x="8607336" y="268941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APP-FPGA</a:t>
            </a:r>
            <a:endParaRPr lang="zh-CN" altLang="en-US" b="1" dirty="0"/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7F2C248-6D76-0611-A628-C54C906D3DD6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6609376" y="1977606"/>
            <a:ext cx="2308354" cy="53109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7F19371-1409-5B81-9F64-4EBB2BE4305C}"/>
              </a:ext>
            </a:extLst>
          </p:cNvPr>
          <p:cNvSpPr txBox="1"/>
          <p:nvPr/>
        </p:nvSpPr>
        <p:spPr>
          <a:xfrm>
            <a:off x="62042" y="28198"/>
            <a:ext cx="5221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APP FPGA Design Diagram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FB732FF-2F19-9F92-D185-0191D60E28F1}"/>
              </a:ext>
            </a:extLst>
          </p:cNvPr>
          <p:cNvSpPr/>
          <p:nvPr/>
        </p:nvSpPr>
        <p:spPr>
          <a:xfrm>
            <a:off x="4327184" y="2689412"/>
            <a:ext cx="3243431" cy="1694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algn="ctr"/>
            <a:r>
              <a:rPr lang="en-US" altLang="zh-CN" b="1" dirty="0"/>
              <a:t>CMD_SERVER</a:t>
            </a:r>
            <a:endParaRPr lang="zh-CN" altLang="en-US" b="1" dirty="0"/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EAF73FDB-52DE-3318-BE62-842DCEB0FCA3}"/>
              </a:ext>
            </a:extLst>
          </p:cNvPr>
          <p:cNvGrpSpPr/>
          <p:nvPr/>
        </p:nvGrpSpPr>
        <p:grpSpPr>
          <a:xfrm>
            <a:off x="4851776" y="2751348"/>
            <a:ext cx="2193506" cy="1315304"/>
            <a:chOff x="4201913" y="2751348"/>
            <a:chExt cx="2193506" cy="13153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0ED13DD-3392-64FB-C4FA-CB603F92F6F1}"/>
                </a:ext>
              </a:extLst>
            </p:cNvPr>
            <p:cNvSpPr/>
            <p:nvPr/>
          </p:nvSpPr>
          <p:spPr>
            <a:xfrm>
              <a:off x="4202651" y="3759629"/>
              <a:ext cx="2192767" cy="30702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ADDER_DECODE</a:t>
              </a:r>
              <a:endParaRPr lang="zh-CN" altLang="en-US" sz="1600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5DD8B72C-75AA-3166-811D-465DF10F8FF9}"/>
                </a:ext>
              </a:extLst>
            </p:cNvPr>
            <p:cNvSpPr/>
            <p:nvPr/>
          </p:nvSpPr>
          <p:spPr>
            <a:xfrm>
              <a:off x="4201913" y="2751348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UART_INTERFACE</a:t>
              </a:r>
              <a:endParaRPr lang="zh-CN" altLang="en-US" sz="1600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CD8418E8-767E-7EDD-7AF9-1C8860966B98}"/>
                </a:ext>
              </a:extLst>
            </p:cNvPr>
            <p:cNvSpPr/>
            <p:nvPr/>
          </p:nvSpPr>
          <p:spPr>
            <a:xfrm>
              <a:off x="4202652" y="3089281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MSG_GET/SET</a:t>
              </a:r>
              <a:endParaRPr lang="zh-CN" altLang="en-US" sz="1600" dirty="0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3C56B71F-0021-78C6-9571-C3F45120EE3E}"/>
                </a:ext>
              </a:extLst>
            </p:cNvPr>
            <p:cNvSpPr/>
            <p:nvPr/>
          </p:nvSpPr>
          <p:spPr>
            <a:xfrm>
              <a:off x="4202652" y="3424455"/>
              <a:ext cx="2192767" cy="32229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OPB_EMU_TARGET</a:t>
              </a:r>
              <a:endParaRPr lang="zh-CN" altLang="en-US" sz="1600" dirty="0"/>
            </a:p>
          </p:txBody>
        </p:sp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51FE84F5-7E29-4BBA-120A-B7075D2DC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7730" y="476187"/>
            <a:ext cx="3009368" cy="184334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4" name="矩形 33">
            <a:extLst>
              <a:ext uri="{FF2B5EF4-FFF2-40B4-BE49-F238E27FC236}">
                <a16:creationId xmlns:a16="http://schemas.microsoft.com/office/drawing/2014/main" id="{DDF31465-C03B-4C61-EF0A-7D80A2E98556}"/>
              </a:ext>
            </a:extLst>
          </p:cNvPr>
          <p:cNvSpPr/>
          <p:nvPr/>
        </p:nvSpPr>
        <p:spPr>
          <a:xfrm>
            <a:off x="1358780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SCRATCH_PAD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4FC4ED4-2CD7-C8DD-A4D7-F881200F630F}"/>
              </a:ext>
            </a:extLst>
          </p:cNvPr>
          <p:cNvSpPr/>
          <p:nvPr/>
        </p:nvSpPr>
        <p:spPr>
          <a:xfrm>
            <a:off x="9350357" y="5537943"/>
            <a:ext cx="1212030" cy="618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CAN_IF</a:t>
            </a:r>
            <a:endParaRPr lang="zh-CN" altLang="en-US" dirty="0"/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E4FE6BCE-5160-C908-8EDA-64DC9148510E}"/>
              </a:ext>
            </a:extLst>
          </p:cNvPr>
          <p:cNvCxnSpPr>
            <a:stCxn id="34" idx="0"/>
            <a:endCxn id="103" idx="2"/>
          </p:cNvCxnSpPr>
          <p:nvPr/>
        </p:nvCxnSpPr>
        <p:spPr>
          <a:xfrm rot="5400000" flipH="1" flipV="1">
            <a:off x="3379746" y="2968790"/>
            <a:ext cx="1154202" cy="3984105"/>
          </a:xfrm>
          <a:prstGeom prst="bentConnector3">
            <a:avLst>
              <a:gd name="adj1" fmla="val 63952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CD91FED2-C109-38EB-E67F-4A7F04234B2C}"/>
              </a:ext>
            </a:extLst>
          </p:cNvPr>
          <p:cNvCxnSpPr>
            <a:stCxn id="35" idx="0"/>
            <a:endCxn id="103" idx="2"/>
          </p:cNvCxnSpPr>
          <p:nvPr/>
        </p:nvCxnSpPr>
        <p:spPr>
          <a:xfrm rot="16200000" flipV="1">
            <a:off x="7375535" y="2957106"/>
            <a:ext cx="1154202" cy="4007472"/>
          </a:xfrm>
          <a:prstGeom prst="bentConnector3">
            <a:avLst>
              <a:gd name="adj1" fmla="val 63951"/>
            </a:avLst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6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DD31048B-5582-225C-1E52-0493CC9E23FE}"/>
              </a:ext>
            </a:extLst>
          </p:cNvPr>
          <p:cNvGrpSpPr/>
          <p:nvPr/>
        </p:nvGrpSpPr>
        <p:grpSpPr>
          <a:xfrm>
            <a:off x="3506542" y="150028"/>
            <a:ext cx="8256634" cy="5593334"/>
            <a:chOff x="2282856" y="268941"/>
            <a:chExt cx="9174038" cy="621481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5EAA4CF-1AB3-C1E9-EE92-617BABA37E70}"/>
                </a:ext>
              </a:extLst>
            </p:cNvPr>
            <p:cNvSpPr/>
            <p:nvPr/>
          </p:nvSpPr>
          <p:spPr>
            <a:xfrm>
              <a:off x="2333067" y="268941"/>
              <a:ext cx="7133864" cy="195654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816A3149-50A2-3C5B-E4E1-1477A057A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2856" y="2225488"/>
              <a:ext cx="7281926" cy="4258269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9D7C9B4B-1854-98F9-14DE-411BD9C13496}"/>
                </a:ext>
              </a:extLst>
            </p:cNvPr>
            <p:cNvSpPr/>
            <p:nvPr/>
          </p:nvSpPr>
          <p:spPr>
            <a:xfrm>
              <a:off x="2700171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 </a:t>
              </a:r>
              <a:endParaRPr lang="zh-CN" altLang="en-US" sz="1600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04865C7-B853-5CC4-555F-C585FA469659}"/>
                </a:ext>
              </a:extLst>
            </p:cNvPr>
            <p:cNvSpPr/>
            <p:nvPr/>
          </p:nvSpPr>
          <p:spPr>
            <a:xfrm>
              <a:off x="4401672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7CFAAE-2368-9AB1-93D9-0FCF1A5AB2E9}"/>
                </a:ext>
              </a:extLst>
            </p:cNvPr>
            <p:cNvSpPr/>
            <p:nvPr/>
          </p:nvSpPr>
          <p:spPr>
            <a:xfrm>
              <a:off x="6208957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5FF1126-58BE-56B6-7726-BEA8D240E759}"/>
                </a:ext>
              </a:extLst>
            </p:cNvPr>
            <p:cNvSpPr/>
            <p:nvPr/>
          </p:nvSpPr>
          <p:spPr>
            <a:xfrm>
              <a:off x="7833361" y="1456951"/>
              <a:ext cx="1167204" cy="65621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/>
                <a:t>coreCAN</a:t>
              </a:r>
              <a:endParaRPr lang="zh-CN" altLang="en-US" sz="1600" b="1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36DF6FE-6B8E-E753-F0C7-6C35253CB40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3283773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5050CD3-8269-1E48-372B-6F1106288A99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4985274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4037F9E8-93D8-D5CD-D51B-1C54A762E6C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792559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873DDFB-9D20-9CE5-896D-E17E4D3E8F12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8416963" y="2113167"/>
              <a:ext cx="0" cy="123963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7E83D83F-A30E-0ED9-3A9C-3FDE6B41F1B9}"/>
                </a:ext>
              </a:extLst>
            </p:cNvPr>
            <p:cNvSpPr/>
            <p:nvPr/>
          </p:nvSpPr>
          <p:spPr>
            <a:xfrm>
              <a:off x="2700171" y="540588"/>
              <a:ext cx="6300394" cy="52908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/>
                <a:t>CMD_SERVER</a:t>
              </a:r>
              <a:endParaRPr lang="zh-CN" altLang="en-US" b="1" dirty="0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E3EF561-37D5-5470-49C2-47BEAB36EFCC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3283773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682EB9C2-2305-4E42-D835-B67BB854B7A8}"/>
                </a:ext>
              </a:extLst>
            </p:cNvPr>
            <p:cNvCxnSpPr>
              <a:stCxn id="5" idx="0"/>
            </p:cNvCxnSpPr>
            <p:nvPr/>
          </p:nvCxnSpPr>
          <p:spPr>
            <a:xfrm flipV="1">
              <a:off x="4985274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F08B33A-B5A3-122B-34E1-DC2A3EF40AE6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6792559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CD7F3F5F-7E22-D784-AE91-3967972312DB}"/>
                </a:ext>
              </a:extLst>
            </p:cNvPr>
            <p:cNvCxnSpPr>
              <a:stCxn id="7" idx="0"/>
            </p:cNvCxnSpPr>
            <p:nvPr/>
          </p:nvCxnSpPr>
          <p:spPr>
            <a:xfrm flipV="1">
              <a:off x="8416963" y="1069675"/>
              <a:ext cx="0" cy="387276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446C3B3-6313-15A0-1A72-90624FFC3A4F}"/>
                </a:ext>
              </a:extLst>
            </p:cNvPr>
            <p:cNvSpPr/>
            <p:nvPr/>
          </p:nvSpPr>
          <p:spPr>
            <a:xfrm>
              <a:off x="9925498" y="540588"/>
              <a:ext cx="1375185" cy="529087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USB</a:t>
              </a:r>
            </a:p>
            <a:p>
              <a:pPr algn="ctr"/>
              <a:r>
                <a:rPr lang="en-US" altLang="zh-CN" sz="1600" dirty="0"/>
                <a:t>Adapter</a:t>
              </a:r>
              <a:endParaRPr lang="zh-CN" altLang="en-US" sz="1600" dirty="0"/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F357A69-B461-ACAB-2129-5B5861098495}"/>
                </a:ext>
              </a:extLst>
            </p:cNvPr>
            <p:cNvCxnSpPr>
              <a:cxnSpLocks/>
              <a:stCxn id="20" idx="3"/>
              <a:endCxn id="30" idx="1"/>
            </p:cNvCxnSpPr>
            <p:nvPr/>
          </p:nvCxnSpPr>
          <p:spPr>
            <a:xfrm>
              <a:off x="9000565" y="805132"/>
              <a:ext cx="92493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FA05DAB-D57D-00CD-6BED-BCD173C56B07}"/>
                </a:ext>
              </a:extLst>
            </p:cNvPr>
            <p:cNvSpPr/>
            <p:nvPr/>
          </p:nvSpPr>
          <p:spPr>
            <a:xfrm>
              <a:off x="9769287" y="1714767"/>
              <a:ext cx="1687607" cy="262190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altLang="zh-CN" dirty="0" err="1"/>
                <a:t>JabilTest</a:t>
              </a:r>
              <a:r>
                <a:rPr lang="en-US" altLang="zh-CN" dirty="0"/>
                <a:t> SW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8D6912C-692B-D7E9-7144-1F531DEEE332}"/>
                </a:ext>
              </a:extLst>
            </p:cNvPr>
            <p:cNvSpPr/>
            <p:nvPr/>
          </p:nvSpPr>
          <p:spPr>
            <a:xfrm>
              <a:off x="9999162" y="222219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canInst1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B44ACEF-3AC2-3205-D61F-A3326BB7ABAE}"/>
                </a:ext>
              </a:extLst>
            </p:cNvPr>
            <p:cNvSpPr/>
            <p:nvPr/>
          </p:nvSpPr>
          <p:spPr>
            <a:xfrm>
              <a:off x="9999162" y="269028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canInst2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1713B19-74CD-A234-7F3F-7ADE45A43818}"/>
                </a:ext>
              </a:extLst>
            </p:cNvPr>
            <p:cNvSpPr/>
            <p:nvPr/>
          </p:nvSpPr>
          <p:spPr>
            <a:xfrm>
              <a:off x="9999162" y="3166572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canInst3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7C4AB4D5-0A11-661C-3D83-90A283BE2FE0}"/>
                </a:ext>
              </a:extLst>
            </p:cNvPr>
            <p:cNvSpPr/>
            <p:nvPr/>
          </p:nvSpPr>
          <p:spPr>
            <a:xfrm>
              <a:off x="9988209" y="3642857"/>
              <a:ext cx="1239446" cy="436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canInst4</a:t>
              </a:r>
              <a:endParaRPr lang="zh-CN" altLang="en-US" dirty="0"/>
            </a:p>
          </p:txBody>
        </p: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D1978F2-AE37-F5EC-DF60-C88B73664FB9}"/>
                </a:ext>
              </a:extLst>
            </p:cNvPr>
            <p:cNvCxnSpPr>
              <a:cxnSpLocks/>
              <a:stCxn id="30" idx="2"/>
              <a:endCxn id="37" idx="0"/>
            </p:cNvCxnSpPr>
            <p:nvPr/>
          </p:nvCxnSpPr>
          <p:spPr>
            <a:xfrm>
              <a:off x="10613091" y="1069675"/>
              <a:ext cx="0" cy="645092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6307DE0E-A42F-0B26-6959-BAA0ED83A487}"/>
              </a:ext>
            </a:extLst>
          </p:cNvPr>
          <p:cNvSpPr txBox="1"/>
          <p:nvPr/>
        </p:nvSpPr>
        <p:spPr>
          <a:xfrm>
            <a:off x="62041" y="28198"/>
            <a:ext cx="2964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CAN_IF Module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IP: </a:t>
            </a:r>
            <a:r>
              <a:rPr lang="en-US" altLang="zh-CN" b="1" dirty="0">
                <a:hlinkClick r:id="rId3"/>
              </a:rPr>
              <a:t>coreCAN</a:t>
            </a:r>
            <a:endParaRPr lang="en-US" altLang="zh-CN" b="1" dirty="0"/>
          </a:p>
          <a:p>
            <a:pPr marL="285750" indent="-285750">
              <a:buFontTx/>
              <a:buChar char="-"/>
            </a:pPr>
            <a:r>
              <a:rPr lang="en-US" altLang="zh-CN" b="1" dirty="0"/>
              <a:t>Evaluation License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Silver Libero</a:t>
            </a:r>
          </a:p>
          <a:p>
            <a:pPr marL="285750" indent="-285750">
              <a:buFontTx/>
              <a:buChar char="-"/>
            </a:pPr>
            <a:r>
              <a:rPr lang="en-US" altLang="zh-CN" b="1" dirty="0"/>
              <a:t>4 hours limitation</a:t>
            </a: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4BD4A68D-1E0A-8E91-E3D2-7FF69AA937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57" y="3253232"/>
            <a:ext cx="2510270" cy="2122084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:a16="http://schemas.microsoft.com/office/drawing/2014/main" id="{7D0D9479-A2A6-E8D8-65D2-79728A330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057" y="5703043"/>
            <a:ext cx="9982273" cy="113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105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D4083B-F63C-EB6B-E78E-368698D6B3AC}"/>
              </a:ext>
            </a:extLst>
          </p:cNvPr>
          <p:cNvSpPr txBox="1"/>
          <p:nvPr/>
        </p:nvSpPr>
        <p:spPr>
          <a:xfrm>
            <a:off x="49342" y="85348"/>
            <a:ext cx="471315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FPGA Design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FPGA Register Map</a:t>
            </a:r>
          </a:p>
          <a:p>
            <a:pPr marL="342900" indent="-342900">
              <a:buAutoNum type="arabicPeriod"/>
            </a:pPr>
            <a:r>
              <a:rPr lang="en-US" altLang="zh-CN" dirty="0"/>
              <a:t>Write Register</a:t>
            </a:r>
          </a:p>
          <a:p>
            <a:pPr lvl="1"/>
            <a:r>
              <a:rPr lang="en-US" altLang="zh-CN" dirty="0"/>
              <a:t>- OPB Write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Read Register</a:t>
            </a:r>
          </a:p>
          <a:p>
            <a:pPr lvl="1"/>
            <a:r>
              <a:rPr lang="en-US" altLang="zh-CN" dirty="0"/>
              <a:t>- OPB Read</a:t>
            </a:r>
          </a:p>
          <a:p>
            <a:endParaRPr lang="en-US" altLang="zh-CN" dirty="0"/>
          </a:p>
          <a:p>
            <a:r>
              <a:rPr lang="en-US" altLang="zh-CN" b="1" dirty="0"/>
              <a:t>Communication Protocol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OPB Write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OPB-Write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OPB-Write Message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OPB Read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Send OPB-Read Message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altLang="zh-CN" dirty="0"/>
              <a:t>Receive OPB-Read Message</a:t>
            </a:r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7A6209D-AC5C-A65C-21F2-7F9BFBB6AA29}"/>
              </a:ext>
            </a:extLst>
          </p:cNvPr>
          <p:cNvGraphicFramePr>
            <a:graphicFrameLocks noGrp="1"/>
          </p:cNvGraphicFramePr>
          <p:nvPr/>
        </p:nvGraphicFramePr>
        <p:xfrm>
          <a:off x="247629" y="5512422"/>
          <a:ext cx="866778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037">
                  <a:extLst>
                    <a:ext uri="{9D8B030D-6E8A-4147-A177-3AD203B41FA5}">
                      <a16:colId xmlns:a16="http://schemas.microsoft.com/office/drawing/2014/main" val="79820288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20514720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35826055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779472811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00013543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014424183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691193059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154147748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2550300017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577558344"/>
                    </a:ext>
                  </a:extLst>
                </a:gridCol>
                <a:gridCol w="738875">
                  <a:extLst>
                    <a:ext uri="{9D8B030D-6E8A-4147-A177-3AD203B41FA5}">
                      <a16:colId xmlns:a16="http://schemas.microsoft.com/office/drawing/2014/main" val="395949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Bytes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53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OPB-Write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5A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dirty="0"/>
                        <a:t>OPB_DO[31:0]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233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OPB-Read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5B</a:t>
                      </a:r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OPB_ADDR[31:0]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OPB_DI[31:0]</a:t>
                      </a:r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360420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901EBDE3-42E9-4E0A-E009-A6D4B1AE4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923" y="233058"/>
            <a:ext cx="6892735" cy="509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723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243</Words>
  <Application>Microsoft Office PowerPoint</Application>
  <PresentationFormat>宽屏</PresentationFormat>
  <Paragraphs>120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Yalong Xu</dc:creator>
  <cp:lastModifiedBy>Yalong Xu</cp:lastModifiedBy>
  <cp:revision>16</cp:revision>
  <dcterms:created xsi:type="dcterms:W3CDTF">2025-08-03T04:31:58Z</dcterms:created>
  <dcterms:modified xsi:type="dcterms:W3CDTF">2025-08-05T08:47:18Z</dcterms:modified>
</cp:coreProperties>
</file>