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9" r:id="rId32"/>
    <p:sldId id="285" r:id="rId33"/>
    <p:sldId id="286" r:id="rId34"/>
    <p:sldId id="287" r:id="rId35"/>
    <p:sldId id="288"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257" r:id="rId54"/>
    <p:sldId id="258" r:id="rId5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01302C-C3AB-40B9-B7A1-5CFCFB8EA8FA}" v="1037" dt="2023-01-16T03:29:4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7" d="100"/>
          <a:sy n="67" d="100"/>
        </p:scale>
        <p:origin x="8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8093-D5DD-9E3A-F415-8A95AF1839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FF84EA90-31B7-4051-4032-E88A1CC46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850BBB63-F09A-BBC7-14C8-4963648AFF93}"/>
              </a:ext>
            </a:extLst>
          </p:cNvPr>
          <p:cNvSpPr>
            <a:spLocks noGrp="1"/>
          </p:cNvSpPr>
          <p:nvPr>
            <p:ph type="dt" sz="half" idx="10"/>
          </p:nvPr>
        </p:nvSpPr>
        <p:spPr/>
        <p:txBody>
          <a:bodyPr/>
          <a:lstStyle/>
          <a:p>
            <a:fld id="{08492E0E-671E-4526-A539-4D2EE98454B7}" type="datetimeFigureOut">
              <a:rPr lang="vi-VN" smtClean="0"/>
              <a:t>16/01/2023</a:t>
            </a:fld>
            <a:endParaRPr lang="vi-VN"/>
          </a:p>
        </p:txBody>
      </p:sp>
      <p:sp>
        <p:nvSpPr>
          <p:cNvPr id="5" name="Footer Placeholder 4">
            <a:extLst>
              <a:ext uri="{FF2B5EF4-FFF2-40B4-BE49-F238E27FC236}">
                <a16:creationId xmlns:a16="http://schemas.microsoft.com/office/drawing/2014/main" id="{4CC9C645-0B2A-9D8B-D82C-C0A50F4DE8C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BCC5FD2-C1A0-B1AD-E3A6-CE66402D3872}"/>
              </a:ext>
            </a:extLst>
          </p:cNvPr>
          <p:cNvSpPr>
            <a:spLocks noGrp="1"/>
          </p:cNvSpPr>
          <p:nvPr>
            <p:ph type="sldNum" sz="quarter" idx="12"/>
          </p:nvPr>
        </p:nvSpPr>
        <p:spPr/>
        <p:txBody>
          <a:bodyPr/>
          <a:lstStyle/>
          <a:p>
            <a:fld id="{66A1F996-79CC-4B66-AB68-1E5DC74C5264}" type="slidenum">
              <a:rPr lang="vi-VN" smtClean="0"/>
              <a:t>‹#›</a:t>
            </a:fld>
            <a:endParaRPr lang="vi-VN"/>
          </a:p>
        </p:txBody>
      </p:sp>
    </p:spTree>
    <p:extLst>
      <p:ext uri="{BB962C8B-B14F-4D97-AF65-F5344CB8AC3E}">
        <p14:creationId xmlns:p14="http://schemas.microsoft.com/office/powerpoint/2010/main" val="153842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AAC3-24A9-225D-A0FD-96EF17D8D310}"/>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7A3C0D9-148D-E356-D5D8-329882C502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A6408EE-9818-9BA3-5FDA-D3E6D766D848}"/>
              </a:ext>
            </a:extLst>
          </p:cNvPr>
          <p:cNvSpPr>
            <a:spLocks noGrp="1"/>
          </p:cNvSpPr>
          <p:nvPr>
            <p:ph type="dt" sz="half" idx="10"/>
          </p:nvPr>
        </p:nvSpPr>
        <p:spPr/>
        <p:txBody>
          <a:bodyPr/>
          <a:lstStyle/>
          <a:p>
            <a:fld id="{08492E0E-671E-4526-A539-4D2EE98454B7}" type="datetimeFigureOut">
              <a:rPr lang="vi-VN" smtClean="0"/>
              <a:t>16/01/2023</a:t>
            </a:fld>
            <a:endParaRPr lang="vi-VN"/>
          </a:p>
        </p:txBody>
      </p:sp>
      <p:sp>
        <p:nvSpPr>
          <p:cNvPr id="5" name="Footer Placeholder 4">
            <a:extLst>
              <a:ext uri="{FF2B5EF4-FFF2-40B4-BE49-F238E27FC236}">
                <a16:creationId xmlns:a16="http://schemas.microsoft.com/office/drawing/2014/main" id="{C30E6ABB-A514-0624-43B6-F75716F9C0E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DBAEA04-3FDC-2721-65C3-A09BF0551146}"/>
              </a:ext>
            </a:extLst>
          </p:cNvPr>
          <p:cNvSpPr>
            <a:spLocks noGrp="1"/>
          </p:cNvSpPr>
          <p:nvPr>
            <p:ph type="sldNum" sz="quarter" idx="12"/>
          </p:nvPr>
        </p:nvSpPr>
        <p:spPr/>
        <p:txBody>
          <a:bodyPr/>
          <a:lstStyle/>
          <a:p>
            <a:fld id="{66A1F996-79CC-4B66-AB68-1E5DC74C5264}" type="slidenum">
              <a:rPr lang="vi-VN" smtClean="0"/>
              <a:t>‹#›</a:t>
            </a:fld>
            <a:endParaRPr lang="vi-VN"/>
          </a:p>
        </p:txBody>
      </p:sp>
    </p:spTree>
    <p:extLst>
      <p:ext uri="{BB962C8B-B14F-4D97-AF65-F5344CB8AC3E}">
        <p14:creationId xmlns:p14="http://schemas.microsoft.com/office/powerpoint/2010/main" val="394236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B93DB-9639-74A5-9EBF-CE15BA7701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439DAEC-5457-CFCC-B7CE-0936A8B7EF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50E74B5-C500-0D7E-4061-2EE24400074F}"/>
              </a:ext>
            </a:extLst>
          </p:cNvPr>
          <p:cNvSpPr>
            <a:spLocks noGrp="1"/>
          </p:cNvSpPr>
          <p:nvPr>
            <p:ph type="dt" sz="half" idx="10"/>
          </p:nvPr>
        </p:nvSpPr>
        <p:spPr/>
        <p:txBody>
          <a:bodyPr/>
          <a:lstStyle/>
          <a:p>
            <a:fld id="{08492E0E-671E-4526-A539-4D2EE98454B7}" type="datetimeFigureOut">
              <a:rPr lang="vi-VN" smtClean="0"/>
              <a:t>16/01/2023</a:t>
            </a:fld>
            <a:endParaRPr lang="vi-VN"/>
          </a:p>
        </p:txBody>
      </p:sp>
      <p:sp>
        <p:nvSpPr>
          <p:cNvPr id="5" name="Footer Placeholder 4">
            <a:extLst>
              <a:ext uri="{FF2B5EF4-FFF2-40B4-BE49-F238E27FC236}">
                <a16:creationId xmlns:a16="http://schemas.microsoft.com/office/drawing/2014/main" id="{A73C1BC3-9898-D0BF-F7C2-0083B0EC2843}"/>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67BF15E-5088-B041-9A67-BBFB4F0DBAF9}"/>
              </a:ext>
            </a:extLst>
          </p:cNvPr>
          <p:cNvSpPr>
            <a:spLocks noGrp="1"/>
          </p:cNvSpPr>
          <p:nvPr>
            <p:ph type="sldNum" sz="quarter" idx="12"/>
          </p:nvPr>
        </p:nvSpPr>
        <p:spPr/>
        <p:txBody>
          <a:bodyPr/>
          <a:lstStyle/>
          <a:p>
            <a:fld id="{66A1F996-79CC-4B66-AB68-1E5DC74C5264}" type="slidenum">
              <a:rPr lang="vi-VN" smtClean="0"/>
              <a:t>‹#›</a:t>
            </a:fld>
            <a:endParaRPr lang="vi-VN"/>
          </a:p>
        </p:txBody>
      </p:sp>
    </p:spTree>
    <p:extLst>
      <p:ext uri="{BB962C8B-B14F-4D97-AF65-F5344CB8AC3E}">
        <p14:creationId xmlns:p14="http://schemas.microsoft.com/office/powerpoint/2010/main" val="38059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ACE8-C91B-CAC6-2FAE-FB1E636FE7CD}"/>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87BC1847-572D-96C8-DE35-FF368B1D5B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A099C2C-E933-8EAA-595A-7FF59AB05D19}"/>
              </a:ext>
            </a:extLst>
          </p:cNvPr>
          <p:cNvSpPr>
            <a:spLocks noGrp="1"/>
          </p:cNvSpPr>
          <p:nvPr>
            <p:ph type="dt" sz="half" idx="10"/>
          </p:nvPr>
        </p:nvSpPr>
        <p:spPr/>
        <p:txBody>
          <a:bodyPr/>
          <a:lstStyle/>
          <a:p>
            <a:fld id="{08492E0E-671E-4526-A539-4D2EE98454B7}" type="datetimeFigureOut">
              <a:rPr lang="vi-VN" smtClean="0"/>
              <a:t>16/01/2023</a:t>
            </a:fld>
            <a:endParaRPr lang="vi-VN"/>
          </a:p>
        </p:txBody>
      </p:sp>
      <p:sp>
        <p:nvSpPr>
          <p:cNvPr id="5" name="Footer Placeholder 4">
            <a:extLst>
              <a:ext uri="{FF2B5EF4-FFF2-40B4-BE49-F238E27FC236}">
                <a16:creationId xmlns:a16="http://schemas.microsoft.com/office/drawing/2014/main" id="{70F86680-8238-64B3-2E31-ADD1AB56565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7A03EAB-C7B4-61B2-FABE-2C588A6FB556}"/>
              </a:ext>
            </a:extLst>
          </p:cNvPr>
          <p:cNvSpPr>
            <a:spLocks noGrp="1"/>
          </p:cNvSpPr>
          <p:nvPr>
            <p:ph type="sldNum" sz="quarter" idx="12"/>
          </p:nvPr>
        </p:nvSpPr>
        <p:spPr/>
        <p:txBody>
          <a:bodyPr/>
          <a:lstStyle/>
          <a:p>
            <a:fld id="{66A1F996-79CC-4B66-AB68-1E5DC74C5264}" type="slidenum">
              <a:rPr lang="vi-VN" smtClean="0"/>
              <a:t>‹#›</a:t>
            </a:fld>
            <a:endParaRPr lang="vi-VN"/>
          </a:p>
        </p:txBody>
      </p:sp>
    </p:spTree>
    <p:extLst>
      <p:ext uri="{BB962C8B-B14F-4D97-AF65-F5344CB8AC3E}">
        <p14:creationId xmlns:p14="http://schemas.microsoft.com/office/powerpoint/2010/main" val="132336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E05E-88C0-5026-FB44-200DC7FC52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BD84298F-7238-DE5E-2FDD-E676EC38D1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73D78-DE77-2F6D-E723-00004D08BF80}"/>
              </a:ext>
            </a:extLst>
          </p:cNvPr>
          <p:cNvSpPr>
            <a:spLocks noGrp="1"/>
          </p:cNvSpPr>
          <p:nvPr>
            <p:ph type="dt" sz="half" idx="10"/>
          </p:nvPr>
        </p:nvSpPr>
        <p:spPr/>
        <p:txBody>
          <a:bodyPr/>
          <a:lstStyle/>
          <a:p>
            <a:fld id="{08492E0E-671E-4526-A539-4D2EE98454B7}" type="datetimeFigureOut">
              <a:rPr lang="vi-VN" smtClean="0"/>
              <a:t>16/01/2023</a:t>
            </a:fld>
            <a:endParaRPr lang="vi-VN"/>
          </a:p>
        </p:txBody>
      </p:sp>
      <p:sp>
        <p:nvSpPr>
          <p:cNvPr id="5" name="Footer Placeholder 4">
            <a:extLst>
              <a:ext uri="{FF2B5EF4-FFF2-40B4-BE49-F238E27FC236}">
                <a16:creationId xmlns:a16="http://schemas.microsoft.com/office/drawing/2014/main" id="{4DB1280F-A4F1-78F4-4BAF-1767ACDF51D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818BC59-FCD9-8744-56B1-CFAC5009F6F6}"/>
              </a:ext>
            </a:extLst>
          </p:cNvPr>
          <p:cNvSpPr>
            <a:spLocks noGrp="1"/>
          </p:cNvSpPr>
          <p:nvPr>
            <p:ph type="sldNum" sz="quarter" idx="12"/>
          </p:nvPr>
        </p:nvSpPr>
        <p:spPr/>
        <p:txBody>
          <a:bodyPr/>
          <a:lstStyle/>
          <a:p>
            <a:fld id="{66A1F996-79CC-4B66-AB68-1E5DC74C5264}" type="slidenum">
              <a:rPr lang="vi-VN" smtClean="0"/>
              <a:t>‹#›</a:t>
            </a:fld>
            <a:endParaRPr lang="vi-VN"/>
          </a:p>
        </p:txBody>
      </p:sp>
    </p:spTree>
    <p:extLst>
      <p:ext uri="{BB962C8B-B14F-4D97-AF65-F5344CB8AC3E}">
        <p14:creationId xmlns:p14="http://schemas.microsoft.com/office/powerpoint/2010/main" val="34368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9D3B-5108-28EE-5260-3CA54CC0099C}"/>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924430D5-BAB1-DC1B-933F-972444491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6E3989CE-334C-96EC-A0CB-F35E4B69E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6F666443-23F7-96DF-FF5D-BFEEE806F873}"/>
              </a:ext>
            </a:extLst>
          </p:cNvPr>
          <p:cNvSpPr>
            <a:spLocks noGrp="1"/>
          </p:cNvSpPr>
          <p:nvPr>
            <p:ph type="dt" sz="half" idx="10"/>
          </p:nvPr>
        </p:nvSpPr>
        <p:spPr/>
        <p:txBody>
          <a:bodyPr/>
          <a:lstStyle/>
          <a:p>
            <a:fld id="{08492E0E-671E-4526-A539-4D2EE98454B7}" type="datetimeFigureOut">
              <a:rPr lang="vi-VN" smtClean="0"/>
              <a:t>16/01/2023</a:t>
            </a:fld>
            <a:endParaRPr lang="vi-VN"/>
          </a:p>
        </p:txBody>
      </p:sp>
      <p:sp>
        <p:nvSpPr>
          <p:cNvPr id="6" name="Footer Placeholder 5">
            <a:extLst>
              <a:ext uri="{FF2B5EF4-FFF2-40B4-BE49-F238E27FC236}">
                <a16:creationId xmlns:a16="http://schemas.microsoft.com/office/drawing/2014/main" id="{5FC3764A-6447-8920-DEDB-844680A2B68D}"/>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8874FB0-ACAD-89D9-F1C0-BB818A1F63DD}"/>
              </a:ext>
            </a:extLst>
          </p:cNvPr>
          <p:cNvSpPr>
            <a:spLocks noGrp="1"/>
          </p:cNvSpPr>
          <p:nvPr>
            <p:ph type="sldNum" sz="quarter" idx="12"/>
          </p:nvPr>
        </p:nvSpPr>
        <p:spPr/>
        <p:txBody>
          <a:bodyPr/>
          <a:lstStyle/>
          <a:p>
            <a:fld id="{66A1F996-79CC-4B66-AB68-1E5DC74C5264}" type="slidenum">
              <a:rPr lang="vi-VN" smtClean="0"/>
              <a:t>‹#›</a:t>
            </a:fld>
            <a:endParaRPr lang="vi-VN"/>
          </a:p>
        </p:txBody>
      </p:sp>
    </p:spTree>
    <p:extLst>
      <p:ext uri="{BB962C8B-B14F-4D97-AF65-F5344CB8AC3E}">
        <p14:creationId xmlns:p14="http://schemas.microsoft.com/office/powerpoint/2010/main" val="133229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5EBC-AA84-A804-4861-A0B60AB26C86}"/>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43D84737-C11D-5DD3-FB70-22C008E0D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78BDE-4466-16FF-42E2-1430B4D5B3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85679E87-91E8-85A9-AEA4-11F0401DAB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9279C2-3F86-9125-FC22-EBD0467482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C7F8A000-5730-A0BD-8D97-F52DE232C7EF}"/>
              </a:ext>
            </a:extLst>
          </p:cNvPr>
          <p:cNvSpPr>
            <a:spLocks noGrp="1"/>
          </p:cNvSpPr>
          <p:nvPr>
            <p:ph type="dt" sz="half" idx="10"/>
          </p:nvPr>
        </p:nvSpPr>
        <p:spPr/>
        <p:txBody>
          <a:bodyPr/>
          <a:lstStyle/>
          <a:p>
            <a:fld id="{08492E0E-671E-4526-A539-4D2EE98454B7}" type="datetimeFigureOut">
              <a:rPr lang="vi-VN" smtClean="0"/>
              <a:t>16/01/2023</a:t>
            </a:fld>
            <a:endParaRPr lang="vi-VN"/>
          </a:p>
        </p:txBody>
      </p:sp>
      <p:sp>
        <p:nvSpPr>
          <p:cNvPr id="8" name="Footer Placeholder 7">
            <a:extLst>
              <a:ext uri="{FF2B5EF4-FFF2-40B4-BE49-F238E27FC236}">
                <a16:creationId xmlns:a16="http://schemas.microsoft.com/office/drawing/2014/main" id="{CCDA929C-B454-E817-A150-1EA4BC5BDC1B}"/>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85BD9F66-0FA3-E244-764D-389389FD2235}"/>
              </a:ext>
            </a:extLst>
          </p:cNvPr>
          <p:cNvSpPr>
            <a:spLocks noGrp="1"/>
          </p:cNvSpPr>
          <p:nvPr>
            <p:ph type="sldNum" sz="quarter" idx="12"/>
          </p:nvPr>
        </p:nvSpPr>
        <p:spPr/>
        <p:txBody>
          <a:bodyPr/>
          <a:lstStyle/>
          <a:p>
            <a:fld id="{66A1F996-79CC-4B66-AB68-1E5DC74C5264}" type="slidenum">
              <a:rPr lang="vi-VN" smtClean="0"/>
              <a:t>‹#›</a:t>
            </a:fld>
            <a:endParaRPr lang="vi-VN"/>
          </a:p>
        </p:txBody>
      </p:sp>
    </p:spTree>
    <p:extLst>
      <p:ext uri="{BB962C8B-B14F-4D97-AF65-F5344CB8AC3E}">
        <p14:creationId xmlns:p14="http://schemas.microsoft.com/office/powerpoint/2010/main" val="10041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ADF5-12B7-C4EA-84BD-17D6F60DA253}"/>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4729FAFD-137C-F354-0BAE-8C4D316449CF}"/>
              </a:ext>
            </a:extLst>
          </p:cNvPr>
          <p:cNvSpPr>
            <a:spLocks noGrp="1"/>
          </p:cNvSpPr>
          <p:nvPr>
            <p:ph type="dt" sz="half" idx="10"/>
          </p:nvPr>
        </p:nvSpPr>
        <p:spPr/>
        <p:txBody>
          <a:bodyPr/>
          <a:lstStyle/>
          <a:p>
            <a:fld id="{08492E0E-671E-4526-A539-4D2EE98454B7}" type="datetimeFigureOut">
              <a:rPr lang="vi-VN" smtClean="0"/>
              <a:t>16/01/2023</a:t>
            </a:fld>
            <a:endParaRPr lang="vi-VN"/>
          </a:p>
        </p:txBody>
      </p:sp>
      <p:sp>
        <p:nvSpPr>
          <p:cNvPr id="4" name="Footer Placeholder 3">
            <a:extLst>
              <a:ext uri="{FF2B5EF4-FFF2-40B4-BE49-F238E27FC236}">
                <a16:creationId xmlns:a16="http://schemas.microsoft.com/office/drawing/2014/main" id="{BFA44AE3-4500-606E-B250-60084D0ABFF7}"/>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D587614D-709A-211C-6A3F-7CF4A62A0611}"/>
              </a:ext>
            </a:extLst>
          </p:cNvPr>
          <p:cNvSpPr>
            <a:spLocks noGrp="1"/>
          </p:cNvSpPr>
          <p:nvPr>
            <p:ph type="sldNum" sz="quarter" idx="12"/>
          </p:nvPr>
        </p:nvSpPr>
        <p:spPr/>
        <p:txBody>
          <a:bodyPr/>
          <a:lstStyle/>
          <a:p>
            <a:fld id="{66A1F996-79CC-4B66-AB68-1E5DC74C5264}" type="slidenum">
              <a:rPr lang="vi-VN" smtClean="0"/>
              <a:t>‹#›</a:t>
            </a:fld>
            <a:endParaRPr lang="vi-VN"/>
          </a:p>
        </p:txBody>
      </p:sp>
    </p:spTree>
    <p:extLst>
      <p:ext uri="{BB962C8B-B14F-4D97-AF65-F5344CB8AC3E}">
        <p14:creationId xmlns:p14="http://schemas.microsoft.com/office/powerpoint/2010/main" val="325229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92E26-DE6A-1C4F-7CE0-695911628977}"/>
              </a:ext>
            </a:extLst>
          </p:cNvPr>
          <p:cNvSpPr>
            <a:spLocks noGrp="1"/>
          </p:cNvSpPr>
          <p:nvPr>
            <p:ph type="dt" sz="half" idx="10"/>
          </p:nvPr>
        </p:nvSpPr>
        <p:spPr/>
        <p:txBody>
          <a:bodyPr/>
          <a:lstStyle/>
          <a:p>
            <a:fld id="{08492E0E-671E-4526-A539-4D2EE98454B7}" type="datetimeFigureOut">
              <a:rPr lang="vi-VN" smtClean="0"/>
              <a:t>16/01/2023</a:t>
            </a:fld>
            <a:endParaRPr lang="vi-VN"/>
          </a:p>
        </p:txBody>
      </p:sp>
      <p:sp>
        <p:nvSpPr>
          <p:cNvPr id="3" name="Footer Placeholder 2">
            <a:extLst>
              <a:ext uri="{FF2B5EF4-FFF2-40B4-BE49-F238E27FC236}">
                <a16:creationId xmlns:a16="http://schemas.microsoft.com/office/drawing/2014/main" id="{A3AA28FB-DBD0-4E94-C0E5-A3D0E324E99C}"/>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E5480CCD-5371-8506-813D-CA6C2565C96C}"/>
              </a:ext>
            </a:extLst>
          </p:cNvPr>
          <p:cNvSpPr>
            <a:spLocks noGrp="1"/>
          </p:cNvSpPr>
          <p:nvPr>
            <p:ph type="sldNum" sz="quarter" idx="12"/>
          </p:nvPr>
        </p:nvSpPr>
        <p:spPr/>
        <p:txBody>
          <a:bodyPr/>
          <a:lstStyle/>
          <a:p>
            <a:fld id="{66A1F996-79CC-4B66-AB68-1E5DC74C5264}" type="slidenum">
              <a:rPr lang="vi-VN" smtClean="0"/>
              <a:t>‹#›</a:t>
            </a:fld>
            <a:endParaRPr lang="vi-VN"/>
          </a:p>
        </p:txBody>
      </p:sp>
    </p:spTree>
    <p:extLst>
      <p:ext uri="{BB962C8B-B14F-4D97-AF65-F5344CB8AC3E}">
        <p14:creationId xmlns:p14="http://schemas.microsoft.com/office/powerpoint/2010/main" val="228969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B9B8-251F-F9DD-89A5-276A32CC1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A0C42B96-D292-3E69-5B30-2E7152AF2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BBAF483A-37F6-D084-9E97-CC403477D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61586-41BA-85E4-99F1-AB5740766AC3}"/>
              </a:ext>
            </a:extLst>
          </p:cNvPr>
          <p:cNvSpPr>
            <a:spLocks noGrp="1"/>
          </p:cNvSpPr>
          <p:nvPr>
            <p:ph type="dt" sz="half" idx="10"/>
          </p:nvPr>
        </p:nvSpPr>
        <p:spPr/>
        <p:txBody>
          <a:bodyPr/>
          <a:lstStyle/>
          <a:p>
            <a:fld id="{08492E0E-671E-4526-A539-4D2EE98454B7}" type="datetimeFigureOut">
              <a:rPr lang="vi-VN" smtClean="0"/>
              <a:t>16/01/2023</a:t>
            </a:fld>
            <a:endParaRPr lang="vi-VN"/>
          </a:p>
        </p:txBody>
      </p:sp>
      <p:sp>
        <p:nvSpPr>
          <p:cNvPr id="6" name="Footer Placeholder 5">
            <a:extLst>
              <a:ext uri="{FF2B5EF4-FFF2-40B4-BE49-F238E27FC236}">
                <a16:creationId xmlns:a16="http://schemas.microsoft.com/office/drawing/2014/main" id="{9549EA48-DB8F-DD78-57AC-30212EC3495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74EA84D-4C19-8B8B-40F6-800D93B5FF20}"/>
              </a:ext>
            </a:extLst>
          </p:cNvPr>
          <p:cNvSpPr>
            <a:spLocks noGrp="1"/>
          </p:cNvSpPr>
          <p:nvPr>
            <p:ph type="sldNum" sz="quarter" idx="12"/>
          </p:nvPr>
        </p:nvSpPr>
        <p:spPr/>
        <p:txBody>
          <a:bodyPr/>
          <a:lstStyle/>
          <a:p>
            <a:fld id="{66A1F996-79CC-4B66-AB68-1E5DC74C5264}" type="slidenum">
              <a:rPr lang="vi-VN" smtClean="0"/>
              <a:t>‹#›</a:t>
            </a:fld>
            <a:endParaRPr lang="vi-VN"/>
          </a:p>
        </p:txBody>
      </p:sp>
    </p:spTree>
    <p:extLst>
      <p:ext uri="{BB962C8B-B14F-4D97-AF65-F5344CB8AC3E}">
        <p14:creationId xmlns:p14="http://schemas.microsoft.com/office/powerpoint/2010/main" val="299130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4E0A-5EF0-1C91-CB75-0A470C14F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F5FF458D-0A75-77B3-3FFB-82B0B0123C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AEA296B3-46C1-E126-794A-483D3C887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9B1A-DA76-8D17-A19B-0DCE4F61000F}"/>
              </a:ext>
            </a:extLst>
          </p:cNvPr>
          <p:cNvSpPr>
            <a:spLocks noGrp="1"/>
          </p:cNvSpPr>
          <p:nvPr>
            <p:ph type="dt" sz="half" idx="10"/>
          </p:nvPr>
        </p:nvSpPr>
        <p:spPr/>
        <p:txBody>
          <a:bodyPr/>
          <a:lstStyle/>
          <a:p>
            <a:fld id="{08492E0E-671E-4526-A539-4D2EE98454B7}" type="datetimeFigureOut">
              <a:rPr lang="vi-VN" smtClean="0"/>
              <a:t>16/01/2023</a:t>
            </a:fld>
            <a:endParaRPr lang="vi-VN"/>
          </a:p>
        </p:txBody>
      </p:sp>
      <p:sp>
        <p:nvSpPr>
          <p:cNvPr id="6" name="Footer Placeholder 5">
            <a:extLst>
              <a:ext uri="{FF2B5EF4-FFF2-40B4-BE49-F238E27FC236}">
                <a16:creationId xmlns:a16="http://schemas.microsoft.com/office/drawing/2014/main" id="{8331806A-27B4-BEF6-A52A-B8AB0FC21422}"/>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53BB94E-5EC5-0EDE-3060-6C52478AFCED}"/>
              </a:ext>
            </a:extLst>
          </p:cNvPr>
          <p:cNvSpPr>
            <a:spLocks noGrp="1"/>
          </p:cNvSpPr>
          <p:nvPr>
            <p:ph type="sldNum" sz="quarter" idx="12"/>
          </p:nvPr>
        </p:nvSpPr>
        <p:spPr/>
        <p:txBody>
          <a:bodyPr/>
          <a:lstStyle/>
          <a:p>
            <a:fld id="{66A1F996-79CC-4B66-AB68-1E5DC74C5264}" type="slidenum">
              <a:rPr lang="vi-VN" smtClean="0"/>
              <a:t>‹#›</a:t>
            </a:fld>
            <a:endParaRPr lang="vi-VN"/>
          </a:p>
        </p:txBody>
      </p:sp>
    </p:spTree>
    <p:extLst>
      <p:ext uri="{BB962C8B-B14F-4D97-AF65-F5344CB8AC3E}">
        <p14:creationId xmlns:p14="http://schemas.microsoft.com/office/powerpoint/2010/main" val="16914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E5CD4F-5777-5F28-2D3F-99BE0A7C16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253FC3F6-66FC-F208-7B43-159BF8758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09E8B4A-1AB5-DD9B-474B-94EB8D1F6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92E0E-671E-4526-A539-4D2EE98454B7}" type="datetimeFigureOut">
              <a:rPr lang="vi-VN" smtClean="0"/>
              <a:t>16/01/2023</a:t>
            </a:fld>
            <a:endParaRPr lang="vi-VN"/>
          </a:p>
        </p:txBody>
      </p:sp>
      <p:sp>
        <p:nvSpPr>
          <p:cNvPr id="5" name="Footer Placeholder 4">
            <a:extLst>
              <a:ext uri="{FF2B5EF4-FFF2-40B4-BE49-F238E27FC236}">
                <a16:creationId xmlns:a16="http://schemas.microsoft.com/office/drawing/2014/main" id="{813E2448-F831-3E86-F251-0DFB13DF1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28F2BCD3-F8A6-773E-4B71-446A57127B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1F996-79CC-4B66-AB68-1E5DC74C5264}" type="slidenum">
              <a:rPr lang="vi-VN" smtClean="0"/>
              <a:t>‹#›</a:t>
            </a:fld>
            <a:endParaRPr lang="vi-VN"/>
          </a:p>
        </p:txBody>
      </p:sp>
    </p:spTree>
    <p:extLst>
      <p:ext uri="{BB962C8B-B14F-4D97-AF65-F5344CB8AC3E}">
        <p14:creationId xmlns:p14="http://schemas.microsoft.com/office/powerpoint/2010/main" val="97016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0.png"/><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8.png"/><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4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4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 Id="rId4" Type="http://schemas.openxmlformats.org/officeDocument/2006/relationships/image" Target="../media/image82.png"/></Relationships>
</file>

<file path=ppt/slides/_rels/slide4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xml"/><Relationship Id="rId4" Type="http://schemas.openxmlformats.org/officeDocument/2006/relationships/image" Target="../media/image85.png"/></Relationships>
</file>

<file path=ppt/slides/_rels/slide4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4" Type="http://schemas.openxmlformats.org/officeDocument/2006/relationships/image" Target="../media/image88.png"/></Relationships>
</file>

<file path=ppt/slides/_rels/slide4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4" Type="http://schemas.openxmlformats.org/officeDocument/2006/relationships/image" Target="../media/image91.png"/></Relationships>
</file>

<file path=ppt/slides/_rels/slide4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F2FC22-86D4-685D-4B69-C323644BBF3D}"/>
              </a:ext>
            </a:extLst>
          </p:cNvPr>
          <p:cNvPicPr>
            <a:picLocks noChangeAspect="1"/>
          </p:cNvPicPr>
          <p:nvPr/>
        </p:nvPicPr>
        <p:blipFill>
          <a:blip r:embed="rId2"/>
          <a:stretch>
            <a:fillRect/>
          </a:stretch>
        </p:blipFill>
        <p:spPr>
          <a:xfrm>
            <a:off x="6948486" y="1114426"/>
            <a:ext cx="4953000" cy="3667125"/>
          </a:xfrm>
          <a:prstGeom prst="rect">
            <a:avLst/>
          </a:prstGeom>
        </p:spPr>
      </p:pic>
      <p:pic>
        <p:nvPicPr>
          <p:cNvPr id="5" name="Picture 4">
            <a:extLst>
              <a:ext uri="{FF2B5EF4-FFF2-40B4-BE49-F238E27FC236}">
                <a16:creationId xmlns:a16="http://schemas.microsoft.com/office/drawing/2014/main" id="{4F970626-633E-6117-1F9E-60A7BED57EC4}"/>
              </a:ext>
            </a:extLst>
          </p:cNvPr>
          <p:cNvPicPr>
            <a:picLocks noChangeAspect="1"/>
          </p:cNvPicPr>
          <p:nvPr/>
        </p:nvPicPr>
        <p:blipFill>
          <a:blip r:embed="rId3"/>
          <a:stretch>
            <a:fillRect/>
          </a:stretch>
        </p:blipFill>
        <p:spPr>
          <a:xfrm>
            <a:off x="0" y="2881"/>
            <a:ext cx="6357938" cy="3478507"/>
          </a:xfrm>
          <a:prstGeom prst="rect">
            <a:avLst/>
          </a:prstGeom>
          <a:effectLst>
            <a:outerShdw dist="50800" dir="5400000" sx="1000" sy="1000" algn="ctr" rotWithShape="0">
              <a:srgbClr val="000000">
                <a:alpha val="92000"/>
              </a:srgbClr>
            </a:outerShdw>
          </a:effectLst>
        </p:spPr>
      </p:pic>
      <p:sp>
        <p:nvSpPr>
          <p:cNvPr id="8" name="TextBox 7">
            <a:extLst>
              <a:ext uri="{FF2B5EF4-FFF2-40B4-BE49-F238E27FC236}">
                <a16:creationId xmlns:a16="http://schemas.microsoft.com/office/drawing/2014/main" id="{435937AA-BFEB-3F38-E9D3-C38CB7C3C639}"/>
              </a:ext>
            </a:extLst>
          </p:cNvPr>
          <p:cNvSpPr txBox="1"/>
          <p:nvPr/>
        </p:nvSpPr>
        <p:spPr>
          <a:xfrm>
            <a:off x="4000500" y="2650391"/>
            <a:ext cx="4714875" cy="830997"/>
          </a:xfrm>
          <a:prstGeom prst="rect">
            <a:avLst/>
          </a:prstGeom>
          <a:noFill/>
        </p:spPr>
        <p:txBody>
          <a:bodyPr wrap="square" rtlCol="0">
            <a:spAutoFit/>
          </a:bodyPr>
          <a:lstStyle/>
          <a:p>
            <a:r>
              <a:rPr lang="en-US" sz="4800" dirty="0">
                <a:solidFill>
                  <a:schemeClr val="accent1"/>
                </a:solidFill>
              </a:rPr>
              <a:t>Control Systems</a:t>
            </a:r>
            <a:endParaRPr lang="vi-VN" sz="4800" dirty="0">
              <a:solidFill>
                <a:schemeClr val="accent1"/>
              </a:solidFill>
            </a:endParaRPr>
          </a:p>
        </p:txBody>
      </p:sp>
      <p:sp>
        <p:nvSpPr>
          <p:cNvPr id="9" name="TextBox 8">
            <a:extLst>
              <a:ext uri="{FF2B5EF4-FFF2-40B4-BE49-F238E27FC236}">
                <a16:creationId xmlns:a16="http://schemas.microsoft.com/office/drawing/2014/main" id="{D1FABDE1-C942-84DA-10B4-094040634E1E}"/>
              </a:ext>
            </a:extLst>
          </p:cNvPr>
          <p:cNvSpPr txBox="1"/>
          <p:nvPr/>
        </p:nvSpPr>
        <p:spPr>
          <a:xfrm>
            <a:off x="2912269" y="3583290"/>
            <a:ext cx="5238749" cy="400110"/>
          </a:xfrm>
          <a:prstGeom prst="rect">
            <a:avLst/>
          </a:prstGeom>
          <a:noFill/>
        </p:spPr>
        <p:txBody>
          <a:bodyPr wrap="square" rtlCol="0">
            <a:spAutoFit/>
          </a:bodyPr>
          <a:lstStyle/>
          <a:p>
            <a:r>
              <a:rPr lang="en-US" sz="2000" dirty="0">
                <a:solidFill>
                  <a:srgbClr val="FF0000"/>
                </a:solidFill>
              </a:rPr>
              <a:t>Project: Control of Inverted Pendulum</a:t>
            </a:r>
            <a:endParaRPr lang="vi-VN" sz="2000" dirty="0">
              <a:solidFill>
                <a:srgbClr val="FF0000"/>
              </a:solidFill>
            </a:endParaRPr>
          </a:p>
        </p:txBody>
      </p:sp>
      <p:sp>
        <p:nvSpPr>
          <p:cNvPr id="10" name="TextBox 9">
            <a:extLst>
              <a:ext uri="{FF2B5EF4-FFF2-40B4-BE49-F238E27FC236}">
                <a16:creationId xmlns:a16="http://schemas.microsoft.com/office/drawing/2014/main" id="{537CE1B5-3FB1-3624-8025-D08BC9D31373}"/>
              </a:ext>
            </a:extLst>
          </p:cNvPr>
          <p:cNvSpPr txBox="1"/>
          <p:nvPr/>
        </p:nvSpPr>
        <p:spPr>
          <a:xfrm>
            <a:off x="2911079" y="4571538"/>
            <a:ext cx="2971800" cy="646331"/>
          </a:xfrm>
          <a:prstGeom prst="rect">
            <a:avLst/>
          </a:prstGeom>
          <a:noFill/>
        </p:spPr>
        <p:txBody>
          <a:bodyPr wrap="square" rtlCol="0">
            <a:spAutoFit/>
          </a:bodyPr>
          <a:lstStyle/>
          <a:p>
            <a:r>
              <a:rPr lang="en-US" dirty="0"/>
              <a:t>Students: Pham Van Long</a:t>
            </a:r>
          </a:p>
          <a:p>
            <a:r>
              <a:rPr lang="en-US" dirty="0"/>
              <a:t>	Phan </a:t>
            </a:r>
            <a:r>
              <a:rPr lang="en-US" dirty="0" err="1"/>
              <a:t>Nhat</a:t>
            </a:r>
            <a:r>
              <a:rPr lang="en-US" dirty="0"/>
              <a:t> </a:t>
            </a:r>
            <a:r>
              <a:rPr lang="en-US" dirty="0" err="1"/>
              <a:t>Huy</a:t>
            </a:r>
            <a:endParaRPr lang="vi-VN" dirty="0"/>
          </a:p>
        </p:txBody>
      </p:sp>
      <p:sp>
        <p:nvSpPr>
          <p:cNvPr id="11" name="TextBox 10">
            <a:extLst>
              <a:ext uri="{FF2B5EF4-FFF2-40B4-BE49-F238E27FC236}">
                <a16:creationId xmlns:a16="http://schemas.microsoft.com/office/drawing/2014/main" id="{0A08D216-301E-4804-4224-771F8D71D15E}"/>
              </a:ext>
            </a:extLst>
          </p:cNvPr>
          <p:cNvSpPr txBox="1"/>
          <p:nvPr/>
        </p:nvSpPr>
        <p:spPr>
          <a:xfrm>
            <a:off x="2911079" y="4092803"/>
            <a:ext cx="4604146" cy="369332"/>
          </a:xfrm>
          <a:prstGeom prst="rect">
            <a:avLst/>
          </a:prstGeom>
          <a:noFill/>
        </p:spPr>
        <p:txBody>
          <a:bodyPr wrap="square" rtlCol="0">
            <a:spAutoFit/>
          </a:bodyPr>
          <a:lstStyle/>
          <a:p>
            <a:r>
              <a:rPr lang="vi-VN" b="0" i="0" u="none" strike="noStrike" dirty="0">
                <a:solidFill>
                  <a:srgbClr val="000000"/>
                </a:solidFill>
                <a:effectLst/>
                <a:latin typeface="Calibri" panose="020F0502020204030204" pitchFamily="34" charset="0"/>
                <a:cs typeface="Calibri" panose="020F0502020204030204" pitchFamily="34" charset="0"/>
              </a:rPr>
              <a:t>Instructor: Giuseppe calafiore, Phd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9254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Q2: State-space model of linearized system </a:t>
            </a:r>
          </a:p>
          <a:p>
            <a:r>
              <a:rPr lang="en-US" dirty="0">
                <a:solidFill>
                  <a:schemeClr val="accent1"/>
                </a:solidFill>
              </a:rPr>
              <a:t>Control of Inverted pendulum</a:t>
            </a:r>
            <a:endParaRPr lang="vi-VN" dirty="0">
              <a:solidFill>
                <a:schemeClr val="accent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223AF8-79A0-3C8B-B6F1-75D32E278816}"/>
                  </a:ext>
                </a:extLst>
              </p:cNvPr>
              <p:cNvSpPr txBox="1"/>
              <p:nvPr/>
            </p:nvSpPr>
            <p:spPr>
              <a:xfrm>
                <a:off x="1385887" y="1178898"/>
                <a:ext cx="10044113" cy="521950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By using Laplace expansion to compute determinant, we have:</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unc>
                        <m:func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det</m:t>
                          </m:r>
                        </m:fName>
                        <m:e>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𝑠𝐼</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𝐴</m:t>
                              </m:r>
                            </m:e>
                          </m:d>
                        </m:e>
                      </m:func>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𝑠𝑑𝑒𝑡</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3"/>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𝑀</m:t>
                                    </m:r>
                                  </m:den>
                                </m:f>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e>
                                <m:r>
                                  <a:rPr lang="en-US" sz="1800" i="1">
                                    <a:effectLst/>
                                    <a:latin typeface="Cambria Math" panose="02040503050406030204" pitchFamily="18" charset="0"/>
                                    <a:ea typeface="Yu Mincho" panose="02020400000000000000" pitchFamily="18" charset="-128"/>
                                    <a:cs typeface="Arial" panose="020B0604020202020204" pitchFamily="34" charset="0"/>
                                  </a:rPr>
                                  <m:t>−1</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𝑙𝑀</m:t>
                                    </m:r>
                                  </m:den>
                                </m:f>
                              </m:e>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mr>
                          </m:m>
                        </m:e>
                      </m:d>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func>
                        <m:func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det</m:t>
                          </m:r>
                        </m:fName>
                        <m:e>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2"/>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e>
                                    <m:r>
                                      <a:rPr lang="en-US" sz="1800" i="1">
                                        <a:effectLst/>
                                        <a:latin typeface="Cambria Math" panose="02040503050406030204" pitchFamily="18" charset="0"/>
                                        <a:ea typeface="Yu Mincho" panose="02020400000000000000" pitchFamily="18" charset="-128"/>
                                        <a:cs typeface="Arial" panose="020B0604020202020204" pitchFamily="34" charset="0"/>
                                      </a:rPr>
                                      <m:t>−1</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𝑙𝑀</m:t>
                                        </m:r>
                                      </m:den>
                                    </m:f>
                                  </m:e>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mr>
                              </m:m>
                            </m:e>
                          </m:d>
                        </m:e>
                      </m:func>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𝑙𝑀</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To obtain the eigenvalues, we set </a:t>
                </a:r>
                <a14:m>
                  <m:oMath xmlns:m="http://schemas.openxmlformats.org/officeDocument/2006/math">
                    <m:func>
                      <m:func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det</m:t>
                        </m:r>
                      </m:fName>
                      <m:e>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𝑠𝐼</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𝐴</m:t>
                            </m:r>
                          </m:e>
                        </m:d>
                      </m:e>
                    </m:func>
                    <m:r>
                      <a:rPr lang="en-US" sz="1800" i="1">
                        <a:effectLst/>
                        <a:latin typeface="Cambria Math" panose="02040503050406030204" pitchFamily="18" charset="0"/>
                        <a:ea typeface="Yu Mincho" panose="02020400000000000000" pitchFamily="18" charset="-128"/>
                        <a:cs typeface="Arial" panose="020B0604020202020204" pitchFamily="34" charset="0"/>
                      </a:rPr>
                      <m:t>=0</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then we get:</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𝜆</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r>
                            <a:rPr lang="en-US" sz="1800" b="0" i="1" smtClean="0">
                              <a:effectLst/>
                              <a:latin typeface="Cambria Math" panose="02040503050406030204" pitchFamily="18" charset="0"/>
                              <a:ea typeface="Yu Mincho" panose="02020400000000000000" pitchFamily="18" charset="-128"/>
                              <a:cs typeface="Arial" panose="020B0604020202020204" pitchFamily="34" charset="0"/>
                            </a:rPr>
                            <m:t>,2</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=0;</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𝜆</m:t>
                          </m:r>
                        </m:e>
                        <m:sub>
                          <m:r>
                            <a:rPr lang="en-US" sz="1800" b="0" i="1" smtClean="0">
                              <a:effectLst/>
                              <a:latin typeface="Cambria Math" panose="02040503050406030204" pitchFamily="18" charset="0"/>
                              <a:ea typeface="Yu Mincho" panose="02020400000000000000" pitchFamily="18" charset="-128"/>
                              <a:cs typeface="Arial" panose="020B0604020202020204" pitchFamily="34" charset="0"/>
                            </a:rPr>
                            <m:t>3,4</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vi-VN" sz="1800" b="0" i="1" smtClean="0">
                          <a:effectLst/>
                          <a:latin typeface="Cambria Math" panose="02040503050406030204" pitchFamily="18" charset="0"/>
                          <a:ea typeface="Yu Mincho" panose="02020400000000000000" pitchFamily="18" charset="-128"/>
                          <a:cs typeface="Arial" panose="020B0604020202020204" pitchFamily="34" charset="0"/>
                        </a:rPr>
                        <m:t>±</m:t>
                      </m:r>
                      <m:rad>
                        <m:radPr>
                          <m:degHide m:val="on"/>
                          <m:ctrlPr>
                            <a:rPr lang="vi-VN" sz="1800" i="1">
                              <a:effectLst/>
                              <a:latin typeface="Cambria Math" panose="02040503050406030204" pitchFamily="18" charset="0"/>
                              <a:ea typeface="Yu Mincho" panose="02020400000000000000" pitchFamily="18" charset="-128"/>
                              <a:cs typeface="Arial" panose="020B0604020202020204" pitchFamily="34" charset="0"/>
                            </a:rPr>
                          </m:ctrlPr>
                        </m:radPr>
                        <m:deg/>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𝑙𝑀</m:t>
                              </m:r>
                            </m:den>
                          </m:f>
                        </m:e>
                      </m:rad>
                      <m:r>
                        <a:rPr lang="en-US" sz="1800" i="1">
                          <a:effectLst/>
                          <a:latin typeface="Cambria Math" panose="02040503050406030204" pitchFamily="18" charset="0"/>
                          <a:ea typeface="Yu Mincho" panose="02020400000000000000" pitchFamily="18" charset="-128"/>
                          <a:cs typeface="Arial" panose="020B0604020202020204" pitchFamily="34" charset="0"/>
                        </a:rPr>
                        <m:t>;</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The system has a pole with positive real part, thus A is not Hurwitz, the system is unstable.</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88223AF8-79A0-3C8B-B6F1-75D32E278816}"/>
                  </a:ext>
                </a:extLst>
              </p:cNvPr>
              <p:cNvSpPr txBox="1">
                <a:spLocks noRot="1" noChangeAspect="1" noMove="1" noResize="1" noEditPoints="1" noAdjustHandles="1" noChangeArrowheads="1" noChangeShapeType="1" noTextEdit="1"/>
              </p:cNvSpPr>
              <p:nvPr/>
            </p:nvSpPr>
            <p:spPr>
              <a:xfrm>
                <a:off x="1385887" y="1178898"/>
                <a:ext cx="10044113" cy="5219506"/>
              </a:xfrm>
              <a:prstGeom prst="rect">
                <a:avLst/>
              </a:prstGeom>
              <a:blipFill>
                <a:blip r:embed="rId2"/>
                <a:stretch>
                  <a:fillRect l="-485" t="-583" b="-817"/>
                </a:stretch>
              </a:blipFill>
            </p:spPr>
            <p:txBody>
              <a:bodyPr/>
              <a:lstStyle/>
              <a:p>
                <a:r>
                  <a:rPr lang="vi-VN">
                    <a:noFill/>
                  </a:rPr>
                  <a:t> </a:t>
                </a:r>
              </a:p>
            </p:txBody>
          </p:sp>
        </mc:Fallback>
      </mc:AlternateContent>
    </p:spTree>
    <p:extLst>
      <p:ext uri="{BB962C8B-B14F-4D97-AF65-F5344CB8AC3E}">
        <p14:creationId xmlns:p14="http://schemas.microsoft.com/office/powerpoint/2010/main" val="103932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38819"/>
              </a:xfrm>
              <a:prstGeom prst="rect">
                <a:avLst/>
              </a:prstGeom>
              <a:noFill/>
            </p:spPr>
            <p:txBody>
              <a:bodyPr wrap="square" rtlCol="0">
                <a:spAutoFit/>
              </a:bodyPr>
              <a:lstStyle/>
              <a:p>
                <a:r>
                  <a:rPr lang="en-US" sz="2800" b="1" dirty="0">
                    <a:solidFill>
                      <a:schemeClr val="accent1"/>
                    </a:solidFill>
                  </a:rPr>
                  <a:t>Q3: Transfer functions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𝑮</m:t>
                        </m:r>
                      </m:e>
                      <m:sub>
                        <m:r>
                          <a:rPr lang="en-US" sz="2800" b="1" i="1" smtClean="0">
                            <a:solidFill>
                              <a:schemeClr val="accent1"/>
                            </a:solidFill>
                            <a:latin typeface="Cambria Math" panose="02040503050406030204" pitchFamily="18" charset="0"/>
                          </a:rPr>
                          <m:t>𝜽</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𝑮</m:t>
                        </m:r>
                      </m:e>
                      <m:sub>
                        <m:r>
                          <a:rPr lang="en-US" sz="2800" b="1" i="1" smtClean="0">
                            <a:solidFill>
                              <a:schemeClr val="accent1"/>
                            </a:solidFill>
                            <a:latin typeface="Cambria Math" panose="02040503050406030204" pitchFamily="18" charset="0"/>
                          </a:rPr>
                          <m:t>𝒑</m:t>
                        </m:r>
                      </m:sub>
                    </m:sSub>
                  </m:oMath>
                </a14:m>
                <a:endParaRPr lang="en-US" sz="2800" b="1" dirty="0">
                  <a:solidFill>
                    <a:schemeClr val="accent1"/>
                  </a:solidFill>
                </a:endParaRP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38819"/>
              </a:xfrm>
              <a:prstGeom prst="rect">
                <a:avLst/>
              </a:prstGeom>
              <a:blipFill>
                <a:blip r:embed="rId2"/>
                <a:stretch>
                  <a:fillRect l="-1756" t="-6522" b="-1087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42BD15F-9760-284D-DB60-B6BF95EBBA90}"/>
                  </a:ext>
                </a:extLst>
              </p:cNvPr>
              <p:cNvSpPr txBox="1"/>
              <p:nvPr/>
            </p:nvSpPr>
            <p:spPr>
              <a:xfrm>
                <a:off x="2946798" y="1373681"/>
                <a:ext cx="6093618" cy="4710713"/>
              </a:xfrm>
              <a:prstGeom prst="rect">
                <a:avLst/>
              </a:prstGeom>
              <a:noFill/>
            </p:spPr>
            <p:txBody>
              <a:bodyPr wrap="square">
                <a:spAutoFit/>
              </a:bodyPr>
              <a:lstStyle/>
              <a:p>
                <a:pPr marL="0" marR="0">
                  <a:lnSpc>
                    <a:spcPct val="107000"/>
                  </a:lnSpc>
                  <a:spcBef>
                    <a:spcPts val="0"/>
                  </a:spcBef>
                  <a:spcAft>
                    <a:spcPts val="800"/>
                  </a:spcAft>
                </a:pPr>
                <a:r>
                  <a:rPr lang="vi-VN" sz="1800" dirty="0">
                    <a:effectLst/>
                    <a:latin typeface="Arial" panose="020B0604020202020204" pitchFamily="34" charset="0"/>
                    <a:ea typeface="Yu Mincho" panose="02020400000000000000" pitchFamily="18" charset="-128"/>
                    <a:cs typeface="Arial" panose="020B0604020202020204" pitchFamily="34" charset="0"/>
                  </a:rPr>
                  <a:t>Applying laplace transform for (5) and (6), </a:t>
                </a:r>
                <a:r>
                  <a:rPr lang="en-US" sz="1800" dirty="0">
                    <a:effectLst/>
                    <a:latin typeface="Arial" panose="020B0604020202020204" pitchFamily="34" charset="0"/>
                    <a:ea typeface="Yu Mincho" panose="02020400000000000000" pitchFamily="18" charset="-128"/>
                    <a:cs typeface="Arial" panose="020B0604020202020204" pitchFamily="34" charset="0"/>
                  </a:rPr>
                  <a:t>we have:</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𝐺</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𝐶</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𝑠𝐼</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𝐴</m:t>
                              </m:r>
                            </m:e>
                          </m:d>
                        </m:e>
                        <m:sup>
                          <m:r>
                            <a:rPr lang="en-US" sz="1800" i="1">
                              <a:effectLst/>
                              <a:latin typeface="Cambria Math" panose="02040503050406030204" pitchFamily="18" charset="0"/>
                              <a:ea typeface="Yu Mincho" panose="02020400000000000000" pitchFamily="18" charset="-128"/>
                              <a:cs typeface="Arial" panose="020B0604020202020204" pitchFamily="34" charset="0"/>
                            </a:rPr>
                            <m:t>−1</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𝐵</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We have:</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𝑠𝐼</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𝐴</m:t>
                              </m:r>
                            </m:e>
                          </m:d>
                        </m:e>
                        <m:sup>
                          <m:r>
                            <a:rPr lang="en-US" sz="1800" i="1">
                              <a:effectLst/>
                              <a:latin typeface="Cambria Math" panose="02040503050406030204" pitchFamily="18" charset="0"/>
                              <a:ea typeface="Yu Mincho" panose="02020400000000000000" pitchFamily="18" charset="-128"/>
                              <a:cs typeface="Arial" panose="020B0604020202020204" pitchFamily="34" charset="0"/>
                            </a:rPr>
                            <m:t>−1</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𝑎𝑑𝑗</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𝑠𝐼</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𝐴</m:t>
                              </m:r>
                            </m:e>
                          </m:d>
                        </m:num>
                        <m:den>
                          <m:func>
                            <m:func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det</m:t>
                              </m:r>
                            </m:fName>
                            <m:e>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𝑠𝐼</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𝐴</m:t>
                                  </m:r>
                                </m:e>
                              </m:d>
                            </m:e>
                          </m:func>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4"/>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𝑚𝑔𝑙</m:t>
                                    </m:r>
                                  </m:num>
                                  <m:den>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3</m:t>
                                        </m:r>
                                      </m:sup>
                                    </m:sSup>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𝑚𝑔𝑙</m:t>
                                    </m:r>
                                  </m:num>
                                  <m:den>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4</m:t>
                                        </m:r>
                                      </m:sup>
                                    </m:sSup>
                                  </m:den>
                                </m:f>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𝑚𝑔𝑙</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𝑚𝑔𝑙</m:t>
                                    </m:r>
                                  </m:num>
                                  <m:den>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3</m:t>
                                        </m:r>
                                      </m:sup>
                                    </m:sSup>
                                  </m:den>
                                </m:f>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mr>
                          </m:m>
                        </m:e>
                      </m:d>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A42BD15F-9760-284D-DB60-B6BF95EBBA90}"/>
                  </a:ext>
                </a:extLst>
              </p:cNvPr>
              <p:cNvSpPr txBox="1">
                <a:spLocks noRot="1" noChangeAspect="1" noMove="1" noResize="1" noEditPoints="1" noAdjustHandles="1" noChangeArrowheads="1" noChangeShapeType="1" noTextEdit="1"/>
              </p:cNvSpPr>
              <p:nvPr/>
            </p:nvSpPr>
            <p:spPr>
              <a:xfrm>
                <a:off x="2946798" y="1373681"/>
                <a:ext cx="6093618" cy="4710713"/>
              </a:xfrm>
              <a:prstGeom prst="rect">
                <a:avLst/>
              </a:prstGeom>
              <a:blipFill>
                <a:blip r:embed="rId3"/>
                <a:stretch>
                  <a:fillRect l="-800" t="-647"/>
                </a:stretch>
              </a:blipFill>
            </p:spPr>
            <p:txBody>
              <a:bodyPr/>
              <a:lstStyle/>
              <a:p>
                <a:r>
                  <a:rPr lang="vi-VN">
                    <a:noFill/>
                  </a:rPr>
                  <a:t> </a:t>
                </a:r>
              </a:p>
            </p:txBody>
          </p:sp>
        </mc:Fallback>
      </mc:AlternateContent>
    </p:spTree>
    <p:extLst>
      <p:ext uri="{BB962C8B-B14F-4D97-AF65-F5344CB8AC3E}">
        <p14:creationId xmlns:p14="http://schemas.microsoft.com/office/powerpoint/2010/main" val="226940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38819"/>
              </a:xfrm>
              <a:prstGeom prst="rect">
                <a:avLst/>
              </a:prstGeom>
              <a:noFill/>
            </p:spPr>
            <p:txBody>
              <a:bodyPr wrap="square" rtlCol="0">
                <a:spAutoFit/>
              </a:bodyPr>
              <a:lstStyle/>
              <a:p>
                <a:r>
                  <a:rPr lang="en-US" sz="2800" b="1" dirty="0">
                    <a:solidFill>
                      <a:schemeClr val="accent1"/>
                    </a:solidFill>
                  </a:rPr>
                  <a:t>Q3: Transfer functions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𝑮</m:t>
                        </m:r>
                      </m:e>
                      <m:sub>
                        <m:r>
                          <a:rPr lang="en-US" sz="2800" b="1" i="1" smtClean="0">
                            <a:solidFill>
                              <a:schemeClr val="accent1"/>
                            </a:solidFill>
                            <a:latin typeface="Cambria Math" panose="02040503050406030204" pitchFamily="18" charset="0"/>
                          </a:rPr>
                          <m:t>𝜽</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𝑮</m:t>
                        </m:r>
                      </m:e>
                      <m:sub>
                        <m:r>
                          <a:rPr lang="en-US" sz="2800" b="1" i="1" smtClean="0">
                            <a:solidFill>
                              <a:schemeClr val="accent1"/>
                            </a:solidFill>
                            <a:latin typeface="Cambria Math" panose="02040503050406030204" pitchFamily="18" charset="0"/>
                          </a:rPr>
                          <m:t>𝒑</m:t>
                        </m:r>
                      </m:sub>
                    </m:sSub>
                  </m:oMath>
                </a14:m>
                <a:endParaRPr lang="en-US" sz="2800" b="1" dirty="0">
                  <a:solidFill>
                    <a:schemeClr val="accent1"/>
                  </a:solidFill>
                </a:endParaRP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38819"/>
              </a:xfrm>
              <a:prstGeom prst="rect">
                <a:avLst/>
              </a:prstGeom>
              <a:blipFill>
                <a:blip r:embed="rId2"/>
                <a:stretch>
                  <a:fillRect l="-1756" t="-6522" b="-1087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D0AB1A-883B-5A4B-0ACA-DDDBE77E6F1B}"/>
                  </a:ext>
                </a:extLst>
              </p:cNvPr>
              <p:cNvSpPr txBox="1"/>
              <p:nvPr/>
            </p:nvSpPr>
            <p:spPr>
              <a:xfrm>
                <a:off x="723899" y="946036"/>
                <a:ext cx="10744201" cy="6221768"/>
              </a:xfrm>
              <a:prstGeom prst="rect">
                <a:avLst/>
              </a:prstGeom>
              <a:noFill/>
            </p:spPr>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𝐺</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4"/>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r>
                                  <a:rPr lang="en-US" sz="1800" i="1">
                                    <a:effectLst/>
                                    <a:latin typeface="Cambria Math" panose="02040503050406030204" pitchFamily="18" charset="0"/>
                                    <a:ea typeface="Yu Mincho" panose="02020400000000000000" pitchFamily="18" charset="-128"/>
                                    <a:cs typeface="Arial" panose="020B0604020202020204" pitchFamily="34" charset="0"/>
                                  </a:rPr>
                                  <m:t>1</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1</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
                        </m:e>
                      </m:d>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4"/>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𝑚𝑔𝑙</m:t>
                                    </m:r>
                                  </m:num>
                                  <m:den>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3</m:t>
                                        </m:r>
                                      </m:sup>
                                    </m:sSup>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𝑚𝑔𝑙</m:t>
                                    </m:r>
                                  </m:num>
                                  <m:den>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4</m:t>
                                        </m:r>
                                      </m:sup>
                                    </m:sSup>
                                  </m:den>
                                </m:f>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𝑚𝑔𝑙</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𝑚𝑔𝑙</m:t>
                                    </m:r>
                                  </m:num>
                                  <m:den>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3</m:t>
                                        </m:r>
                                      </m:sup>
                                    </m:sSup>
                                  </m:den>
                                </m:f>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mr>
                          </m:m>
                        </m:e>
                      </m:d>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1"/>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𝑀</m:t>
                                    </m:r>
                                  </m:den>
                                </m:f>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𝑙𝑀</m:t>
                                    </m:r>
                                  </m:den>
                                </m:f>
                              </m:e>
                            </m:mr>
                          </m:m>
                        </m:e>
                      </m:d>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vi-VN"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4"/>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vi-VN" sz="1800" i="1">
                                        <a:effectLst/>
                                        <a:latin typeface="Cambria Math" panose="02040503050406030204" pitchFamily="18" charset="0"/>
                                        <a:ea typeface="Yu Mincho" panose="02020400000000000000" pitchFamily="18" charset="-128"/>
                                        <a:cs typeface="Arial" panose="020B0604020202020204" pitchFamily="34" charset="0"/>
                                      </a:rPr>
                                      <m:t>1</m:t>
                                    </m:r>
                                  </m:num>
                                  <m:den>
                                    <m:r>
                                      <a:rPr lang="vi-VN" sz="1800" i="1">
                                        <a:effectLst/>
                                        <a:latin typeface="Cambria Math" panose="02040503050406030204" pitchFamily="18" charset="0"/>
                                        <a:ea typeface="Yu Mincho" panose="02020400000000000000" pitchFamily="18" charset="-128"/>
                                        <a:cs typeface="Arial" panose="020B0604020202020204" pitchFamily="34" charset="0"/>
                                      </a:rPr>
                                      <m:t>𝑠</m:t>
                                    </m:r>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vi-VN" sz="1800" i="1">
                                        <a:effectLst/>
                                        <a:latin typeface="Cambria Math" panose="02040503050406030204" pitchFamily="18" charset="0"/>
                                        <a:ea typeface="Yu Mincho" panose="02020400000000000000" pitchFamily="18" charset="-128"/>
                                        <a:cs typeface="Arial" panose="020B0604020202020204" pitchFamily="34" charset="0"/>
                                      </a:rPr>
                                      <m:t>1</m:t>
                                    </m:r>
                                  </m:num>
                                  <m:den>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sup>
                                        <m:r>
                                          <a:rPr lang="vi-VN" sz="1800" i="1">
                                            <a:effectLst/>
                                            <a:latin typeface="Cambria Math" panose="02040503050406030204" pitchFamily="18" charset="0"/>
                                            <a:ea typeface="Yu Mincho" panose="02020400000000000000" pitchFamily="18" charset="-128"/>
                                            <a:cs typeface="Arial" panose="020B0604020202020204" pitchFamily="34" charset="0"/>
                                          </a:rPr>
                                          <m:t>2</m:t>
                                        </m:r>
                                      </m:sup>
                                    </m:sSup>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𝑚𝑔𝑙</m:t>
                                    </m:r>
                                  </m:num>
                                  <m:den>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3</m:t>
                                        </m:r>
                                      </m:sup>
                                    </m:sSup>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𝑚𝑔𝑙</m:t>
                                    </m:r>
                                  </m:num>
                                  <m:den>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4</m:t>
                                        </m:r>
                                      </m:sup>
                                    </m:sSup>
                                  </m:den>
                                </m:f>
                              </m:e>
                            </m:mr>
                            <m:mr>
                              <m:e>
                                <m:r>
                                  <a:rPr lang="vi-VN" sz="1800" i="1">
                                    <a:effectLst/>
                                    <a:latin typeface="Cambria Math" panose="02040503050406030204" pitchFamily="18" charset="0"/>
                                    <a:ea typeface="Yu Mincho" panose="02020400000000000000" pitchFamily="18" charset="-128"/>
                                    <a:cs typeface="Arial" panose="020B0604020202020204" pitchFamily="34" charset="0"/>
                                  </a:rPr>
                                  <m:t>0</m:t>
                                </m:r>
                              </m:e>
                              <m:e>
                                <m:r>
                                  <a:rPr lang="vi-VN" sz="1800" i="1">
                                    <a:effectLst/>
                                    <a:latin typeface="Cambria Math" panose="02040503050406030204" pitchFamily="18" charset="0"/>
                                    <a:ea typeface="Yu Mincho" panose="02020400000000000000" pitchFamily="18" charset="-128"/>
                                    <a:cs typeface="Arial" panose="020B0604020202020204" pitchFamily="34" charset="0"/>
                                  </a:rPr>
                                  <m:t>0</m:t>
                                </m:r>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mr>
                          </m:m>
                        </m:e>
                      </m:d>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1"/>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𝑀</m:t>
                                    </m:r>
                                  </m:den>
                                </m:f>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𝑙𝑀</m:t>
                                    </m:r>
                                  </m:den>
                                </m:f>
                              </m:e>
                            </m:mr>
                          </m:m>
                        </m:e>
                      </m:d>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vi-VN"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1"/>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vi-VN" sz="1800" i="1">
                                        <a:effectLst/>
                                        <a:latin typeface="Cambria Math" panose="02040503050406030204" pitchFamily="18" charset="0"/>
                                        <a:ea typeface="Yu Mincho" panose="02020400000000000000" pitchFamily="18" charset="-128"/>
                                        <a:cs typeface="Arial" panose="020B0604020202020204" pitchFamily="34" charset="0"/>
                                      </a:rPr>
                                      <m:t>1</m:t>
                                    </m:r>
                                  </m:num>
                                  <m:den>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sup>
                                        <m:r>
                                          <a:rPr lang="vi-VN" sz="1800" i="1">
                                            <a:effectLst/>
                                            <a:latin typeface="Cambria Math" panose="02040503050406030204" pitchFamily="18" charset="0"/>
                                            <a:ea typeface="Yu Mincho" panose="02020400000000000000" pitchFamily="18" charset="-128"/>
                                            <a:cs typeface="Arial" panose="020B0604020202020204" pitchFamily="34" charset="0"/>
                                          </a:rPr>
                                          <m:t>2</m:t>
                                        </m:r>
                                      </m:sup>
                                    </m:sSup>
                                    <m:r>
                                      <a:rPr lang="vi-VN" sz="1800" i="1">
                                        <a:effectLst/>
                                        <a:latin typeface="Cambria Math" panose="02040503050406030204" pitchFamily="18" charset="0"/>
                                        <a:ea typeface="Yu Mincho" panose="02020400000000000000" pitchFamily="18" charset="-128"/>
                                        <a:cs typeface="Arial" panose="020B0604020202020204" pitchFamily="34" charset="0"/>
                                      </a:rPr>
                                      <m:t>𝑀</m:t>
                                    </m:r>
                                  </m:den>
                                </m:f>
                                <m:r>
                                  <a:rPr lang="vi-VN"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𝑀</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4</m:t>
                                        </m:r>
                                      </m:sup>
                                    </m:sSup>
                                  </m:den>
                                </m:f>
                              </m:e>
                            </m:m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mr>
                          </m:m>
                        </m:e>
                      </m:d>
                      <m:r>
                        <a:rPr lang="vi-VN"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1"/>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vi-VN" sz="1800" i="1">
                                        <a:effectLst/>
                                        <a:latin typeface="Cambria Math" panose="02040503050406030204" pitchFamily="18" charset="0"/>
                                        <a:ea typeface="Yu Mincho" panose="02020400000000000000" pitchFamily="18" charset="-128"/>
                                        <a:cs typeface="Arial" panose="020B0604020202020204" pitchFamily="34" charset="0"/>
                                      </a:rPr>
                                      <m:t>𝑔</m:t>
                                    </m:r>
                                    <m:r>
                                      <a:rPr lang="vi-VN" sz="1800" i="1">
                                        <a:effectLst/>
                                        <a:latin typeface="Cambria Math" panose="02040503050406030204" pitchFamily="18" charset="0"/>
                                        <a:ea typeface="Yu Mincho" panose="02020400000000000000" pitchFamily="18" charset="-128"/>
                                        <a:cs typeface="Arial" panose="020B0604020202020204" pitchFamily="34" charset="0"/>
                                      </a:rPr>
                                      <m:t>−</m:t>
                                    </m:r>
                                    <m:r>
                                      <a:rPr lang="vi-VN" sz="1800" i="1">
                                        <a:effectLst/>
                                        <a:latin typeface="Cambria Math" panose="02040503050406030204" pitchFamily="18" charset="0"/>
                                        <a:ea typeface="Yu Mincho" panose="02020400000000000000" pitchFamily="18" charset="-128"/>
                                        <a:cs typeface="Arial" panose="020B0604020202020204" pitchFamily="34" charset="0"/>
                                      </a:rPr>
                                      <m:t>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sup>
                                        <m:r>
                                          <a:rPr lang="vi-VN" sz="1800" i="1">
                                            <a:effectLst/>
                                            <a:latin typeface="Cambria Math" panose="02040503050406030204" pitchFamily="18" charset="0"/>
                                            <a:ea typeface="Yu Mincho" panose="02020400000000000000" pitchFamily="18" charset="-128"/>
                                            <a:cs typeface="Arial" panose="020B0604020202020204" pitchFamily="34" charset="0"/>
                                          </a:rPr>
                                          <m:t>2</m:t>
                                        </m:r>
                                      </m:sup>
                                    </m:sSup>
                                  </m:num>
                                  <m:den>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sup>
                                        <m:r>
                                          <a:rPr lang="vi-VN" sz="1800" i="1">
                                            <a:effectLst/>
                                            <a:latin typeface="Cambria Math" panose="02040503050406030204" pitchFamily="18" charset="0"/>
                                            <a:ea typeface="Yu Mincho" panose="02020400000000000000" pitchFamily="18" charset="-128"/>
                                            <a:cs typeface="Arial" panose="020B0604020202020204" pitchFamily="34" charset="0"/>
                                          </a:rPr>
                                          <m:t>2</m:t>
                                        </m:r>
                                      </m:sup>
                                    </m:sSup>
                                    <m:r>
                                      <a:rPr lang="vi-VN" sz="1800" i="1">
                                        <a:effectLst/>
                                        <a:latin typeface="Cambria Math" panose="02040503050406030204" pitchFamily="18" charset="0"/>
                                        <a:ea typeface="Yu Mincho" panose="02020400000000000000" pitchFamily="18" charset="-128"/>
                                        <a:cs typeface="Arial" panose="020B0604020202020204" pitchFamily="34" charset="0"/>
                                      </a:rPr>
                                      <m:t>( </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vi-VN" sz="1800" i="1">
                                            <a:effectLst/>
                                            <a:latin typeface="Cambria Math" panose="02040503050406030204" pitchFamily="18" charset="0"/>
                                            <a:ea typeface="Yu Mincho" panose="02020400000000000000" pitchFamily="18" charset="-128"/>
                                            <a:cs typeface="Arial" panose="020B0604020202020204" pitchFamily="34" charset="0"/>
                                          </a:rPr>
                                          <m:t>𝑀</m:t>
                                        </m:r>
                                        <m:r>
                                          <a:rPr lang="vi-VN" sz="1800" i="1">
                                            <a:effectLst/>
                                            <a:latin typeface="Cambria Math" panose="02040503050406030204" pitchFamily="18" charset="0"/>
                                            <a:ea typeface="Yu Mincho" panose="02020400000000000000" pitchFamily="18" charset="-128"/>
                                            <a:cs typeface="Arial" panose="020B0604020202020204" pitchFamily="34" charset="0"/>
                                          </a:rPr>
                                          <m:t>+</m:t>
                                        </m:r>
                                        <m:r>
                                          <a:rPr lang="vi-VN" sz="1800" i="1">
                                            <a:effectLst/>
                                            <a:latin typeface="Cambria Math" panose="02040503050406030204" pitchFamily="18" charset="0"/>
                                            <a:ea typeface="Yu Mincho" panose="02020400000000000000" pitchFamily="18" charset="-128"/>
                                            <a:cs typeface="Arial" panose="020B0604020202020204" pitchFamily="34" charset="0"/>
                                          </a:rPr>
                                          <m:t>𝑚</m:t>
                                        </m:r>
                                      </m:e>
                                    </m:d>
                                    <m:r>
                                      <a:rPr lang="vi-VN" sz="1800" i="1">
                                        <a:effectLst/>
                                        <a:latin typeface="Cambria Math" panose="02040503050406030204" pitchFamily="18" charset="0"/>
                                        <a:ea typeface="Yu Mincho" panose="02020400000000000000" pitchFamily="18" charset="-128"/>
                                        <a:cs typeface="Arial" panose="020B0604020202020204" pitchFamily="34" charset="0"/>
                                      </a:rPr>
                                      <m:t>𝑔</m:t>
                                    </m:r>
                                    <m:r>
                                      <a:rPr lang="vi-VN" sz="1800" i="1">
                                        <a:effectLst/>
                                        <a:latin typeface="Cambria Math" panose="02040503050406030204" pitchFamily="18" charset="0"/>
                                        <a:ea typeface="Yu Mincho" panose="02020400000000000000" pitchFamily="18" charset="-128"/>
                                        <a:cs typeface="Arial" panose="020B0604020202020204" pitchFamily="34" charset="0"/>
                                      </a:rPr>
                                      <m:t>−</m:t>
                                    </m:r>
                                    <m:r>
                                      <a:rPr lang="vi-VN"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sup>
                                        <m:r>
                                          <a:rPr lang="vi-VN" sz="1800" i="1">
                                            <a:effectLst/>
                                            <a:latin typeface="Cambria Math" panose="02040503050406030204" pitchFamily="18" charset="0"/>
                                            <a:ea typeface="Yu Mincho" panose="02020400000000000000" pitchFamily="18" charset="-128"/>
                                            <a:cs typeface="Arial" panose="020B0604020202020204" pitchFamily="34" charset="0"/>
                                          </a:rPr>
                                          <m:t>2</m:t>
                                        </m:r>
                                      </m:sup>
                                    </m:sSup>
                                    <m:r>
                                      <a:rPr lang="vi-VN" sz="1800" i="1">
                                        <a:effectLst/>
                                        <a:latin typeface="Cambria Math" panose="02040503050406030204" pitchFamily="18" charset="0"/>
                                        <a:ea typeface="Yu Mincho" panose="02020400000000000000" pitchFamily="18" charset="-128"/>
                                        <a:cs typeface="Arial" panose="020B0604020202020204" pitchFamily="34" charset="0"/>
                                      </a:rPr>
                                      <m:t>)</m:t>
                                    </m:r>
                                  </m:den>
                                </m:f>
                              </m:e>
                            </m:m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e>
                            </m:mr>
                          </m:m>
                        </m:e>
                      </m:d>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E2D0AB1A-883B-5A4B-0ACA-DDDBE77E6F1B}"/>
                  </a:ext>
                </a:extLst>
              </p:cNvPr>
              <p:cNvSpPr txBox="1">
                <a:spLocks noRot="1" noChangeAspect="1" noMove="1" noResize="1" noEditPoints="1" noAdjustHandles="1" noChangeArrowheads="1" noChangeShapeType="1" noTextEdit="1"/>
              </p:cNvSpPr>
              <p:nvPr/>
            </p:nvSpPr>
            <p:spPr>
              <a:xfrm>
                <a:off x="723899" y="946036"/>
                <a:ext cx="10744201" cy="6221768"/>
              </a:xfrm>
              <a:prstGeom prst="rect">
                <a:avLst/>
              </a:prstGeom>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99444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38819"/>
              </a:xfrm>
              <a:prstGeom prst="rect">
                <a:avLst/>
              </a:prstGeom>
              <a:noFill/>
            </p:spPr>
            <p:txBody>
              <a:bodyPr wrap="square" rtlCol="0">
                <a:spAutoFit/>
              </a:bodyPr>
              <a:lstStyle/>
              <a:p>
                <a:r>
                  <a:rPr lang="en-US" sz="2800" b="1" dirty="0">
                    <a:solidFill>
                      <a:schemeClr val="accent1"/>
                    </a:solidFill>
                  </a:rPr>
                  <a:t>Q3: Transfer functions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𝑮</m:t>
                        </m:r>
                      </m:e>
                      <m:sub>
                        <m:r>
                          <a:rPr lang="en-US" sz="2800" b="1" i="1" smtClean="0">
                            <a:solidFill>
                              <a:schemeClr val="accent1"/>
                            </a:solidFill>
                            <a:latin typeface="Cambria Math" panose="02040503050406030204" pitchFamily="18" charset="0"/>
                          </a:rPr>
                          <m:t>𝜽</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𝑮</m:t>
                        </m:r>
                      </m:e>
                      <m:sub>
                        <m:r>
                          <a:rPr lang="en-US" sz="2800" b="1" i="1" smtClean="0">
                            <a:solidFill>
                              <a:schemeClr val="accent1"/>
                            </a:solidFill>
                            <a:latin typeface="Cambria Math" panose="02040503050406030204" pitchFamily="18" charset="0"/>
                          </a:rPr>
                          <m:t>𝒑</m:t>
                        </m:r>
                      </m:sub>
                    </m:sSub>
                  </m:oMath>
                </a14:m>
                <a:endParaRPr lang="en-US" sz="2800" b="1" dirty="0">
                  <a:solidFill>
                    <a:schemeClr val="accent1"/>
                  </a:solidFill>
                </a:endParaRP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38819"/>
              </a:xfrm>
              <a:prstGeom prst="rect">
                <a:avLst/>
              </a:prstGeom>
              <a:blipFill>
                <a:blip r:embed="rId2"/>
                <a:stretch>
                  <a:fillRect l="-1756" t="-6522" b="-1087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E0630B0-18B1-9891-CAC0-0F8630375012}"/>
                  </a:ext>
                </a:extLst>
              </p:cNvPr>
              <p:cNvSpPr txBox="1"/>
              <p:nvPr/>
            </p:nvSpPr>
            <p:spPr>
              <a:xfrm>
                <a:off x="2946797" y="2652185"/>
                <a:ext cx="6093618" cy="1553630"/>
              </a:xfrm>
              <a:prstGeom prst="rect">
                <a:avLst/>
              </a:prstGeom>
              <a:noFill/>
            </p:spPr>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vi-VN" sz="1800" i="1" smtClean="0">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vi-VN" sz="1800" i="1">
                              <a:effectLst/>
                              <a:latin typeface="Cambria Math" panose="02040503050406030204" pitchFamily="18" charset="0"/>
                              <a:ea typeface="Yu Mincho" panose="02020400000000000000" pitchFamily="18" charset="-128"/>
                              <a:cs typeface="Arial" panose="020B0604020202020204" pitchFamily="34" charset="0"/>
                            </a:rPr>
                            <m:t>𝐺</m:t>
                          </m:r>
                        </m:e>
                        <m:sub>
                          <m:r>
                            <a:rPr lang="vi-VN" sz="1800" i="1">
                              <a:effectLst/>
                              <a:latin typeface="Cambria Math" panose="02040503050406030204" pitchFamily="18" charset="0"/>
                              <a:ea typeface="Yu Mincho" panose="02020400000000000000" pitchFamily="18" charset="-128"/>
                              <a:cs typeface="Arial" panose="020B0604020202020204" pitchFamily="34" charset="0"/>
                            </a:rPr>
                            <m:t>𝑃</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d>
                      <m:r>
                        <a:rPr lang="vi-VN"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vi-VN" sz="1800" i="1">
                              <a:effectLst/>
                              <a:latin typeface="Cambria Math" panose="02040503050406030204" pitchFamily="18" charset="0"/>
                              <a:ea typeface="Yu Mincho" panose="02020400000000000000" pitchFamily="18" charset="-128"/>
                              <a:cs typeface="Arial" panose="020B0604020202020204" pitchFamily="34" charset="0"/>
                            </a:rPr>
                            <m:t>𝑔</m:t>
                          </m:r>
                          <m:r>
                            <a:rPr lang="vi-VN" sz="1800" i="1">
                              <a:effectLst/>
                              <a:latin typeface="Cambria Math" panose="02040503050406030204" pitchFamily="18" charset="0"/>
                              <a:ea typeface="Yu Mincho" panose="02020400000000000000" pitchFamily="18" charset="-128"/>
                              <a:cs typeface="Arial" panose="020B0604020202020204" pitchFamily="34" charset="0"/>
                            </a:rPr>
                            <m:t>−</m:t>
                          </m:r>
                          <m:r>
                            <a:rPr lang="vi-VN" sz="1800" i="1">
                              <a:effectLst/>
                              <a:latin typeface="Cambria Math" panose="02040503050406030204" pitchFamily="18" charset="0"/>
                              <a:ea typeface="Yu Mincho" panose="02020400000000000000" pitchFamily="18" charset="-128"/>
                              <a:cs typeface="Arial" panose="020B0604020202020204" pitchFamily="34" charset="0"/>
                            </a:rPr>
                            <m:t>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sup>
                              <m:r>
                                <a:rPr lang="vi-VN" sz="1800" i="1">
                                  <a:effectLst/>
                                  <a:latin typeface="Cambria Math" panose="02040503050406030204" pitchFamily="18" charset="0"/>
                                  <a:ea typeface="Yu Mincho" panose="02020400000000000000" pitchFamily="18" charset="-128"/>
                                  <a:cs typeface="Arial" panose="020B0604020202020204" pitchFamily="34" charset="0"/>
                                </a:rPr>
                                <m:t>2</m:t>
                              </m:r>
                            </m:sup>
                          </m:sSup>
                        </m:num>
                        <m:den>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sup>
                              <m:r>
                                <a:rPr lang="vi-VN" sz="1800" i="1">
                                  <a:effectLst/>
                                  <a:latin typeface="Cambria Math" panose="02040503050406030204" pitchFamily="18" charset="0"/>
                                  <a:ea typeface="Yu Mincho" panose="02020400000000000000" pitchFamily="18" charset="-128"/>
                                  <a:cs typeface="Arial" panose="020B0604020202020204" pitchFamily="34" charset="0"/>
                                </a:rPr>
                                <m:t>2</m:t>
                              </m:r>
                            </m:sup>
                          </m:sSup>
                          <m:r>
                            <a:rPr lang="vi-VN" sz="1800" i="1">
                              <a:effectLst/>
                              <a:latin typeface="Cambria Math" panose="02040503050406030204" pitchFamily="18" charset="0"/>
                              <a:ea typeface="Yu Mincho" panose="02020400000000000000" pitchFamily="18" charset="-128"/>
                              <a:cs typeface="Arial" panose="020B0604020202020204" pitchFamily="34" charset="0"/>
                            </a:rPr>
                            <m:t>( </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vi-VN" sz="1800" i="1">
                                  <a:effectLst/>
                                  <a:latin typeface="Cambria Math" panose="02040503050406030204" pitchFamily="18" charset="0"/>
                                  <a:ea typeface="Yu Mincho" panose="02020400000000000000" pitchFamily="18" charset="-128"/>
                                  <a:cs typeface="Arial" panose="020B0604020202020204" pitchFamily="34" charset="0"/>
                                </a:rPr>
                                <m:t>𝑀</m:t>
                              </m:r>
                              <m:r>
                                <a:rPr lang="vi-VN" sz="1800" i="1">
                                  <a:effectLst/>
                                  <a:latin typeface="Cambria Math" panose="02040503050406030204" pitchFamily="18" charset="0"/>
                                  <a:ea typeface="Yu Mincho" panose="02020400000000000000" pitchFamily="18" charset="-128"/>
                                  <a:cs typeface="Arial" panose="020B0604020202020204" pitchFamily="34" charset="0"/>
                                </a:rPr>
                                <m:t>+</m:t>
                              </m:r>
                              <m:r>
                                <a:rPr lang="vi-VN" sz="1800" i="1">
                                  <a:effectLst/>
                                  <a:latin typeface="Cambria Math" panose="02040503050406030204" pitchFamily="18" charset="0"/>
                                  <a:ea typeface="Yu Mincho" panose="02020400000000000000" pitchFamily="18" charset="-128"/>
                                  <a:cs typeface="Arial" panose="020B0604020202020204" pitchFamily="34" charset="0"/>
                                </a:rPr>
                                <m:t>𝑚</m:t>
                              </m:r>
                            </m:e>
                          </m:d>
                          <m:r>
                            <a:rPr lang="vi-VN" sz="1800" i="1">
                              <a:effectLst/>
                              <a:latin typeface="Cambria Math" panose="02040503050406030204" pitchFamily="18" charset="0"/>
                              <a:ea typeface="Yu Mincho" panose="02020400000000000000" pitchFamily="18" charset="-128"/>
                              <a:cs typeface="Arial" panose="020B0604020202020204" pitchFamily="34" charset="0"/>
                            </a:rPr>
                            <m:t>𝑔</m:t>
                          </m:r>
                          <m:r>
                            <a:rPr lang="vi-VN" sz="1800" i="1">
                              <a:effectLst/>
                              <a:latin typeface="Cambria Math" panose="02040503050406030204" pitchFamily="18" charset="0"/>
                              <a:ea typeface="Yu Mincho" panose="02020400000000000000" pitchFamily="18" charset="-128"/>
                              <a:cs typeface="Arial" panose="020B0604020202020204" pitchFamily="34" charset="0"/>
                            </a:rPr>
                            <m:t>−</m:t>
                          </m:r>
                          <m:r>
                            <a:rPr lang="vi-VN"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sup>
                              <m:r>
                                <a:rPr lang="vi-VN" sz="1800" i="1">
                                  <a:effectLst/>
                                  <a:latin typeface="Cambria Math" panose="02040503050406030204" pitchFamily="18" charset="0"/>
                                  <a:ea typeface="Yu Mincho" panose="02020400000000000000" pitchFamily="18" charset="-128"/>
                                  <a:cs typeface="Arial" panose="020B0604020202020204" pitchFamily="34" charset="0"/>
                                </a:rPr>
                                <m:t>2</m:t>
                              </m:r>
                            </m:sup>
                          </m:sSup>
                          <m:r>
                            <a:rPr lang="vi-VN" sz="1800" i="1">
                              <a:effectLst/>
                              <a:latin typeface="Cambria Math" panose="02040503050406030204" pitchFamily="18" charset="0"/>
                              <a:ea typeface="Yu Mincho" panose="02020400000000000000" pitchFamily="18" charset="-128"/>
                              <a:cs typeface="Arial" panose="020B0604020202020204" pitchFamily="34" charset="0"/>
                            </a:rPr>
                            <m:t>)</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vi-VN"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vi-VN" sz="1800" i="1">
                              <a:effectLst/>
                              <a:latin typeface="Cambria Math" panose="02040503050406030204" pitchFamily="18" charset="0"/>
                              <a:ea typeface="Yu Mincho" panose="02020400000000000000" pitchFamily="18" charset="-128"/>
                              <a:cs typeface="Arial" panose="020B0604020202020204" pitchFamily="34" charset="0"/>
                            </a:rPr>
                            <m:t>𝐺</m:t>
                          </m:r>
                        </m:e>
                        <m:sub>
                          <m:r>
                            <a:rPr lang="vi-VN" sz="1800" i="1">
                              <a:effectLst/>
                              <a:latin typeface="Cambria Math" panose="02040503050406030204" pitchFamily="18" charset="0"/>
                              <a:ea typeface="Yu Mincho" panose="02020400000000000000" pitchFamily="18" charset="-128"/>
                              <a:cs typeface="Arial" panose="020B0604020202020204" pitchFamily="34" charset="0"/>
                            </a:rPr>
                            <m:t>𝜃</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d>
                      <m:r>
                        <a:rPr lang="vi-VN"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3E0630B0-18B1-9891-CAC0-0F8630375012}"/>
                  </a:ext>
                </a:extLst>
              </p:cNvPr>
              <p:cNvSpPr txBox="1">
                <a:spLocks noRot="1" noChangeAspect="1" noMove="1" noResize="1" noEditPoints="1" noAdjustHandles="1" noChangeArrowheads="1" noChangeShapeType="1" noTextEdit="1"/>
              </p:cNvSpPr>
              <p:nvPr/>
            </p:nvSpPr>
            <p:spPr>
              <a:xfrm>
                <a:off x="2946797" y="2652185"/>
                <a:ext cx="6093618" cy="1553630"/>
              </a:xfrm>
              <a:prstGeom prst="rect">
                <a:avLst/>
              </a:prstGeom>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38349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88B912E-612A-B2BA-D783-9A61CE7248E2}"/>
                  </a:ext>
                </a:extLst>
              </p:cNvPr>
              <p:cNvSpPr txBox="1"/>
              <p:nvPr/>
            </p:nvSpPr>
            <p:spPr>
              <a:xfrm>
                <a:off x="900113" y="1700213"/>
                <a:ext cx="9572625"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We want to design controllers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𝐶</m:t>
                        </m:r>
                      </m:e>
                      <m:sub>
                        <m:r>
                          <a:rPr lang="en-US" b="0" i="1" smtClean="0">
                            <a:latin typeface="Cambria Math" panose="02040503050406030204" pitchFamily="18" charset="0"/>
                            <a:cs typeface="Arial" panose="020B0604020202020204" pitchFamily="34" charset="0"/>
                          </a:rPr>
                          <m:t>1</m:t>
                        </m:r>
                      </m:sub>
                    </m:sSub>
                  </m:oMath>
                </a14:m>
                <a:r>
                  <a:rPr lang="en-US" dirty="0">
                    <a:latin typeface="Arial" panose="020B0604020202020204" pitchFamily="34" charset="0"/>
                    <a:cs typeface="Arial" panose="020B0604020202020204" pitchFamily="34" charset="0"/>
                  </a:rPr>
                  <a:t> and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𝐶</m:t>
                        </m:r>
                      </m:e>
                      <m:sub>
                        <m:r>
                          <a:rPr lang="en-US" b="0" i="1" smtClean="0">
                            <a:latin typeface="Cambria Math" panose="02040503050406030204" pitchFamily="18" charset="0"/>
                            <a:cs typeface="Arial" panose="020B0604020202020204" pitchFamily="34" charset="0"/>
                          </a:rPr>
                          <m:t>2</m:t>
                        </m:r>
                      </m:sub>
                    </m:sSub>
                  </m:oMath>
                </a14:m>
                <a:r>
                  <a:rPr lang="en-US" dirty="0">
                    <a:latin typeface="Arial" panose="020B0604020202020204" pitchFamily="34" charset="0"/>
                    <a:cs typeface="Arial" panose="020B0604020202020204" pitchFamily="34" charset="0"/>
                  </a:rPr>
                  <a:t> such that the controller linearized system is stable, and:</a:t>
                </a:r>
              </a:p>
              <a:p>
                <a:endParaRPr lang="en-US" dirty="0">
                  <a:latin typeface="Arial" panose="020B0604020202020204" pitchFamily="34" charset="0"/>
                  <a:cs typeface="Arial" panose="020B0604020202020204" pitchFamily="34" charset="0"/>
                </a:endParaRPr>
              </a:p>
              <a:p>
                <a:pPr algn="l"/>
                <a:r>
                  <a:rPr lang="en-US" sz="1800" b="0" i="0" u="none" strike="noStrike" baseline="0" dirty="0">
                    <a:latin typeface="Arial" panose="020B0604020202020204" pitchFamily="34" charset="0"/>
                    <a:cs typeface="Arial" panose="020B0604020202020204" pitchFamily="34" charset="0"/>
                  </a:rPr>
                  <a:t>1. The steady-state error from step reference r to position output p is zero;</a:t>
                </a:r>
              </a:p>
              <a:p>
                <a:pPr algn="l"/>
                <a:r>
                  <a:rPr lang="en-US" sz="1800" b="0" i="0" u="none" strike="noStrike" baseline="0" dirty="0">
                    <a:latin typeface="Arial" panose="020B0604020202020204" pitchFamily="34" charset="0"/>
                    <a:cs typeface="Arial" panose="020B0604020202020204" pitchFamily="34" charset="0"/>
                  </a:rPr>
                  <a:t>2. The bandwidth of the inner loop is around 15 rad/s;</a:t>
                </a:r>
              </a:p>
              <a:p>
                <a:pPr algn="l"/>
                <a:r>
                  <a:rPr lang="en-US" sz="1800" b="0" i="0" u="none" strike="noStrike" baseline="0" dirty="0">
                    <a:latin typeface="Arial" panose="020B0604020202020204" pitchFamily="34" charset="0"/>
                    <a:cs typeface="Arial" panose="020B0604020202020204" pitchFamily="34" charset="0"/>
                  </a:rPr>
                  <a:t>3. The phase margin of the inner loop is at least 45 deg;</a:t>
                </a:r>
              </a:p>
              <a:p>
                <a:pPr algn="l"/>
                <a:r>
                  <a:rPr lang="en-US" sz="1800" b="0" i="0" u="none" strike="noStrike" baseline="0" dirty="0">
                    <a:latin typeface="Arial" panose="020B0604020202020204" pitchFamily="34" charset="0"/>
                    <a:cs typeface="Arial" panose="020B0604020202020204" pitchFamily="34" charset="0"/>
                  </a:rPr>
                  <a:t>4. The rise time of the step response from reference r to position output p is about 3 s;</a:t>
                </a:r>
              </a:p>
              <a:p>
                <a:pPr algn="l"/>
                <a:r>
                  <a:rPr lang="en-US" sz="1800" b="0" i="0" u="none" strike="noStrike" baseline="0" dirty="0">
                    <a:latin typeface="Arial" panose="020B0604020202020204" pitchFamily="34" charset="0"/>
                    <a:cs typeface="Arial" panose="020B0604020202020204" pitchFamily="34" charset="0"/>
                  </a:rPr>
                  <a:t>5. The phase margin of the outer loop is at least 40 deg.</a:t>
                </a:r>
              </a:p>
              <a:p>
                <a:pPr algn="l"/>
                <a:endParaRPr lang="vi-VN" dirty="0">
                  <a:latin typeface="Arial" panose="020B0604020202020204" pitchFamily="34" charset="0"/>
                  <a:cs typeface="Arial" panose="020B0604020202020204" pitchFamily="34" charset="0"/>
                </a:endParaRPr>
              </a:p>
            </p:txBody>
          </p:sp>
        </mc:Choice>
        <mc:Fallback xmlns="">
          <p:sp>
            <p:nvSpPr>
              <p:cNvPr id="2" name="TextBox 1">
                <a:extLst>
                  <a:ext uri="{FF2B5EF4-FFF2-40B4-BE49-F238E27FC236}">
                    <a16:creationId xmlns:a16="http://schemas.microsoft.com/office/drawing/2014/main" id="{688B912E-612A-B2BA-D783-9A61CE7248E2}"/>
                  </a:ext>
                </a:extLst>
              </p:cNvPr>
              <p:cNvSpPr txBox="1">
                <a:spLocks noRot="1" noChangeAspect="1" noMove="1" noResize="1" noEditPoints="1" noAdjustHandles="1" noChangeArrowheads="1" noChangeShapeType="1" noTextEdit="1"/>
              </p:cNvSpPr>
              <p:nvPr/>
            </p:nvSpPr>
            <p:spPr>
              <a:xfrm>
                <a:off x="900113" y="1700213"/>
                <a:ext cx="9572625" cy="2585323"/>
              </a:xfrm>
              <a:prstGeom prst="rect">
                <a:avLst/>
              </a:prstGeom>
              <a:blipFill>
                <a:blip r:embed="rId3"/>
                <a:stretch>
                  <a:fillRect l="-573" t="-1415"/>
                </a:stretch>
              </a:blipFill>
            </p:spPr>
            <p:txBody>
              <a:bodyPr/>
              <a:lstStyle/>
              <a:p>
                <a:r>
                  <a:rPr lang="vi-VN">
                    <a:noFill/>
                  </a:rPr>
                  <a:t> </a:t>
                </a:r>
              </a:p>
            </p:txBody>
          </p:sp>
        </mc:Fallback>
      </mc:AlternateContent>
    </p:spTree>
    <p:extLst>
      <p:ext uri="{BB962C8B-B14F-4D97-AF65-F5344CB8AC3E}">
        <p14:creationId xmlns:p14="http://schemas.microsoft.com/office/powerpoint/2010/main" val="1958017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88B912E-612A-B2BA-D783-9A61CE7248E2}"/>
                  </a:ext>
                </a:extLst>
              </p:cNvPr>
              <p:cNvSpPr txBox="1"/>
              <p:nvPr/>
            </p:nvSpPr>
            <p:spPr>
              <a:xfrm>
                <a:off x="1309687" y="3469508"/>
                <a:ext cx="9572625" cy="3388492"/>
              </a:xfrm>
              <a:prstGeom prst="rect">
                <a:avLst/>
              </a:prstGeom>
              <a:noFill/>
            </p:spPr>
            <p:txBody>
              <a:bodyPr wrap="square" rtlCol="0">
                <a:spAutoFit/>
              </a:bodyPr>
              <a:lstStyle/>
              <a:p>
                <a:r>
                  <a:rPr lang="en-US" dirty="0"/>
                  <a:t>Substitute the numerical values into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and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𝜃</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we obtain:</a:t>
                </a:r>
                <a:endParaRPr lang="vi-VN" dirty="0"/>
              </a:p>
              <a:p>
                <a:pPr/>
                <a14:m>
                  <m:oMathPara xmlns:m="http://schemas.openxmlformats.org/officeDocument/2006/math">
                    <m:oMathParaPr>
                      <m:jc m:val="centerGroup"/>
                    </m:oMathParaPr>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𝑝</m:t>
                          </m:r>
                        </m:sub>
                      </m:sSub>
                      <m:d>
                        <m:dPr>
                          <m:ctrlPr>
                            <a:rPr lang="vi-VN"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f>
                        <m:fPr>
                          <m:ctrlPr>
                            <a:rPr lang="vi-VN" i="1">
                              <a:latin typeface="Cambria Math" panose="02040503050406030204" pitchFamily="18" charset="0"/>
                            </a:rPr>
                          </m:ctrlPr>
                        </m:fPr>
                        <m:num>
                          <m:r>
                            <a:rPr lang="en-US" i="1">
                              <a:latin typeface="Cambria Math" panose="02040503050406030204" pitchFamily="18" charset="0"/>
                            </a:rPr>
                            <m:t>9.8−</m:t>
                          </m:r>
                          <m:sSup>
                            <m:sSupPr>
                              <m:ctrlPr>
                                <a:rPr lang="vi-VN"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num>
                        <m:den>
                          <m:sSup>
                            <m:sSupPr>
                              <m:ctrlPr>
                                <a:rPr lang="vi-VN"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(117.6−10</m:t>
                          </m:r>
                          <m:sSup>
                            <m:sSupPr>
                              <m:ctrlPr>
                                <a:rPr lang="vi-VN"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den>
                      </m:f>
                    </m:oMath>
                  </m:oMathPara>
                </a14:m>
                <a:endParaRPr lang="vi-VN" dirty="0"/>
              </a:p>
              <a:p>
                <a:pPr/>
                <a14:m>
                  <m:oMathPara xmlns:m="http://schemas.openxmlformats.org/officeDocument/2006/math">
                    <m:oMathParaPr>
                      <m:jc m:val="centerGroup"/>
                    </m:oMathParaPr>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𝜃</m:t>
                          </m:r>
                        </m:sub>
                      </m:sSub>
                      <m:d>
                        <m:dPr>
                          <m:ctrlPr>
                            <a:rPr lang="vi-VN"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f>
                        <m:fPr>
                          <m:ctrlPr>
                            <a:rPr lang="vi-V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−10</m:t>
                          </m:r>
                          <m:sSup>
                            <m:sSupPr>
                              <m:ctrlPr>
                                <a:rPr lang="vi-VN"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+117.6</m:t>
                          </m:r>
                        </m:den>
                      </m:f>
                    </m:oMath>
                  </m:oMathPara>
                </a14:m>
                <a:endParaRPr lang="en-US" dirty="0"/>
              </a:p>
              <a:p>
                <a:r>
                  <a:rPr lang="en-US" dirty="0"/>
                  <a:t>Also,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can be easily derived by considering the channel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𝑝</m:t>
                    </m:r>
                  </m:oMath>
                </a14:m>
                <a:endParaRPr lang="vi-VN" dirty="0"/>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smtClean="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𝑌</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𝑝</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num>
                        <m:den>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𝑌</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𝜃</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𝑝</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𝑈</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num>
                        <m:den>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𝜃</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𝑈</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𝑝</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num>
                        <m:den>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𝜃</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𝑔</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num>
                        <m:den>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9.8−</m:t>
                          </m:r>
                          <m:sSup>
                            <m:sSupPr>
                              <m:ctrlPr>
                                <a:rPr lang="vi-VN"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num>
                        <m:den>
                          <m:sSup>
                            <m:sSupPr>
                              <m:ctrlPr>
                                <a:rPr lang="vi-VN"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den>
                      </m:f>
                    </m:oMath>
                  </m:oMathPara>
                </a14:m>
                <a:endParaRPr lang="vi-VN" dirty="0"/>
              </a:p>
              <a:p>
                <a:endParaRPr lang="vi-VN" dirty="0"/>
              </a:p>
            </p:txBody>
          </p:sp>
        </mc:Choice>
        <mc:Fallback xmlns="">
          <p:sp>
            <p:nvSpPr>
              <p:cNvPr id="2" name="TextBox 1">
                <a:extLst>
                  <a:ext uri="{FF2B5EF4-FFF2-40B4-BE49-F238E27FC236}">
                    <a16:creationId xmlns:a16="http://schemas.microsoft.com/office/drawing/2014/main" id="{688B912E-612A-B2BA-D783-9A61CE7248E2}"/>
                  </a:ext>
                </a:extLst>
              </p:cNvPr>
              <p:cNvSpPr txBox="1">
                <a:spLocks noRot="1" noChangeAspect="1" noMove="1" noResize="1" noEditPoints="1" noAdjustHandles="1" noChangeArrowheads="1" noChangeShapeType="1" noTextEdit="1"/>
              </p:cNvSpPr>
              <p:nvPr/>
            </p:nvSpPr>
            <p:spPr>
              <a:xfrm>
                <a:off x="1309687" y="3469508"/>
                <a:ext cx="9572625" cy="3388492"/>
              </a:xfrm>
              <a:prstGeom prst="rect">
                <a:avLst/>
              </a:prstGeom>
              <a:blipFill>
                <a:blip r:embed="rId3"/>
                <a:stretch>
                  <a:fillRect l="-573" t="-719"/>
                </a:stretch>
              </a:blipFill>
            </p:spPr>
            <p:txBody>
              <a:bodyPr/>
              <a:lstStyle/>
              <a:p>
                <a:r>
                  <a:rPr lang="vi-VN">
                    <a:noFill/>
                  </a:rPr>
                  <a:t> </a:t>
                </a:r>
              </a:p>
            </p:txBody>
          </p:sp>
        </mc:Fallback>
      </mc:AlternateContent>
      <p:pic>
        <p:nvPicPr>
          <p:cNvPr id="4" name="Picture 3" descr="Diagram&#10;&#10;Description automatically generated">
            <a:extLst>
              <a:ext uri="{FF2B5EF4-FFF2-40B4-BE49-F238E27FC236}">
                <a16:creationId xmlns:a16="http://schemas.microsoft.com/office/drawing/2014/main" id="{2C87E5EE-A2F0-F2E0-7B9F-5175C80B5802}"/>
              </a:ext>
            </a:extLst>
          </p:cNvPr>
          <p:cNvPicPr>
            <a:picLocks noChangeAspect="1"/>
          </p:cNvPicPr>
          <p:nvPr/>
        </p:nvPicPr>
        <p:blipFill>
          <a:blip r:embed="rId4"/>
          <a:stretch>
            <a:fillRect/>
          </a:stretch>
        </p:blipFill>
        <p:spPr>
          <a:xfrm>
            <a:off x="2656726" y="1247416"/>
            <a:ext cx="6878547" cy="1787843"/>
          </a:xfrm>
          <a:prstGeom prst="rect">
            <a:avLst/>
          </a:prstGeom>
        </p:spPr>
      </p:pic>
    </p:spTree>
    <p:extLst>
      <p:ext uri="{BB962C8B-B14F-4D97-AF65-F5344CB8AC3E}">
        <p14:creationId xmlns:p14="http://schemas.microsoft.com/office/powerpoint/2010/main" val="435894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72334B04-277B-F876-45E2-6A68ABC81B74}"/>
              </a:ext>
            </a:extLst>
          </p:cNvPr>
          <p:cNvPicPr>
            <a:picLocks noChangeAspect="1"/>
          </p:cNvPicPr>
          <p:nvPr/>
        </p:nvPicPr>
        <p:blipFill>
          <a:blip r:embed="rId2"/>
          <a:stretch>
            <a:fillRect/>
          </a:stretch>
        </p:blipFill>
        <p:spPr>
          <a:xfrm>
            <a:off x="3652837" y="3196735"/>
            <a:ext cx="4548188" cy="34195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3"/>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1A7E12-1677-2715-728B-03292E214E76}"/>
                  </a:ext>
                </a:extLst>
              </p:cNvPr>
              <p:cNvSpPr txBox="1"/>
              <p:nvPr/>
            </p:nvSpPr>
            <p:spPr>
              <a:xfrm>
                <a:off x="607218" y="1178898"/>
                <a:ext cx="10977564" cy="2517869"/>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Arial" panose="020B0604020202020204" pitchFamily="34" charset="0"/>
                    <a:ea typeface="Arial" panose="020B0604020202020204" pitchFamily="34" charset="0"/>
                    <a:cs typeface="Arial" panose="020B0604020202020204" pitchFamily="34" charset="0"/>
                  </a:rPr>
                  <a:t>We start by designing the inner loop.</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Arial" panose="020B0604020202020204" pitchFamily="34" charset="0"/>
                    <a:cs typeface="Arial" panose="020B0604020202020204" pitchFamily="34" charset="0"/>
                  </a:rPr>
                  <a:t>The transfer</a:t>
                </a:r>
                <a:r>
                  <a:rPr lang="vi-VN" sz="1800" dirty="0">
                    <a:effectLst/>
                    <a:latin typeface="Arial" panose="020B0604020202020204" pitchFamily="34" charset="0"/>
                    <a:ea typeface="Arial" panose="020B0604020202020204" pitchFamily="34" charset="0"/>
                    <a:cs typeface="Arial" panose="020B0604020202020204" pitchFamily="34" charset="0"/>
                  </a:rPr>
                  <a:t> function </a:t>
                </a:r>
                <a:r>
                  <a:rPr lang="en-US" sz="1800" dirty="0">
                    <a:effectLst/>
                    <a:latin typeface="Arial" panose="020B0604020202020204" pitchFamily="34" charset="0"/>
                    <a:ea typeface="Arial" panose="020B0604020202020204" pitchFamily="34" charset="0"/>
                    <a:cs typeface="Arial" panose="020B0604020202020204" pitchFamily="34" charset="0"/>
                  </a:rPr>
                  <a:t>plant:</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𝜃</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−10</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+117.6</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Has steady state</a:t>
                </a:r>
                <a:r>
                  <a:rPr lang="vi-VN" sz="1800" dirty="0">
                    <a:effectLst/>
                    <a:latin typeface="Arial" panose="020B0604020202020204" pitchFamily="34" charset="0"/>
                    <a:ea typeface="Yu Mincho" panose="02020400000000000000" pitchFamily="18" charset="-128"/>
                    <a:cs typeface="Arial" panose="020B0604020202020204" pitchFamily="34" charset="0"/>
                  </a:rPr>
                  <a:t> gain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vi-VN" sz="1800" i="1">
                            <a:effectLst/>
                            <a:latin typeface="Cambria Math" panose="02040503050406030204" pitchFamily="18" charset="0"/>
                            <a:ea typeface="Yu Mincho" panose="02020400000000000000" pitchFamily="18" charset="-128"/>
                            <a:cs typeface="Arial" panose="020B0604020202020204" pitchFamily="34" charset="0"/>
                          </a:rPr>
                          <m:t>𝐾</m:t>
                        </m:r>
                      </m:e>
                      <m:sub>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vi-VN" sz="1800" i="1">
                                <a:effectLst/>
                                <a:latin typeface="Cambria Math" panose="02040503050406030204" pitchFamily="18" charset="0"/>
                                <a:ea typeface="Yu Mincho" panose="02020400000000000000" pitchFamily="18" charset="-128"/>
                                <a:cs typeface="Arial" panose="020B0604020202020204" pitchFamily="34" charset="0"/>
                              </a:rPr>
                              <m:t>𝐺</m:t>
                            </m:r>
                          </m:e>
                          <m:sub>
                            <m:r>
                              <a:rPr lang="vi-VN" sz="1800" i="1">
                                <a:effectLst/>
                                <a:latin typeface="Cambria Math" panose="02040503050406030204" pitchFamily="18" charset="0"/>
                                <a:ea typeface="Yu Mincho" panose="02020400000000000000" pitchFamily="18" charset="-128"/>
                                <a:cs typeface="Arial" panose="020B0604020202020204" pitchFamily="34" charset="0"/>
                              </a:rPr>
                              <m:t>𝜃</m:t>
                            </m:r>
                          </m:sub>
                        </m:sSub>
                      </m:sub>
                    </m:sSub>
                    <m:r>
                      <a:rPr lang="vi-VN" sz="1800" i="1">
                        <a:effectLst/>
                        <a:latin typeface="Cambria Math" panose="02040503050406030204" pitchFamily="18" charset="0"/>
                        <a:ea typeface="Yu Mincho" panose="02020400000000000000" pitchFamily="18" charset="-128"/>
                        <a:cs typeface="Arial" panose="020B0604020202020204" pitchFamily="34" charset="0"/>
                      </a:rPr>
                      <m:t>=</m:t>
                    </m:r>
                    <m:func>
                      <m:func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uncPr>
                      <m:fName>
                        <m:limLow>
                          <m:limLow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limLowPr>
                          <m:e>
                            <m:r>
                              <m:rPr>
                                <m:sty m:val="p"/>
                              </m:rPr>
                              <a:rPr lang="vi-VN" sz="1800">
                                <a:effectLst/>
                                <a:latin typeface="Cambria Math" panose="02040503050406030204" pitchFamily="18" charset="0"/>
                                <a:ea typeface="Yu Mincho" panose="02020400000000000000" pitchFamily="18" charset="-128"/>
                                <a:cs typeface="Arial" panose="020B0604020202020204" pitchFamily="34" charset="0"/>
                              </a:rPr>
                              <m:t>lim</m:t>
                            </m:r>
                          </m:e>
                          <m:lim>
                            <m:r>
                              <a:rPr lang="vi-VN" sz="1800" i="1">
                                <a:effectLst/>
                                <a:latin typeface="Cambria Math" panose="02040503050406030204" pitchFamily="18" charset="0"/>
                                <a:ea typeface="Yu Mincho" panose="02020400000000000000" pitchFamily="18" charset="-128"/>
                                <a:cs typeface="Arial" panose="020B0604020202020204" pitchFamily="34" charset="0"/>
                              </a:rPr>
                              <m:t>𝑠</m:t>
                            </m:r>
                            <m:r>
                              <a:rPr lang="vi-VN" sz="1800" i="1">
                                <a:effectLst/>
                                <a:latin typeface="Cambria Math" panose="02040503050406030204" pitchFamily="18" charset="0"/>
                                <a:ea typeface="Yu Mincho" panose="02020400000000000000" pitchFamily="18" charset="-128"/>
                                <a:cs typeface="Arial" panose="020B0604020202020204" pitchFamily="34" charset="0"/>
                              </a:rPr>
                              <m:t>→0</m:t>
                            </m:r>
                          </m:lim>
                        </m:limLow>
                      </m:fName>
                      <m:e>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sup>
                            <m:r>
                              <a:rPr lang="vi-VN" sz="1800" i="1">
                                <a:effectLst/>
                                <a:latin typeface="Cambria Math" panose="02040503050406030204" pitchFamily="18" charset="0"/>
                                <a:ea typeface="Yu Mincho" panose="02020400000000000000" pitchFamily="18" charset="-128"/>
                                <a:cs typeface="Arial" panose="020B0604020202020204" pitchFamily="34" charset="0"/>
                              </a:rPr>
                              <m:t>0</m:t>
                            </m:r>
                          </m:sup>
                        </m:sSup>
                        <m:r>
                          <a:rPr lang="vi-VN" sz="1800" i="1">
                            <a:effectLst/>
                            <a:latin typeface="Cambria Math" panose="02040503050406030204" pitchFamily="18" charset="0"/>
                            <a:ea typeface="Yu Mincho" panose="02020400000000000000" pitchFamily="18" charset="-128"/>
                            <a:cs typeface="Arial" panose="020B0604020202020204" pitchFamily="34" charset="0"/>
                          </a:rPr>
                          <m:t>𝐺</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d>
                        <m:r>
                          <a:rPr lang="vi-VN" sz="1800" i="1">
                            <a:effectLst/>
                            <a:latin typeface="Cambria Math" panose="02040503050406030204" pitchFamily="18" charset="0"/>
                            <a:ea typeface="Yu Mincho" panose="02020400000000000000" pitchFamily="18" charset="-128"/>
                            <a:cs typeface="Arial" panose="020B0604020202020204" pitchFamily="34" charset="0"/>
                          </a:rPr>
                          <m:t>≈0.0085</m:t>
                        </m:r>
                      </m:e>
                    </m:func>
                  </m:oMath>
                </a14:m>
                <a:r>
                  <a:rPr lang="vi-VN" sz="1800" dirty="0">
                    <a:effectLst/>
                    <a:latin typeface="Arial" panose="020B0604020202020204" pitchFamily="34" charset="0"/>
                    <a:ea typeface="Yu Mincho" panose="02020400000000000000" pitchFamily="18" charset="-128"/>
                    <a:cs typeface="Arial" panose="020B0604020202020204" pitchFamily="34" charset="0"/>
                  </a:rPr>
                  <a:t> and </a:t>
                </a:r>
                <a:r>
                  <a:rPr lang="en-US" sz="1800" dirty="0">
                    <a:effectLst/>
                    <a:latin typeface="Arial" panose="020B0604020202020204" pitchFamily="34" charset="0"/>
                    <a:ea typeface="Arial" panose="020B0604020202020204" pitchFamily="34" charset="0"/>
                    <a:cs typeface="Arial" panose="020B0604020202020204" pitchFamily="34" charset="0"/>
                  </a:rPr>
                  <a:t>two</a:t>
                </a:r>
                <a:r>
                  <a:rPr lang="vi-VN" sz="1800" dirty="0">
                    <a:effectLst/>
                    <a:latin typeface="Arial" panose="020B0604020202020204" pitchFamily="34" charset="0"/>
                    <a:ea typeface="Arial" panose="020B0604020202020204" pitchFamily="34" charset="0"/>
                    <a:cs typeface="Arial" panose="020B0604020202020204" pitchFamily="34" charset="0"/>
                  </a:rPr>
                  <a:t> real</a:t>
                </a:r>
                <a:r>
                  <a:rPr lang="en-US" sz="1800" dirty="0">
                    <a:effectLst/>
                    <a:latin typeface="Arial" panose="020B0604020202020204" pitchFamily="34" charset="0"/>
                    <a:ea typeface="Arial" panose="020B0604020202020204" pitchFamily="34" charset="0"/>
                    <a:cs typeface="Arial" panose="020B0604020202020204" pitchFamily="34" charset="0"/>
                  </a:rPr>
                  <a:t> poles in </a:t>
                </a:r>
                <a14:m>
                  <m:oMath xmlns:m="http://schemas.openxmlformats.org/officeDocument/2006/math">
                    <m:sSub>
                      <m:sSubPr>
                        <m:ctrlPr>
                          <a:rPr lang="vi-VN" sz="1800" i="1">
                            <a:effectLst/>
                            <a:latin typeface="Cambria Math" panose="02040503050406030204" pitchFamily="18" charset="0"/>
                            <a:ea typeface="Arial" panose="020B0604020202020204" pitchFamily="34" charset="0"/>
                            <a:cs typeface="Arial" panose="020B0604020202020204" pitchFamily="34" charset="0"/>
                          </a:rPr>
                        </m:ctrlPr>
                      </m:sSubPr>
                      <m:e>
                        <m:r>
                          <a:rPr lang="en-US" sz="1800" i="1">
                            <a:effectLst/>
                            <a:latin typeface="Cambria Math" panose="02040503050406030204" pitchFamily="18" charset="0"/>
                            <a:ea typeface="Arial" panose="020B0604020202020204" pitchFamily="34" charset="0"/>
                            <a:cs typeface="Arial" panose="020B0604020202020204" pitchFamily="34" charset="0"/>
                          </a:rPr>
                          <m:t>𝑝</m:t>
                        </m:r>
                      </m:e>
                      <m:sub>
                        <m:r>
                          <a:rPr lang="en-US" sz="1800" i="1">
                            <a:effectLst/>
                            <a:latin typeface="Cambria Math" panose="02040503050406030204" pitchFamily="18" charset="0"/>
                            <a:ea typeface="Arial" panose="020B0604020202020204" pitchFamily="34" charset="0"/>
                            <a:cs typeface="Arial" panose="020B0604020202020204" pitchFamily="34" charset="0"/>
                          </a:rPr>
                          <m:t>1,2 </m:t>
                        </m:r>
                      </m:sub>
                    </m:sSub>
                    <m:r>
                      <a:rPr lang="en-US" sz="1800" i="1">
                        <a:effectLst/>
                        <a:latin typeface="Cambria Math" panose="02040503050406030204" pitchFamily="18" charset="0"/>
                        <a:ea typeface="Arial" panose="020B0604020202020204" pitchFamily="34" charset="0"/>
                        <a:cs typeface="Arial" panose="020B0604020202020204" pitchFamily="34" charset="0"/>
                      </a:rPr>
                      <m:t>=±3.43.</m:t>
                    </m:r>
                  </m:oMath>
                </a14:m>
                <a:r>
                  <a:rPr lang="vi-VN" sz="1800" dirty="0">
                    <a:effectLst/>
                    <a:latin typeface="Arial" panose="020B0604020202020204" pitchFamily="34" charset="0"/>
                    <a:ea typeface="Yu Mincho" panose="02020400000000000000" pitchFamily="18" charset="-128"/>
                    <a:cs typeface="Arial" panose="020B0604020202020204" pitchFamily="34" charset="0"/>
                  </a:rPr>
                  <a:t> The polar diagram </a:t>
                </a:r>
                <a:r>
                  <a:rPr lang="en-US" sz="1800" dirty="0">
                    <a:effectLst/>
                    <a:latin typeface="Arial" panose="020B0604020202020204" pitchFamily="34" charset="0"/>
                    <a:ea typeface="Yu Mincho" panose="02020400000000000000" pitchFamily="18" charset="-128"/>
                    <a:cs typeface="Arial" panose="020B0604020202020204" pitchFamily="34" charset="0"/>
                  </a:rPr>
                  <a:t>is a horizontal segment which starts from point 0.0085 on the real axis and ends at the origin. The polar diagram is shown in figure 1.</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041A7E12-1677-2715-728B-03292E214E76}"/>
                  </a:ext>
                </a:extLst>
              </p:cNvPr>
              <p:cNvSpPr txBox="1">
                <a:spLocks noRot="1" noChangeAspect="1" noMove="1" noResize="1" noEditPoints="1" noAdjustHandles="1" noChangeArrowheads="1" noChangeShapeType="1" noTextEdit="1"/>
              </p:cNvSpPr>
              <p:nvPr/>
            </p:nvSpPr>
            <p:spPr>
              <a:xfrm>
                <a:off x="607218" y="1178898"/>
                <a:ext cx="10977564" cy="2517869"/>
              </a:xfrm>
              <a:prstGeom prst="rect">
                <a:avLst/>
              </a:prstGeom>
              <a:blipFill>
                <a:blip r:embed="rId4"/>
                <a:stretch>
                  <a:fillRect l="-500" t="-1211" b="-3148"/>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9CA0E3-B3BD-1BEB-88D7-FB3C61304C10}"/>
                  </a:ext>
                </a:extLst>
              </p:cNvPr>
              <p:cNvSpPr txBox="1"/>
              <p:nvPr/>
            </p:nvSpPr>
            <p:spPr>
              <a:xfrm>
                <a:off x="2880122" y="6488668"/>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1: </m:t>
                      </m:r>
                      <m:r>
                        <a:rPr lang="vi-VN" i="1">
                          <a:latin typeface="Cambria Math" panose="02040503050406030204" pitchFamily="18" charset="0"/>
                        </a:rPr>
                        <m:t>𝑃𝑜𝑙𝑎𝑟</m:t>
                      </m:r>
                      <m:r>
                        <a:rPr lang="vi-VN" i="0">
                          <a:latin typeface="Cambria Math" panose="02040503050406030204" pitchFamily="18" charset="0"/>
                        </a:rPr>
                        <m:t> </m:t>
                      </m:r>
                      <m:r>
                        <a:rPr lang="vi-VN" i="1">
                          <a:latin typeface="Cambria Math" panose="02040503050406030204" pitchFamily="18" charset="0"/>
                        </a:rPr>
                        <m:t>𝑝𝑙𝑜𝑡</m:t>
                      </m:r>
                      <m:r>
                        <a:rPr lang="vi-VN" i="0">
                          <a:latin typeface="Cambria Math" panose="02040503050406030204" pitchFamily="18" charset="0"/>
                        </a:rPr>
                        <m:t> </m:t>
                      </m:r>
                      <m:r>
                        <a:rPr lang="vi-VN" i="1">
                          <a:latin typeface="Cambria Math" panose="02040503050406030204" pitchFamily="18" charset="0"/>
                        </a:rPr>
                        <m:t>𝑜𝑓</m:t>
                      </m:r>
                      <m:r>
                        <a:rPr lang="vi-VN" i="0">
                          <a:latin typeface="Cambria Math" panose="02040503050406030204" pitchFamily="18" charset="0"/>
                        </a:rPr>
                        <m:t> </m:t>
                      </m:r>
                      <m:sSub>
                        <m:sSubPr>
                          <m:ctrlPr>
                            <a:rPr lang="vi-VN" i="1">
                              <a:solidFill>
                                <a:srgbClr val="836967"/>
                              </a:solidFill>
                              <a:latin typeface="Cambria Math" panose="02040503050406030204" pitchFamily="18" charset="0"/>
                            </a:rPr>
                          </m:ctrlPr>
                        </m:sSubPr>
                        <m:e>
                          <m:r>
                            <a:rPr lang="vi-VN" i="1">
                              <a:latin typeface="Cambria Math" panose="02040503050406030204" pitchFamily="18" charset="0"/>
                            </a:rPr>
                            <m:t>𝐺</m:t>
                          </m:r>
                        </m:e>
                        <m:sub>
                          <m:r>
                            <a:rPr lang="vi-VN" i="1">
                              <a:latin typeface="Cambria Math" panose="02040503050406030204" pitchFamily="18" charset="0"/>
                            </a:rPr>
                            <m:t>𝜃</m:t>
                          </m:r>
                          <m:r>
                            <a:rPr lang="vi-VN" i="0">
                              <a:latin typeface="Cambria Math" panose="02040503050406030204" pitchFamily="18" charset="0"/>
                            </a:rPr>
                            <m:t> </m:t>
                          </m:r>
                        </m:sub>
                      </m:sSub>
                      <m:r>
                        <a:rPr lang="vi-VN" i="0">
                          <a:latin typeface="Cambria Math" panose="02040503050406030204" pitchFamily="18" charset="0"/>
                        </a:rPr>
                        <m:t> </m:t>
                      </m:r>
                    </m:oMath>
                  </m:oMathPara>
                </a14:m>
                <a:endParaRPr lang="vi-VN" dirty="0"/>
              </a:p>
            </p:txBody>
          </p:sp>
        </mc:Choice>
        <mc:Fallback xmlns="">
          <p:sp>
            <p:nvSpPr>
              <p:cNvPr id="10" name="TextBox 9">
                <a:extLst>
                  <a:ext uri="{FF2B5EF4-FFF2-40B4-BE49-F238E27FC236}">
                    <a16:creationId xmlns:a16="http://schemas.microsoft.com/office/drawing/2014/main" id="{FA9CA0E3-B3BD-1BEB-88D7-FB3C61304C10}"/>
                  </a:ext>
                </a:extLst>
              </p:cNvPr>
              <p:cNvSpPr txBox="1">
                <a:spLocks noRot="1" noChangeAspect="1" noMove="1" noResize="1" noEditPoints="1" noAdjustHandles="1" noChangeArrowheads="1" noChangeShapeType="1" noTextEdit="1"/>
              </p:cNvSpPr>
              <p:nvPr/>
            </p:nvSpPr>
            <p:spPr>
              <a:xfrm>
                <a:off x="2880122" y="6488668"/>
                <a:ext cx="6093618" cy="369332"/>
              </a:xfrm>
              <a:prstGeom prst="rect">
                <a:avLst/>
              </a:prstGeom>
              <a:blipFill>
                <a:blip r:embed="rId5"/>
                <a:stretch>
                  <a:fillRect b="-14754"/>
                </a:stretch>
              </a:blipFill>
            </p:spPr>
            <p:txBody>
              <a:bodyPr/>
              <a:lstStyle/>
              <a:p>
                <a:r>
                  <a:rPr lang="vi-VN">
                    <a:noFill/>
                  </a:rPr>
                  <a:t> </a:t>
                </a:r>
              </a:p>
            </p:txBody>
          </p:sp>
        </mc:Fallback>
      </mc:AlternateContent>
    </p:spTree>
    <p:extLst>
      <p:ext uri="{BB962C8B-B14F-4D97-AF65-F5344CB8AC3E}">
        <p14:creationId xmlns:p14="http://schemas.microsoft.com/office/powerpoint/2010/main" val="91197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D0D115-C45A-5DCC-B9D6-0076F1D51A4C}"/>
                  </a:ext>
                </a:extLst>
              </p:cNvPr>
              <p:cNvSpPr txBox="1"/>
              <p:nvPr/>
            </p:nvSpPr>
            <p:spPr>
              <a:xfrm>
                <a:off x="607218" y="1362662"/>
                <a:ext cx="11165682" cy="577850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-Since the system has an unstable pole at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=3.43, </m:t>
                    </m:r>
                    <m:r>
                      <a:rPr lang="en-US" sz="1800" i="1">
                        <a:effectLst/>
                        <a:latin typeface="Cambria Math" panose="02040503050406030204" pitchFamily="18" charset="0"/>
                        <a:ea typeface="Yu Mincho" panose="02020400000000000000" pitchFamily="18" charset="-128"/>
                        <a:cs typeface="Arial" panose="020B0604020202020204" pitchFamily="34" charset="0"/>
                      </a:rPr>
                      <m:t>𝑖</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𝑒</m:t>
                    </m:r>
                    <m:r>
                      <a:rPr lang="en-US" sz="1800" i="1">
                        <a:effectLst/>
                        <a:latin typeface="Cambria Math" panose="02040503050406030204" pitchFamily="18" charset="0"/>
                        <a:ea typeface="Yu Mincho" panose="02020400000000000000" pitchFamily="18" charset="-128"/>
                        <a:cs typeface="Arial" panose="020B0604020202020204" pitchFamily="34" charset="0"/>
                      </a:rPr>
                      <m:t>. </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𝑝𝑜𝑠</m:t>
                        </m:r>
                        <m:r>
                          <a:rPr lang="en-US" sz="1800" i="1">
                            <a:effectLst/>
                            <a:latin typeface="Cambria Math" panose="02040503050406030204" pitchFamily="18" charset="0"/>
                            <a:ea typeface="Yu Mincho" panose="02020400000000000000" pitchFamily="18" charset="-128"/>
                            <a:cs typeface="Arial" panose="020B0604020202020204" pitchFamily="34" charset="0"/>
                          </a:rPr>
                          <m:t>, </m:t>
                        </m:r>
                        <m:r>
                          <a:rPr lang="en-US" sz="1800" i="1">
                            <a:effectLst/>
                            <a:latin typeface="Cambria Math" panose="02040503050406030204" pitchFamily="18" charset="0"/>
                            <a:ea typeface="Yu Mincho" panose="02020400000000000000" pitchFamily="18" charset="-128"/>
                            <a:cs typeface="Arial" panose="020B0604020202020204" pitchFamily="34" charset="0"/>
                          </a:rPr>
                          <m:t>𝑐𝑎</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=1</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in order to stabilize it, the Nyquist diagram of the loop function should circle the critical point -1 once counterclockwise</a:t>
                </a:r>
                <a:r>
                  <a:rPr lang="vi-VN" sz="1800" dirty="0">
                    <a:effectLst/>
                    <a:latin typeface="Arial" panose="020B0604020202020204" pitchFamily="34" charset="0"/>
                    <a:ea typeface="Yu Mincho" panose="02020400000000000000" pitchFamily="18" charset="-128"/>
                    <a:cs typeface="Arial" panose="020B0604020202020204" pitchFamily="34" charset="0"/>
                  </a:rPr>
                  <a:t>, that </a:t>
                </a:r>
                <a:r>
                  <a:rPr lang="en-US" sz="1800" dirty="0">
                    <a:effectLst/>
                    <a:latin typeface="Arial" panose="020B0604020202020204" pitchFamily="34" charset="0"/>
                    <a:ea typeface="Yu Mincho" panose="02020400000000000000" pitchFamily="18" charset="-128"/>
                    <a:cs typeface="Arial" panose="020B0604020202020204" pitchFamily="34" charset="0"/>
                  </a:rPr>
                  <a:t>is </a:t>
                </a:r>
                <a14:m>
                  <m:oMath xmlns:m="http://schemas.openxmlformats.org/officeDocument/2006/math">
                    <m:sSubSup>
                      <m:sSub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a:effectLst/>
                            <a:latin typeface="Cambria Math" panose="02040503050406030204" pitchFamily="18" charset="0"/>
                            <a:ea typeface="Yu Mincho" panose="02020400000000000000" pitchFamily="18" charset="-128"/>
                            <a:cs typeface="Arial" panose="020B0604020202020204" pitchFamily="34" charset="0"/>
                          </a:rPr>
                          <m:t>𝑁</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up>
                        <m:r>
                          <a:rPr lang="en-US" sz="1800" i="1">
                            <a:effectLst/>
                            <a:latin typeface="Cambria Math" panose="02040503050406030204" pitchFamily="18" charset="0"/>
                            <a:ea typeface="Yu Mincho" panose="02020400000000000000" pitchFamily="18" charset="-128"/>
                            <a:cs typeface="Arial" panose="020B0604020202020204" pitchFamily="34" charset="0"/>
                          </a:rPr>
                          <m:t>↷</m:t>
                        </m:r>
                      </m:sup>
                    </m:sSubSup>
                    <m:r>
                      <a:rPr lang="en-US" sz="1800" i="1">
                        <a:effectLst/>
                        <a:latin typeface="Cambria Math" panose="02040503050406030204" pitchFamily="18" charset="0"/>
                        <a:ea typeface="Yu Mincho" panose="02020400000000000000" pitchFamily="18" charset="-128"/>
                        <a:cs typeface="Arial" panose="020B0604020202020204" pitchFamily="34" charset="0"/>
                      </a:rPr>
                      <m:t>=−1</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A precondition for this to be possible is to </a:t>
                </a:r>
                <a:r>
                  <a:rPr lang="en-US" dirty="0">
                    <a:latin typeface="Arial" panose="020B0604020202020204" pitchFamily="34" charset="0"/>
                    <a:ea typeface="Yu Mincho" panose="02020400000000000000" pitchFamily="18" charset="-128"/>
                    <a:cs typeface="Arial" panose="020B0604020202020204" pitchFamily="34" charset="0"/>
                  </a:rPr>
                  <a:t>flip</a:t>
                </a:r>
                <a:r>
                  <a:rPr lang="en-US" sz="1800" dirty="0">
                    <a:effectLst/>
                    <a:latin typeface="Arial" panose="020B0604020202020204" pitchFamily="34" charset="0"/>
                    <a:ea typeface="Yu Mincho" panose="02020400000000000000" pitchFamily="18" charset="-128"/>
                    <a:cs typeface="Arial" panose="020B0604020202020204" pitchFamily="34" charset="0"/>
                  </a:rPr>
                  <a:t> the diagram of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𝐺</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providing the compensator a negative stationary gain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𝐾</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𝐶</m:t>
                        </m:r>
                      </m:sub>
                    </m:sSub>
                  </m:oMath>
                </a14:m>
                <a:r>
                  <a:rPr lang="en-US" sz="1800" dirty="0">
                    <a:effectLst/>
                    <a:latin typeface="Arial" panose="020B0604020202020204" pitchFamily="34" charset="0"/>
                    <a:ea typeface="Yu Mincho" panose="02020400000000000000" pitchFamily="18" charset="-128"/>
                    <a:cs typeface="Arial" panose="020B0604020202020204" pitchFamily="34" charset="0"/>
                  </a:rPr>
                  <a:t>. Subsequently, it will be necessary to introduce a phase advance (derivative action) in the loop function, to pass the polar diagram under the critical point.</a:t>
                </a:r>
              </a:p>
              <a:p>
                <a:pPr>
                  <a:lnSpc>
                    <a:spcPct val="107000"/>
                  </a:lnSpc>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a:t>
                </a:r>
                <a:r>
                  <a:rPr lang="en-US" sz="1800" dirty="0">
                    <a:effectLst/>
                    <a:latin typeface="Arial" panose="020B0604020202020204" pitchFamily="34" charset="0"/>
                    <a:ea typeface="Arial" panose="020B0604020202020204" pitchFamily="34" charset="0"/>
                    <a:cs typeface="Arial" panose="020B0604020202020204" pitchFamily="34" charset="0"/>
                  </a:rPr>
                  <a:t>We need to design </a:t>
                </a:r>
                <a14:m>
                  <m:oMath xmlns:m="http://schemas.openxmlformats.org/officeDocument/2006/math">
                    <m:sSub>
                      <m:sSubPr>
                        <m:ctrlPr>
                          <a:rPr lang="vi-VN" sz="1800" i="1">
                            <a:effectLst/>
                            <a:latin typeface="Cambria Math" panose="02040503050406030204" pitchFamily="18" charset="0"/>
                            <a:ea typeface="Arial" panose="020B0604020202020204" pitchFamily="34" charset="0"/>
                            <a:cs typeface="Arial" panose="020B0604020202020204" pitchFamily="34" charset="0"/>
                          </a:rPr>
                        </m:ctrlPr>
                      </m:sSubPr>
                      <m:e>
                        <m:r>
                          <a:rPr lang="en-US" sz="1800" i="1">
                            <a:effectLst/>
                            <a:latin typeface="Cambria Math" panose="02040503050406030204" pitchFamily="18" charset="0"/>
                            <a:ea typeface="Arial" panose="020B0604020202020204" pitchFamily="34" charset="0"/>
                            <a:cs typeface="Arial" panose="020B0604020202020204" pitchFamily="34" charset="0"/>
                          </a:rPr>
                          <m:t>𝐶</m:t>
                        </m:r>
                      </m:e>
                      <m:sub>
                        <m:r>
                          <a:rPr lang="en-US" sz="1800" i="1">
                            <a:effectLst/>
                            <a:latin typeface="Cambria Math" panose="02040503050406030204" pitchFamily="18" charset="0"/>
                            <a:ea typeface="Arial" panose="020B0604020202020204" pitchFamily="34" charset="0"/>
                            <a:cs typeface="Arial" panose="020B0604020202020204" pitchFamily="34" charset="0"/>
                          </a:rPr>
                          <m:t>1</m:t>
                        </m:r>
                      </m:sub>
                    </m:sSub>
                    <m:r>
                      <a:rPr lang="en-US" sz="1800" i="1">
                        <a:effectLst/>
                        <a:latin typeface="Cambria Math" panose="02040503050406030204" pitchFamily="18" charset="0"/>
                        <a:ea typeface="Arial" panose="020B0604020202020204" pitchFamily="34" charset="0"/>
                        <a:cs typeface="Arial" panose="020B0604020202020204" pitchFamily="34" charset="0"/>
                      </a:rPr>
                      <m:t>(</m:t>
                    </m:r>
                    <m:r>
                      <a:rPr lang="en-US" sz="1800" i="1">
                        <a:effectLst/>
                        <a:latin typeface="Cambria Math" panose="02040503050406030204" pitchFamily="18" charset="0"/>
                        <a:ea typeface="Arial" panose="020B0604020202020204" pitchFamily="34" charset="0"/>
                        <a:cs typeface="Arial" panose="020B0604020202020204" pitchFamily="34" charset="0"/>
                      </a:rPr>
                      <m:t>𝑠</m:t>
                    </m:r>
                    <m:r>
                      <a:rPr lang="en-US" sz="1800" i="1">
                        <a:effectLst/>
                        <a:latin typeface="Cambria Math" panose="02040503050406030204" pitchFamily="18" charset="0"/>
                        <a:ea typeface="Arial" panose="020B0604020202020204" pitchFamily="34" charset="0"/>
                        <a:cs typeface="Arial" panose="020B0604020202020204" pitchFamily="34" charset="0"/>
                      </a:rPr>
                      <m:t>)</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so that the inner loop is stable, and it satisfies </a:t>
                </a:r>
                <a:r>
                  <a:rPr lang="en-US" sz="1800" dirty="0">
                    <a:solidFill>
                      <a:srgbClr val="FF0000"/>
                    </a:solidFill>
                    <a:effectLst/>
                    <a:latin typeface="Arial" panose="020B0604020202020204" pitchFamily="34" charset="0"/>
                    <a:ea typeface="Yu Mincho" panose="02020400000000000000" pitchFamily="18" charset="-128"/>
                    <a:cs typeface="Arial" panose="020B0604020202020204" pitchFamily="34" charset="0"/>
                  </a:rPr>
                  <a:t>spec 2</a:t>
                </a:r>
                <a:r>
                  <a:rPr lang="en-US" sz="1800" dirty="0">
                    <a:effectLst/>
                    <a:latin typeface="Arial" panose="020B0604020202020204" pitchFamily="34" charset="0"/>
                    <a:ea typeface="Yu Mincho" panose="02020400000000000000" pitchFamily="18" charset="-128"/>
                    <a:cs typeface="Arial" panose="020B0604020202020204" pitchFamily="34" charset="0"/>
                  </a:rPr>
                  <a:t> and </a:t>
                </a:r>
                <a:r>
                  <a:rPr lang="en-US" sz="1800" dirty="0">
                    <a:solidFill>
                      <a:srgbClr val="FF0000"/>
                    </a:solidFill>
                    <a:effectLst/>
                    <a:latin typeface="Arial" panose="020B0604020202020204" pitchFamily="34" charset="0"/>
                    <a:ea typeface="Yu Mincho" panose="02020400000000000000" pitchFamily="18" charset="-128"/>
                    <a:cs typeface="Arial" panose="020B0604020202020204" pitchFamily="34" charset="0"/>
                  </a:rPr>
                  <a:t>3</a:t>
                </a:r>
                <a:r>
                  <a:rPr lang="en-US" sz="1800" dirty="0">
                    <a:effectLst/>
                    <a:latin typeface="Arial" panose="020B0604020202020204" pitchFamily="34" charset="0"/>
                    <a:ea typeface="Yu Mincho" panose="02020400000000000000" pitchFamily="18" charset="-128"/>
                    <a:cs typeface="Arial" panose="020B0604020202020204" pitchFamily="34" charset="0"/>
                  </a:rPr>
                  <a:t>. </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Arial" panose="020B0604020202020204" pitchFamily="34" charset="0"/>
                    <a:cs typeface="Arial" panose="020B0604020202020204" pitchFamily="34" charset="0"/>
                  </a:rPr>
                  <a:t>-To make sure the Nyquist diagram encompass the critical point, the gain should be greater than |117.6| and negative (from precondition), also from </a:t>
                </a:r>
                <a:r>
                  <a:rPr lang="en-US" sz="1800" dirty="0">
                    <a:solidFill>
                      <a:srgbClr val="FF0000"/>
                    </a:solidFill>
                    <a:effectLst/>
                    <a:latin typeface="Arial" panose="020B0604020202020204" pitchFamily="34" charset="0"/>
                    <a:ea typeface="Arial" panose="020B0604020202020204" pitchFamily="34" charset="0"/>
                    <a:cs typeface="Arial" panose="020B0604020202020204" pitchFamily="34" charset="0"/>
                  </a:rPr>
                  <a:t>spec 2</a:t>
                </a:r>
                <a:r>
                  <a:rPr lang="en-US" sz="1800" dirty="0">
                    <a:effectLst/>
                    <a:latin typeface="Arial" panose="020B0604020202020204" pitchFamily="34" charset="0"/>
                    <a:ea typeface="Arial" panose="020B0604020202020204" pitchFamily="34" charset="0"/>
                    <a:cs typeface="Arial" panose="020B0604020202020204" pitchFamily="34" charset="0"/>
                  </a:rPr>
                  <a:t>, we set the cross-over frequency </a:t>
                </a:r>
                <a14:m>
                  <m:oMath xmlns:m="http://schemas.openxmlformats.org/officeDocument/2006/math">
                    <m:sSub>
                      <m:sSubPr>
                        <m:ctrlPr>
                          <a:rPr lang="vi-VN" sz="1800" i="1">
                            <a:effectLst/>
                            <a:latin typeface="Cambria Math" panose="02040503050406030204" pitchFamily="18" charset="0"/>
                            <a:ea typeface="Arial" panose="020B0604020202020204" pitchFamily="34" charset="0"/>
                            <a:cs typeface="Arial" panose="020B0604020202020204" pitchFamily="34" charset="0"/>
                          </a:rPr>
                        </m:ctrlPr>
                      </m:sSubPr>
                      <m:e>
                        <m:r>
                          <a:rPr lang="en-US" sz="1800" i="1">
                            <a:effectLst/>
                            <a:latin typeface="Cambria Math" panose="02040503050406030204" pitchFamily="18" charset="0"/>
                            <a:ea typeface="Arial" panose="020B0604020202020204" pitchFamily="34" charset="0"/>
                            <a:cs typeface="Arial" panose="020B0604020202020204" pitchFamily="34" charset="0"/>
                          </a:rPr>
                          <m:t>𝜔</m:t>
                        </m:r>
                      </m:e>
                      <m:sub>
                        <m:r>
                          <a:rPr lang="en-US" sz="1800" i="1">
                            <a:effectLst/>
                            <a:latin typeface="Cambria Math" panose="02040503050406030204" pitchFamily="18" charset="0"/>
                            <a:ea typeface="Arial" panose="020B0604020202020204" pitchFamily="34" charset="0"/>
                            <a:cs typeface="Arial" panose="020B0604020202020204" pitchFamily="34" charset="0"/>
                          </a:rPr>
                          <m:t>𝐶</m:t>
                        </m:r>
                      </m:sub>
                    </m:sSub>
                    <m:r>
                      <a:rPr lang="en-US" sz="1800" i="1">
                        <a:effectLst/>
                        <a:latin typeface="Cambria Math" panose="02040503050406030204" pitchFamily="18" charset="0"/>
                        <a:ea typeface="Arial" panose="020B0604020202020204" pitchFamily="34" charset="0"/>
                        <a:cs typeface="Arial" panose="020B0604020202020204" pitchFamily="34" charset="0"/>
                      </a:rPr>
                      <m:t>≈</m:t>
                    </m:r>
                    <m:sSub>
                      <m:sSubPr>
                        <m:ctrlPr>
                          <a:rPr lang="vi-VN" sz="1800" i="1">
                            <a:effectLst/>
                            <a:latin typeface="Cambria Math" panose="02040503050406030204" pitchFamily="18" charset="0"/>
                            <a:ea typeface="Arial" panose="020B0604020202020204" pitchFamily="34" charset="0"/>
                            <a:cs typeface="Arial" panose="020B0604020202020204" pitchFamily="34" charset="0"/>
                          </a:rPr>
                        </m:ctrlPr>
                      </m:sSubPr>
                      <m:e>
                        <m:r>
                          <a:rPr lang="en-US" sz="1800" i="1">
                            <a:effectLst/>
                            <a:latin typeface="Cambria Math" panose="02040503050406030204" pitchFamily="18" charset="0"/>
                            <a:ea typeface="Arial" panose="020B0604020202020204" pitchFamily="34" charset="0"/>
                            <a:cs typeface="Arial" panose="020B0604020202020204" pitchFamily="34" charset="0"/>
                          </a:rPr>
                          <m:t>𝜔</m:t>
                        </m:r>
                      </m:e>
                      <m:sub>
                        <m:r>
                          <a:rPr lang="en-US" sz="1800" i="1">
                            <a:effectLst/>
                            <a:latin typeface="Cambria Math" panose="02040503050406030204" pitchFamily="18" charset="0"/>
                            <a:ea typeface="Arial" panose="020B0604020202020204" pitchFamily="34" charset="0"/>
                            <a:cs typeface="Arial" panose="020B0604020202020204" pitchFamily="34" charset="0"/>
                          </a:rPr>
                          <m:t>𝐵</m:t>
                        </m:r>
                      </m:sub>
                    </m:sSub>
                    <m:r>
                      <a:rPr lang="en-US" sz="1800" i="1">
                        <a:effectLst/>
                        <a:latin typeface="Cambria Math" panose="02040503050406030204" pitchFamily="18" charset="0"/>
                        <a:ea typeface="Arial" panose="020B0604020202020204" pitchFamily="34" charset="0"/>
                        <a:cs typeface="Arial" panose="020B0604020202020204" pitchFamily="34" charset="0"/>
                      </a:rPr>
                      <m:t>/1.5 </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hence,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𝐶</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≈10 </m:t>
                    </m:r>
                    <m:r>
                      <a:rPr lang="en-US" sz="1800" i="1">
                        <a:effectLst/>
                        <a:latin typeface="Cambria Math" panose="02040503050406030204" pitchFamily="18" charset="0"/>
                        <a:ea typeface="Yu Mincho" panose="02020400000000000000" pitchFamily="18" charset="-128"/>
                        <a:cs typeface="Arial" panose="020B0604020202020204" pitchFamily="34" charset="0"/>
                      </a:rPr>
                      <m:t>𝑟𝑎𝑑</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We first compute the modulus of the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𝜃</m:t>
                        </m:r>
                      </m:sub>
                    </m:sSub>
                  </m:oMath>
                </a14:m>
                <a:r>
                  <a:rPr lang="en-US" sz="1800" dirty="0">
                    <a:effectLst/>
                    <a:latin typeface="Arial" panose="020B0604020202020204" pitchFamily="34" charset="0"/>
                    <a:ea typeface="Yu Mincho" panose="02020400000000000000" pitchFamily="18" charset="-128"/>
                    <a:cs typeface="Arial" panose="020B0604020202020204" pitchFamily="34" charset="0"/>
                  </a:rPr>
                  <a:t> at 10 rad/s</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𝐹</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𝑏𝑜𝑑𝑒</m:t>
                      </m:r>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𝜃</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,10)</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𝐹</m:t>
                          </m:r>
                        </m:e>
                      </m:d>
                      <m:r>
                        <a:rPr lang="en-US" sz="1800" i="1">
                          <a:effectLst/>
                          <a:latin typeface="Cambria Math" panose="02040503050406030204" pitchFamily="18" charset="0"/>
                          <a:ea typeface="Yu Mincho" panose="02020400000000000000" pitchFamily="18" charset="-128"/>
                          <a:cs typeface="Arial" panose="020B0604020202020204" pitchFamily="34" charset="0"/>
                        </a:rPr>
                        <m:t>=[8.977×</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10</m:t>
                          </m:r>
                        </m:e>
                        <m:sup>
                          <m:r>
                            <a:rPr lang="en-US" sz="1800" i="1">
                              <a:effectLst/>
                              <a:latin typeface="Cambria Math" panose="02040503050406030204" pitchFamily="18" charset="0"/>
                              <a:ea typeface="Yu Mincho" panose="02020400000000000000" pitchFamily="18" charset="-128"/>
                              <a:cs typeface="Arial" panose="020B0604020202020204" pitchFamily="34" charset="0"/>
                            </a:rPr>
                            <m:t>−4</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 0]</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So, in order to get the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𝐶</m:t>
                        </m:r>
                      </m:sub>
                    </m:sSub>
                  </m:oMath>
                </a14:m>
                <a:r>
                  <a:rPr lang="en-US" sz="1800" dirty="0">
                    <a:effectLst/>
                    <a:latin typeface="Arial" panose="020B0604020202020204" pitchFamily="34" charset="0"/>
                    <a:ea typeface="Yu Mincho" panose="02020400000000000000" pitchFamily="18" charset="-128"/>
                    <a:cs typeface="Arial" panose="020B0604020202020204" pitchFamily="34" charset="0"/>
                  </a:rPr>
                  <a:t>, we introduce the gain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𝑀</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|≈1114&gt;117.6</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which also satisfies the condition for encompassing the critical point. At this point, we get the first draf</a:t>
                </a:r>
                <a:r>
                  <a:rPr lang="en-US" dirty="0">
                    <a:latin typeface="Arial" panose="020B0604020202020204" pitchFamily="34" charset="0"/>
                    <a:ea typeface="Yu Mincho" panose="02020400000000000000" pitchFamily="18" charset="-128"/>
                    <a:cs typeface="Arial" panose="020B0604020202020204" pitchFamily="34" charset="0"/>
                  </a:rPr>
                  <a:t>t of </a:t>
                </a:r>
                <a14:m>
                  <m:oMath xmlns:m="http://schemas.openxmlformats.org/officeDocument/2006/math">
                    <m:sSub>
                      <m:sSubPr>
                        <m:ctrlPr>
                          <a:rPr lang="en-US" b="0" i="1" smtClean="0">
                            <a:latin typeface="Cambria Math" panose="02040503050406030204" pitchFamily="18" charset="0"/>
                            <a:ea typeface="Yu Mincho" panose="02020400000000000000" pitchFamily="18" charset="-128"/>
                            <a:cs typeface="Arial" panose="020B0604020202020204" pitchFamily="34" charset="0"/>
                          </a:rPr>
                        </m:ctrlPr>
                      </m:sSubPr>
                      <m:e>
                        <m:r>
                          <a:rPr lang="en-US" b="0" i="1" smtClean="0">
                            <a:latin typeface="Cambria Math" panose="02040503050406030204" pitchFamily="18" charset="0"/>
                            <a:ea typeface="Yu Mincho" panose="02020400000000000000" pitchFamily="18" charset="-128"/>
                            <a:cs typeface="Arial" panose="020B0604020202020204" pitchFamily="34" charset="0"/>
                          </a:rPr>
                          <m:t>𝐶</m:t>
                        </m:r>
                      </m:e>
                      <m:sub>
                        <m:r>
                          <a:rPr lang="en-US" b="0" i="1" smtClean="0">
                            <a:latin typeface="Cambria Math" panose="02040503050406030204" pitchFamily="18" charset="0"/>
                            <a:ea typeface="Yu Mincho" panose="02020400000000000000" pitchFamily="18" charset="-128"/>
                            <a:cs typeface="Arial" panose="020B0604020202020204" pitchFamily="34" charset="0"/>
                          </a:rPr>
                          <m:t>1</m:t>
                        </m:r>
                      </m:sub>
                    </m:sSub>
                  </m:oMath>
                </a14:m>
                <a:r>
                  <a:rPr lang="en-US" sz="1800" dirty="0">
                    <a:effectLst/>
                    <a:latin typeface="Arial" panose="020B0604020202020204" pitchFamily="34" charset="0"/>
                    <a:ea typeface="Arial" panose="020B0604020202020204" pitchFamily="34" charset="0"/>
                    <a:cs typeface="Arial" panose="020B0604020202020204" pitchFamily="34" charset="0"/>
                  </a:rPr>
                  <a:t>.</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)=−1114</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1DD0D115-C45A-5DCC-B9D6-0076F1D51A4C}"/>
                  </a:ext>
                </a:extLst>
              </p:cNvPr>
              <p:cNvSpPr txBox="1">
                <a:spLocks noRot="1" noChangeAspect="1" noMove="1" noResize="1" noEditPoints="1" noAdjustHandles="1" noChangeArrowheads="1" noChangeShapeType="1" noTextEdit="1"/>
              </p:cNvSpPr>
              <p:nvPr/>
            </p:nvSpPr>
            <p:spPr>
              <a:xfrm>
                <a:off x="607218" y="1362662"/>
                <a:ext cx="11165682" cy="5778505"/>
              </a:xfrm>
              <a:prstGeom prst="rect">
                <a:avLst/>
              </a:prstGeom>
              <a:blipFill>
                <a:blip r:embed="rId3"/>
                <a:stretch>
                  <a:fillRect l="-492" t="-422" r="-328"/>
                </a:stretch>
              </a:blipFill>
            </p:spPr>
            <p:txBody>
              <a:bodyPr/>
              <a:lstStyle/>
              <a:p>
                <a:r>
                  <a:rPr lang="vi-VN">
                    <a:noFill/>
                  </a:rPr>
                  <a:t> </a:t>
                </a:r>
              </a:p>
            </p:txBody>
          </p:sp>
        </mc:Fallback>
      </mc:AlternateContent>
    </p:spTree>
    <p:extLst>
      <p:ext uri="{BB962C8B-B14F-4D97-AF65-F5344CB8AC3E}">
        <p14:creationId xmlns:p14="http://schemas.microsoft.com/office/powerpoint/2010/main" val="28643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p:pic>
        <p:nvPicPr>
          <p:cNvPr id="2" name="Picture 1" descr="Chart&#10;&#10;Description automatically generated">
            <a:extLst>
              <a:ext uri="{FF2B5EF4-FFF2-40B4-BE49-F238E27FC236}">
                <a16:creationId xmlns:a16="http://schemas.microsoft.com/office/drawing/2014/main" id="{C94F4ED2-C728-85C9-4F7B-ACAB34DBA24A}"/>
              </a:ext>
            </a:extLst>
          </p:cNvPr>
          <p:cNvPicPr>
            <a:picLocks noChangeAspect="1"/>
          </p:cNvPicPr>
          <p:nvPr/>
        </p:nvPicPr>
        <p:blipFill>
          <a:blip r:embed="rId3"/>
          <a:stretch>
            <a:fillRect/>
          </a:stretch>
        </p:blipFill>
        <p:spPr>
          <a:xfrm>
            <a:off x="928688" y="1178898"/>
            <a:ext cx="4591050" cy="349917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011BBEE-55AE-AD5A-DEE4-D9504181730B}"/>
                  </a:ext>
                </a:extLst>
              </p:cNvPr>
              <p:cNvSpPr txBox="1"/>
              <p:nvPr/>
            </p:nvSpPr>
            <p:spPr>
              <a:xfrm>
                <a:off x="177404" y="4678069"/>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𝑓𝑖𝑔𝑢𝑟𝑒</m:t>
                      </m:r>
                      <m:r>
                        <a:rPr lang="vi-VN" i="0">
                          <a:latin typeface="Cambria Math" panose="02040503050406030204" pitchFamily="18" charset="0"/>
                        </a:rPr>
                        <m:t> 2:</m:t>
                      </m:r>
                      <m:r>
                        <a:rPr lang="vi-VN" i="1">
                          <a:latin typeface="Cambria Math" panose="02040503050406030204" pitchFamily="18" charset="0"/>
                        </a:rPr>
                        <m:t>𝑃𝑜𝑙𝑎𝑟</m:t>
                      </m:r>
                      <m:r>
                        <a:rPr lang="vi-VN" i="0">
                          <a:latin typeface="Cambria Math" panose="02040503050406030204" pitchFamily="18" charset="0"/>
                        </a:rPr>
                        <m:t> </m:t>
                      </m:r>
                      <m:r>
                        <a:rPr lang="vi-VN" i="1">
                          <a:latin typeface="Cambria Math" panose="02040503050406030204" pitchFamily="18" charset="0"/>
                        </a:rPr>
                        <m:t>𝑝𝑙𝑜𝑡</m:t>
                      </m:r>
                      <m:r>
                        <a:rPr lang="vi-VN" i="0">
                          <a:latin typeface="Cambria Math" panose="02040503050406030204" pitchFamily="18" charset="0"/>
                        </a:rPr>
                        <m:t> </m:t>
                      </m:r>
                      <m:r>
                        <a:rPr lang="vi-VN" i="1">
                          <a:latin typeface="Cambria Math" panose="02040503050406030204" pitchFamily="18" charset="0"/>
                        </a:rPr>
                        <m:t>𝑜𝑓</m:t>
                      </m:r>
                      <m:r>
                        <a:rPr lang="vi-VN" i="0">
                          <a:latin typeface="Cambria Math" panose="02040503050406030204" pitchFamily="18" charset="0"/>
                        </a:rPr>
                        <m:t> </m:t>
                      </m:r>
                      <m:sSub>
                        <m:sSubPr>
                          <m:ctrlPr>
                            <a:rPr lang="vi-VN" i="1">
                              <a:solidFill>
                                <a:srgbClr val="836967"/>
                              </a:solidFill>
                              <a:latin typeface="Cambria Math" panose="02040503050406030204" pitchFamily="18" charset="0"/>
                            </a:rPr>
                          </m:ctrlPr>
                        </m:sSubPr>
                        <m:e>
                          <m:r>
                            <a:rPr lang="vi-VN" i="1">
                              <a:latin typeface="Cambria Math" panose="02040503050406030204" pitchFamily="18" charset="0"/>
                            </a:rPr>
                            <m:t>𝐺</m:t>
                          </m:r>
                        </m:e>
                        <m:sub>
                          <m:r>
                            <a:rPr lang="vi-VN" i="1">
                              <a:latin typeface="Cambria Math" panose="02040503050406030204" pitchFamily="18" charset="0"/>
                            </a:rPr>
                            <m:t>𝜃</m:t>
                          </m:r>
                        </m:sub>
                      </m:sSub>
                    </m:oMath>
                  </m:oMathPara>
                </a14:m>
                <a:endParaRPr lang="vi-VN" dirty="0"/>
              </a:p>
            </p:txBody>
          </p:sp>
        </mc:Choice>
        <mc:Fallback xmlns="">
          <p:sp>
            <p:nvSpPr>
              <p:cNvPr id="4" name="TextBox 3">
                <a:extLst>
                  <a:ext uri="{FF2B5EF4-FFF2-40B4-BE49-F238E27FC236}">
                    <a16:creationId xmlns:a16="http://schemas.microsoft.com/office/drawing/2014/main" id="{A011BBEE-55AE-AD5A-DEE4-D9504181730B}"/>
                  </a:ext>
                </a:extLst>
              </p:cNvPr>
              <p:cNvSpPr txBox="1">
                <a:spLocks noRot="1" noChangeAspect="1" noMove="1" noResize="1" noEditPoints="1" noAdjustHandles="1" noChangeArrowheads="1" noChangeShapeType="1" noTextEdit="1"/>
              </p:cNvSpPr>
              <p:nvPr/>
            </p:nvSpPr>
            <p:spPr>
              <a:xfrm>
                <a:off x="177404" y="4678069"/>
                <a:ext cx="6093618" cy="369332"/>
              </a:xfrm>
              <a:prstGeom prst="rect">
                <a:avLst/>
              </a:prstGeom>
              <a:blipFill>
                <a:blip r:embed="rId4"/>
                <a:stretch>
                  <a:fillRect b="-14754"/>
                </a:stretch>
              </a:blipFill>
            </p:spPr>
            <p:txBody>
              <a:bodyPr/>
              <a:lstStyle/>
              <a:p>
                <a:r>
                  <a:rPr lang="vi-VN">
                    <a:noFill/>
                  </a:rPr>
                  <a:t> </a:t>
                </a:r>
              </a:p>
            </p:txBody>
          </p:sp>
        </mc:Fallback>
      </mc:AlternateContent>
      <p:pic>
        <p:nvPicPr>
          <p:cNvPr id="7" name="Picture 6" descr="Chart&#10;&#10;Description automatically generated">
            <a:extLst>
              <a:ext uri="{FF2B5EF4-FFF2-40B4-BE49-F238E27FC236}">
                <a16:creationId xmlns:a16="http://schemas.microsoft.com/office/drawing/2014/main" id="{4B3300AF-07F6-7ABE-6F9A-FE59364D0C54}"/>
              </a:ext>
            </a:extLst>
          </p:cNvPr>
          <p:cNvPicPr>
            <a:picLocks noChangeAspect="1"/>
          </p:cNvPicPr>
          <p:nvPr/>
        </p:nvPicPr>
        <p:blipFill>
          <a:blip r:embed="rId5"/>
          <a:stretch>
            <a:fillRect/>
          </a:stretch>
        </p:blipFill>
        <p:spPr>
          <a:xfrm>
            <a:off x="6271022" y="864770"/>
            <a:ext cx="4992290" cy="381329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FDE0AE-824D-E646-64EF-8CBB05DDB919}"/>
                  </a:ext>
                </a:extLst>
              </p:cNvPr>
              <p:cNvSpPr txBox="1"/>
              <p:nvPr/>
            </p:nvSpPr>
            <p:spPr>
              <a:xfrm>
                <a:off x="5841208" y="4678069"/>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3:</m:t>
                      </m:r>
                      <m:r>
                        <a:rPr lang="vi-VN" i="1">
                          <a:latin typeface="Cambria Math" panose="02040503050406030204" pitchFamily="18" charset="0"/>
                        </a:rPr>
                        <m:t>𝐵𝑜𝑑𝑒</m:t>
                      </m:r>
                      <m:r>
                        <a:rPr lang="vi-VN" i="0">
                          <a:latin typeface="Cambria Math" panose="02040503050406030204" pitchFamily="18" charset="0"/>
                        </a:rPr>
                        <m:t> </m:t>
                      </m:r>
                      <m:r>
                        <a:rPr lang="vi-VN" i="1">
                          <a:latin typeface="Cambria Math" panose="02040503050406030204" pitchFamily="18" charset="0"/>
                        </a:rPr>
                        <m:t>𝑝𝑙𝑜𝑡</m:t>
                      </m:r>
                      <m:r>
                        <a:rPr lang="vi-VN" i="0">
                          <a:latin typeface="Cambria Math" panose="02040503050406030204" pitchFamily="18" charset="0"/>
                        </a:rPr>
                        <m:t> </m:t>
                      </m:r>
                      <m:r>
                        <a:rPr lang="vi-VN" i="1">
                          <a:latin typeface="Cambria Math" panose="02040503050406030204" pitchFamily="18" charset="0"/>
                        </a:rPr>
                        <m:t>𝑜𝑓</m:t>
                      </m:r>
                      <m:r>
                        <a:rPr lang="vi-VN" i="0">
                          <a:latin typeface="Cambria Math" panose="02040503050406030204" pitchFamily="18" charset="0"/>
                        </a:rPr>
                        <m:t> </m:t>
                      </m:r>
                      <m:r>
                        <a:rPr lang="vi-VN" i="1">
                          <a:latin typeface="Cambria Math" panose="02040503050406030204" pitchFamily="18" charset="0"/>
                        </a:rPr>
                        <m:t>𝑡h𝑒</m:t>
                      </m:r>
                      <m:r>
                        <a:rPr lang="vi-VN" i="0">
                          <a:latin typeface="Cambria Math" panose="02040503050406030204" pitchFamily="18" charset="0"/>
                        </a:rPr>
                        <m:t> </m:t>
                      </m:r>
                      <m:r>
                        <a:rPr lang="vi-VN" i="1">
                          <a:latin typeface="Cambria Math" panose="02040503050406030204" pitchFamily="18" charset="0"/>
                        </a:rPr>
                        <m:t>𝑙𝑜𝑜𝑝</m:t>
                      </m:r>
                      <m:r>
                        <a:rPr lang="vi-VN" i="0">
                          <a:latin typeface="Cambria Math" panose="02040503050406030204" pitchFamily="18" charset="0"/>
                        </a:rPr>
                        <m:t> </m:t>
                      </m:r>
                      <m:r>
                        <a:rPr lang="vi-VN" i="1">
                          <a:latin typeface="Cambria Math" panose="02040503050406030204" pitchFamily="18" charset="0"/>
                        </a:rPr>
                        <m:t>𝑓𝑢𝑛𝑐𝑡𝑖𝑜𝑛</m:t>
                      </m:r>
                      <m:r>
                        <a:rPr lang="vi-VN" i="0">
                          <a:latin typeface="Cambria Math" panose="02040503050406030204" pitchFamily="18" charset="0"/>
                        </a:rPr>
                        <m:t> </m:t>
                      </m:r>
                      <m:sSub>
                        <m:sSubPr>
                          <m:ctrlPr>
                            <a:rPr lang="vi-VN" i="1">
                              <a:solidFill>
                                <a:srgbClr val="836967"/>
                              </a:solidFill>
                              <a:latin typeface="Cambria Math" panose="02040503050406030204" pitchFamily="18" charset="0"/>
                            </a:rPr>
                          </m:ctrlPr>
                        </m:sSubPr>
                        <m:e>
                          <m:r>
                            <a:rPr lang="vi-VN" i="1">
                              <a:latin typeface="Cambria Math" panose="02040503050406030204" pitchFamily="18" charset="0"/>
                            </a:rPr>
                            <m:t>𝐺</m:t>
                          </m:r>
                        </m:e>
                        <m:sub>
                          <m:r>
                            <a:rPr lang="vi-VN" i="1">
                              <a:latin typeface="Cambria Math" panose="02040503050406030204" pitchFamily="18" charset="0"/>
                            </a:rPr>
                            <m:t>𝑎</m:t>
                          </m:r>
                          <m:r>
                            <a:rPr lang="vi-VN" i="0">
                              <a:latin typeface="Cambria Math" panose="02040503050406030204" pitchFamily="18" charset="0"/>
                            </a:rPr>
                            <m:t>1</m:t>
                          </m:r>
                        </m:sub>
                      </m:sSub>
                    </m:oMath>
                  </m:oMathPara>
                </a14:m>
                <a:endParaRPr lang="vi-VN" dirty="0"/>
              </a:p>
            </p:txBody>
          </p:sp>
        </mc:Choice>
        <mc:Fallback xmlns="">
          <p:sp>
            <p:nvSpPr>
              <p:cNvPr id="10" name="TextBox 9">
                <a:extLst>
                  <a:ext uri="{FF2B5EF4-FFF2-40B4-BE49-F238E27FC236}">
                    <a16:creationId xmlns:a16="http://schemas.microsoft.com/office/drawing/2014/main" id="{E6FDE0AE-824D-E646-64EF-8CBB05DDB919}"/>
                  </a:ext>
                </a:extLst>
              </p:cNvPr>
              <p:cNvSpPr txBox="1">
                <a:spLocks noRot="1" noChangeAspect="1" noMove="1" noResize="1" noEditPoints="1" noAdjustHandles="1" noChangeArrowheads="1" noChangeShapeType="1" noTextEdit="1"/>
              </p:cNvSpPr>
              <p:nvPr/>
            </p:nvSpPr>
            <p:spPr>
              <a:xfrm>
                <a:off x="5841208" y="4678069"/>
                <a:ext cx="6093618" cy="369332"/>
              </a:xfrm>
              <a:prstGeom prst="rect">
                <a:avLst/>
              </a:prstGeom>
              <a:blipFill>
                <a:blip r:embed="rId6"/>
                <a:stretch>
                  <a:fillRect b="-14754"/>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A18AB61-5931-ABBB-0C24-A528EE50CFD6}"/>
                  </a:ext>
                </a:extLst>
              </p:cNvPr>
              <p:cNvSpPr txBox="1"/>
              <p:nvPr/>
            </p:nvSpPr>
            <p:spPr>
              <a:xfrm>
                <a:off x="928688" y="5323684"/>
                <a:ext cx="7700962" cy="11556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-Now, we check the bode plot for the loop function, as shown in figure 3</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vi-VN" sz="1800" i="1">
                              <a:effectLst/>
                              <a:latin typeface="Cambria Math" panose="02040503050406030204" pitchFamily="18" charset="0"/>
                              <a:ea typeface="Yu Mincho" panose="02020400000000000000" pitchFamily="18" charset="-128"/>
                              <a:cs typeface="Arial" panose="020B0604020202020204" pitchFamily="34" charset="0"/>
                            </a:rPr>
                            <m:t>𝐺</m:t>
                          </m:r>
                        </m:e>
                        <m:sub>
                          <m:r>
                            <a:rPr lang="vi-VN" sz="1800" i="1">
                              <a:effectLst/>
                              <a:latin typeface="Cambria Math" panose="02040503050406030204" pitchFamily="18" charset="0"/>
                              <a:ea typeface="Yu Mincho" panose="02020400000000000000" pitchFamily="18" charset="-128"/>
                              <a:cs typeface="Arial" panose="020B0604020202020204" pitchFamily="34" charset="0"/>
                            </a:rPr>
                            <m:t>𝑎</m:t>
                          </m:r>
                          <m:r>
                            <a:rPr lang="vi-VN" sz="1800" i="1">
                              <a:effectLst/>
                              <a:latin typeface="Cambria Math" panose="02040503050406030204" pitchFamily="18" charset="0"/>
                              <a:ea typeface="Yu Mincho" panose="02020400000000000000" pitchFamily="18" charset="-128"/>
                              <a:cs typeface="Arial" panose="020B0604020202020204" pitchFamily="34" charset="0"/>
                            </a:rPr>
                            <m:t>1</m:t>
                          </m:r>
                        </m:sub>
                      </m:sSub>
                      <m:r>
                        <a:rPr lang="vi-VN"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vi-VN" sz="1800" i="1">
                              <a:effectLst/>
                              <a:latin typeface="Cambria Math" panose="02040503050406030204" pitchFamily="18" charset="0"/>
                              <a:ea typeface="Yu Mincho" panose="02020400000000000000" pitchFamily="18" charset="-128"/>
                              <a:cs typeface="Arial" panose="020B0604020202020204" pitchFamily="34" charset="0"/>
                            </a:rPr>
                            <m:t>𝐶</m:t>
                          </m:r>
                        </m:e>
                        <m:sub>
                          <m:r>
                            <a:rPr lang="vi-VN" sz="1800" i="1">
                              <a:effectLst/>
                              <a:latin typeface="Cambria Math" panose="02040503050406030204" pitchFamily="18" charset="0"/>
                              <a:ea typeface="Yu Mincho" panose="02020400000000000000" pitchFamily="18" charset="-128"/>
                              <a:cs typeface="Arial" panose="020B0604020202020204" pitchFamily="34" charset="0"/>
                            </a:rPr>
                            <m:t>1</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d>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vi-VN" sz="1800" i="1">
                              <a:effectLst/>
                              <a:latin typeface="Cambria Math" panose="02040503050406030204" pitchFamily="18" charset="0"/>
                              <a:ea typeface="Yu Mincho" panose="02020400000000000000" pitchFamily="18" charset="-128"/>
                              <a:cs typeface="Arial" panose="020B0604020202020204" pitchFamily="34" charset="0"/>
                            </a:rPr>
                            <m:t>𝐺</m:t>
                          </m:r>
                        </m:e>
                        <m:sub>
                          <m:r>
                            <a:rPr lang="vi-VN" sz="1800" i="1">
                              <a:effectLst/>
                              <a:latin typeface="Cambria Math" panose="02040503050406030204" pitchFamily="18" charset="0"/>
                              <a:ea typeface="Yu Mincho" panose="02020400000000000000" pitchFamily="18" charset="-128"/>
                              <a:cs typeface="Arial" panose="020B0604020202020204" pitchFamily="34" charset="0"/>
                            </a:rPr>
                            <m:t>𝜃</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d>
                      <m:r>
                        <a:rPr lang="vi-VN"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vi-VN" sz="1800" i="1">
                              <a:effectLst/>
                              <a:latin typeface="Cambria Math" panose="02040503050406030204" pitchFamily="18" charset="0"/>
                              <a:ea typeface="Yu Mincho" panose="02020400000000000000" pitchFamily="18" charset="-128"/>
                              <a:cs typeface="Arial" panose="020B0604020202020204" pitchFamily="34" charset="0"/>
                            </a:rPr>
                            <m:t>1114</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−10</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+117.6</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2A18AB61-5931-ABBB-0C24-A528EE50CFD6}"/>
                  </a:ext>
                </a:extLst>
              </p:cNvPr>
              <p:cNvSpPr txBox="1">
                <a:spLocks noRot="1" noChangeAspect="1" noMove="1" noResize="1" noEditPoints="1" noAdjustHandles="1" noChangeArrowheads="1" noChangeShapeType="1" noTextEdit="1"/>
              </p:cNvSpPr>
              <p:nvPr/>
            </p:nvSpPr>
            <p:spPr>
              <a:xfrm>
                <a:off x="928688" y="5323684"/>
                <a:ext cx="7700962" cy="1155637"/>
              </a:xfrm>
              <a:prstGeom prst="rect">
                <a:avLst/>
              </a:prstGeom>
              <a:blipFill>
                <a:blip r:embed="rId7"/>
                <a:stretch>
                  <a:fillRect l="-633" t="-2632"/>
                </a:stretch>
              </a:blipFill>
            </p:spPr>
            <p:txBody>
              <a:bodyPr/>
              <a:lstStyle/>
              <a:p>
                <a:r>
                  <a:rPr lang="vi-VN">
                    <a:noFill/>
                  </a:rPr>
                  <a:t> </a:t>
                </a:r>
              </a:p>
            </p:txBody>
          </p:sp>
        </mc:Fallback>
      </mc:AlternateContent>
    </p:spTree>
    <p:extLst>
      <p:ext uri="{BB962C8B-B14F-4D97-AF65-F5344CB8AC3E}">
        <p14:creationId xmlns:p14="http://schemas.microsoft.com/office/powerpoint/2010/main" val="306654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8F3CB6-015A-568B-6E82-ECFB173C05DB}"/>
                  </a:ext>
                </a:extLst>
              </p:cNvPr>
              <p:cNvSpPr txBox="1"/>
              <p:nvPr/>
            </p:nvSpPr>
            <p:spPr>
              <a:xfrm>
                <a:off x="785813" y="1170850"/>
                <a:ext cx="10944225" cy="294330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Arial" panose="020B0604020202020204" pitchFamily="34" charset="0"/>
                    <a:cs typeface="Arial" panose="020B0604020202020204" pitchFamily="34" charset="0"/>
                  </a:rPr>
                  <a:t>From the bode plot, we observe that the cross-over frequency is currently around 10 rad/s, which is what we expect, while the phase remains constant at </a:t>
                </a:r>
                <a14:m>
                  <m:oMath xmlns:m="http://schemas.openxmlformats.org/officeDocument/2006/math">
                    <m:r>
                      <a:rPr lang="en-US" sz="1800" i="1">
                        <a:effectLst/>
                        <a:latin typeface="Cambria Math" panose="02040503050406030204" pitchFamily="18" charset="0"/>
                        <a:ea typeface="Arial" panose="020B0604020202020204" pitchFamily="34" charset="0"/>
                        <a:cs typeface="Arial" panose="020B0604020202020204" pitchFamily="34" charset="0"/>
                      </a:rPr>
                      <m:t>−180°</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therefore the phase margin is zero</a:t>
                </a:r>
                <a:r>
                  <a:rPr lang="en-US" sz="1800" dirty="0">
                    <a:effectLst/>
                    <a:latin typeface="Arial" panose="020B0604020202020204" pitchFamily="34" charset="0"/>
                    <a:ea typeface="Arial" panose="020B0604020202020204" pitchFamily="34" charset="0"/>
                    <a:cs typeface="Arial" panose="020B0604020202020204" pitchFamily="34" charset="0"/>
                  </a:rPr>
                  <a:t>.</a:t>
                </a:r>
              </a:p>
              <a:p>
                <a:pPr marR="0">
                  <a:lnSpc>
                    <a:spcPct val="107000"/>
                  </a:lnSpc>
                  <a:spcBef>
                    <a:spcPts val="0"/>
                  </a:spcBef>
                  <a:spcAft>
                    <a:spcPts val="800"/>
                  </a:spcAft>
                </a:pPr>
                <a:r>
                  <a:rPr lang="en-US" sz="1800" dirty="0">
                    <a:effectLst/>
                    <a:latin typeface="Arial" panose="020B0604020202020204" pitchFamily="34" charset="0"/>
                    <a:ea typeface="Arial" panose="020B0604020202020204" pitchFamily="34" charset="0"/>
                    <a:cs typeface="Arial" panose="020B0604020202020204" pitchFamily="34" charset="0"/>
                  </a:rPr>
                  <a:t>In order to obtain the desired specs, we need to increase the phase margin by at least 45 degrees. However for the increasing phase is &gt; </a:t>
                </a:r>
                <a14:m>
                  <m:oMath xmlns:m="http://schemas.openxmlformats.org/officeDocument/2006/math">
                    <m:r>
                      <a:rPr lang="en-US" sz="1800" i="1">
                        <a:effectLst/>
                        <a:latin typeface="Cambria Math" panose="02040503050406030204" pitchFamily="18" charset="0"/>
                        <a:ea typeface="Arial" panose="020B0604020202020204" pitchFamily="34" charset="0"/>
                        <a:cs typeface="Arial" panose="020B0604020202020204" pitchFamily="34" charset="0"/>
                      </a:rPr>
                      <m:t>45°</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the modulus will be significantly disturbed, leading to the shifting of the cross-over frequency to the right.</a:t>
                </a:r>
              </a:p>
              <a:p>
                <a:pPr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In this case, the system specifications can then be satisfied by using an </a:t>
                </a:r>
                <a:r>
                  <a:rPr lang="en-US" sz="1800" dirty="0" err="1">
                    <a:effectLst/>
                    <a:latin typeface="Arial" panose="020B0604020202020204" pitchFamily="34" charset="0"/>
                    <a:ea typeface="Yu Mincho" panose="02020400000000000000" pitchFamily="18" charset="-128"/>
                    <a:cs typeface="Arial" panose="020B0604020202020204" pitchFamily="34" charset="0"/>
                  </a:rPr>
                  <a:t>integro</a:t>
                </a:r>
                <a:r>
                  <a:rPr lang="en-US" sz="1800" dirty="0">
                    <a:effectLst/>
                    <a:latin typeface="Arial" panose="020B0604020202020204" pitchFamily="34" charset="0"/>
                    <a:ea typeface="Yu Mincho" panose="02020400000000000000" pitchFamily="18" charset="-128"/>
                    <a:cs typeface="Arial" panose="020B0604020202020204" pitchFamily="34" charset="0"/>
                  </a:rPr>
                  <a:t>-derivative (lead-lag) network, where the lead component of the network takes care of incrementing the phase of the system around the desired cross-over frequency, while the lag network component deals with attenuation of the module in the same frequency band, to drop the crossover to the desired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oMath>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AB8F3CB6-015A-568B-6E82-ECFB173C05DB}"/>
                  </a:ext>
                </a:extLst>
              </p:cNvPr>
              <p:cNvSpPr txBox="1">
                <a:spLocks noRot="1" noChangeAspect="1" noMove="1" noResize="1" noEditPoints="1" noAdjustHandles="1" noChangeArrowheads="1" noChangeShapeType="1" noTextEdit="1"/>
              </p:cNvSpPr>
              <p:nvPr/>
            </p:nvSpPr>
            <p:spPr>
              <a:xfrm>
                <a:off x="785813" y="1170850"/>
                <a:ext cx="10944225" cy="2943306"/>
              </a:xfrm>
              <a:prstGeom prst="rect">
                <a:avLst/>
              </a:prstGeom>
              <a:blipFill>
                <a:blip r:embed="rId3"/>
                <a:stretch>
                  <a:fillRect l="-501" t="-1035" b="-2484"/>
                </a:stretch>
              </a:blipFill>
            </p:spPr>
            <p:txBody>
              <a:bodyPr/>
              <a:lstStyle/>
              <a:p>
                <a:r>
                  <a:rPr lang="vi-VN">
                    <a:noFill/>
                  </a:rPr>
                  <a:t> </a:t>
                </a:r>
              </a:p>
            </p:txBody>
          </p:sp>
        </mc:Fallback>
      </mc:AlternateContent>
    </p:spTree>
    <p:extLst>
      <p:ext uri="{BB962C8B-B14F-4D97-AF65-F5344CB8AC3E}">
        <p14:creationId xmlns:p14="http://schemas.microsoft.com/office/powerpoint/2010/main" val="388826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9" y="378679"/>
            <a:ext cx="6007894" cy="584775"/>
          </a:xfrm>
          <a:prstGeom prst="rect">
            <a:avLst/>
          </a:prstGeom>
          <a:noFill/>
        </p:spPr>
        <p:txBody>
          <a:bodyPr wrap="square" rtlCol="0">
            <a:spAutoFit/>
          </a:bodyPr>
          <a:lstStyle/>
          <a:p>
            <a:r>
              <a:rPr lang="en-US" sz="3200" b="1" dirty="0">
                <a:solidFill>
                  <a:schemeClr val="accent1"/>
                </a:solidFill>
              </a:rPr>
              <a:t>Agenda</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FD8C399-B7E8-7EBF-A633-3D3A216D12AD}"/>
                  </a:ext>
                </a:extLst>
              </p:cNvPr>
              <p:cNvSpPr txBox="1"/>
              <p:nvPr/>
            </p:nvSpPr>
            <p:spPr>
              <a:xfrm>
                <a:off x="607218" y="1616929"/>
                <a:ext cx="11122819" cy="3814186"/>
              </a:xfrm>
              <a:prstGeom prst="rect">
                <a:avLst/>
              </a:prstGeom>
              <a:noFill/>
            </p:spPr>
            <p:txBody>
              <a:bodyPr wrap="square" rtlCol="0">
                <a:spAutoFit/>
              </a:bodyPr>
              <a:lstStyle/>
              <a:p>
                <a:pPr marL="342900" indent="-342900">
                  <a:buAutoNum type="arabicPeriod"/>
                </a:pPr>
                <a:r>
                  <a:rPr lang="en-US" sz="2400" dirty="0">
                    <a:solidFill>
                      <a:schemeClr val="accent1"/>
                    </a:solidFill>
                  </a:rPr>
                  <a:t>Problem Introduction</a:t>
                </a:r>
              </a:p>
              <a:p>
                <a:pPr marL="342900" indent="-342900">
                  <a:buAutoNum type="arabicPeriod"/>
                </a:pPr>
                <a:r>
                  <a:rPr lang="en-US" sz="2400" dirty="0">
                    <a:solidFill>
                      <a:schemeClr val="accent1"/>
                    </a:solidFill>
                  </a:rPr>
                  <a:t>Q1: Nonlinear equations in state-space format</a:t>
                </a:r>
              </a:p>
              <a:p>
                <a:pPr marL="342900" indent="-342900">
                  <a:buAutoNum type="arabicPeriod"/>
                </a:pPr>
                <a:r>
                  <a:rPr lang="en-US" sz="2400" dirty="0">
                    <a:solidFill>
                      <a:schemeClr val="accent1"/>
                    </a:solidFill>
                  </a:rPr>
                  <a:t>Q2: State-space equations of linearized system</a:t>
                </a:r>
              </a:p>
              <a:p>
                <a:pPr marL="342900" indent="-342900">
                  <a:buAutoNum type="arabicPeriod"/>
                </a:pPr>
                <a:r>
                  <a:rPr lang="en-US" sz="2400" dirty="0">
                    <a:solidFill>
                      <a:schemeClr val="accent1"/>
                    </a:solidFill>
                  </a:rPr>
                  <a:t>Q3:Transfer functions </a:t>
                </a:r>
                <a14:m>
                  <m:oMath xmlns:m="http://schemas.openxmlformats.org/officeDocument/2006/math">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𝐺</m:t>
                        </m:r>
                      </m:e>
                      <m:sub>
                        <m:r>
                          <a:rPr lang="en-US" sz="2400" b="0" i="1" smtClean="0">
                            <a:solidFill>
                              <a:schemeClr val="accent1"/>
                            </a:solidFill>
                            <a:latin typeface="Cambria Math" panose="02040503050406030204" pitchFamily="18" charset="0"/>
                          </a:rPr>
                          <m:t>𝜃</m:t>
                        </m:r>
                      </m:sub>
                    </m:sSub>
                  </m:oMath>
                </a14:m>
                <a:r>
                  <a:rPr lang="en-US" sz="2400" dirty="0">
                    <a:solidFill>
                      <a:schemeClr val="accent1"/>
                    </a:solidFill>
                  </a:rPr>
                  <a:t> and </a:t>
                </a:r>
                <a14:m>
                  <m:oMath xmlns:m="http://schemas.openxmlformats.org/officeDocument/2006/math">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𝐺</m:t>
                        </m:r>
                      </m:e>
                      <m:sub>
                        <m:r>
                          <a:rPr lang="en-US" sz="2400" b="0" i="1" smtClean="0">
                            <a:solidFill>
                              <a:schemeClr val="accent1"/>
                            </a:solidFill>
                            <a:latin typeface="Cambria Math" panose="02040503050406030204" pitchFamily="18" charset="0"/>
                          </a:rPr>
                          <m:t>𝑝</m:t>
                        </m:r>
                      </m:sub>
                    </m:sSub>
                  </m:oMath>
                </a14:m>
                <a:endParaRPr lang="en-US" sz="2400" dirty="0">
                  <a:solidFill>
                    <a:schemeClr val="accent1"/>
                  </a:solidFill>
                </a:endParaRPr>
              </a:p>
              <a:p>
                <a:pPr marL="342900" indent="-342900">
                  <a:buAutoNum type="arabicPeriod"/>
                </a:pPr>
                <a:r>
                  <a:rPr lang="en-US" sz="2400" dirty="0">
                    <a:solidFill>
                      <a:schemeClr val="accent1"/>
                    </a:solidFill>
                  </a:rPr>
                  <a:t>Q4: Design controllers  </a:t>
                </a:r>
                <a14:m>
                  <m:oMath xmlns:m="http://schemas.openxmlformats.org/officeDocument/2006/math">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𝐶</m:t>
                        </m:r>
                      </m:e>
                      <m:sub>
                        <m:r>
                          <a:rPr lang="en-US" sz="2400" b="0" i="1" smtClean="0">
                            <a:solidFill>
                              <a:schemeClr val="accent1"/>
                            </a:solidFill>
                            <a:latin typeface="Cambria Math" panose="02040503050406030204" pitchFamily="18" charset="0"/>
                          </a:rPr>
                          <m:t>1</m:t>
                        </m:r>
                      </m:sub>
                    </m:sSub>
                  </m:oMath>
                </a14:m>
                <a:r>
                  <a:rPr lang="en-US" sz="2400" dirty="0">
                    <a:solidFill>
                      <a:schemeClr val="accent1"/>
                    </a:solidFill>
                  </a:rPr>
                  <a:t> and </a:t>
                </a:r>
                <a14:m>
                  <m:oMath xmlns:m="http://schemas.openxmlformats.org/officeDocument/2006/math">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𝐶</m:t>
                        </m:r>
                      </m:e>
                      <m:sub>
                        <m:r>
                          <a:rPr lang="en-US" sz="2400" b="0" i="1" smtClean="0">
                            <a:solidFill>
                              <a:schemeClr val="accent1"/>
                            </a:solidFill>
                            <a:latin typeface="Cambria Math" panose="02040503050406030204" pitchFamily="18" charset="0"/>
                          </a:rPr>
                          <m:t>2</m:t>
                        </m:r>
                      </m:sub>
                    </m:sSub>
                  </m:oMath>
                </a14:m>
                <a:r>
                  <a:rPr lang="en-US" sz="2400" dirty="0">
                    <a:solidFill>
                      <a:schemeClr val="accent1"/>
                    </a:solidFill>
                  </a:rPr>
                  <a:t> to stabilize linearized system</a:t>
                </a:r>
              </a:p>
              <a:p>
                <a:pPr marL="342900" indent="-342900">
                  <a:buAutoNum type="arabicPeriod"/>
                </a:pPr>
                <a:r>
                  <a:rPr lang="en-US" sz="2400" dirty="0">
                    <a:solidFill>
                      <a:schemeClr val="accent1"/>
                    </a:solidFill>
                  </a:rPr>
                  <a:t>Q5: Simulation results </a:t>
                </a:r>
              </a:p>
              <a:p>
                <a:pPr marL="800100" lvl="1" indent="-342900">
                  <a:buAutoNum type="arabicPeriod"/>
                </a:pPr>
                <a:endParaRPr lang="en-US" sz="2400" dirty="0">
                  <a:solidFill>
                    <a:schemeClr val="accent1"/>
                  </a:solidFill>
                </a:endParaRPr>
              </a:p>
              <a:p>
                <a:pPr marL="800100" lvl="1" indent="-342900">
                  <a:buAutoNum type="arabicPeriod"/>
                </a:pPr>
                <a:endParaRPr lang="en-US" dirty="0">
                  <a:solidFill>
                    <a:schemeClr val="accent1"/>
                  </a:solidFill>
                </a:endParaRPr>
              </a:p>
              <a:p>
                <a:pPr marL="800100" lvl="1" indent="-342900">
                  <a:buAutoNum type="arabicPeriod"/>
                </a:pPr>
                <a:endParaRPr lang="en-US" dirty="0">
                  <a:solidFill>
                    <a:schemeClr val="accent1"/>
                  </a:solidFill>
                </a:endParaRPr>
              </a:p>
              <a:p>
                <a:pPr marL="800100" lvl="1" indent="-342900">
                  <a:buAutoNum type="arabicPeriod"/>
                </a:pPr>
                <a:endParaRPr lang="en-US" dirty="0">
                  <a:solidFill>
                    <a:schemeClr val="accent1"/>
                  </a:solidFill>
                </a:endParaRPr>
              </a:p>
              <a:p>
                <a:pPr marL="800100" lvl="1" indent="-342900">
                  <a:buAutoNum type="arabicPeriod"/>
                </a:pPr>
                <a:endParaRPr lang="en-US" dirty="0">
                  <a:solidFill>
                    <a:schemeClr val="accent1"/>
                  </a:solidFill>
                </a:endParaRPr>
              </a:p>
            </p:txBody>
          </p:sp>
        </mc:Choice>
        <mc:Fallback xmlns="">
          <p:sp>
            <p:nvSpPr>
              <p:cNvPr id="2" name="TextBox 1">
                <a:extLst>
                  <a:ext uri="{FF2B5EF4-FFF2-40B4-BE49-F238E27FC236}">
                    <a16:creationId xmlns:a16="http://schemas.microsoft.com/office/drawing/2014/main" id="{EFD8C399-B7E8-7EBF-A633-3D3A216D12AD}"/>
                  </a:ext>
                </a:extLst>
              </p:cNvPr>
              <p:cNvSpPr txBox="1">
                <a:spLocks noRot="1" noChangeAspect="1" noMove="1" noResize="1" noEditPoints="1" noAdjustHandles="1" noChangeArrowheads="1" noChangeShapeType="1" noTextEdit="1"/>
              </p:cNvSpPr>
              <p:nvPr/>
            </p:nvSpPr>
            <p:spPr>
              <a:xfrm>
                <a:off x="607218" y="1616929"/>
                <a:ext cx="11122819" cy="3814186"/>
              </a:xfrm>
              <a:prstGeom prst="rect">
                <a:avLst/>
              </a:prstGeom>
              <a:blipFill>
                <a:blip r:embed="rId2"/>
                <a:stretch>
                  <a:fillRect l="-877" t="-1438"/>
                </a:stretch>
              </a:blipFill>
            </p:spPr>
            <p:txBody>
              <a:bodyPr/>
              <a:lstStyle/>
              <a:p>
                <a:r>
                  <a:rPr lang="vi-VN">
                    <a:noFill/>
                  </a:rPr>
                  <a:t> </a:t>
                </a:r>
              </a:p>
            </p:txBody>
          </p:sp>
        </mc:Fallback>
      </mc:AlternateContent>
    </p:spTree>
    <p:extLst>
      <p:ext uri="{BB962C8B-B14F-4D97-AF65-F5344CB8AC3E}">
        <p14:creationId xmlns:p14="http://schemas.microsoft.com/office/powerpoint/2010/main" val="2634084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2573A89-9C2E-10ED-9CF0-5C26A8375CE2}"/>
                  </a:ext>
                </a:extLst>
              </p:cNvPr>
              <p:cNvSpPr txBox="1"/>
              <p:nvPr/>
            </p:nvSpPr>
            <p:spPr>
              <a:xfrm>
                <a:off x="607218" y="1178898"/>
                <a:ext cx="10684669" cy="483132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We first design the derivative part of the network. The phase recovery needed in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oMath>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is </a:t>
                </a:r>
                <a14:m>
                  <m:oMath xmlns:m="http://schemas.openxmlformats.org/officeDocument/2006/math">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Δ</m:t>
                    </m:r>
                    <m:r>
                      <a:rPr lang="en-US" sz="1800" i="1">
                        <a:effectLst/>
                        <a:latin typeface="Cambria Math" panose="02040503050406030204" pitchFamily="18" charset="0"/>
                        <a:ea typeface="Yu Mincho" panose="02020400000000000000" pitchFamily="18" charset="-128"/>
                        <a:cs typeface="Arial" panose="020B0604020202020204" pitchFamily="34" charset="0"/>
                      </a:rPr>
                      <m:t>𝜑</m:t>
                    </m:r>
                    <m:r>
                      <a:rPr lang="en-US" sz="1800" i="1">
                        <a:effectLst/>
                        <a:latin typeface="Cambria Math" panose="02040503050406030204" pitchFamily="18" charset="0"/>
                        <a:ea typeface="Yu Mincho" panose="02020400000000000000" pitchFamily="18" charset="-128"/>
                        <a:cs typeface="Arial" panose="020B0604020202020204" pitchFamily="34" charset="0"/>
                      </a:rPr>
                      <m:t>=45+10=55°</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where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45°</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serves for the phase margin, while an additional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10°</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is used to pre-compensate the phase loss possibly introduced by subsequent lag component of the compensator, that is to set the zero of the network in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𝑧</m:t>
                    </m:r>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ad>
                      <m:radPr>
                        <m:degHide m:val="on"/>
                        <m:ctrlPr>
                          <a:rPr lang="vi-VN" sz="1800" i="1">
                            <a:effectLst/>
                            <a:latin typeface="Cambria Math" panose="02040503050406030204" pitchFamily="18" charset="0"/>
                            <a:ea typeface="Yu Mincho" panose="02020400000000000000" pitchFamily="18" charset="-128"/>
                            <a:cs typeface="Arial" panose="020B0604020202020204" pitchFamily="34" charset="0"/>
                          </a:rPr>
                        </m:ctrlPr>
                      </m:radPr>
                      <m:deg/>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e>
                    </m:rad>
                    <m:r>
                      <a:rPr lang="en-US" sz="1800" i="1">
                        <a:effectLst/>
                        <a:latin typeface="Cambria Math" panose="02040503050406030204" pitchFamily="18" charset="0"/>
                        <a:ea typeface="Yu Mincho" panose="02020400000000000000" pitchFamily="18" charset="-128"/>
                        <a:cs typeface="Arial" panose="020B0604020202020204" pitchFamily="34" charset="0"/>
                      </a:rPr>
                      <m:t> </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the network factor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oMath>
                </a14:m>
                <a:r>
                  <a:rPr lang="en-US" sz="1800" dirty="0">
                    <a:effectLst/>
                    <a:latin typeface="Arial" panose="020B0604020202020204" pitchFamily="34" charset="0"/>
                    <a:ea typeface="Yu Mincho" panose="02020400000000000000" pitchFamily="18" charset="-128"/>
                    <a:cs typeface="Arial" panose="020B0604020202020204" pitchFamily="34" charset="0"/>
                  </a:rPr>
                  <a:t> is given from the formula</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func>
                        <m:func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uncPr>
                        <m:fName>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tan</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fName>
                        <m:e>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𝜋</m:t>
                                  </m:r>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Δ</m:t>
                                  </m:r>
                                  <m:r>
                                    <a:rPr lang="en-US" sz="1800" i="1">
                                      <a:effectLst/>
                                      <a:latin typeface="Cambria Math" panose="02040503050406030204" pitchFamily="18" charset="0"/>
                                      <a:ea typeface="Yu Mincho" panose="02020400000000000000" pitchFamily="18" charset="-128"/>
                                      <a:cs typeface="Arial" panose="020B0604020202020204" pitchFamily="34" charset="0"/>
                                    </a:rPr>
                                    <m:t>𝜑</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360</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𝜋</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4</m:t>
                                  </m:r>
                                </m:den>
                              </m:f>
                            </m:e>
                          </m:d>
                          <m:r>
                            <a:rPr lang="en-US" sz="1800" i="1">
                              <a:effectLst/>
                              <a:latin typeface="Cambria Math" panose="02040503050406030204" pitchFamily="18" charset="0"/>
                              <a:ea typeface="Yu Mincho" panose="02020400000000000000" pitchFamily="18" charset="-128"/>
                              <a:cs typeface="Arial" panose="020B0604020202020204" pitchFamily="34" charset="0"/>
                            </a:rPr>
                            <m:t>=≈10.06</m:t>
                          </m:r>
                        </m:e>
                      </m:func>
                      <m:r>
                        <a:rPr lang="en-US" sz="1800" i="1">
                          <a:effectLst/>
                          <a:latin typeface="Cambria Math" panose="02040503050406030204" pitchFamily="18" charset="0"/>
                          <a:ea typeface="Yu Mincho" panose="02020400000000000000" pitchFamily="18" charset="-128"/>
                          <a:cs typeface="Arial" panose="020B0604020202020204" pitchFamily="34" charset="0"/>
                        </a:rPr>
                        <m:t>, </m:t>
                      </m:r>
                      <m:r>
                        <a:rPr lang="en-US" sz="1800" i="1">
                          <a:effectLst/>
                          <a:latin typeface="Cambria Math" panose="02040503050406030204" pitchFamily="18" charset="0"/>
                          <a:ea typeface="Yu Mincho" panose="02020400000000000000" pitchFamily="18" charset="-128"/>
                          <a:cs typeface="Arial" panose="020B0604020202020204" pitchFamily="34" charset="0"/>
                        </a:rPr>
                        <m:t>𝑝𝑒𝑟</m:t>
                      </m:r>
                      <m:r>
                        <a:rPr lang="en-US" sz="1800" i="1">
                          <a:effectLst/>
                          <a:latin typeface="Cambria Math" panose="02040503050406030204" pitchFamily="18" charset="0"/>
                          <a:ea typeface="Yu Mincho" panose="02020400000000000000" pitchFamily="18" charset="-128"/>
                          <a:cs typeface="Arial" panose="020B0604020202020204" pitchFamily="34" charset="0"/>
                        </a:rPr>
                        <m:t> </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Δ</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=50°</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And thus, the lead zero is in</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𝑧</m:t>
                      </m:r>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num>
                        <m:den>
                          <m:rad>
                            <m:radPr>
                              <m:degHide m:val="on"/>
                              <m:ctrlPr>
                                <a:rPr lang="vi-VN" sz="1800" i="1">
                                  <a:effectLst/>
                                  <a:latin typeface="Cambria Math" panose="02040503050406030204" pitchFamily="18" charset="0"/>
                                  <a:ea typeface="Yu Mincho" panose="02020400000000000000" pitchFamily="18" charset="-128"/>
                                  <a:cs typeface="Arial" panose="020B0604020202020204" pitchFamily="34" charset="0"/>
                                </a:rPr>
                              </m:ctrlPr>
                            </m:radPr>
                            <m:deg/>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e>
                          </m:rad>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10</m:t>
                          </m:r>
                        </m:num>
                        <m:den>
                          <m:rad>
                            <m:radPr>
                              <m:degHide m:val="on"/>
                              <m:ctrlPr>
                                <a:rPr lang="vi-VN" sz="1800" i="1">
                                  <a:effectLst/>
                                  <a:latin typeface="Cambria Math" panose="02040503050406030204" pitchFamily="18" charset="0"/>
                                  <a:ea typeface="Yu Mincho" panose="02020400000000000000" pitchFamily="18" charset="-128"/>
                                  <a:cs typeface="Arial" panose="020B0604020202020204" pitchFamily="34" charset="0"/>
                                </a:rPr>
                              </m:ctrlPr>
                            </m:radPr>
                            <m:deg/>
                            <m:e>
                              <m:r>
                                <a:rPr lang="en-US" sz="1800" i="1">
                                  <a:effectLst/>
                                  <a:latin typeface="Cambria Math" panose="02040503050406030204" pitchFamily="18" charset="0"/>
                                  <a:ea typeface="Yu Mincho" panose="02020400000000000000" pitchFamily="18" charset="-128"/>
                                  <a:cs typeface="Arial" panose="020B0604020202020204" pitchFamily="34" charset="0"/>
                                </a:rPr>
                                <m:t>10.06</m:t>
                              </m:r>
                            </m:e>
                          </m:rad>
                        </m:den>
                      </m:f>
                      <m:r>
                        <a:rPr lang="en-US" sz="1800" i="1">
                          <a:effectLst/>
                          <a:latin typeface="Cambria Math" panose="02040503050406030204" pitchFamily="18" charset="0"/>
                          <a:ea typeface="Yu Mincho" panose="02020400000000000000" pitchFamily="18" charset="-128"/>
                          <a:cs typeface="Arial" panose="020B0604020202020204" pitchFamily="34" charset="0"/>
                        </a:rPr>
                        <m:t>≈3.153</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Hence, </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𝑧</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𝑧</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3.153</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10.06×3.153</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10.06(</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+3.153)</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+31.72</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72573A89-9C2E-10ED-9CF0-5C26A8375CE2}"/>
                  </a:ext>
                </a:extLst>
              </p:cNvPr>
              <p:cNvSpPr txBox="1">
                <a:spLocks noRot="1" noChangeAspect="1" noMove="1" noResize="1" noEditPoints="1" noAdjustHandles="1" noChangeArrowheads="1" noChangeShapeType="1" noTextEdit="1"/>
              </p:cNvSpPr>
              <p:nvPr/>
            </p:nvSpPr>
            <p:spPr>
              <a:xfrm>
                <a:off x="607218" y="1178898"/>
                <a:ext cx="10684669" cy="4831323"/>
              </a:xfrm>
              <a:prstGeom prst="rect">
                <a:avLst/>
              </a:prstGeom>
              <a:blipFill>
                <a:blip r:embed="rId3"/>
                <a:stretch>
                  <a:fillRect l="-514" t="-631" r="-400"/>
                </a:stretch>
              </a:blipFill>
            </p:spPr>
            <p:txBody>
              <a:bodyPr/>
              <a:lstStyle/>
              <a:p>
                <a:r>
                  <a:rPr lang="vi-VN">
                    <a:noFill/>
                  </a:rPr>
                  <a:t> </a:t>
                </a:r>
              </a:p>
            </p:txBody>
          </p:sp>
        </mc:Fallback>
      </mc:AlternateContent>
    </p:spTree>
    <p:extLst>
      <p:ext uri="{BB962C8B-B14F-4D97-AF65-F5344CB8AC3E}">
        <p14:creationId xmlns:p14="http://schemas.microsoft.com/office/powerpoint/2010/main" val="1262761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with low confidence">
            <a:extLst>
              <a:ext uri="{FF2B5EF4-FFF2-40B4-BE49-F238E27FC236}">
                <a16:creationId xmlns:a16="http://schemas.microsoft.com/office/drawing/2014/main" id="{56DD3A91-8FC1-C291-2B10-678A135C0085}"/>
              </a:ext>
            </a:extLst>
          </p:cNvPr>
          <p:cNvPicPr>
            <a:picLocks noChangeAspect="1"/>
          </p:cNvPicPr>
          <p:nvPr/>
        </p:nvPicPr>
        <p:blipFill>
          <a:blip r:embed="rId2"/>
          <a:stretch>
            <a:fillRect/>
          </a:stretch>
        </p:blipFill>
        <p:spPr>
          <a:xfrm>
            <a:off x="4614864" y="3542332"/>
            <a:ext cx="4086224" cy="313100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3"/>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776E82-6382-5187-9B62-57FFDAD6652C}"/>
                  </a:ext>
                </a:extLst>
              </p:cNvPr>
              <p:cNvSpPr txBox="1"/>
              <p:nvPr/>
            </p:nvSpPr>
            <p:spPr>
              <a:xfrm>
                <a:off x="607217" y="1178898"/>
                <a:ext cx="11079957" cy="280557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With controller </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up>
                          <m:r>
                            <a:rPr lang="en-US" sz="1800" i="1">
                              <a:effectLst/>
                              <a:latin typeface="Cambria Math" panose="02040503050406030204" pitchFamily="18" charset="0"/>
                              <a:ea typeface="Yu Mincho" panose="02020400000000000000" pitchFamily="18" charset="-128"/>
                              <a:cs typeface="Arial" panose="020B0604020202020204" pitchFamily="34" charset="0"/>
                            </a:rPr>
                            <m:t>′</m:t>
                          </m:r>
                        </m:sup>
                      </m:sSubSup>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−11206.84(</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+3.153)</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+31.72</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The loop function</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𝑎</m:t>
                          </m:r>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sSubSup>
                        <m:sSub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up>
                          <m:r>
                            <a:rPr lang="en-US" sz="1800" i="1">
                              <a:effectLst/>
                              <a:latin typeface="Cambria Math" panose="02040503050406030204" pitchFamily="18" charset="0"/>
                              <a:ea typeface="Yu Mincho" panose="02020400000000000000" pitchFamily="18" charset="-128"/>
                              <a:cs typeface="Arial" panose="020B0604020202020204" pitchFamily="34" charset="0"/>
                            </a:rPr>
                            <m:t>′</m:t>
                          </m:r>
                        </m:sup>
                      </m:sSubSup>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𝜃</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−11206.84(</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+3.153)</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+31.72</m:t>
                          </m:r>
                        </m:den>
                      </m:f>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−10</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+117.6</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Has modulus 3.1613 and phase -124.9980 at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=10 </m:t>
                    </m:r>
                    <m:r>
                      <a:rPr lang="en-US" sz="1800" i="1">
                        <a:effectLst/>
                        <a:latin typeface="Cambria Math" panose="02040503050406030204" pitchFamily="18" charset="0"/>
                        <a:ea typeface="Yu Mincho" panose="02020400000000000000" pitchFamily="18" charset="-128"/>
                        <a:cs typeface="Arial" panose="020B0604020202020204" pitchFamily="34" charset="0"/>
                      </a:rPr>
                      <m:t>𝑟𝑎𝑑</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 </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as can be deducted from the bode plot or </a:t>
                </a:r>
                <a:r>
                  <a:rPr lang="en-US" sz="1800" dirty="0" err="1">
                    <a:effectLst/>
                    <a:latin typeface="Arial" panose="020B0604020202020204" pitchFamily="34" charset="0"/>
                    <a:ea typeface="Yu Mincho" panose="02020400000000000000" pitchFamily="18" charset="-128"/>
                    <a:cs typeface="Arial" panose="020B0604020202020204" pitchFamily="34" charset="0"/>
                  </a:rPr>
                  <a:t>matlab</a:t>
                </a:r>
                <a:r>
                  <a:rPr lang="en-US" sz="1800" dirty="0">
                    <a:effectLst/>
                    <a:latin typeface="Arial" panose="020B0604020202020204" pitchFamily="34" charset="0"/>
                    <a:ea typeface="Yu Mincho" panose="02020400000000000000" pitchFamily="18" charset="-128"/>
                    <a:cs typeface="Arial" panose="020B0604020202020204" pitchFamily="34" charset="0"/>
                  </a:rPr>
                  <a:t> function [M, F] = bode(Ga2, 10)</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32776E82-6382-5187-9B62-57FFDAD6652C}"/>
                  </a:ext>
                </a:extLst>
              </p:cNvPr>
              <p:cNvSpPr txBox="1">
                <a:spLocks noRot="1" noChangeAspect="1" noMove="1" noResize="1" noEditPoints="1" noAdjustHandles="1" noChangeArrowheads="1" noChangeShapeType="1" noTextEdit="1"/>
              </p:cNvSpPr>
              <p:nvPr/>
            </p:nvSpPr>
            <p:spPr>
              <a:xfrm>
                <a:off x="607217" y="1178898"/>
                <a:ext cx="11079957" cy="2805576"/>
              </a:xfrm>
              <a:prstGeom prst="rect">
                <a:avLst/>
              </a:prstGeom>
              <a:blipFill>
                <a:blip r:embed="rId4"/>
                <a:stretch>
                  <a:fillRect l="-495" t="-1085" b="-238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C5FC5-6A7E-DBD9-B603-89CC71EA9D97}"/>
                  </a:ext>
                </a:extLst>
              </p:cNvPr>
              <p:cNvSpPr txBox="1"/>
              <p:nvPr/>
            </p:nvSpPr>
            <p:spPr>
              <a:xfrm>
                <a:off x="3968355" y="6518314"/>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4:</m:t>
                      </m:r>
                      <m:r>
                        <a:rPr lang="vi-VN" i="1">
                          <a:latin typeface="Cambria Math" panose="02040503050406030204" pitchFamily="18" charset="0"/>
                        </a:rPr>
                        <m:t>𝐵𝑜𝑑𝑒</m:t>
                      </m:r>
                      <m:r>
                        <a:rPr lang="vi-VN" i="0">
                          <a:latin typeface="Cambria Math" panose="02040503050406030204" pitchFamily="18" charset="0"/>
                        </a:rPr>
                        <m:t> </m:t>
                      </m:r>
                      <m:r>
                        <a:rPr lang="vi-VN" i="1">
                          <a:latin typeface="Cambria Math" panose="02040503050406030204" pitchFamily="18" charset="0"/>
                        </a:rPr>
                        <m:t>𝑝𝑙𝑜𝑡</m:t>
                      </m:r>
                      <m:r>
                        <a:rPr lang="vi-VN" i="0">
                          <a:latin typeface="Cambria Math" panose="02040503050406030204" pitchFamily="18" charset="0"/>
                        </a:rPr>
                        <m:t> </m:t>
                      </m:r>
                      <m:r>
                        <a:rPr lang="vi-VN" i="1">
                          <a:latin typeface="Cambria Math" panose="02040503050406030204" pitchFamily="18" charset="0"/>
                        </a:rPr>
                        <m:t>𝑜𝑓</m:t>
                      </m:r>
                      <m:r>
                        <a:rPr lang="vi-VN" i="0">
                          <a:latin typeface="Cambria Math" panose="02040503050406030204" pitchFamily="18" charset="0"/>
                        </a:rPr>
                        <m:t> </m:t>
                      </m:r>
                      <m:r>
                        <a:rPr lang="vi-VN" i="1">
                          <a:latin typeface="Cambria Math" panose="02040503050406030204" pitchFamily="18" charset="0"/>
                        </a:rPr>
                        <m:t>𝑡h𝑒</m:t>
                      </m:r>
                      <m:r>
                        <a:rPr lang="vi-VN" i="0">
                          <a:latin typeface="Cambria Math" panose="02040503050406030204" pitchFamily="18" charset="0"/>
                        </a:rPr>
                        <m:t> </m:t>
                      </m:r>
                      <m:r>
                        <a:rPr lang="vi-VN" i="1">
                          <a:latin typeface="Cambria Math" panose="02040503050406030204" pitchFamily="18" charset="0"/>
                        </a:rPr>
                        <m:t>𝑙𝑜𝑜𝑝</m:t>
                      </m:r>
                      <m:r>
                        <a:rPr lang="vi-VN" i="0">
                          <a:latin typeface="Cambria Math" panose="02040503050406030204" pitchFamily="18" charset="0"/>
                        </a:rPr>
                        <m:t> </m:t>
                      </m:r>
                      <m:r>
                        <a:rPr lang="vi-VN" i="1">
                          <a:latin typeface="Cambria Math" panose="02040503050406030204" pitchFamily="18" charset="0"/>
                        </a:rPr>
                        <m:t>𝑓𝑢𝑛𝑐𝑡𝑖𝑜𝑛</m:t>
                      </m:r>
                      <m:r>
                        <a:rPr lang="vi-VN" i="0">
                          <a:latin typeface="Cambria Math" panose="02040503050406030204" pitchFamily="18" charset="0"/>
                        </a:rPr>
                        <m:t> </m:t>
                      </m:r>
                      <m:sSub>
                        <m:sSubPr>
                          <m:ctrlPr>
                            <a:rPr lang="vi-VN" i="1">
                              <a:solidFill>
                                <a:srgbClr val="836967"/>
                              </a:solidFill>
                              <a:latin typeface="Cambria Math" panose="02040503050406030204" pitchFamily="18" charset="0"/>
                            </a:rPr>
                          </m:ctrlPr>
                        </m:sSubPr>
                        <m:e>
                          <m:r>
                            <a:rPr lang="vi-VN" i="1">
                              <a:latin typeface="Cambria Math" panose="02040503050406030204" pitchFamily="18" charset="0"/>
                            </a:rPr>
                            <m:t>𝐺</m:t>
                          </m:r>
                        </m:e>
                        <m:sub>
                          <m:r>
                            <a:rPr lang="vi-VN" i="1">
                              <a:latin typeface="Cambria Math" panose="02040503050406030204" pitchFamily="18" charset="0"/>
                            </a:rPr>
                            <m:t>𝑎</m:t>
                          </m:r>
                          <m:r>
                            <a:rPr lang="vi-VN" i="0">
                              <a:latin typeface="Cambria Math" panose="02040503050406030204" pitchFamily="18" charset="0"/>
                            </a:rPr>
                            <m:t>2</m:t>
                          </m:r>
                        </m:sub>
                      </m:sSub>
                    </m:oMath>
                  </m:oMathPara>
                </a14:m>
                <a:endParaRPr lang="vi-VN" dirty="0"/>
              </a:p>
            </p:txBody>
          </p:sp>
        </mc:Choice>
        <mc:Fallback xmlns="">
          <p:sp>
            <p:nvSpPr>
              <p:cNvPr id="6" name="TextBox 5">
                <a:extLst>
                  <a:ext uri="{FF2B5EF4-FFF2-40B4-BE49-F238E27FC236}">
                    <a16:creationId xmlns:a16="http://schemas.microsoft.com/office/drawing/2014/main" id="{685C5FC5-6A7E-DBD9-B603-89CC71EA9D97}"/>
                  </a:ext>
                </a:extLst>
              </p:cNvPr>
              <p:cNvSpPr txBox="1">
                <a:spLocks noRot="1" noChangeAspect="1" noMove="1" noResize="1" noEditPoints="1" noAdjustHandles="1" noChangeArrowheads="1" noChangeShapeType="1" noTextEdit="1"/>
              </p:cNvSpPr>
              <p:nvPr/>
            </p:nvSpPr>
            <p:spPr>
              <a:xfrm>
                <a:off x="3968355" y="6518314"/>
                <a:ext cx="6093618" cy="369332"/>
              </a:xfrm>
              <a:prstGeom prst="rect">
                <a:avLst/>
              </a:prstGeom>
              <a:blipFill>
                <a:blip r:embed="rId5"/>
                <a:stretch>
                  <a:fillRect b="-14754"/>
                </a:stretch>
              </a:blipFill>
            </p:spPr>
            <p:txBody>
              <a:bodyPr/>
              <a:lstStyle/>
              <a:p>
                <a:r>
                  <a:rPr lang="vi-VN">
                    <a:noFill/>
                  </a:rPr>
                  <a:t> </a:t>
                </a:r>
              </a:p>
            </p:txBody>
          </p:sp>
        </mc:Fallback>
      </mc:AlternateContent>
    </p:spTree>
    <p:extLst>
      <p:ext uri="{BB962C8B-B14F-4D97-AF65-F5344CB8AC3E}">
        <p14:creationId xmlns:p14="http://schemas.microsoft.com/office/powerpoint/2010/main" val="1095140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A6F65FE-710E-29A2-D71A-FEBB8BF59AFA}"/>
                  </a:ext>
                </a:extLst>
              </p:cNvPr>
              <p:cNvSpPr txBox="1"/>
              <p:nvPr/>
            </p:nvSpPr>
            <p:spPr>
              <a:xfrm>
                <a:off x="714376" y="1315165"/>
                <a:ext cx="11834811" cy="542571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Let us then design the lag part of the compensator so to decrease the modulus by a factor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1\3.163≈0.3162</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in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=10</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so to bring the crossover frequency exactly where desired.</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We hence fix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𝑖</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=3.163</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and the pole p so that the phase loss is limited to 10 deg:</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𝑝</m:t>
                      </m:r>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100</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10</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100</m:t>
                          </m:r>
                        </m:den>
                      </m:f>
                      <m:r>
                        <a:rPr lang="en-US" sz="1800" i="1">
                          <a:effectLst/>
                          <a:latin typeface="Cambria Math" panose="02040503050406030204" pitchFamily="18" charset="0"/>
                          <a:ea typeface="Yu Mincho" panose="02020400000000000000" pitchFamily="18" charset="-128"/>
                          <a:cs typeface="Arial" panose="020B0604020202020204" pitchFamily="34" charset="0"/>
                        </a:rPr>
                        <m:t>=0.1</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The lag part of the compensator is therefore</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𝑖</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𝑖</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𝑝</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𝑝</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3.163×0.1</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0.1</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0.3162(</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+0.3163)</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+0.1</m:t>
                          </m:r>
                        </m:den>
                      </m:f>
                      <m:r>
                        <a:rPr lang="en-US" sz="1800" i="1">
                          <a:effectLst/>
                          <a:latin typeface="Cambria Math" panose="02040503050406030204" pitchFamily="18" charset="0"/>
                          <a:ea typeface="Yu Mincho" panose="02020400000000000000" pitchFamily="18" charset="-128"/>
                          <a:cs typeface="Arial" panose="020B0604020202020204" pitchFamily="34" charset="0"/>
                        </a:rPr>
                        <m:t> </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The total compensator for inner loop is hence:</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e>
                        <m:sup>
                          <m:r>
                            <a:rPr lang="en-US" sz="1800" i="1">
                              <a:effectLst/>
                              <a:latin typeface="Cambria Math" panose="02040503050406030204" pitchFamily="18" charset="0"/>
                              <a:ea typeface="Yu Mincho" panose="02020400000000000000" pitchFamily="18" charset="-128"/>
                              <a:cs typeface="Arial" panose="020B0604020202020204" pitchFamily="34" charset="0"/>
                            </a:rPr>
                            <m:t>′′</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𝑖</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=−1114×</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10.06</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+3.153</m:t>
                              </m:r>
                            </m:e>
                          </m:d>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+31.72</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0.3162(</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+0.3163)</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+0.1</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−3543.6</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+3.153</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+0.3163)</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+31.72)(</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+0.1)</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7A6F65FE-710E-29A2-D71A-FEBB8BF59AFA}"/>
                  </a:ext>
                </a:extLst>
              </p:cNvPr>
              <p:cNvSpPr txBox="1">
                <a:spLocks noRot="1" noChangeAspect="1" noMove="1" noResize="1" noEditPoints="1" noAdjustHandles="1" noChangeArrowheads="1" noChangeShapeType="1" noTextEdit="1"/>
              </p:cNvSpPr>
              <p:nvPr/>
            </p:nvSpPr>
            <p:spPr>
              <a:xfrm>
                <a:off x="714376" y="1315165"/>
                <a:ext cx="11834811" cy="5425716"/>
              </a:xfrm>
              <a:prstGeom prst="rect">
                <a:avLst/>
              </a:prstGeom>
              <a:blipFill>
                <a:blip r:embed="rId3"/>
                <a:stretch>
                  <a:fillRect l="-412" t="-674"/>
                </a:stretch>
              </a:blipFill>
            </p:spPr>
            <p:txBody>
              <a:bodyPr/>
              <a:lstStyle/>
              <a:p>
                <a:r>
                  <a:rPr lang="vi-VN">
                    <a:noFill/>
                  </a:rPr>
                  <a:t> </a:t>
                </a:r>
              </a:p>
            </p:txBody>
          </p:sp>
        </mc:Fallback>
      </mc:AlternateContent>
    </p:spTree>
    <p:extLst>
      <p:ext uri="{BB962C8B-B14F-4D97-AF65-F5344CB8AC3E}">
        <p14:creationId xmlns:p14="http://schemas.microsoft.com/office/powerpoint/2010/main" val="4102832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F98F51-C64C-9718-B86B-67DF14285084}"/>
                  </a:ext>
                </a:extLst>
              </p:cNvPr>
              <p:cNvSpPr txBox="1"/>
              <p:nvPr/>
            </p:nvSpPr>
            <p:spPr>
              <a:xfrm>
                <a:off x="746523" y="1237118"/>
                <a:ext cx="11283552" cy="189551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And with such controller, the loop gain is </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𝑎</m:t>
                          </m:r>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e>
                        <m:sup>
                          <m:r>
                            <a:rPr lang="en-US" sz="1800" i="1">
                              <a:effectLst/>
                              <a:latin typeface="Cambria Math" panose="02040503050406030204" pitchFamily="18" charset="0"/>
                              <a:ea typeface="Yu Mincho" panose="02020400000000000000" pitchFamily="18" charset="-128"/>
                              <a:cs typeface="Arial" panose="020B0604020202020204" pitchFamily="34" charset="0"/>
                            </a:rPr>
                            <m:t>′′</m:t>
                          </m:r>
                        </m:sup>
                      </m:sSup>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𝜃</m:t>
                          </m:r>
                        </m:sub>
                      </m:sSub>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−3543.6</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+3.153</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+0.3163)</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+31.72)(</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+0.1)</m:t>
                          </m:r>
                        </m:den>
                      </m:f>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−10</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+117.6</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Has the bode diagram shown in figure 5. So at this point, we have </a:t>
                </a:r>
                <a:r>
                  <a:rPr lang="en-US" sz="1800" dirty="0">
                    <a:solidFill>
                      <a:srgbClr val="FF0000"/>
                    </a:solidFill>
                    <a:effectLst/>
                    <a:latin typeface="Arial" panose="020B0604020202020204" pitchFamily="34" charset="0"/>
                    <a:ea typeface="Yu Mincho" panose="02020400000000000000" pitchFamily="18" charset="-128"/>
                    <a:cs typeface="Arial" panose="020B0604020202020204" pitchFamily="34" charset="0"/>
                  </a:rPr>
                  <a:t>spec 2</a:t>
                </a:r>
                <a:r>
                  <a:rPr lang="en-US" sz="1800" dirty="0">
                    <a:effectLst/>
                    <a:latin typeface="Arial" panose="020B0604020202020204" pitchFamily="34" charset="0"/>
                    <a:ea typeface="Yu Mincho" panose="02020400000000000000" pitchFamily="18" charset="-128"/>
                    <a:cs typeface="Arial" panose="020B0604020202020204" pitchFamily="34" charset="0"/>
                  </a:rPr>
                  <a:t> and </a:t>
                </a:r>
                <a:r>
                  <a:rPr lang="en-US" sz="1800" dirty="0">
                    <a:solidFill>
                      <a:srgbClr val="FF0000"/>
                    </a:solidFill>
                    <a:effectLst/>
                    <a:latin typeface="Arial" panose="020B0604020202020204" pitchFamily="34" charset="0"/>
                    <a:ea typeface="Yu Mincho" panose="02020400000000000000" pitchFamily="18" charset="-128"/>
                    <a:cs typeface="Arial" panose="020B0604020202020204" pitchFamily="34" charset="0"/>
                  </a:rPr>
                  <a:t>spec 3</a:t>
                </a:r>
                <a:r>
                  <a:rPr lang="en-US" sz="1800" dirty="0">
                    <a:effectLst/>
                    <a:latin typeface="Arial" panose="020B0604020202020204" pitchFamily="34" charset="0"/>
                    <a:ea typeface="Yu Mincho" panose="02020400000000000000" pitchFamily="18" charset="-128"/>
                    <a:cs typeface="Arial" panose="020B0604020202020204" pitchFamily="34" charset="0"/>
                  </a:rPr>
                  <a:t> are satisfied.</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8BF98F51-C64C-9718-B86B-67DF14285084}"/>
                  </a:ext>
                </a:extLst>
              </p:cNvPr>
              <p:cNvSpPr txBox="1">
                <a:spLocks noRot="1" noChangeAspect="1" noMove="1" noResize="1" noEditPoints="1" noAdjustHandles="1" noChangeArrowheads="1" noChangeShapeType="1" noTextEdit="1"/>
              </p:cNvSpPr>
              <p:nvPr/>
            </p:nvSpPr>
            <p:spPr>
              <a:xfrm>
                <a:off x="746523" y="1237118"/>
                <a:ext cx="11283552" cy="1895519"/>
              </a:xfrm>
              <a:prstGeom prst="rect">
                <a:avLst/>
              </a:prstGeom>
              <a:blipFill>
                <a:blip r:embed="rId3"/>
                <a:stretch>
                  <a:fillRect l="-432" t="-1929" b="-4180"/>
                </a:stretch>
              </a:blipFill>
            </p:spPr>
            <p:txBody>
              <a:bodyPr/>
              <a:lstStyle/>
              <a:p>
                <a:r>
                  <a:rPr lang="vi-VN">
                    <a:noFill/>
                  </a:rPr>
                  <a:t> </a:t>
                </a:r>
              </a:p>
            </p:txBody>
          </p:sp>
        </mc:Fallback>
      </mc:AlternateContent>
      <p:pic>
        <p:nvPicPr>
          <p:cNvPr id="5" name="Picture 4" descr="Chart, line chart&#10;&#10;Description automatically generated">
            <a:extLst>
              <a:ext uri="{FF2B5EF4-FFF2-40B4-BE49-F238E27FC236}">
                <a16:creationId xmlns:a16="http://schemas.microsoft.com/office/drawing/2014/main" id="{3CA9D657-41D6-0E40-EDE6-E3AF43915026}"/>
              </a:ext>
            </a:extLst>
          </p:cNvPr>
          <p:cNvPicPr>
            <a:picLocks noChangeAspect="1"/>
          </p:cNvPicPr>
          <p:nvPr/>
        </p:nvPicPr>
        <p:blipFill>
          <a:blip r:embed="rId4"/>
          <a:stretch>
            <a:fillRect/>
          </a:stretch>
        </p:blipFill>
        <p:spPr>
          <a:xfrm>
            <a:off x="746523" y="3094519"/>
            <a:ext cx="4193339" cy="334668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C56941B-16FB-1712-6F8C-FC286028FC55}"/>
                  </a:ext>
                </a:extLst>
              </p:cNvPr>
              <p:cNvSpPr txBox="1"/>
              <p:nvPr/>
            </p:nvSpPr>
            <p:spPr>
              <a:xfrm>
                <a:off x="-248286" y="6441203"/>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5:</m:t>
                      </m:r>
                      <m:r>
                        <a:rPr lang="vi-VN" i="1">
                          <a:latin typeface="Cambria Math" panose="02040503050406030204" pitchFamily="18" charset="0"/>
                        </a:rPr>
                        <m:t>𝑇h𝑒</m:t>
                      </m:r>
                      <m:r>
                        <a:rPr lang="vi-VN" i="0">
                          <a:latin typeface="Cambria Math" panose="02040503050406030204" pitchFamily="18" charset="0"/>
                        </a:rPr>
                        <m:t> </m:t>
                      </m:r>
                      <m:r>
                        <a:rPr lang="vi-VN" i="1">
                          <a:latin typeface="Cambria Math" panose="02040503050406030204" pitchFamily="18" charset="0"/>
                        </a:rPr>
                        <m:t>𝑏𝑜𝑑𝑒</m:t>
                      </m:r>
                      <m:r>
                        <a:rPr lang="vi-VN" i="0">
                          <a:latin typeface="Cambria Math" panose="02040503050406030204" pitchFamily="18" charset="0"/>
                        </a:rPr>
                        <m:t> </m:t>
                      </m:r>
                      <m:r>
                        <a:rPr lang="vi-VN" i="1">
                          <a:latin typeface="Cambria Math" panose="02040503050406030204" pitchFamily="18" charset="0"/>
                        </a:rPr>
                        <m:t>𝑑𝑖𝑎𝑔𝑟𝑎𝑚</m:t>
                      </m:r>
                      <m:r>
                        <a:rPr lang="vi-VN" i="0">
                          <a:latin typeface="Cambria Math" panose="02040503050406030204" pitchFamily="18" charset="0"/>
                        </a:rPr>
                        <m:t> </m:t>
                      </m:r>
                      <m:r>
                        <a:rPr lang="vi-VN" i="1">
                          <a:latin typeface="Cambria Math" panose="02040503050406030204" pitchFamily="18" charset="0"/>
                        </a:rPr>
                        <m:t>𝑜𝑓</m:t>
                      </m:r>
                      <m:r>
                        <a:rPr lang="vi-VN" i="0">
                          <a:latin typeface="Cambria Math" panose="02040503050406030204" pitchFamily="18" charset="0"/>
                        </a:rPr>
                        <m:t> </m:t>
                      </m:r>
                      <m:sSub>
                        <m:sSubPr>
                          <m:ctrlPr>
                            <a:rPr lang="vi-VN" i="1">
                              <a:solidFill>
                                <a:srgbClr val="836967"/>
                              </a:solidFill>
                              <a:latin typeface="Cambria Math" panose="02040503050406030204" pitchFamily="18" charset="0"/>
                            </a:rPr>
                          </m:ctrlPr>
                        </m:sSubPr>
                        <m:e>
                          <m:r>
                            <a:rPr lang="vi-VN" i="1">
                              <a:latin typeface="Cambria Math" panose="02040503050406030204" pitchFamily="18" charset="0"/>
                            </a:rPr>
                            <m:t>𝐺</m:t>
                          </m:r>
                        </m:e>
                        <m:sub>
                          <m:r>
                            <a:rPr lang="vi-VN" i="1">
                              <a:latin typeface="Cambria Math" panose="02040503050406030204" pitchFamily="18" charset="0"/>
                            </a:rPr>
                            <m:t>𝑎</m:t>
                          </m:r>
                          <m:r>
                            <a:rPr lang="vi-VN" i="0">
                              <a:latin typeface="Cambria Math" panose="02040503050406030204" pitchFamily="18" charset="0"/>
                            </a:rPr>
                            <m:t>3</m:t>
                          </m:r>
                        </m:sub>
                      </m:sSub>
                    </m:oMath>
                  </m:oMathPara>
                </a14:m>
                <a:endParaRPr lang="vi-VN" dirty="0"/>
              </a:p>
            </p:txBody>
          </p:sp>
        </mc:Choice>
        <mc:Fallback xmlns="">
          <p:sp>
            <p:nvSpPr>
              <p:cNvPr id="7" name="TextBox 6">
                <a:extLst>
                  <a:ext uri="{FF2B5EF4-FFF2-40B4-BE49-F238E27FC236}">
                    <a16:creationId xmlns:a16="http://schemas.microsoft.com/office/drawing/2014/main" id="{FC56941B-16FB-1712-6F8C-FC286028FC55}"/>
                  </a:ext>
                </a:extLst>
              </p:cNvPr>
              <p:cNvSpPr txBox="1">
                <a:spLocks noRot="1" noChangeAspect="1" noMove="1" noResize="1" noEditPoints="1" noAdjustHandles="1" noChangeArrowheads="1" noChangeShapeType="1" noTextEdit="1"/>
              </p:cNvSpPr>
              <p:nvPr/>
            </p:nvSpPr>
            <p:spPr>
              <a:xfrm>
                <a:off x="-248286" y="6441203"/>
                <a:ext cx="6093618" cy="369332"/>
              </a:xfrm>
              <a:prstGeom prst="rect">
                <a:avLst/>
              </a:prstGeom>
              <a:blipFill>
                <a:blip r:embed="rId5"/>
                <a:stretch>
                  <a:fillRect b="-15000"/>
                </a:stretch>
              </a:blipFill>
            </p:spPr>
            <p:txBody>
              <a:bodyPr/>
              <a:lstStyle/>
              <a:p>
                <a:r>
                  <a:rPr lang="vi-VN">
                    <a:noFill/>
                  </a:rPr>
                  <a:t> </a:t>
                </a:r>
              </a:p>
            </p:txBody>
          </p:sp>
        </mc:Fallback>
      </mc:AlternateContent>
      <p:pic>
        <p:nvPicPr>
          <p:cNvPr id="9" name="Picture 8" descr="Diagram&#10;&#10;Description automatically generated">
            <a:extLst>
              <a:ext uri="{FF2B5EF4-FFF2-40B4-BE49-F238E27FC236}">
                <a16:creationId xmlns:a16="http://schemas.microsoft.com/office/drawing/2014/main" id="{A7C32CA6-4E6C-463C-2148-9F0FDE197C94}"/>
              </a:ext>
            </a:extLst>
          </p:cNvPr>
          <p:cNvPicPr>
            <a:picLocks noChangeAspect="1"/>
          </p:cNvPicPr>
          <p:nvPr/>
        </p:nvPicPr>
        <p:blipFill>
          <a:blip r:embed="rId6"/>
          <a:stretch>
            <a:fillRect/>
          </a:stretch>
        </p:blipFill>
        <p:spPr>
          <a:xfrm>
            <a:off x="5219722" y="3150308"/>
            <a:ext cx="4064836" cy="31949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484E052-B6EA-5DFA-7517-3C8F40532E90}"/>
                  </a:ext>
                </a:extLst>
              </p:cNvPr>
              <p:cNvSpPr txBox="1"/>
              <p:nvPr/>
            </p:nvSpPr>
            <p:spPr>
              <a:xfrm>
                <a:off x="4254102" y="6429956"/>
                <a:ext cx="621506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6:</m:t>
                      </m:r>
                      <m:r>
                        <a:rPr lang="vi-VN" i="1">
                          <a:latin typeface="Cambria Math" panose="02040503050406030204" pitchFamily="18" charset="0"/>
                        </a:rPr>
                        <m:t>𝑇h𝑒</m:t>
                      </m:r>
                      <m:r>
                        <a:rPr lang="vi-VN" i="0">
                          <a:latin typeface="Cambria Math" panose="02040503050406030204" pitchFamily="18" charset="0"/>
                        </a:rPr>
                        <m:t> </m:t>
                      </m:r>
                      <m:r>
                        <a:rPr lang="vi-VN" i="1">
                          <a:latin typeface="Cambria Math" panose="02040503050406030204" pitchFamily="18" charset="0"/>
                        </a:rPr>
                        <m:t>𝑛𝑦𝑞𝑢𝑖𝑠𝑡</m:t>
                      </m:r>
                      <m:r>
                        <a:rPr lang="vi-VN" i="0">
                          <a:latin typeface="Cambria Math" panose="02040503050406030204" pitchFamily="18" charset="0"/>
                        </a:rPr>
                        <m:t> </m:t>
                      </m:r>
                      <m:r>
                        <a:rPr lang="vi-VN" i="1">
                          <a:latin typeface="Cambria Math" panose="02040503050406030204" pitchFamily="18" charset="0"/>
                        </a:rPr>
                        <m:t>𝑑𝑖𝑎𝑔𝑟𝑎𝑚</m:t>
                      </m:r>
                      <m:r>
                        <a:rPr lang="vi-VN" i="0">
                          <a:latin typeface="Cambria Math" panose="02040503050406030204" pitchFamily="18" charset="0"/>
                        </a:rPr>
                        <m:t> </m:t>
                      </m:r>
                      <m:r>
                        <a:rPr lang="vi-VN" i="1">
                          <a:latin typeface="Cambria Math" panose="02040503050406030204" pitchFamily="18" charset="0"/>
                        </a:rPr>
                        <m:t>𝑜𝑓</m:t>
                      </m:r>
                      <m:r>
                        <a:rPr lang="vi-VN" i="0">
                          <a:latin typeface="Cambria Math" panose="02040503050406030204" pitchFamily="18" charset="0"/>
                        </a:rPr>
                        <m:t> </m:t>
                      </m:r>
                      <m:sSub>
                        <m:sSubPr>
                          <m:ctrlPr>
                            <a:rPr lang="vi-VN" i="1">
                              <a:solidFill>
                                <a:srgbClr val="836967"/>
                              </a:solidFill>
                              <a:latin typeface="Cambria Math" panose="02040503050406030204" pitchFamily="18" charset="0"/>
                            </a:rPr>
                          </m:ctrlPr>
                        </m:sSubPr>
                        <m:e>
                          <m:r>
                            <a:rPr lang="vi-VN" i="1">
                              <a:latin typeface="Cambria Math" panose="02040503050406030204" pitchFamily="18" charset="0"/>
                            </a:rPr>
                            <m:t>𝐺</m:t>
                          </m:r>
                        </m:e>
                        <m:sub>
                          <m:r>
                            <a:rPr lang="vi-VN" i="1">
                              <a:latin typeface="Cambria Math" panose="02040503050406030204" pitchFamily="18" charset="0"/>
                            </a:rPr>
                            <m:t>𝑎</m:t>
                          </m:r>
                          <m:r>
                            <a:rPr lang="vi-VN" i="0">
                              <a:latin typeface="Cambria Math" panose="02040503050406030204" pitchFamily="18" charset="0"/>
                            </a:rPr>
                            <m:t>3</m:t>
                          </m:r>
                        </m:sub>
                      </m:sSub>
                    </m:oMath>
                  </m:oMathPara>
                </a14:m>
                <a:endParaRPr lang="vi-VN" dirty="0"/>
              </a:p>
            </p:txBody>
          </p:sp>
        </mc:Choice>
        <mc:Fallback xmlns="">
          <p:sp>
            <p:nvSpPr>
              <p:cNvPr id="11" name="TextBox 10">
                <a:extLst>
                  <a:ext uri="{FF2B5EF4-FFF2-40B4-BE49-F238E27FC236}">
                    <a16:creationId xmlns:a16="http://schemas.microsoft.com/office/drawing/2014/main" id="{1484E052-B6EA-5DFA-7517-3C8F40532E90}"/>
                  </a:ext>
                </a:extLst>
              </p:cNvPr>
              <p:cNvSpPr txBox="1">
                <a:spLocks noRot="1" noChangeAspect="1" noMove="1" noResize="1" noEditPoints="1" noAdjustHandles="1" noChangeArrowheads="1" noChangeShapeType="1" noTextEdit="1"/>
              </p:cNvSpPr>
              <p:nvPr/>
            </p:nvSpPr>
            <p:spPr>
              <a:xfrm>
                <a:off x="4254102" y="6429956"/>
                <a:ext cx="6215062" cy="369332"/>
              </a:xfrm>
              <a:prstGeom prst="rect">
                <a:avLst/>
              </a:prstGeom>
              <a:blipFill>
                <a:blip r:embed="rId7"/>
                <a:stretch>
                  <a:fillRect b="-1500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22EC2D-4CF8-2B25-CC33-72F4A15CED62}"/>
                  </a:ext>
                </a:extLst>
              </p:cNvPr>
              <p:cNvSpPr txBox="1"/>
              <p:nvPr/>
            </p:nvSpPr>
            <p:spPr>
              <a:xfrm>
                <a:off x="9138046" y="3351100"/>
                <a:ext cx="2892029" cy="303448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As it can be seen, there is one counterclockwise encirclement as we expected. Also, there is no unstable pole-zero cancellations have been introduced between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and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𝑡h𝑒𝑡𝑎</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so the inner loop is stable, and it meets all specs.</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DB22EC2D-4CF8-2B25-CC33-72F4A15CED62}"/>
                  </a:ext>
                </a:extLst>
              </p:cNvPr>
              <p:cNvSpPr txBox="1">
                <a:spLocks noRot="1" noChangeAspect="1" noMove="1" noResize="1" noEditPoints="1" noAdjustHandles="1" noChangeArrowheads="1" noChangeShapeType="1" noTextEdit="1"/>
              </p:cNvSpPr>
              <p:nvPr/>
            </p:nvSpPr>
            <p:spPr>
              <a:xfrm>
                <a:off x="9138046" y="3351100"/>
                <a:ext cx="2892029" cy="3034485"/>
              </a:xfrm>
              <a:prstGeom prst="rect">
                <a:avLst/>
              </a:prstGeom>
              <a:blipFill>
                <a:blip r:embed="rId8"/>
                <a:stretch>
                  <a:fillRect l="-1688" t="-1205" r="-3797" b="-2209"/>
                </a:stretch>
              </a:blipFill>
            </p:spPr>
            <p:txBody>
              <a:bodyPr/>
              <a:lstStyle/>
              <a:p>
                <a:r>
                  <a:rPr lang="vi-VN">
                    <a:noFill/>
                  </a:rPr>
                  <a:t> </a:t>
                </a:r>
              </a:p>
            </p:txBody>
          </p:sp>
        </mc:Fallback>
      </mc:AlternateContent>
    </p:spTree>
    <p:extLst>
      <p:ext uri="{BB962C8B-B14F-4D97-AF65-F5344CB8AC3E}">
        <p14:creationId xmlns:p14="http://schemas.microsoft.com/office/powerpoint/2010/main" val="2215373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p:sp>
        <p:nvSpPr>
          <p:cNvPr id="3" name="TextBox 2">
            <a:extLst>
              <a:ext uri="{FF2B5EF4-FFF2-40B4-BE49-F238E27FC236}">
                <a16:creationId xmlns:a16="http://schemas.microsoft.com/office/drawing/2014/main" id="{98A42CE3-435A-AD15-2AD7-FD3BAB444194}"/>
              </a:ext>
            </a:extLst>
          </p:cNvPr>
          <p:cNvSpPr txBox="1"/>
          <p:nvPr/>
        </p:nvSpPr>
        <p:spPr>
          <a:xfrm>
            <a:off x="607218" y="1178898"/>
            <a:ext cx="6093618" cy="367216"/>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Arial" panose="020B0604020202020204" pitchFamily="34" charset="0"/>
                <a:ea typeface="Yu Mincho" panose="02020400000000000000" pitchFamily="18" charset="-128"/>
                <a:cs typeface="Arial" panose="020B0604020202020204" pitchFamily="34" charset="0"/>
              </a:rPr>
              <a:t>Now we move to the outer loop</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8C32A0E2-F8DF-8F50-C3FE-8D60007D262E}"/>
              </a:ext>
            </a:extLst>
          </p:cNvPr>
          <p:cNvPicPr>
            <a:picLocks noChangeAspect="1"/>
          </p:cNvPicPr>
          <p:nvPr/>
        </p:nvPicPr>
        <p:blipFill>
          <a:blip r:embed="rId3"/>
          <a:stretch>
            <a:fillRect/>
          </a:stretch>
        </p:blipFill>
        <p:spPr>
          <a:xfrm>
            <a:off x="3648075" y="1611901"/>
            <a:ext cx="4597714" cy="3250108"/>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4312F6-BCDD-C201-CDC7-4E935C6E0F06}"/>
                  </a:ext>
                </a:extLst>
              </p:cNvPr>
              <p:cNvSpPr txBox="1"/>
              <p:nvPr/>
            </p:nvSpPr>
            <p:spPr>
              <a:xfrm>
                <a:off x="2746773" y="4862009"/>
                <a:ext cx="6093618" cy="1875385"/>
              </a:xfrm>
              <a:prstGeom prst="rect">
                <a:avLst/>
              </a:prstGeom>
              <a:noFill/>
            </p:spPr>
            <p:txBody>
              <a:bodyPr wrap="square">
                <a:spAutoFit/>
              </a:bodyPr>
              <a:lstStyle/>
              <a:p>
                <a:pPr marL="0" marR="0">
                  <a:lnSpc>
                    <a:spcPct val="107000"/>
                  </a:lnSpc>
                  <a:spcBef>
                    <a:spcPts val="0"/>
                  </a:spcBef>
                  <a:spcAft>
                    <a:spcPts val="800"/>
                  </a:spcAft>
                </a:pPr>
                <a14:m>
                  <m:oMath xmlns:m="http://schemas.openxmlformats.org/officeDocument/2006/math">
                    <m:sSub>
                      <m:sSubPr>
                        <m:ctrlPr>
                          <a:rPr lang="vi-VN" sz="1800" i="1" smtClean="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can be determined from the inner loop function</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𝐺𝑎</m:t>
                          </m:r>
                          <m:r>
                            <a:rPr lang="en-US" sz="1800" i="1">
                              <a:effectLst/>
                              <a:latin typeface="Cambria Math" panose="02040503050406030204" pitchFamily="18" charset="0"/>
                              <a:ea typeface="Yu Mincho" panose="02020400000000000000" pitchFamily="18" charset="-128"/>
                              <a:cs typeface="Arial" panose="020B0604020202020204" pitchFamily="34" charset="0"/>
                            </a:rPr>
                            <m:t>3</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1+</m:t>
                          </m:r>
                          <m:r>
                            <a:rPr lang="en-US" sz="1800" i="1">
                              <a:effectLst/>
                              <a:latin typeface="Cambria Math" panose="02040503050406030204" pitchFamily="18" charset="0"/>
                              <a:ea typeface="Yu Mincho" panose="02020400000000000000" pitchFamily="18" charset="-128"/>
                              <a:cs typeface="Arial" panose="020B0604020202020204" pitchFamily="34" charset="0"/>
                            </a:rPr>
                            <m:t>𝐺𝑎</m:t>
                          </m:r>
                          <m:r>
                            <a:rPr lang="en-US" sz="1800" i="1">
                              <a:effectLst/>
                              <a:latin typeface="Cambria Math" panose="02040503050406030204" pitchFamily="18" charset="0"/>
                              <a:ea typeface="Yu Mincho" panose="02020400000000000000" pitchFamily="18" charset="-128"/>
                              <a:cs typeface="Arial" panose="020B0604020202020204" pitchFamily="34" charset="0"/>
                            </a:rPr>
                            <m:t>3</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354.36(</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+3.153)(</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+0.3163)</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+2.811)(</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+0.4472)(</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+28.56</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+251.5)</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F74312F6-BCDD-C201-CDC7-4E935C6E0F06}"/>
                  </a:ext>
                </a:extLst>
              </p:cNvPr>
              <p:cNvSpPr txBox="1">
                <a:spLocks noRot="1" noChangeAspect="1" noMove="1" noResize="1" noEditPoints="1" noAdjustHandles="1" noChangeArrowheads="1" noChangeShapeType="1" noTextEdit="1"/>
              </p:cNvSpPr>
              <p:nvPr/>
            </p:nvSpPr>
            <p:spPr>
              <a:xfrm>
                <a:off x="2746773" y="4862009"/>
                <a:ext cx="6093618" cy="1875385"/>
              </a:xfrm>
              <a:prstGeom prst="rect">
                <a:avLst/>
              </a:prstGeom>
              <a:blipFill>
                <a:blip r:embed="rId4"/>
                <a:stretch>
                  <a:fillRect t="-1954"/>
                </a:stretch>
              </a:blipFill>
            </p:spPr>
            <p:txBody>
              <a:bodyPr/>
              <a:lstStyle/>
              <a:p>
                <a:r>
                  <a:rPr lang="vi-VN">
                    <a:noFill/>
                  </a:rPr>
                  <a:t> </a:t>
                </a:r>
              </a:p>
            </p:txBody>
          </p:sp>
        </mc:Fallback>
      </mc:AlternateContent>
    </p:spTree>
    <p:extLst>
      <p:ext uri="{BB962C8B-B14F-4D97-AF65-F5344CB8AC3E}">
        <p14:creationId xmlns:p14="http://schemas.microsoft.com/office/powerpoint/2010/main" val="3480948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8CB34A9-C657-45BD-6C8D-9E15A710AC39}"/>
                  </a:ext>
                </a:extLst>
              </p:cNvPr>
              <p:cNvSpPr txBox="1"/>
              <p:nvPr/>
            </p:nvSpPr>
            <p:spPr>
              <a:xfrm>
                <a:off x="607218" y="1323061"/>
                <a:ext cx="10879932" cy="16401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The combined plant functions</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𝐺</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𝐺</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354.36(</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+3.153)(</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+0.3163)(9.8−</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num>
                        <m:den>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+2.811)(</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+0.4472)(</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+28.56</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+251.5)</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78CB34A9-C657-45BD-6C8D-9E15A710AC39}"/>
                  </a:ext>
                </a:extLst>
              </p:cNvPr>
              <p:cNvSpPr txBox="1">
                <a:spLocks noRot="1" noChangeAspect="1" noMove="1" noResize="1" noEditPoints="1" noAdjustHandles="1" noChangeArrowheads="1" noChangeShapeType="1" noTextEdit="1"/>
              </p:cNvSpPr>
              <p:nvPr/>
            </p:nvSpPr>
            <p:spPr>
              <a:xfrm>
                <a:off x="607218" y="1323061"/>
                <a:ext cx="10879932" cy="1640129"/>
              </a:xfrm>
              <a:prstGeom prst="rect">
                <a:avLst/>
              </a:prstGeom>
              <a:blipFill>
                <a:blip r:embed="rId3"/>
                <a:stretch>
                  <a:fillRect l="-504" t="-1859"/>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BAEF243-9EED-B7A4-D368-C88BBAB12191}"/>
                  </a:ext>
                </a:extLst>
              </p:cNvPr>
              <p:cNvSpPr txBox="1"/>
              <p:nvPr/>
            </p:nvSpPr>
            <p:spPr>
              <a:xfrm>
                <a:off x="607218" y="2790544"/>
                <a:ext cx="11584782" cy="223458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In order to make the steady state error from step reference r to output equal to zero, we look at the results obtained in lecture 8. Since G(s) already has two poles in the origin, the </a:t>
                </a:r>
                <a:r>
                  <a:rPr lang="en-US" sz="1800" dirty="0">
                    <a:solidFill>
                      <a:srgbClr val="FF0000"/>
                    </a:solidFill>
                    <a:effectLst/>
                    <a:latin typeface="Arial" panose="020B0604020202020204" pitchFamily="34" charset="0"/>
                    <a:ea typeface="Yu Mincho" panose="02020400000000000000" pitchFamily="18" charset="-128"/>
                    <a:cs typeface="Arial" panose="020B0604020202020204" pitchFamily="34" charset="0"/>
                  </a:rPr>
                  <a:t>spec 1</a:t>
                </a:r>
                <a:r>
                  <a:rPr lang="en-US" sz="1800" dirty="0">
                    <a:effectLst/>
                    <a:latin typeface="Arial" panose="020B0604020202020204" pitchFamily="34" charset="0"/>
                    <a:ea typeface="Yu Mincho" panose="02020400000000000000" pitchFamily="18" charset="-128"/>
                    <a:cs typeface="Arial" panose="020B0604020202020204" pitchFamily="34" charset="0"/>
                  </a:rPr>
                  <a:t> will be satisfied if the controller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does not have any pole in the origin.</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Furthermore, </a:t>
                </a:r>
                <a:r>
                  <a:rPr lang="en-US" sz="1800" dirty="0">
                    <a:solidFill>
                      <a:srgbClr val="FF0000"/>
                    </a:solidFill>
                    <a:effectLst/>
                    <a:latin typeface="Arial" panose="020B0604020202020204" pitchFamily="34" charset="0"/>
                    <a:ea typeface="Yu Mincho" panose="02020400000000000000" pitchFamily="18" charset="-128"/>
                    <a:cs typeface="Arial" panose="020B0604020202020204" pitchFamily="34" charset="0"/>
                  </a:rPr>
                  <a:t>from spec 4</a:t>
                </a:r>
                <a:r>
                  <a:rPr lang="en-US" sz="1800" dirty="0">
                    <a:effectLst/>
                    <a:latin typeface="Arial" panose="020B0604020202020204" pitchFamily="34" charset="0"/>
                    <a:ea typeface="Yu Mincho" panose="02020400000000000000" pitchFamily="18" charset="-128"/>
                    <a:cs typeface="Arial" panose="020B0604020202020204" pitchFamily="34" charset="0"/>
                  </a:rPr>
                  <a:t>, which is the rise time of the step response from reference r to position output p is about 3s; using the empirical relation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𝐵</m:t>
                        </m:r>
                      </m:sub>
                    </m:sSub>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𝑡</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𝑠</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≈3</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it translates into a bandwidth of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𝐵</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3</m:t>
                        </m:r>
                      </m:num>
                      <m:den>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𝑡</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𝑠</m:t>
                            </m:r>
                          </m:sub>
                        </m:sSub>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3</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3</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 </m:t>
                    </m:r>
                    <m:r>
                      <a:rPr lang="en-US" sz="1800" i="1">
                        <a:effectLst/>
                        <a:latin typeface="Cambria Math" panose="02040503050406030204" pitchFamily="18" charset="0"/>
                        <a:ea typeface="Yu Mincho" panose="02020400000000000000" pitchFamily="18" charset="-128"/>
                        <a:cs typeface="Arial" panose="020B0604020202020204" pitchFamily="34" charset="0"/>
                      </a:rPr>
                      <m:t>𝑟𝑎𝑑</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thus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𝐶</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𝐵</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1.5</m:t>
                        </m:r>
                      </m:den>
                    </m:f>
                    <m:r>
                      <a:rPr lang="en-US" sz="1800" i="1">
                        <a:effectLst/>
                        <a:latin typeface="Cambria Math" panose="02040503050406030204" pitchFamily="18" charset="0"/>
                        <a:ea typeface="Yu Mincho" panose="02020400000000000000" pitchFamily="18" charset="-128"/>
                        <a:cs typeface="Arial" panose="020B0604020202020204" pitchFamily="34" charset="0"/>
                      </a:rPr>
                      <m:t>≈0.6667 </m:t>
                    </m:r>
                    <m:r>
                      <a:rPr lang="en-US" sz="1800" i="1">
                        <a:effectLst/>
                        <a:latin typeface="Cambria Math" panose="02040503050406030204" pitchFamily="18" charset="0"/>
                        <a:ea typeface="Yu Mincho" panose="02020400000000000000" pitchFamily="18" charset="-128"/>
                        <a:cs typeface="Arial" panose="020B0604020202020204" pitchFamily="34" charset="0"/>
                      </a:rPr>
                      <m:t>𝑟𝑎𝑑</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oMath>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5BAEF243-9EED-B7A4-D368-C88BBAB12191}"/>
                  </a:ext>
                </a:extLst>
              </p:cNvPr>
              <p:cNvSpPr txBox="1">
                <a:spLocks noRot="1" noChangeAspect="1" noMove="1" noResize="1" noEditPoints="1" noAdjustHandles="1" noChangeArrowheads="1" noChangeShapeType="1" noTextEdit="1"/>
              </p:cNvSpPr>
              <p:nvPr/>
            </p:nvSpPr>
            <p:spPr>
              <a:xfrm>
                <a:off x="607218" y="2790544"/>
                <a:ext cx="11584782" cy="2234586"/>
              </a:xfrm>
              <a:prstGeom prst="rect">
                <a:avLst/>
              </a:prstGeom>
              <a:blipFill>
                <a:blip r:embed="rId4"/>
                <a:stretch>
                  <a:fillRect l="-474" t="-1639"/>
                </a:stretch>
              </a:blipFill>
            </p:spPr>
            <p:txBody>
              <a:bodyPr/>
              <a:lstStyle/>
              <a:p>
                <a:r>
                  <a:rPr lang="vi-VN">
                    <a:noFill/>
                  </a:rPr>
                  <a:t> </a:t>
                </a:r>
              </a:p>
            </p:txBody>
          </p:sp>
        </mc:Fallback>
      </mc:AlternateContent>
    </p:spTree>
    <p:extLst>
      <p:ext uri="{BB962C8B-B14F-4D97-AF65-F5344CB8AC3E}">
        <p14:creationId xmlns:p14="http://schemas.microsoft.com/office/powerpoint/2010/main" val="3685534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8E7C108-68D9-139A-F26D-DC5BA6DBFAA0}"/>
                  </a:ext>
                </a:extLst>
              </p:cNvPr>
              <p:cNvSpPr txBox="1"/>
              <p:nvPr/>
            </p:nvSpPr>
            <p:spPr>
              <a:xfrm>
                <a:off x="607218" y="1379850"/>
                <a:ext cx="11584782" cy="291284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First, let us start by checking the bode plot of the plant transfer function, and the Nyquist diagram.</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The transfer plant function </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354.36(</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+3.153)(</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+0.3163)(9.8−</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num>
                        <m:den>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+2.811)(</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+0.4472)(</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+28.56</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+251.5)</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Is a type g=2 system, which has steady state</a:t>
                </a:r>
                <a:r>
                  <a:rPr lang="vi-VN" sz="1800" dirty="0">
                    <a:effectLst/>
                    <a:latin typeface="Arial" panose="020B0604020202020204" pitchFamily="34" charset="0"/>
                    <a:ea typeface="Yu Mincho" panose="02020400000000000000" pitchFamily="18" charset="-128"/>
                    <a:cs typeface="Arial" panose="020B0604020202020204" pitchFamily="34" charset="0"/>
                  </a:rPr>
                  <a:t> gain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vi-VN" sz="1800" i="1">
                            <a:effectLst/>
                            <a:latin typeface="Cambria Math" panose="02040503050406030204" pitchFamily="18" charset="0"/>
                            <a:ea typeface="Yu Mincho" panose="02020400000000000000" pitchFamily="18" charset="-128"/>
                            <a:cs typeface="Arial" panose="020B0604020202020204" pitchFamily="34" charset="0"/>
                          </a:rPr>
                          <m:t>𝐾</m:t>
                        </m:r>
                      </m:e>
                      <m:sub>
                        <m:r>
                          <a:rPr lang="vi-VN" sz="1800" i="1">
                            <a:effectLst/>
                            <a:latin typeface="Cambria Math" panose="02040503050406030204" pitchFamily="18" charset="0"/>
                            <a:ea typeface="Yu Mincho" panose="02020400000000000000" pitchFamily="18" charset="-128"/>
                            <a:cs typeface="Arial" panose="020B0604020202020204" pitchFamily="34" charset="0"/>
                          </a:rPr>
                          <m:t>𝐺</m:t>
                        </m:r>
                      </m:sub>
                    </m:sSub>
                    <m:r>
                      <a:rPr lang="vi-VN" sz="1800" i="1">
                        <a:effectLst/>
                        <a:latin typeface="Cambria Math" panose="02040503050406030204" pitchFamily="18" charset="0"/>
                        <a:ea typeface="Yu Mincho" panose="02020400000000000000" pitchFamily="18" charset="-128"/>
                        <a:cs typeface="Arial" panose="020B0604020202020204" pitchFamily="34" charset="0"/>
                      </a:rPr>
                      <m:t>=</m:t>
                    </m:r>
                    <m:func>
                      <m:func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uncPr>
                      <m:fName>
                        <m:limLow>
                          <m:limLow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limLowPr>
                          <m:e>
                            <m:r>
                              <m:rPr>
                                <m:sty m:val="p"/>
                              </m:rPr>
                              <a:rPr lang="vi-VN" sz="1800">
                                <a:effectLst/>
                                <a:latin typeface="Cambria Math" panose="02040503050406030204" pitchFamily="18" charset="0"/>
                                <a:ea typeface="Yu Mincho" panose="02020400000000000000" pitchFamily="18" charset="-128"/>
                                <a:cs typeface="Arial" panose="020B0604020202020204" pitchFamily="34" charset="0"/>
                              </a:rPr>
                              <m:t>lim</m:t>
                            </m:r>
                          </m:e>
                          <m:lim>
                            <m:r>
                              <a:rPr lang="vi-VN" sz="1800" i="1">
                                <a:effectLst/>
                                <a:latin typeface="Cambria Math" panose="02040503050406030204" pitchFamily="18" charset="0"/>
                                <a:ea typeface="Yu Mincho" panose="02020400000000000000" pitchFamily="18" charset="-128"/>
                                <a:cs typeface="Arial" panose="020B0604020202020204" pitchFamily="34" charset="0"/>
                              </a:rPr>
                              <m:t>𝑠</m:t>
                            </m:r>
                            <m:r>
                              <a:rPr lang="vi-VN" sz="1800" i="1">
                                <a:effectLst/>
                                <a:latin typeface="Cambria Math" panose="02040503050406030204" pitchFamily="18" charset="0"/>
                                <a:ea typeface="Yu Mincho" panose="02020400000000000000" pitchFamily="18" charset="-128"/>
                                <a:cs typeface="Arial" panose="020B0604020202020204" pitchFamily="34" charset="0"/>
                              </a:rPr>
                              <m:t>→0</m:t>
                            </m:r>
                          </m:lim>
                        </m:limLow>
                      </m:fName>
                      <m:e>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sup>
                            <m:r>
                              <a:rPr lang="vi-VN" sz="1800" i="1">
                                <a:effectLst/>
                                <a:latin typeface="Cambria Math" panose="02040503050406030204" pitchFamily="18" charset="0"/>
                                <a:ea typeface="Yu Mincho" panose="02020400000000000000" pitchFamily="18" charset="-128"/>
                                <a:cs typeface="Arial" panose="020B0604020202020204" pitchFamily="34" charset="0"/>
                              </a:rPr>
                              <m:t>2</m:t>
                            </m:r>
                          </m:sup>
                        </m:sSup>
                        <m:r>
                          <a:rPr lang="vi-VN" sz="1800" i="1">
                            <a:effectLst/>
                            <a:latin typeface="Cambria Math" panose="02040503050406030204" pitchFamily="18" charset="0"/>
                            <a:ea typeface="Yu Mincho" panose="02020400000000000000" pitchFamily="18" charset="-128"/>
                            <a:cs typeface="Arial" panose="020B0604020202020204" pitchFamily="34" charset="0"/>
                          </a:rPr>
                          <m:t>𝐺</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vi-VN" sz="1800" i="1">
                                <a:effectLst/>
                                <a:latin typeface="Cambria Math" panose="02040503050406030204" pitchFamily="18" charset="0"/>
                                <a:ea typeface="Yu Mincho" panose="02020400000000000000" pitchFamily="18" charset="-128"/>
                                <a:cs typeface="Arial" panose="020B0604020202020204" pitchFamily="34" charset="0"/>
                              </a:rPr>
                              <m:t>𝑠</m:t>
                            </m:r>
                          </m:e>
                        </m:d>
                        <m:r>
                          <a:rPr lang="vi-VN" sz="1800" i="1">
                            <a:effectLst/>
                            <a:latin typeface="Cambria Math" panose="02040503050406030204" pitchFamily="18" charset="0"/>
                            <a:ea typeface="Yu Mincho" panose="02020400000000000000" pitchFamily="18" charset="-128"/>
                            <a:cs typeface="Arial" panose="020B0604020202020204" pitchFamily="34" charset="0"/>
                          </a:rPr>
                          <m:t>≈</m:t>
                        </m:r>
                      </m:e>
                    </m:func>
                  </m:oMath>
                </a14:m>
                <a:r>
                  <a:rPr lang="vi-VN" sz="1800" dirty="0">
                    <a:effectLst/>
                    <a:latin typeface="Arial" panose="020B0604020202020204" pitchFamily="34" charset="0"/>
                    <a:ea typeface="Yu Mincho" panose="02020400000000000000" pitchFamily="18" charset="-128"/>
                    <a:cs typeface="Arial" panose="020B0604020202020204" pitchFamily="34" charset="0"/>
                  </a:rPr>
                  <a:t> </a:t>
                </a:r>
                <a:r>
                  <a:rPr lang="en-US" sz="1800" dirty="0">
                    <a:effectLst/>
                    <a:latin typeface="Arial" panose="020B0604020202020204" pitchFamily="34" charset="0"/>
                    <a:ea typeface="Yu Mincho" panose="02020400000000000000" pitchFamily="18" charset="-128"/>
                    <a:cs typeface="Arial" panose="020B0604020202020204" pitchFamily="34" charset="0"/>
                  </a:rPr>
                  <a:t>10.9545, and poles in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1,2</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=0, </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=−2.811, </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=−0.4472;</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sub>
                        <m:r>
                          <a:rPr lang="en-US" sz="1800" i="1">
                            <a:effectLst/>
                            <a:latin typeface="Cambria Math" panose="02040503050406030204" pitchFamily="18" charset="0"/>
                            <a:ea typeface="Yu Mincho" panose="02020400000000000000" pitchFamily="18" charset="-128"/>
                            <a:cs typeface="Arial" panose="020B0604020202020204" pitchFamily="34" charset="0"/>
                          </a:rPr>
                          <m:t>5,6</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≈−14.28±</m:t>
                    </m:r>
                    <m:r>
                      <a:rPr lang="en-US" sz="1800" i="1">
                        <a:effectLst/>
                        <a:latin typeface="Cambria Math" panose="02040503050406030204" pitchFamily="18" charset="0"/>
                        <a:ea typeface="Yu Mincho" panose="02020400000000000000" pitchFamily="18" charset="-128"/>
                        <a:cs typeface="Arial" panose="020B0604020202020204" pitchFamily="34" charset="0"/>
                      </a:rPr>
                      <m:t>𝑗</m:t>
                    </m:r>
                    <m:r>
                      <a:rPr lang="en-US" sz="1800" i="1">
                        <a:effectLst/>
                        <a:latin typeface="Cambria Math" panose="02040503050406030204" pitchFamily="18" charset="0"/>
                        <a:ea typeface="Yu Mincho" panose="02020400000000000000" pitchFamily="18" charset="-128"/>
                        <a:cs typeface="Arial" panose="020B0604020202020204" pitchFamily="34" charset="0"/>
                      </a:rPr>
                      <m:t>6.898 </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so that there is no pole having positive real part, thus according to the Nyquist criteria, there must be no encirclement around critical point </a:t>
                </a:r>
                <a:r>
                  <a:rPr lang="vi-VN" sz="1800" dirty="0">
                    <a:effectLst/>
                    <a:latin typeface="Arial" panose="020B0604020202020204" pitchFamily="34" charset="0"/>
                    <a:ea typeface="Yu Mincho" panose="02020400000000000000" pitchFamily="18" charset="-128"/>
                    <a:cs typeface="Arial" panose="020B0604020202020204" pitchFamily="34" charset="0"/>
                  </a:rPr>
                  <a:t>-1 </a:t>
                </a:r>
                <a:r>
                  <a:rPr lang="en-US" sz="1800" dirty="0">
                    <a:effectLst/>
                    <a:latin typeface="Arial" panose="020B0604020202020204" pitchFamily="34" charset="0"/>
                    <a:ea typeface="Yu Mincho" panose="02020400000000000000" pitchFamily="18" charset="-128"/>
                    <a:cs typeface="Arial" panose="020B0604020202020204" pitchFamily="34" charset="0"/>
                  </a:rPr>
                  <a:t>for the system to be stabilized. Let us check this</a:t>
                </a:r>
                <a:r>
                  <a:rPr lang="vi-VN" sz="1800" dirty="0">
                    <a:effectLst/>
                    <a:latin typeface="Arial" panose="020B0604020202020204" pitchFamily="34" charset="0"/>
                    <a:ea typeface="Yu Mincho" panose="02020400000000000000" pitchFamily="18" charset="-128"/>
                    <a:cs typeface="Arial" panose="020B0604020202020204" pitchFamily="34" charset="0"/>
                  </a:rPr>
                  <a:t> condition </a:t>
                </a:r>
                <a:r>
                  <a:rPr lang="en-US" sz="1800" dirty="0">
                    <a:effectLst/>
                    <a:latin typeface="Arial" panose="020B0604020202020204" pitchFamily="34" charset="0"/>
                    <a:ea typeface="Yu Mincho" panose="02020400000000000000" pitchFamily="18" charset="-128"/>
                    <a:cs typeface="Arial" panose="020B0604020202020204" pitchFamily="34" charset="0"/>
                  </a:rPr>
                  <a:t>with the Nyquist diagram first.</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38E7C108-68D9-139A-F26D-DC5BA6DBFAA0}"/>
                  </a:ext>
                </a:extLst>
              </p:cNvPr>
              <p:cNvSpPr txBox="1">
                <a:spLocks noRot="1" noChangeAspect="1" noMove="1" noResize="1" noEditPoints="1" noAdjustHandles="1" noChangeArrowheads="1" noChangeShapeType="1" noTextEdit="1"/>
              </p:cNvSpPr>
              <p:nvPr/>
            </p:nvSpPr>
            <p:spPr>
              <a:xfrm>
                <a:off x="607218" y="1379850"/>
                <a:ext cx="11584782" cy="2912849"/>
              </a:xfrm>
              <a:prstGeom prst="rect">
                <a:avLst/>
              </a:prstGeom>
              <a:blipFill>
                <a:blip r:embed="rId3"/>
                <a:stretch>
                  <a:fillRect l="-474" t="-1046" b="-2510"/>
                </a:stretch>
              </a:blipFill>
            </p:spPr>
            <p:txBody>
              <a:bodyPr/>
              <a:lstStyle/>
              <a:p>
                <a:r>
                  <a:rPr lang="vi-VN">
                    <a:noFill/>
                  </a:rPr>
                  <a:t> </a:t>
                </a:r>
              </a:p>
            </p:txBody>
          </p:sp>
        </mc:Fallback>
      </mc:AlternateContent>
    </p:spTree>
    <p:extLst>
      <p:ext uri="{BB962C8B-B14F-4D97-AF65-F5344CB8AC3E}">
        <p14:creationId xmlns:p14="http://schemas.microsoft.com/office/powerpoint/2010/main" val="3975133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p:pic>
        <p:nvPicPr>
          <p:cNvPr id="2" name="Picture 1" descr="Chart, line chart&#10;&#10;Description automatically generated">
            <a:extLst>
              <a:ext uri="{FF2B5EF4-FFF2-40B4-BE49-F238E27FC236}">
                <a16:creationId xmlns:a16="http://schemas.microsoft.com/office/drawing/2014/main" id="{7FF6523B-2364-306A-F7E2-F1B0BA0BD894}"/>
              </a:ext>
            </a:extLst>
          </p:cNvPr>
          <p:cNvPicPr>
            <a:picLocks noChangeAspect="1"/>
          </p:cNvPicPr>
          <p:nvPr/>
        </p:nvPicPr>
        <p:blipFill>
          <a:blip r:embed="rId3"/>
          <a:stretch>
            <a:fillRect/>
          </a:stretch>
        </p:blipFill>
        <p:spPr>
          <a:xfrm>
            <a:off x="2084784" y="1253909"/>
            <a:ext cx="3619500" cy="280374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C3C4042-5FD6-3BDE-7D7E-9F833DA2DDAD}"/>
                  </a:ext>
                </a:extLst>
              </p:cNvPr>
              <p:cNvSpPr txBox="1"/>
              <p:nvPr/>
            </p:nvSpPr>
            <p:spPr>
              <a:xfrm>
                <a:off x="847725" y="4057650"/>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m:t>
                      </m:r>
                      <m:r>
                        <a:rPr lang="vi-VN" i="1">
                          <a:latin typeface="Cambria Math" panose="02040503050406030204" pitchFamily="18" charset="0"/>
                        </a:rPr>
                        <m:t>7</m:t>
                      </m:r>
                      <m:r>
                        <a:rPr lang="vi-VN" i="0">
                          <a:latin typeface="Cambria Math" panose="02040503050406030204" pitchFamily="18" charset="0"/>
                        </a:rPr>
                        <m:t>:</m:t>
                      </m:r>
                      <m:r>
                        <a:rPr lang="vi-VN" i="1">
                          <a:latin typeface="Cambria Math" panose="02040503050406030204" pitchFamily="18" charset="0"/>
                        </a:rPr>
                        <m:t>𝑁𝑦𝑞𝑢𝑖𝑠𝑡</m:t>
                      </m:r>
                      <m:r>
                        <a:rPr lang="vi-VN" i="0">
                          <a:latin typeface="Cambria Math" panose="02040503050406030204" pitchFamily="18" charset="0"/>
                        </a:rPr>
                        <m:t> </m:t>
                      </m:r>
                      <m:r>
                        <a:rPr lang="vi-VN" i="1">
                          <a:latin typeface="Cambria Math" panose="02040503050406030204" pitchFamily="18" charset="0"/>
                        </a:rPr>
                        <m:t>𝑝𝑙𝑜𝑡</m:t>
                      </m:r>
                      <m:r>
                        <a:rPr lang="vi-VN" i="0">
                          <a:latin typeface="Cambria Math" panose="02040503050406030204" pitchFamily="18" charset="0"/>
                        </a:rPr>
                        <m:t> </m:t>
                      </m:r>
                      <m:r>
                        <a:rPr lang="vi-VN" i="1">
                          <a:latin typeface="Cambria Math" panose="02040503050406030204" pitchFamily="18" charset="0"/>
                        </a:rPr>
                        <m:t>𝑜𝑓</m:t>
                      </m:r>
                      <m:r>
                        <a:rPr lang="vi-VN" i="0">
                          <a:latin typeface="Cambria Math" panose="02040503050406030204" pitchFamily="18" charset="0"/>
                        </a:rPr>
                        <m:t> </m:t>
                      </m:r>
                      <m:r>
                        <a:rPr lang="vi-VN" i="1">
                          <a:latin typeface="Cambria Math" panose="02040503050406030204" pitchFamily="18" charset="0"/>
                        </a:rPr>
                        <m:t>𝐺</m:t>
                      </m:r>
                      <m:d>
                        <m:dPr>
                          <m:ctrlPr>
                            <a:rPr lang="vi-VN" i="1">
                              <a:solidFill>
                                <a:srgbClr val="836967"/>
                              </a:solidFill>
                              <a:latin typeface="Cambria Math" panose="02040503050406030204" pitchFamily="18" charset="0"/>
                            </a:rPr>
                          </m:ctrlPr>
                        </m:dPr>
                        <m:e>
                          <m:r>
                            <a:rPr lang="vi-VN" i="1">
                              <a:latin typeface="Cambria Math" panose="02040503050406030204" pitchFamily="18" charset="0"/>
                            </a:rPr>
                            <m:t>𝑠</m:t>
                          </m:r>
                        </m:e>
                      </m:d>
                      <m:r>
                        <a:rPr lang="vi-VN" i="0">
                          <a:latin typeface="Cambria Math" panose="02040503050406030204" pitchFamily="18" charset="0"/>
                        </a:rPr>
                        <m:t>,</m:t>
                      </m:r>
                    </m:oMath>
                  </m:oMathPara>
                </a14:m>
                <a:endParaRPr lang="vi-VN" dirty="0"/>
              </a:p>
            </p:txBody>
          </p:sp>
        </mc:Choice>
        <mc:Fallback xmlns="">
          <p:sp>
            <p:nvSpPr>
              <p:cNvPr id="4" name="TextBox 3">
                <a:extLst>
                  <a:ext uri="{FF2B5EF4-FFF2-40B4-BE49-F238E27FC236}">
                    <a16:creationId xmlns:a16="http://schemas.microsoft.com/office/drawing/2014/main" id="{2C3C4042-5FD6-3BDE-7D7E-9F833DA2DDAD}"/>
                  </a:ext>
                </a:extLst>
              </p:cNvPr>
              <p:cNvSpPr txBox="1">
                <a:spLocks noRot="1" noChangeAspect="1" noMove="1" noResize="1" noEditPoints="1" noAdjustHandles="1" noChangeArrowheads="1" noChangeShapeType="1" noTextEdit="1"/>
              </p:cNvSpPr>
              <p:nvPr/>
            </p:nvSpPr>
            <p:spPr>
              <a:xfrm>
                <a:off x="847725" y="4057650"/>
                <a:ext cx="6093618" cy="369332"/>
              </a:xfrm>
              <a:prstGeom prst="rect">
                <a:avLst/>
              </a:prstGeom>
              <a:blipFill>
                <a:blip r:embed="rId4"/>
                <a:stretch>
                  <a:fillRect b="-15000"/>
                </a:stretch>
              </a:blipFill>
            </p:spPr>
            <p:txBody>
              <a:bodyPr/>
              <a:lstStyle/>
              <a:p>
                <a:r>
                  <a:rPr lang="vi-VN">
                    <a:noFill/>
                  </a:rPr>
                  <a:t> </a:t>
                </a:r>
              </a:p>
            </p:txBody>
          </p:sp>
        </mc:Fallback>
      </mc:AlternateContent>
      <p:sp>
        <p:nvSpPr>
          <p:cNvPr id="6" name="TextBox 5">
            <a:extLst>
              <a:ext uri="{FF2B5EF4-FFF2-40B4-BE49-F238E27FC236}">
                <a16:creationId xmlns:a16="http://schemas.microsoft.com/office/drawing/2014/main" id="{56843A08-3099-98B2-3877-0F1B8901102A}"/>
              </a:ext>
            </a:extLst>
          </p:cNvPr>
          <p:cNvSpPr txBox="1"/>
          <p:nvPr/>
        </p:nvSpPr>
        <p:spPr>
          <a:xfrm>
            <a:off x="607218" y="4426982"/>
            <a:ext cx="11584782" cy="1754326"/>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Arial" panose="020B0604020202020204" pitchFamily="34" charset="0"/>
                <a:ea typeface="Yu Mincho" panose="02020400000000000000" pitchFamily="18" charset="-128"/>
              </a:rPr>
              <a:t>By observing from the Nyquist diagram, we realize that there are two clockwise encirclements (one cause by infinite semicircle due to the pole at zero), so the system does not meet the Nyquist criteria, thus it is not stable.</a:t>
            </a:r>
          </a:p>
          <a:p>
            <a:pPr marL="285750" indent="-285750">
              <a:buFont typeface="Arial" panose="020B0604020202020204" pitchFamily="34" charset="0"/>
              <a:buChar char="•"/>
            </a:pPr>
            <a:r>
              <a:rPr lang="en-US" dirty="0">
                <a:latin typeface="Arial" panose="020B0604020202020204" pitchFamily="34" charset="0"/>
                <a:ea typeface="Yu Mincho" panose="02020400000000000000" pitchFamily="18" charset="-128"/>
              </a:rPr>
              <a:t>Flipping the Nyquist plot is my first try. However, there is always one </a:t>
            </a:r>
            <a:endParaRPr lang="en-US" sz="1800" dirty="0">
              <a:effectLst/>
              <a:latin typeface="Arial" panose="020B0604020202020204" pitchFamily="34" charset="0"/>
              <a:ea typeface="Yu Mincho" panose="02020400000000000000" pitchFamily="18" charset="-128"/>
            </a:endParaRPr>
          </a:p>
          <a:p>
            <a:endParaRPr lang="en-US" sz="1800" dirty="0">
              <a:effectLst/>
              <a:latin typeface="Arial" panose="020B0604020202020204" pitchFamily="34" charset="0"/>
              <a:ea typeface="Yu Mincho" panose="02020400000000000000" pitchFamily="18" charset="-128"/>
            </a:endParaRPr>
          </a:p>
          <a:p>
            <a:endParaRPr lang="vi-VN" dirty="0"/>
          </a:p>
        </p:txBody>
      </p:sp>
      <p:pic>
        <p:nvPicPr>
          <p:cNvPr id="12" name="Picture 11" descr="Chart, line chart&#10;&#10;Description automatically generated">
            <a:extLst>
              <a:ext uri="{FF2B5EF4-FFF2-40B4-BE49-F238E27FC236}">
                <a16:creationId xmlns:a16="http://schemas.microsoft.com/office/drawing/2014/main" id="{EDFF2185-2B08-26E0-6E3F-573355DD4CB2}"/>
              </a:ext>
            </a:extLst>
          </p:cNvPr>
          <p:cNvPicPr>
            <a:picLocks noChangeAspect="1"/>
          </p:cNvPicPr>
          <p:nvPr/>
        </p:nvPicPr>
        <p:blipFill>
          <a:blip r:embed="rId5"/>
          <a:stretch>
            <a:fillRect/>
          </a:stretch>
        </p:blipFill>
        <p:spPr>
          <a:xfrm>
            <a:off x="6818708" y="1178898"/>
            <a:ext cx="3619500" cy="2822798"/>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7F177EF-2F01-8B5C-5DA1-DB0E402D25AD}"/>
                  </a:ext>
                </a:extLst>
              </p:cNvPr>
              <p:cNvSpPr txBox="1"/>
              <p:nvPr/>
            </p:nvSpPr>
            <p:spPr>
              <a:xfrm>
                <a:off x="5581649" y="4029673"/>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8:</m:t>
                      </m:r>
                      <m:r>
                        <a:rPr lang="vi-VN" i="1">
                          <a:latin typeface="Cambria Math" panose="02040503050406030204" pitchFamily="18" charset="0"/>
                        </a:rPr>
                        <m:t>𝑁𝑦𝑞𝑢𝑖𝑠𝑡</m:t>
                      </m:r>
                      <m:r>
                        <a:rPr lang="vi-VN" i="0">
                          <a:latin typeface="Cambria Math" panose="02040503050406030204" pitchFamily="18" charset="0"/>
                        </a:rPr>
                        <m:t> </m:t>
                      </m:r>
                      <m:r>
                        <a:rPr lang="vi-VN" i="1">
                          <a:latin typeface="Cambria Math" panose="02040503050406030204" pitchFamily="18" charset="0"/>
                        </a:rPr>
                        <m:t>𝑝𝑙𝑜𝑡</m:t>
                      </m:r>
                      <m:r>
                        <a:rPr lang="vi-VN" i="0">
                          <a:latin typeface="Cambria Math" panose="02040503050406030204" pitchFamily="18" charset="0"/>
                        </a:rPr>
                        <m:t> </m:t>
                      </m:r>
                      <m:r>
                        <a:rPr lang="vi-VN" i="1">
                          <a:latin typeface="Cambria Math" panose="02040503050406030204" pitchFamily="18" charset="0"/>
                        </a:rPr>
                        <m:t>𝑜𝑓</m:t>
                      </m:r>
                      <m:r>
                        <a:rPr lang="vi-VN" i="0">
                          <a:latin typeface="Cambria Math" panose="02040503050406030204" pitchFamily="18" charset="0"/>
                        </a:rPr>
                        <m:t>−</m:t>
                      </m:r>
                      <m:r>
                        <a:rPr lang="vi-VN" i="1">
                          <a:latin typeface="Cambria Math" panose="02040503050406030204" pitchFamily="18" charset="0"/>
                        </a:rPr>
                        <m:t>𝐺</m:t>
                      </m:r>
                      <m:d>
                        <m:dPr>
                          <m:ctrlPr>
                            <a:rPr lang="vi-VN" i="1">
                              <a:solidFill>
                                <a:srgbClr val="836967"/>
                              </a:solidFill>
                              <a:latin typeface="Cambria Math" panose="02040503050406030204" pitchFamily="18" charset="0"/>
                            </a:rPr>
                          </m:ctrlPr>
                        </m:dPr>
                        <m:e>
                          <m:r>
                            <a:rPr lang="vi-VN" i="1">
                              <a:latin typeface="Cambria Math" panose="02040503050406030204" pitchFamily="18" charset="0"/>
                            </a:rPr>
                            <m:t>𝑠</m:t>
                          </m:r>
                        </m:e>
                      </m:d>
                      <m:r>
                        <a:rPr lang="vi-VN" i="0">
                          <a:latin typeface="Cambria Math" panose="02040503050406030204" pitchFamily="18" charset="0"/>
                        </a:rPr>
                        <m:t>,</m:t>
                      </m:r>
                    </m:oMath>
                  </m:oMathPara>
                </a14:m>
                <a:endParaRPr lang="vi-VN" dirty="0"/>
              </a:p>
            </p:txBody>
          </p:sp>
        </mc:Choice>
        <mc:Fallback xmlns="">
          <p:sp>
            <p:nvSpPr>
              <p:cNvPr id="14" name="TextBox 13">
                <a:extLst>
                  <a:ext uri="{FF2B5EF4-FFF2-40B4-BE49-F238E27FC236}">
                    <a16:creationId xmlns:a16="http://schemas.microsoft.com/office/drawing/2014/main" id="{A7F177EF-2F01-8B5C-5DA1-DB0E402D25AD}"/>
                  </a:ext>
                </a:extLst>
              </p:cNvPr>
              <p:cNvSpPr txBox="1">
                <a:spLocks noRot="1" noChangeAspect="1" noMove="1" noResize="1" noEditPoints="1" noAdjustHandles="1" noChangeArrowheads="1" noChangeShapeType="1" noTextEdit="1"/>
              </p:cNvSpPr>
              <p:nvPr/>
            </p:nvSpPr>
            <p:spPr>
              <a:xfrm>
                <a:off x="5581649" y="4029673"/>
                <a:ext cx="6093618" cy="369332"/>
              </a:xfrm>
              <a:prstGeom prst="rect">
                <a:avLst/>
              </a:prstGeom>
              <a:blipFill>
                <a:blip r:embed="rId6"/>
                <a:stretch>
                  <a:fillRect b="-14754"/>
                </a:stretch>
              </a:blipFill>
            </p:spPr>
            <p:txBody>
              <a:bodyPr/>
              <a:lstStyle/>
              <a:p>
                <a:r>
                  <a:rPr lang="vi-VN">
                    <a:noFill/>
                  </a:rPr>
                  <a:t> </a:t>
                </a:r>
              </a:p>
            </p:txBody>
          </p:sp>
        </mc:Fallback>
      </mc:AlternateContent>
    </p:spTree>
    <p:extLst>
      <p:ext uri="{BB962C8B-B14F-4D97-AF65-F5344CB8AC3E}">
        <p14:creationId xmlns:p14="http://schemas.microsoft.com/office/powerpoint/2010/main" val="1964034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F692CD0-A886-4D20-EBAB-DB46A596D395}"/>
                  </a:ext>
                </a:extLst>
              </p:cNvPr>
              <p:cNvSpPr txBox="1"/>
              <p:nvPr/>
            </p:nvSpPr>
            <p:spPr>
              <a:xfrm>
                <a:off x="607218" y="1469232"/>
                <a:ext cx="11399045" cy="444531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In fact, we could downscale the Nyquist diagram so that the critical point moves to left</a:t>
                </a:r>
                <a:r>
                  <a:rPr lang="en-US" dirty="0">
                    <a:latin typeface="Arial" panose="020B0604020202020204" pitchFamily="34" charset="0"/>
                    <a:ea typeface="Yu Mincho" panose="02020400000000000000" pitchFamily="18" charset="-128"/>
                    <a:cs typeface="Arial" panose="020B0604020202020204" pitchFamily="34" charset="0"/>
                  </a:rPr>
                  <a:t> </a:t>
                </a:r>
                <a:r>
                  <a:rPr lang="en-US" sz="1800" dirty="0">
                    <a:effectLst/>
                    <a:latin typeface="Arial" panose="020B0604020202020204" pitchFamily="34" charset="0"/>
                    <a:ea typeface="Yu Mincho" panose="02020400000000000000" pitchFamily="18" charset="-128"/>
                    <a:cs typeface="Arial" panose="020B0604020202020204" pitchFamily="34" charset="0"/>
                  </a:rPr>
                  <a:t>and lies in the region where it has one clockwise encirclement. In order to do this, we first calculate the value that the Nyquist diagram intersects with real axis, with the help of MATLAB, we can find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𝛼</m:t>
                    </m:r>
                    <m:r>
                      <a:rPr lang="en-US" sz="1800" i="1">
                        <a:effectLst/>
                        <a:latin typeface="Cambria Math" panose="02040503050406030204" pitchFamily="18" charset="0"/>
                        <a:ea typeface="Yu Mincho" panose="02020400000000000000" pitchFamily="18" charset="-128"/>
                        <a:cs typeface="Arial" panose="020B0604020202020204" pitchFamily="34" charset="0"/>
                      </a:rPr>
                      <m:t>=−21.1955</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Hence, the gain must </a:t>
                </a:r>
                <a:r>
                  <a:rPr lang="en-US" sz="1800" dirty="0" err="1">
                    <a:effectLst/>
                    <a:latin typeface="Arial" panose="020B0604020202020204" pitchFamily="34" charset="0"/>
                    <a:ea typeface="Yu Mincho" panose="02020400000000000000" pitchFamily="18" charset="-128"/>
                    <a:cs typeface="Arial" panose="020B0604020202020204" pitchFamily="34" charset="0"/>
                  </a:rPr>
                  <a:t>statisfies</a:t>
                </a:r>
                <a:r>
                  <a:rPr lang="en-US" sz="18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𝐾</m:t>
                    </m:r>
                    <m:r>
                      <a:rPr lang="en-US" sz="1800" i="1">
                        <a:effectLst/>
                        <a:latin typeface="Cambria Math" panose="02040503050406030204" pitchFamily="18" charset="0"/>
                        <a:ea typeface="Yu Mincho" panose="02020400000000000000" pitchFamily="18" charset="-128"/>
                        <a:cs typeface="Arial" panose="020B0604020202020204" pitchFamily="34" charset="0"/>
                      </a:rPr>
                      <m:t>&lt;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𝛼</m:t>
                        </m:r>
                        <m:r>
                          <a:rPr lang="en-US" sz="1800" i="1">
                            <a:effectLst/>
                            <a:latin typeface="Cambria Math" panose="02040503050406030204" pitchFamily="18" charset="0"/>
                            <a:ea typeface="Yu Mincho" panose="02020400000000000000" pitchFamily="18" charset="-128"/>
                            <a:cs typeface="Arial" panose="020B0604020202020204" pitchFamily="34" charset="0"/>
                          </a:rPr>
                          <m:t>|</m:t>
                        </m:r>
                      </m:den>
                    </m:f>
                    <m:r>
                      <a:rPr lang="en-US" sz="1800" i="1">
                        <a:effectLst/>
                        <a:latin typeface="Cambria Math" panose="02040503050406030204" pitchFamily="18" charset="0"/>
                        <a:ea typeface="Yu Mincho" panose="02020400000000000000" pitchFamily="18" charset="-128"/>
                        <a:cs typeface="Arial" panose="020B0604020202020204" pitchFamily="34" charset="0"/>
                      </a:rPr>
                      <m:t>=0.047</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Also, in order to bring the crossover frequency to desired one which is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0.6667 </m:t>
                    </m:r>
                    <m:r>
                      <a:rPr lang="en-US" sz="1800" i="1">
                        <a:effectLst/>
                        <a:latin typeface="Cambria Math" panose="02040503050406030204" pitchFamily="18" charset="0"/>
                        <a:ea typeface="Yu Mincho" panose="02020400000000000000" pitchFamily="18" charset="-128"/>
                        <a:cs typeface="Arial" panose="020B0604020202020204" pitchFamily="34" charset="0"/>
                      </a:rPr>
                      <m:t>𝑟𝑎𝑑</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we check what is the modulus at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oMath>
                </a14:m>
                <a:r>
                  <a:rPr lang="en-US" sz="1800" dirty="0">
                    <a:effectLst/>
                    <a:latin typeface="Arial" panose="020B0604020202020204" pitchFamily="34" charset="0"/>
                    <a:ea typeface="Yu Mincho" panose="02020400000000000000" pitchFamily="18" charset="-128"/>
                    <a:cs typeface="Arial" panose="020B0604020202020204" pitchFamily="34" charset="0"/>
                  </a:rPr>
                  <a:t> on bode diagram, or using the </a:t>
                </a:r>
                <a:r>
                  <a:rPr lang="en-US" sz="1800" dirty="0" err="1">
                    <a:effectLst/>
                    <a:latin typeface="Arial" panose="020B0604020202020204" pitchFamily="34" charset="0"/>
                    <a:ea typeface="Yu Mincho" panose="02020400000000000000" pitchFamily="18" charset="-128"/>
                    <a:cs typeface="Arial" panose="020B0604020202020204" pitchFamily="34" charset="0"/>
                  </a:rPr>
                  <a:t>matlab</a:t>
                </a:r>
                <a:r>
                  <a:rPr lang="en-US" sz="1800" dirty="0">
                    <a:effectLst/>
                    <a:latin typeface="Arial" panose="020B0604020202020204" pitchFamily="34" charset="0"/>
                    <a:ea typeface="Yu Mincho" panose="02020400000000000000" pitchFamily="18" charset="-128"/>
                    <a:cs typeface="Arial" panose="020B0604020202020204" pitchFamily="34" charset="0"/>
                  </a:rPr>
                  <a:t> command </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 </m:t>
                          </m:r>
                          <m:r>
                            <a:rPr lang="en-US" sz="1800" i="1">
                              <a:effectLst/>
                              <a:latin typeface="Cambria Math" panose="02040503050406030204" pitchFamily="18" charset="0"/>
                              <a:ea typeface="Yu Mincho" panose="02020400000000000000" pitchFamily="18" charset="-128"/>
                              <a:cs typeface="Arial" panose="020B0604020202020204" pitchFamily="34" charset="0"/>
                            </a:rPr>
                            <m:t>𝐹</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𝑏𝑜𝑑𝑒</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𝐺</m:t>
                      </m:r>
                      <m:r>
                        <a:rPr lang="en-US" sz="1800" i="1">
                          <a:effectLst/>
                          <a:latin typeface="Cambria Math" panose="02040503050406030204" pitchFamily="18" charset="0"/>
                          <a:ea typeface="Yu Mincho" panose="02020400000000000000" pitchFamily="18" charset="-128"/>
                          <a:cs typeface="Arial" panose="020B0604020202020204" pitchFamily="34" charset="0"/>
                        </a:rPr>
                        <m:t>, 0.6667)</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=33.2683,  </m:t>
                      </m:r>
                      <m:r>
                        <a:rPr lang="en-US" sz="1800" i="1">
                          <a:effectLst/>
                          <a:latin typeface="Cambria Math" panose="02040503050406030204" pitchFamily="18" charset="0"/>
                          <a:ea typeface="Yu Mincho" panose="02020400000000000000" pitchFamily="18" charset="-128"/>
                          <a:cs typeface="Arial" panose="020B0604020202020204" pitchFamily="34" charset="0"/>
                        </a:rPr>
                        <m:t>𝐹</m:t>
                      </m:r>
                      <m:r>
                        <a:rPr lang="en-US" sz="1800" i="1">
                          <a:effectLst/>
                          <a:latin typeface="Cambria Math" panose="02040503050406030204" pitchFamily="18" charset="0"/>
                          <a:ea typeface="Yu Mincho" panose="02020400000000000000" pitchFamily="18" charset="-128"/>
                          <a:cs typeface="Arial" panose="020B0604020202020204" pitchFamily="34" charset="0"/>
                        </a:rPr>
                        <m:t>=182.7302</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So we need to introduce the gain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𝐾</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𝑝</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𝑀</m:t>
                        </m:r>
                      </m:den>
                    </m:f>
                    <m:r>
                      <a:rPr lang="en-US" sz="1800" i="1">
                        <a:effectLst/>
                        <a:latin typeface="Cambria Math" panose="02040503050406030204" pitchFamily="18" charset="0"/>
                        <a:ea typeface="Yu Mincho" panose="02020400000000000000" pitchFamily="18" charset="-128"/>
                        <a:cs typeface="Arial" panose="020B0604020202020204" pitchFamily="34" charset="0"/>
                      </a:rPr>
                      <m:t>≈0.03&lt;0.047</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that satisfies stability criteria. Thus, we have very first draft of the controller</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𝐾</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𝑝</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=0.03</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Checking the Nyquist and bode plot of the loop function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𝑎</m:t>
                        </m:r>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𝐺</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we see it meets stability, and the crossover frequency is now at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=0.6667</m:t>
                    </m:r>
                  </m:oMath>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2F692CD0-A886-4D20-EBAB-DB46A596D395}"/>
                  </a:ext>
                </a:extLst>
              </p:cNvPr>
              <p:cNvSpPr txBox="1">
                <a:spLocks noRot="1" noChangeAspect="1" noMove="1" noResize="1" noEditPoints="1" noAdjustHandles="1" noChangeArrowheads="1" noChangeShapeType="1" noTextEdit="1"/>
              </p:cNvSpPr>
              <p:nvPr/>
            </p:nvSpPr>
            <p:spPr>
              <a:xfrm>
                <a:off x="607218" y="1469232"/>
                <a:ext cx="11399045" cy="4445319"/>
              </a:xfrm>
              <a:prstGeom prst="rect">
                <a:avLst/>
              </a:prstGeom>
              <a:blipFill>
                <a:blip r:embed="rId3"/>
                <a:stretch>
                  <a:fillRect l="-481" t="-686" r="-802" b="-1372"/>
                </a:stretch>
              </a:blipFill>
            </p:spPr>
            <p:txBody>
              <a:bodyPr/>
              <a:lstStyle/>
              <a:p>
                <a:r>
                  <a:rPr lang="vi-VN">
                    <a:noFill/>
                  </a:rPr>
                  <a:t> </a:t>
                </a:r>
              </a:p>
            </p:txBody>
          </p:sp>
        </mc:Fallback>
      </mc:AlternateContent>
    </p:spTree>
    <p:extLst>
      <p:ext uri="{BB962C8B-B14F-4D97-AF65-F5344CB8AC3E}">
        <p14:creationId xmlns:p14="http://schemas.microsoft.com/office/powerpoint/2010/main" val="1028162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p:pic>
        <p:nvPicPr>
          <p:cNvPr id="2" name="Picture 1" descr="Chart, line chart&#10;&#10;Description automatically generated">
            <a:extLst>
              <a:ext uri="{FF2B5EF4-FFF2-40B4-BE49-F238E27FC236}">
                <a16:creationId xmlns:a16="http://schemas.microsoft.com/office/drawing/2014/main" id="{AFF859C1-9245-9291-94C9-B78418A08681}"/>
              </a:ext>
            </a:extLst>
          </p:cNvPr>
          <p:cNvPicPr>
            <a:picLocks noChangeAspect="1"/>
          </p:cNvPicPr>
          <p:nvPr/>
        </p:nvPicPr>
        <p:blipFill>
          <a:blip r:embed="rId3"/>
          <a:stretch>
            <a:fillRect/>
          </a:stretch>
        </p:blipFill>
        <p:spPr>
          <a:xfrm>
            <a:off x="1061046" y="1490662"/>
            <a:ext cx="4781550" cy="3876675"/>
          </a:xfrm>
          <a:prstGeom prst="rect">
            <a:avLst/>
          </a:prstGeom>
        </p:spPr>
      </p:pic>
      <p:pic>
        <p:nvPicPr>
          <p:cNvPr id="3" name="Picture 2" descr="Chart, line chart&#10;&#10;Description automatically generated">
            <a:extLst>
              <a:ext uri="{FF2B5EF4-FFF2-40B4-BE49-F238E27FC236}">
                <a16:creationId xmlns:a16="http://schemas.microsoft.com/office/drawing/2014/main" id="{DCFA1970-415E-481E-5D20-E2DDBBB80CB2}"/>
              </a:ext>
            </a:extLst>
          </p:cNvPr>
          <p:cNvPicPr>
            <a:picLocks noChangeAspect="1"/>
          </p:cNvPicPr>
          <p:nvPr/>
        </p:nvPicPr>
        <p:blipFill>
          <a:blip r:embed="rId4"/>
          <a:stretch>
            <a:fillRect/>
          </a:stretch>
        </p:blipFill>
        <p:spPr>
          <a:xfrm>
            <a:off x="6544865" y="1490661"/>
            <a:ext cx="4834333" cy="387667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4FD6EB5-91D3-03BE-4B3B-ACBED06A0D14}"/>
                  </a:ext>
                </a:extLst>
              </p:cNvPr>
              <p:cNvSpPr txBox="1"/>
              <p:nvPr/>
            </p:nvSpPr>
            <p:spPr>
              <a:xfrm>
                <a:off x="607218" y="5367336"/>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9:</m:t>
                      </m:r>
                      <m:r>
                        <a:rPr lang="vi-VN" i="1">
                          <a:latin typeface="Cambria Math" panose="02040503050406030204" pitchFamily="18" charset="0"/>
                        </a:rPr>
                        <m:t>𝑁𝑦𝑞𝑢𝑖𝑠𝑡</m:t>
                      </m:r>
                      <m:r>
                        <a:rPr lang="vi-VN" i="0">
                          <a:latin typeface="Cambria Math" panose="02040503050406030204" pitchFamily="18" charset="0"/>
                        </a:rPr>
                        <m:t> </m:t>
                      </m:r>
                      <m:r>
                        <a:rPr lang="vi-VN" i="1">
                          <a:latin typeface="Cambria Math" panose="02040503050406030204" pitchFamily="18" charset="0"/>
                        </a:rPr>
                        <m:t>𝑝𝑙𝑜𝑡</m:t>
                      </m:r>
                      <m:r>
                        <a:rPr lang="vi-VN" i="0">
                          <a:latin typeface="Cambria Math" panose="02040503050406030204" pitchFamily="18" charset="0"/>
                        </a:rPr>
                        <m:t> </m:t>
                      </m:r>
                      <m:r>
                        <a:rPr lang="vi-VN" i="1">
                          <a:latin typeface="Cambria Math" panose="02040503050406030204" pitchFamily="18" charset="0"/>
                        </a:rPr>
                        <m:t>𝑜𝑓</m:t>
                      </m:r>
                      <m:sSub>
                        <m:sSubPr>
                          <m:ctrlPr>
                            <a:rPr lang="vi-VN" i="1">
                              <a:solidFill>
                                <a:srgbClr val="836967"/>
                              </a:solidFill>
                              <a:latin typeface="Cambria Math" panose="02040503050406030204" pitchFamily="18" charset="0"/>
                            </a:rPr>
                          </m:ctrlPr>
                        </m:sSubPr>
                        <m:e>
                          <m:r>
                            <a:rPr lang="vi-VN" i="1">
                              <a:latin typeface="Cambria Math" panose="02040503050406030204" pitchFamily="18" charset="0"/>
                            </a:rPr>
                            <m:t>𝐺</m:t>
                          </m:r>
                        </m:e>
                        <m:sub>
                          <m:r>
                            <a:rPr lang="vi-VN" i="1">
                              <a:latin typeface="Cambria Math" panose="02040503050406030204" pitchFamily="18" charset="0"/>
                            </a:rPr>
                            <m:t>𝑎</m:t>
                          </m:r>
                          <m:r>
                            <a:rPr lang="vi-VN" i="0">
                              <a:latin typeface="Cambria Math" panose="02040503050406030204" pitchFamily="18" charset="0"/>
                            </a:rPr>
                            <m:t>1</m:t>
                          </m:r>
                        </m:sub>
                      </m:sSub>
                      <m:d>
                        <m:dPr>
                          <m:ctrlPr>
                            <a:rPr lang="vi-VN" i="1">
                              <a:solidFill>
                                <a:srgbClr val="836967"/>
                              </a:solidFill>
                              <a:latin typeface="Cambria Math" panose="02040503050406030204" pitchFamily="18" charset="0"/>
                            </a:rPr>
                          </m:ctrlPr>
                        </m:dPr>
                        <m:e>
                          <m:r>
                            <a:rPr lang="vi-VN" i="1">
                              <a:latin typeface="Cambria Math" panose="02040503050406030204" pitchFamily="18" charset="0"/>
                            </a:rPr>
                            <m:t>𝑠</m:t>
                          </m:r>
                        </m:e>
                      </m:d>
                    </m:oMath>
                  </m:oMathPara>
                </a14:m>
                <a:endParaRPr lang="vi-VN" dirty="0"/>
              </a:p>
            </p:txBody>
          </p:sp>
        </mc:Choice>
        <mc:Fallback xmlns="">
          <p:sp>
            <p:nvSpPr>
              <p:cNvPr id="5" name="TextBox 4">
                <a:extLst>
                  <a:ext uri="{FF2B5EF4-FFF2-40B4-BE49-F238E27FC236}">
                    <a16:creationId xmlns:a16="http://schemas.microsoft.com/office/drawing/2014/main" id="{B4FD6EB5-91D3-03BE-4B3B-ACBED06A0D14}"/>
                  </a:ext>
                </a:extLst>
              </p:cNvPr>
              <p:cNvSpPr txBox="1">
                <a:spLocks noRot="1" noChangeAspect="1" noMove="1" noResize="1" noEditPoints="1" noAdjustHandles="1" noChangeArrowheads="1" noChangeShapeType="1" noTextEdit="1"/>
              </p:cNvSpPr>
              <p:nvPr/>
            </p:nvSpPr>
            <p:spPr>
              <a:xfrm>
                <a:off x="607218" y="5367336"/>
                <a:ext cx="6093618" cy="369332"/>
              </a:xfrm>
              <a:prstGeom prst="rect">
                <a:avLst/>
              </a:prstGeom>
              <a:blipFill>
                <a:blip r:embed="rId5"/>
                <a:stretch>
                  <a:fillRect b="-14754"/>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7443C5F-22D4-D27F-7E56-5B6802FA7AAE}"/>
                  </a:ext>
                </a:extLst>
              </p:cNvPr>
              <p:cNvSpPr txBox="1"/>
              <p:nvPr/>
            </p:nvSpPr>
            <p:spPr>
              <a:xfrm>
                <a:off x="5842596" y="5367336"/>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10:</m:t>
                      </m:r>
                      <m:r>
                        <a:rPr lang="vi-VN" i="1">
                          <a:latin typeface="Cambria Math" panose="02040503050406030204" pitchFamily="18" charset="0"/>
                        </a:rPr>
                        <m:t>𝐵𝑜𝑑𝑒</m:t>
                      </m:r>
                      <m:r>
                        <a:rPr lang="vi-VN" i="0">
                          <a:latin typeface="Cambria Math" panose="02040503050406030204" pitchFamily="18" charset="0"/>
                        </a:rPr>
                        <m:t> </m:t>
                      </m:r>
                      <m:r>
                        <a:rPr lang="vi-VN" i="1">
                          <a:latin typeface="Cambria Math" panose="02040503050406030204" pitchFamily="18" charset="0"/>
                        </a:rPr>
                        <m:t>𝑝𝑙𝑜𝑡</m:t>
                      </m:r>
                      <m:r>
                        <a:rPr lang="vi-VN" i="0">
                          <a:latin typeface="Cambria Math" panose="02040503050406030204" pitchFamily="18" charset="0"/>
                        </a:rPr>
                        <m:t> </m:t>
                      </m:r>
                      <m:r>
                        <a:rPr lang="vi-VN" i="1">
                          <a:latin typeface="Cambria Math" panose="02040503050406030204" pitchFamily="18" charset="0"/>
                        </a:rPr>
                        <m:t>𝑜𝑓</m:t>
                      </m:r>
                      <m:sSub>
                        <m:sSubPr>
                          <m:ctrlPr>
                            <a:rPr lang="vi-VN" i="1">
                              <a:solidFill>
                                <a:srgbClr val="836967"/>
                              </a:solidFill>
                              <a:latin typeface="Cambria Math" panose="02040503050406030204" pitchFamily="18" charset="0"/>
                            </a:rPr>
                          </m:ctrlPr>
                        </m:sSubPr>
                        <m:e>
                          <m:r>
                            <a:rPr lang="vi-VN" i="1">
                              <a:latin typeface="Cambria Math" panose="02040503050406030204" pitchFamily="18" charset="0"/>
                            </a:rPr>
                            <m:t>𝐺</m:t>
                          </m:r>
                        </m:e>
                        <m:sub>
                          <m:r>
                            <a:rPr lang="vi-VN" i="1">
                              <a:latin typeface="Cambria Math" panose="02040503050406030204" pitchFamily="18" charset="0"/>
                            </a:rPr>
                            <m:t>𝑎</m:t>
                          </m:r>
                          <m:r>
                            <a:rPr lang="vi-VN" i="0">
                              <a:latin typeface="Cambria Math" panose="02040503050406030204" pitchFamily="18" charset="0"/>
                            </a:rPr>
                            <m:t>1</m:t>
                          </m:r>
                        </m:sub>
                      </m:sSub>
                      <m:d>
                        <m:dPr>
                          <m:ctrlPr>
                            <a:rPr lang="vi-VN" i="1">
                              <a:solidFill>
                                <a:srgbClr val="836967"/>
                              </a:solidFill>
                              <a:latin typeface="Cambria Math" panose="02040503050406030204" pitchFamily="18" charset="0"/>
                            </a:rPr>
                          </m:ctrlPr>
                        </m:dPr>
                        <m:e>
                          <m:r>
                            <a:rPr lang="vi-VN" i="1">
                              <a:latin typeface="Cambria Math" panose="02040503050406030204" pitchFamily="18" charset="0"/>
                            </a:rPr>
                            <m:t>𝑠</m:t>
                          </m:r>
                        </m:e>
                      </m:d>
                      <m:r>
                        <a:rPr lang="vi-VN" i="0">
                          <a:latin typeface="Cambria Math" panose="02040503050406030204" pitchFamily="18" charset="0"/>
                        </a:rPr>
                        <m:t>,</m:t>
                      </m:r>
                    </m:oMath>
                  </m:oMathPara>
                </a14:m>
                <a:endParaRPr lang="vi-VN" dirty="0"/>
              </a:p>
            </p:txBody>
          </p:sp>
        </mc:Choice>
        <mc:Fallback xmlns="">
          <p:sp>
            <p:nvSpPr>
              <p:cNvPr id="7" name="TextBox 6">
                <a:extLst>
                  <a:ext uri="{FF2B5EF4-FFF2-40B4-BE49-F238E27FC236}">
                    <a16:creationId xmlns:a16="http://schemas.microsoft.com/office/drawing/2014/main" id="{C7443C5F-22D4-D27F-7E56-5B6802FA7AAE}"/>
                  </a:ext>
                </a:extLst>
              </p:cNvPr>
              <p:cNvSpPr txBox="1">
                <a:spLocks noRot="1" noChangeAspect="1" noMove="1" noResize="1" noEditPoints="1" noAdjustHandles="1" noChangeArrowheads="1" noChangeShapeType="1" noTextEdit="1"/>
              </p:cNvSpPr>
              <p:nvPr/>
            </p:nvSpPr>
            <p:spPr>
              <a:xfrm>
                <a:off x="5842596" y="5367336"/>
                <a:ext cx="6093618" cy="369332"/>
              </a:xfrm>
              <a:prstGeom prst="rect">
                <a:avLst/>
              </a:prstGeom>
              <a:blipFill>
                <a:blip r:embed="rId6"/>
                <a:stretch>
                  <a:fillRect b="-14754"/>
                </a:stretch>
              </a:blipFill>
            </p:spPr>
            <p:txBody>
              <a:bodyPr/>
              <a:lstStyle/>
              <a:p>
                <a:r>
                  <a:rPr lang="vi-VN">
                    <a:noFill/>
                  </a:rPr>
                  <a:t> </a:t>
                </a:r>
              </a:p>
            </p:txBody>
          </p:sp>
        </mc:Fallback>
      </mc:AlternateContent>
    </p:spTree>
    <p:extLst>
      <p:ext uri="{BB962C8B-B14F-4D97-AF65-F5344CB8AC3E}">
        <p14:creationId xmlns:p14="http://schemas.microsoft.com/office/powerpoint/2010/main" val="372878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9" y="378679"/>
            <a:ext cx="6007894" cy="800219"/>
          </a:xfrm>
          <a:prstGeom prst="rect">
            <a:avLst/>
          </a:prstGeom>
          <a:noFill/>
        </p:spPr>
        <p:txBody>
          <a:bodyPr wrap="square" rtlCol="0">
            <a:spAutoFit/>
          </a:bodyPr>
          <a:lstStyle/>
          <a:p>
            <a:r>
              <a:rPr lang="en-US" sz="2800" b="1" dirty="0">
                <a:solidFill>
                  <a:schemeClr val="accent1"/>
                </a:solidFill>
              </a:rPr>
              <a:t>Problem introduction</a:t>
            </a:r>
          </a:p>
          <a:p>
            <a:r>
              <a:rPr lang="en-US" dirty="0">
                <a:solidFill>
                  <a:schemeClr val="accent1"/>
                </a:solidFill>
              </a:rPr>
              <a:t>Control of Inverted pendulum</a:t>
            </a:r>
            <a:endParaRPr lang="vi-VN" dirty="0">
              <a:solidFill>
                <a:schemeClr val="accent1"/>
              </a:solidFill>
            </a:endParaRPr>
          </a:p>
        </p:txBody>
      </p:sp>
      <p:pic>
        <p:nvPicPr>
          <p:cNvPr id="3" name="Picture 2">
            <a:extLst>
              <a:ext uri="{FF2B5EF4-FFF2-40B4-BE49-F238E27FC236}">
                <a16:creationId xmlns:a16="http://schemas.microsoft.com/office/drawing/2014/main" id="{D188B4C9-C6E5-01F8-2BFE-FCA62A54C170}"/>
              </a:ext>
            </a:extLst>
          </p:cNvPr>
          <p:cNvPicPr>
            <a:picLocks noChangeAspect="1"/>
          </p:cNvPicPr>
          <p:nvPr/>
        </p:nvPicPr>
        <p:blipFill>
          <a:blip r:embed="rId2"/>
          <a:stretch>
            <a:fillRect/>
          </a:stretch>
        </p:blipFill>
        <p:spPr>
          <a:xfrm>
            <a:off x="3814760" y="1178898"/>
            <a:ext cx="4562475" cy="3514725"/>
          </a:xfrm>
          <a:prstGeom prst="rect">
            <a:avLst/>
          </a:prstGeom>
        </p:spPr>
      </p:pic>
      <p:sp>
        <p:nvSpPr>
          <p:cNvPr id="4" name="TextBox 3">
            <a:extLst>
              <a:ext uri="{FF2B5EF4-FFF2-40B4-BE49-F238E27FC236}">
                <a16:creationId xmlns:a16="http://schemas.microsoft.com/office/drawing/2014/main" id="{BEE5D5B2-106A-8C61-9787-244C4E934F60}"/>
              </a:ext>
            </a:extLst>
          </p:cNvPr>
          <p:cNvSpPr txBox="1"/>
          <p:nvPr/>
        </p:nvSpPr>
        <p:spPr>
          <a:xfrm>
            <a:off x="2452684" y="4909067"/>
            <a:ext cx="7286625" cy="584775"/>
          </a:xfrm>
          <a:prstGeom prst="rect">
            <a:avLst/>
          </a:prstGeom>
          <a:noFill/>
        </p:spPr>
        <p:txBody>
          <a:bodyPr wrap="square" rtlCol="0">
            <a:spAutoFit/>
          </a:bodyPr>
          <a:lstStyle/>
          <a:p>
            <a:pPr lvl="1" algn="just"/>
            <a:r>
              <a:rPr lang="en-US" sz="1600" dirty="0"/>
              <a:t>We want to design linearized controllers satisfying some specs that apply on actual non-linear system given the dynamics of the inverted pendulum.</a:t>
            </a:r>
            <a:endParaRPr lang="en-US" dirty="0"/>
          </a:p>
        </p:txBody>
      </p:sp>
    </p:spTree>
    <p:extLst>
      <p:ext uri="{BB962C8B-B14F-4D97-AF65-F5344CB8AC3E}">
        <p14:creationId xmlns:p14="http://schemas.microsoft.com/office/powerpoint/2010/main" val="3397220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2577D78-E4A5-ED74-8150-2BA383850371}"/>
                  </a:ext>
                </a:extLst>
              </p:cNvPr>
              <p:cNvSpPr txBox="1"/>
              <p:nvPr/>
            </p:nvSpPr>
            <p:spPr>
              <a:xfrm>
                <a:off x="607218" y="1420517"/>
                <a:ext cx="10015537" cy="358181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We also observe that the phase margin is only 2.74 degree, so to satisfy </a:t>
                </a:r>
                <a:r>
                  <a:rPr lang="en-US" sz="1800" dirty="0">
                    <a:solidFill>
                      <a:srgbClr val="FF0000"/>
                    </a:solidFill>
                    <a:effectLst/>
                    <a:latin typeface="Arial" panose="020B0604020202020204" pitchFamily="34" charset="0"/>
                    <a:ea typeface="Yu Mincho" panose="02020400000000000000" pitchFamily="18" charset="-128"/>
                    <a:cs typeface="Arial" panose="020B0604020202020204" pitchFamily="34" charset="0"/>
                  </a:rPr>
                  <a:t>spec 5</a:t>
                </a:r>
                <a:r>
                  <a:rPr lang="en-US" sz="1800" dirty="0">
                    <a:effectLst/>
                    <a:latin typeface="Arial" panose="020B0604020202020204" pitchFamily="34" charset="0"/>
                    <a:ea typeface="Yu Mincho" panose="02020400000000000000" pitchFamily="18" charset="-128"/>
                    <a:cs typeface="Arial" panose="020B0604020202020204" pitchFamily="34" charset="0"/>
                  </a:rPr>
                  <a:t>, we must introduce a phase lead with the help of the lead network (Actually, I have tried this, but the crossover frequency changes leading to the weird behavior in step response). However, using only lead network, will disturb our crossover frequency, so to fix this, we must introduce a lead-lag network. </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We first design the derivative part of the network. The phase recovery needed in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oMath>
                </a14:m>
                <a:r>
                  <a:rPr lang="en-US" sz="1800" dirty="0">
                    <a:effectLst/>
                    <a:latin typeface="Arial" panose="020B0604020202020204" pitchFamily="34" charset="0"/>
                    <a:ea typeface="Yu Mincho" panose="02020400000000000000" pitchFamily="18" charset="-128"/>
                    <a:cs typeface="Arial" panose="020B0604020202020204" pitchFamily="34" charset="0"/>
                  </a:rPr>
                  <a:t> is </a:t>
                </a:r>
                <a14:m>
                  <m:oMath xmlns:m="http://schemas.openxmlformats.org/officeDocument/2006/math">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Δ</m:t>
                    </m:r>
                    <m:r>
                      <a:rPr lang="en-US" sz="1800" i="1">
                        <a:effectLst/>
                        <a:latin typeface="Cambria Math" panose="02040503050406030204" pitchFamily="18" charset="0"/>
                        <a:ea typeface="Yu Mincho" panose="02020400000000000000" pitchFamily="18" charset="-128"/>
                        <a:cs typeface="Arial" panose="020B0604020202020204" pitchFamily="34" charset="0"/>
                      </a:rPr>
                      <m:t>𝜑</m:t>
                    </m:r>
                    <m:r>
                      <a:rPr lang="en-US" sz="1800" i="1">
                        <a:effectLst/>
                        <a:latin typeface="Cambria Math" panose="02040503050406030204" pitchFamily="18" charset="0"/>
                        <a:ea typeface="Yu Mincho" panose="02020400000000000000" pitchFamily="18" charset="-128"/>
                        <a:cs typeface="Arial" panose="020B0604020202020204" pitchFamily="34" charset="0"/>
                      </a:rPr>
                      <m:t>=40−2.74+10≈47.26°</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where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40−2.74</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serves for the phase margin increase, while an additional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10°</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is used to pre-compensate the phase loss possibly introduced by subsequent lag component of the compensator. By choosing to take advantage of the maximum phase recovery of the derivative, that is to set the zero of the network in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𝑧</m:t>
                    </m:r>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num>
                      <m:den>
                        <m:rad>
                          <m:radPr>
                            <m:degHide m:val="on"/>
                            <m:ctrlPr>
                              <a:rPr lang="vi-VN" sz="1800" i="1">
                                <a:effectLst/>
                                <a:latin typeface="Cambria Math" panose="02040503050406030204" pitchFamily="18" charset="0"/>
                                <a:ea typeface="Yu Mincho" panose="02020400000000000000" pitchFamily="18" charset="-128"/>
                                <a:cs typeface="Arial" panose="020B0604020202020204" pitchFamily="34" charset="0"/>
                              </a:rPr>
                            </m:ctrlPr>
                          </m:radPr>
                          <m:deg/>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e>
                        </m:rad>
                      </m:den>
                    </m:f>
                  </m:oMath>
                </a14:m>
                <a:r>
                  <a:rPr lang="en-US" sz="1800" dirty="0">
                    <a:effectLst/>
                    <a:latin typeface="Arial" panose="020B0604020202020204" pitchFamily="34" charset="0"/>
                    <a:ea typeface="Yu Mincho" panose="02020400000000000000" pitchFamily="18" charset="-128"/>
                    <a:cs typeface="Arial" panose="020B0604020202020204" pitchFamily="34" charset="0"/>
                  </a:rPr>
                  <a:t>, the network factor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oMath>
                </a14:m>
                <a:r>
                  <a:rPr lang="en-US" sz="1800" dirty="0">
                    <a:effectLst/>
                    <a:latin typeface="Arial" panose="020B0604020202020204" pitchFamily="34" charset="0"/>
                    <a:ea typeface="Yu Mincho" panose="02020400000000000000" pitchFamily="18" charset="-128"/>
                    <a:cs typeface="Arial" panose="020B0604020202020204" pitchFamily="34" charset="0"/>
                  </a:rPr>
                  <a:t> is given from the formula</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52577D78-E4A5-ED74-8150-2BA383850371}"/>
                  </a:ext>
                </a:extLst>
              </p:cNvPr>
              <p:cNvSpPr txBox="1">
                <a:spLocks noRot="1" noChangeAspect="1" noMove="1" noResize="1" noEditPoints="1" noAdjustHandles="1" noChangeArrowheads="1" noChangeShapeType="1" noTextEdit="1"/>
              </p:cNvSpPr>
              <p:nvPr/>
            </p:nvSpPr>
            <p:spPr>
              <a:xfrm>
                <a:off x="607218" y="1420517"/>
                <a:ext cx="10015537" cy="3581814"/>
              </a:xfrm>
              <a:prstGeom prst="rect">
                <a:avLst/>
              </a:prstGeom>
              <a:blipFill>
                <a:blip r:embed="rId3"/>
                <a:stretch>
                  <a:fillRect l="-548" t="-850" b="-170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EF2145-7FB5-EE17-67F1-06A9D70BF542}"/>
                  </a:ext>
                </a:extLst>
              </p:cNvPr>
              <p:cNvSpPr txBox="1"/>
              <p:nvPr/>
            </p:nvSpPr>
            <p:spPr>
              <a:xfrm>
                <a:off x="3275410" y="4635542"/>
                <a:ext cx="6093618" cy="1987467"/>
              </a:xfrm>
              <a:prstGeom prst="rect">
                <a:avLst/>
              </a:prstGeom>
              <a:noFill/>
            </p:spPr>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smtClean="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func>
                        <m:func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uncPr>
                        <m:fName>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tan</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fName>
                        <m:e>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𝜋</m:t>
                                  </m:r>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Δ</m:t>
                                  </m:r>
                                  <m:r>
                                    <a:rPr lang="en-US" sz="1800" i="1">
                                      <a:effectLst/>
                                      <a:latin typeface="Cambria Math" panose="02040503050406030204" pitchFamily="18" charset="0"/>
                                      <a:ea typeface="Yu Mincho" panose="02020400000000000000" pitchFamily="18" charset="-128"/>
                                      <a:cs typeface="Arial" panose="020B0604020202020204" pitchFamily="34" charset="0"/>
                                    </a:rPr>
                                    <m:t>𝜑</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360</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𝜋</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4</m:t>
                                  </m:r>
                                </m:den>
                              </m:f>
                            </m:e>
                          </m:d>
                          <m:r>
                            <a:rPr lang="en-US" sz="1800" i="1">
                              <a:effectLst/>
                              <a:latin typeface="Cambria Math" panose="02040503050406030204" pitchFamily="18" charset="0"/>
                              <a:ea typeface="Yu Mincho" panose="02020400000000000000" pitchFamily="18" charset="-128"/>
                              <a:cs typeface="Arial" panose="020B0604020202020204" pitchFamily="34" charset="0"/>
                            </a:rPr>
                            <m:t>≈6.5313</m:t>
                          </m:r>
                        </m:e>
                      </m:func>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And thus the lead zero is in</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𝑧</m:t>
                      </m:r>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num>
                        <m:den>
                          <m:rad>
                            <m:radPr>
                              <m:degHide m:val="on"/>
                              <m:ctrlPr>
                                <a:rPr lang="vi-VN" sz="1800" i="1">
                                  <a:effectLst/>
                                  <a:latin typeface="Cambria Math" panose="02040503050406030204" pitchFamily="18" charset="0"/>
                                  <a:ea typeface="Yu Mincho" panose="02020400000000000000" pitchFamily="18" charset="-128"/>
                                  <a:cs typeface="Arial" panose="020B0604020202020204" pitchFamily="34" charset="0"/>
                                </a:rPr>
                              </m:ctrlPr>
                            </m:radPr>
                            <m:deg/>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e>
                          </m:rad>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0.6667</m:t>
                          </m:r>
                        </m:num>
                        <m:den>
                          <m:rad>
                            <m:radPr>
                              <m:degHide m:val="on"/>
                              <m:ctrlPr>
                                <a:rPr lang="vi-VN" sz="1800" i="1">
                                  <a:effectLst/>
                                  <a:latin typeface="Cambria Math" panose="02040503050406030204" pitchFamily="18" charset="0"/>
                                  <a:ea typeface="Yu Mincho" panose="02020400000000000000" pitchFamily="18" charset="-128"/>
                                  <a:cs typeface="Arial" panose="020B0604020202020204" pitchFamily="34" charset="0"/>
                                </a:rPr>
                              </m:ctrlPr>
                            </m:radPr>
                            <m:deg/>
                            <m:e>
                              <m:r>
                                <a:rPr lang="en-US" sz="1800" i="1">
                                  <a:effectLst/>
                                  <a:latin typeface="Cambria Math" panose="02040503050406030204" pitchFamily="18" charset="0"/>
                                  <a:ea typeface="Yu Mincho" panose="02020400000000000000" pitchFamily="18" charset="-128"/>
                                  <a:cs typeface="Arial" panose="020B0604020202020204" pitchFamily="34" charset="0"/>
                                </a:rPr>
                                <m:t>6.5313</m:t>
                              </m:r>
                            </m:e>
                          </m:rad>
                        </m:den>
                      </m:f>
                      <m:r>
                        <a:rPr lang="en-US" sz="1800" i="1">
                          <a:effectLst/>
                          <a:latin typeface="Cambria Math" panose="02040503050406030204" pitchFamily="18" charset="0"/>
                          <a:ea typeface="Yu Mincho" panose="02020400000000000000" pitchFamily="18" charset="-128"/>
                          <a:cs typeface="Arial" panose="020B0604020202020204" pitchFamily="34" charset="0"/>
                        </a:rPr>
                        <m:t>≈0.2609</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B7EF2145-7FB5-EE17-67F1-06A9D70BF542}"/>
                  </a:ext>
                </a:extLst>
              </p:cNvPr>
              <p:cNvSpPr txBox="1">
                <a:spLocks noRot="1" noChangeAspect="1" noMove="1" noResize="1" noEditPoints="1" noAdjustHandles="1" noChangeArrowheads="1" noChangeShapeType="1" noTextEdit="1"/>
              </p:cNvSpPr>
              <p:nvPr/>
            </p:nvSpPr>
            <p:spPr>
              <a:xfrm>
                <a:off x="3275410" y="4635542"/>
                <a:ext cx="6093618" cy="1987467"/>
              </a:xfrm>
              <a:prstGeom prst="rect">
                <a:avLst/>
              </a:prstGeom>
              <a:blipFill>
                <a:blip r:embed="rId4"/>
                <a:stretch>
                  <a:fillRect l="-800"/>
                </a:stretch>
              </a:blipFill>
            </p:spPr>
            <p:txBody>
              <a:bodyPr/>
              <a:lstStyle/>
              <a:p>
                <a:r>
                  <a:rPr lang="vi-VN">
                    <a:noFill/>
                  </a:rPr>
                  <a:t> </a:t>
                </a:r>
              </a:p>
            </p:txBody>
          </p:sp>
        </mc:Fallback>
      </mc:AlternateContent>
    </p:spTree>
    <p:extLst>
      <p:ext uri="{BB962C8B-B14F-4D97-AF65-F5344CB8AC3E}">
        <p14:creationId xmlns:p14="http://schemas.microsoft.com/office/powerpoint/2010/main" val="3765560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250F16-A7FD-992C-33CC-E4CDB5051B45}"/>
                  </a:ext>
                </a:extLst>
              </p:cNvPr>
              <p:cNvSpPr txBox="1"/>
              <p:nvPr/>
            </p:nvSpPr>
            <p:spPr>
              <a:xfrm>
                <a:off x="607218" y="1214796"/>
                <a:ext cx="11279982" cy="52248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Hence </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𝑧</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𝑧</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0.2609</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6.5313×0.2609</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6.5313(</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+0.2609)</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+1.704</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With controller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𝐾</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𝑝</m:t>
                        </m:r>
                      </m:sub>
                    </m:sSub>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the loop function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𝑎</m:t>
                        </m:r>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𝐺</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oMath>
                </a14:m>
                <a:r>
                  <a:rPr lang="en-US" sz="1800" dirty="0">
                    <a:effectLst/>
                    <a:latin typeface="Arial" panose="020B0604020202020204" pitchFamily="34" charset="0"/>
                    <a:ea typeface="Yu Mincho" panose="02020400000000000000" pitchFamily="18" charset="-128"/>
                    <a:cs typeface="Arial" panose="020B0604020202020204" pitchFamily="34" charset="0"/>
                  </a:rPr>
                  <a:t> at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=0.6667</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has modulus 2.5505 and phase 229.99. Let us then design the lag part of the compensator so to decrease the modulus by a factor </a:t>
                </a:r>
                <a14:m>
                  <m:oMath xmlns:m="http://schemas.openxmlformats.org/officeDocument/2006/math">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2.5505</m:t>
                        </m:r>
                      </m:den>
                    </m:f>
                    <m:r>
                      <a:rPr lang="en-US" sz="1800" i="1">
                        <a:effectLst/>
                        <a:latin typeface="Cambria Math" panose="02040503050406030204" pitchFamily="18" charset="0"/>
                        <a:ea typeface="Yu Mincho" panose="02020400000000000000" pitchFamily="18" charset="-128"/>
                        <a:cs typeface="Arial" panose="020B0604020202020204" pitchFamily="34" charset="0"/>
                      </a:rPr>
                      <m:t>≈0.3921</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in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=0.6667</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so the bring the crossover frequency exactly where desired.</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We hence fix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𝑖</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=2.5505</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and the pole so that the phase loss is limited to 10 deg</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𝑝</m:t>
                      </m:r>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𝜔</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𝑐𝑑</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30</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0.6667</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30</m:t>
                          </m:r>
                        </m:den>
                      </m:f>
                      <m:r>
                        <a:rPr lang="en-US" sz="1800" i="1">
                          <a:effectLst/>
                          <a:latin typeface="Cambria Math" panose="02040503050406030204" pitchFamily="18" charset="0"/>
                          <a:ea typeface="Yu Mincho" panose="02020400000000000000" pitchFamily="18" charset="-128"/>
                          <a:cs typeface="Arial" panose="020B0604020202020204" pitchFamily="34" charset="0"/>
                        </a:rPr>
                        <m:t>≈0.0222</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The lag part of the compensator is therefore</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𝑖</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𝑖</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𝑝</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𝑝</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2.5505×0.0222</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𝑠</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0.0222</m:t>
                              </m:r>
                            </m:den>
                          </m:f>
                          <m:r>
                            <a:rPr lang="en-US" sz="1800" i="1">
                              <a:effectLst/>
                              <a:latin typeface="Cambria Math" panose="02040503050406030204" pitchFamily="18" charset="0"/>
                              <a:ea typeface="Yu Mincho" panose="02020400000000000000" pitchFamily="18" charset="-128"/>
                              <a:cs typeface="Arial" panose="020B0604020202020204" pitchFamily="34" charset="0"/>
                            </a:rPr>
                            <m:t>+1</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0.3921(</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+0.0566)</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+0.0222</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AC250F16-A7FD-992C-33CC-E4CDB5051B45}"/>
                  </a:ext>
                </a:extLst>
              </p:cNvPr>
              <p:cNvSpPr txBox="1">
                <a:spLocks noRot="1" noChangeAspect="1" noMove="1" noResize="1" noEditPoints="1" noAdjustHandles="1" noChangeArrowheads="1" noChangeShapeType="1" noTextEdit="1"/>
              </p:cNvSpPr>
              <p:nvPr/>
            </p:nvSpPr>
            <p:spPr>
              <a:xfrm>
                <a:off x="607218" y="1214796"/>
                <a:ext cx="11279982" cy="5224892"/>
              </a:xfrm>
              <a:prstGeom prst="rect">
                <a:avLst/>
              </a:prstGeom>
              <a:blipFill>
                <a:blip r:embed="rId3"/>
                <a:stretch>
                  <a:fillRect l="-486" t="-583"/>
                </a:stretch>
              </a:blipFill>
            </p:spPr>
            <p:txBody>
              <a:bodyPr/>
              <a:lstStyle/>
              <a:p>
                <a:r>
                  <a:rPr lang="vi-VN">
                    <a:noFill/>
                  </a:rPr>
                  <a:t> </a:t>
                </a:r>
              </a:p>
            </p:txBody>
          </p:sp>
        </mc:Fallback>
      </mc:AlternateContent>
    </p:spTree>
    <p:extLst>
      <p:ext uri="{BB962C8B-B14F-4D97-AF65-F5344CB8AC3E}">
        <p14:creationId xmlns:p14="http://schemas.microsoft.com/office/powerpoint/2010/main" val="2448305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6FD07786-B425-CD48-0DA9-10BAB8C77EC6}"/>
              </a:ext>
            </a:extLst>
          </p:cNvPr>
          <p:cNvPicPr>
            <a:picLocks noChangeAspect="1"/>
          </p:cNvPicPr>
          <p:nvPr/>
        </p:nvPicPr>
        <p:blipFill>
          <a:blip r:embed="rId2"/>
          <a:stretch>
            <a:fillRect/>
          </a:stretch>
        </p:blipFill>
        <p:spPr>
          <a:xfrm>
            <a:off x="4254102" y="3418736"/>
            <a:ext cx="3833813" cy="303908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3"/>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AF788E-F858-FD14-B305-BB64B7A4E78D}"/>
                  </a:ext>
                </a:extLst>
              </p:cNvPr>
              <p:cNvSpPr txBox="1"/>
              <p:nvPr/>
            </p:nvSpPr>
            <p:spPr>
              <a:xfrm>
                <a:off x="607218" y="1178898"/>
                <a:ext cx="11584782" cy="270298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The total compensator is hence</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𝐾</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𝑝</m:t>
                          </m:r>
                        </m:sub>
                      </m:sSub>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𝑑</m:t>
                          </m:r>
                        </m:sub>
                      </m:sSub>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𝑖</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=0.03×</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6.5313(</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+0.2609)</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+1.704</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0.3921(</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+0.0566)</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+0.0222</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0.0768(</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+0.2609)</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+1.704</m:t>
                          </m:r>
                        </m:den>
                      </m:f>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+0.0566)</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+0.0222</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And with such controller, the final loop function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𝐺</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𝑎</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𝐺</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has the Bode diagrams shown in figure 11. The specs regarding the crossover frequency and phase margin are satisfied. Crossover is around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0.67 </m:t>
                    </m:r>
                    <m:r>
                      <a:rPr lang="en-US" sz="1800" i="1">
                        <a:effectLst/>
                        <a:latin typeface="Cambria Math" panose="02040503050406030204" pitchFamily="18" charset="0"/>
                        <a:ea typeface="Yu Mincho" panose="02020400000000000000" pitchFamily="18" charset="-128"/>
                        <a:cs typeface="Arial" panose="020B0604020202020204" pitchFamily="34" charset="0"/>
                      </a:rPr>
                      <m:t>𝑟𝑎𝑑</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and phase margin is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47 °</m:t>
                    </m:r>
                  </m:oMath>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B8AF788E-F858-FD14-B305-BB64B7A4E78D}"/>
                  </a:ext>
                </a:extLst>
              </p:cNvPr>
              <p:cNvSpPr txBox="1">
                <a:spLocks noRot="1" noChangeAspect="1" noMove="1" noResize="1" noEditPoints="1" noAdjustHandles="1" noChangeArrowheads="1" noChangeShapeType="1" noTextEdit="1"/>
              </p:cNvSpPr>
              <p:nvPr/>
            </p:nvSpPr>
            <p:spPr>
              <a:xfrm>
                <a:off x="607218" y="1178898"/>
                <a:ext cx="11584782" cy="2702984"/>
              </a:xfrm>
              <a:prstGeom prst="rect">
                <a:avLst/>
              </a:prstGeom>
              <a:blipFill>
                <a:blip r:embed="rId4"/>
                <a:stretch>
                  <a:fillRect l="-474" t="-1126" b="-270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889792-4F86-F433-C6C7-442A200FD8C2}"/>
                  </a:ext>
                </a:extLst>
              </p:cNvPr>
              <p:cNvSpPr txBox="1"/>
              <p:nvPr/>
            </p:nvSpPr>
            <p:spPr>
              <a:xfrm>
                <a:off x="3352800" y="6457824"/>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11:</m:t>
                      </m:r>
                      <m:r>
                        <a:rPr lang="vi-VN" i="1">
                          <a:latin typeface="Cambria Math" panose="02040503050406030204" pitchFamily="18" charset="0"/>
                        </a:rPr>
                        <m:t>𝐵𝑜𝑑𝑒</m:t>
                      </m:r>
                      <m:r>
                        <a:rPr lang="vi-VN" i="0">
                          <a:latin typeface="Cambria Math" panose="02040503050406030204" pitchFamily="18" charset="0"/>
                        </a:rPr>
                        <m:t> </m:t>
                      </m:r>
                      <m:r>
                        <a:rPr lang="vi-VN" i="1">
                          <a:latin typeface="Cambria Math" panose="02040503050406030204" pitchFamily="18" charset="0"/>
                        </a:rPr>
                        <m:t>𝑝𝑙𝑜𝑡</m:t>
                      </m:r>
                      <m:r>
                        <a:rPr lang="vi-VN" i="0">
                          <a:latin typeface="Cambria Math" panose="02040503050406030204" pitchFamily="18" charset="0"/>
                        </a:rPr>
                        <m:t> </m:t>
                      </m:r>
                      <m:r>
                        <a:rPr lang="vi-VN" i="1">
                          <a:latin typeface="Cambria Math" panose="02040503050406030204" pitchFamily="18" charset="0"/>
                        </a:rPr>
                        <m:t>𝑜𝑓</m:t>
                      </m:r>
                      <m:r>
                        <a:rPr lang="vi-VN" i="0">
                          <a:latin typeface="Cambria Math" panose="02040503050406030204" pitchFamily="18" charset="0"/>
                        </a:rPr>
                        <m:t> </m:t>
                      </m:r>
                      <m:r>
                        <a:rPr lang="vi-VN" i="1">
                          <a:latin typeface="Cambria Math" panose="02040503050406030204" pitchFamily="18" charset="0"/>
                        </a:rPr>
                        <m:t>𝐺𝑎</m:t>
                      </m:r>
                    </m:oMath>
                  </m:oMathPara>
                </a14:m>
                <a:endParaRPr lang="vi-VN" dirty="0"/>
              </a:p>
            </p:txBody>
          </p:sp>
        </mc:Choice>
        <mc:Fallback xmlns="">
          <p:sp>
            <p:nvSpPr>
              <p:cNvPr id="7" name="TextBox 6">
                <a:extLst>
                  <a:ext uri="{FF2B5EF4-FFF2-40B4-BE49-F238E27FC236}">
                    <a16:creationId xmlns:a16="http://schemas.microsoft.com/office/drawing/2014/main" id="{9B889792-4F86-F433-C6C7-442A200FD8C2}"/>
                  </a:ext>
                </a:extLst>
              </p:cNvPr>
              <p:cNvSpPr txBox="1">
                <a:spLocks noRot="1" noChangeAspect="1" noMove="1" noResize="1" noEditPoints="1" noAdjustHandles="1" noChangeArrowheads="1" noChangeShapeType="1" noTextEdit="1"/>
              </p:cNvSpPr>
              <p:nvPr/>
            </p:nvSpPr>
            <p:spPr>
              <a:xfrm>
                <a:off x="3352800" y="6457824"/>
                <a:ext cx="6093618" cy="369332"/>
              </a:xfrm>
              <a:prstGeom prst="rect">
                <a:avLst/>
              </a:prstGeom>
              <a:blipFill>
                <a:blip r:embed="rId5"/>
                <a:stretch>
                  <a:fillRect b="-14754"/>
                </a:stretch>
              </a:blipFill>
            </p:spPr>
            <p:txBody>
              <a:bodyPr/>
              <a:lstStyle/>
              <a:p>
                <a:r>
                  <a:rPr lang="vi-VN">
                    <a:noFill/>
                  </a:rPr>
                  <a:t> </a:t>
                </a:r>
              </a:p>
            </p:txBody>
          </p:sp>
        </mc:Fallback>
      </mc:AlternateContent>
    </p:spTree>
    <p:extLst>
      <p:ext uri="{BB962C8B-B14F-4D97-AF65-F5344CB8AC3E}">
        <p14:creationId xmlns:p14="http://schemas.microsoft.com/office/powerpoint/2010/main" val="2521377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EFE2D18-B629-42AA-214B-3A6DB1870292}"/>
                  </a:ext>
                </a:extLst>
              </p:cNvPr>
              <p:cNvSpPr txBox="1"/>
              <p:nvPr/>
            </p:nvSpPr>
            <p:spPr>
              <a:xfrm>
                <a:off x="607218" y="1289942"/>
                <a:ext cx="11394282" cy="408605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Let us verify the stability of the outer loop.</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The feedback function is obtained from the complementary sensitivity function:</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𝑇</m:t>
                      </m:r>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𝐺</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1+</m:t>
                          </m:r>
                          <m:r>
                            <a:rPr lang="en-US" sz="1800" i="1">
                              <a:effectLst/>
                              <a:latin typeface="Cambria Math" panose="02040503050406030204" pitchFamily="18" charset="0"/>
                              <a:ea typeface="Yu Mincho" panose="02020400000000000000" pitchFamily="18" charset="-128"/>
                              <a:cs typeface="Arial" panose="020B0604020202020204" pitchFamily="34" charset="0"/>
                            </a:rPr>
                            <m:t>𝐺</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Or using the MATLAB command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𝑇</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𝑓𝑒𝑒𝑑𝑏𝑎𝑐𝑘</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𝐺</m:t>
                    </m:r>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,1)</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we obtain</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𝑇</m:t>
                      </m:r>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−27.225(</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−3.13)(</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+3.13)(</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+3.153)(</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+0.3163)(</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+0.2609)(</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+0.0566)</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+2.836)(</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+0.0556)(</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+0.5487</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+0.1099)(</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+1.535</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+1.016)(</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+28.57</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+223.2)</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The closed-loop polynomial is </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𝐷</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𝑐𝑐</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+2.836)(</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+0.0556)(</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+0.5487</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+0.1099)(</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+1.535</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+1.016)(</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+28.57</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+223.2)</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And it has all roots with negative real parts. Also no unstable pole or zero cancellations bet ween controller and plant, thus the system is stable.</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EEFE2D18-B629-42AA-214B-3A6DB1870292}"/>
                  </a:ext>
                </a:extLst>
              </p:cNvPr>
              <p:cNvSpPr txBox="1">
                <a:spLocks noRot="1" noChangeAspect="1" noMove="1" noResize="1" noEditPoints="1" noAdjustHandles="1" noChangeArrowheads="1" noChangeShapeType="1" noTextEdit="1"/>
              </p:cNvSpPr>
              <p:nvPr/>
            </p:nvSpPr>
            <p:spPr>
              <a:xfrm>
                <a:off x="607218" y="1289942"/>
                <a:ext cx="11394282" cy="4086055"/>
              </a:xfrm>
              <a:prstGeom prst="rect">
                <a:avLst/>
              </a:prstGeom>
              <a:blipFill>
                <a:blip r:embed="rId3"/>
                <a:stretch>
                  <a:fillRect l="-482" t="-896" r="-803" b="-1493"/>
                </a:stretch>
              </a:blipFill>
            </p:spPr>
            <p:txBody>
              <a:bodyPr/>
              <a:lstStyle/>
              <a:p>
                <a:r>
                  <a:rPr lang="vi-VN">
                    <a:noFill/>
                  </a:rPr>
                  <a:t> </a:t>
                </a:r>
              </a:p>
            </p:txBody>
          </p:sp>
        </mc:Fallback>
      </mc:AlternateContent>
    </p:spTree>
    <p:extLst>
      <p:ext uri="{BB962C8B-B14F-4D97-AF65-F5344CB8AC3E}">
        <p14:creationId xmlns:p14="http://schemas.microsoft.com/office/powerpoint/2010/main" val="269025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p:pic>
        <p:nvPicPr>
          <p:cNvPr id="2" name="Picture 1" descr="Chart, line chart&#10;&#10;Description automatically generated">
            <a:extLst>
              <a:ext uri="{FF2B5EF4-FFF2-40B4-BE49-F238E27FC236}">
                <a16:creationId xmlns:a16="http://schemas.microsoft.com/office/drawing/2014/main" id="{B4957288-6408-C0A8-7915-BCE74855E6CC}"/>
              </a:ext>
            </a:extLst>
          </p:cNvPr>
          <p:cNvPicPr>
            <a:picLocks noChangeAspect="1"/>
          </p:cNvPicPr>
          <p:nvPr/>
        </p:nvPicPr>
        <p:blipFill>
          <a:blip r:embed="rId3"/>
          <a:stretch>
            <a:fillRect/>
          </a:stretch>
        </p:blipFill>
        <p:spPr>
          <a:xfrm>
            <a:off x="3552825" y="1782707"/>
            <a:ext cx="5086350" cy="3962400"/>
          </a:xfrm>
          <a:prstGeom prst="rect">
            <a:avLst/>
          </a:prstGeom>
        </p:spPr>
      </p:pic>
      <p:sp>
        <p:nvSpPr>
          <p:cNvPr id="4" name="TextBox 3">
            <a:extLst>
              <a:ext uri="{FF2B5EF4-FFF2-40B4-BE49-F238E27FC236}">
                <a16:creationId xmlns:a16="http://schemas.microsoft.com/office/drawing/2014/main" id="{17F78BD9-8D38-3B5C-B590-BA6A35967EDA}"/>
              </a:ext>
            </a:extLst>
          </p:cNvPr>
          <p:cNvSpPr txBox="1"/>
          <p:nvPr/>
        </p:nvSpPr>
        <p:spPr>
          <a:xfrm>
            <a:off x="607218" y="1415491"/>
            <a:ext cx="6093618" cy="36721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Let us then check the step response</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D5017BE-09B8-889A-2BA1-4ECE8D07C329}"/>
              </a:ext>
            </a:extLst>
          </p:cNvPr>
          <p:cNvSpPr txBox="1"/>
          <p:nvPr/>
        </p:nvSpPr>
        <p:spPr>
          <a:xfrm>
            <a:off x="607218" y="6165308"/>
            <a:ext cx="6093618" cy="36721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Oops!! What’s wrong!!! </a:t>
            </a:r>
            <a:r>
              <a:rPr lang="en-US" dirty="0">
                <a:latin typeface="Arial" panose="020B0604020202020204" pitchFamily="34" charset="0"/>
                <a:ea typeface="Yu Mincho" panose="02020400000000000000" pitchFamily="18" charset="-128"/>
                <a:cs typeface="Arial" panose="020B0604020202020204" pitchFamily="34" charset="0"/>
              </a:rPr>
              <a:t>The rise time is not around 3 s</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2192F42-A4E5-D0FA-67A6-C49F2DA1180F}"/>
                  </a:ext>
                </a:extLst>
              </p:cNvPr>
              <p:cNvSpPr txBox="1"/>
              <p:nvPr/>
            </p:nvSpPr>
            <p:spPr>
              <a:xfrm>
                <a:off x="3049191" y="5684235"/>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12:</m:t>
                      </m:r>
                      <m:r>
                        <a:rPr lang="vi-VN" i="1">
                          <a:latin typeface="Cambria Math" panose="02040503050406030204" pitchFamily="18" charset="0"/>
                        </a:rPr>
                        <m:t>𝑆𝑡𝑒𝑝</m:t>
                      </m:r>
                      <m:r>
                        <a:rPr lang="vi-VN" i="0">
                          <a:latin typeface="Cambria Math" panose="02040503050406030204" pitchFamily="18" charset="0"/>
                        </a:rPr>
                        <m:t> </m:t>
                      </m:r>
                      <m:r>
                        <a:rPr lang="vi-VN" i="1">
                          <a:latin typeface="Cambria Math" panose="02040503050406030204" pitchFamily="18" charset="0"/>
                        </a:rPr>
                        <m:t>𝑟𝑒𝑠𝑝𝑜𝑛𝑠𝑒</m:t>
                      </m:r>
                      <m:r>
                        <a:rPr lang="vi-VN" i="0">
                          <a:latin typeface="Cambria Math" panose="02040503050406030204" pitchFamily="18" charset="0"/>
                        </a:rPr>
                        <m:t> </m:t>
                      </m:r>
                    </m:oMath>
                  </m:oMathPara>
                </a14:m>
                <a:endParaRPr lang="vi-VN" dirty="0"/>
              </a:p>
            </p:txBody>
          </p:sp>
        </mc:Choice>
        <mc:Fallback xmlns="">
          <p:sp>
            <p:nvSpPr>
              <p:cNvPr id="9" name="TextBox 8">
                <a:extLst>
                  <a:ext uri="{FF2B5EF4-FFF2-40B4-BE49-F238E27FC236}">
                    <a16:creationId xmlns:a16="http://schemas.microsoft.com/office/drawing/2014/main" id="{12192F42-A4E5-D0FA-67A6-C49F2DA1180F}"/>
                  </a:ext>
                </a:extLst>
              </p:cNvPr>
              <p:cNvSpPr txBox="1">
                <a:spLocks noRot="1" noChangeAspect="1" noMove="1" noResize="1" noEditPoints="1" noAdjustHandles="1" noChangeArrowheads="1" noChangeShapeType="1" noTextEdit="1"/>
              </p:cNvSpPr>
              <p:nvPr/>
            </p:nvSpPr>
            <p:spPr>
              <a:xfrm>
                <a:off x="3049191" y="5684235"/>
                <a:ext cx="6093618" cy="369332"/>
              </a:xfrm>
              <a:prstGeom prst="rect">
                <a:avLst/>
              </a:prstGeom>
              <a:blipFill>
                <a:blip r:embed="rId4"/>
                <a:stretch>
                  <a:fillRect b="-14754"/>
                </a:stretch>
              </a:blipFill>
            </p:spPr>
            <p:txBody>
              <a:bodyPr/>
              <a:lstStyle/>
              <a:p>
                <a:r>
                  <a:rPr lang="vi-VN">
                    <a:noFill/>
                  </a:rPr>
                  <a:t> </a:t>
                </a:r>
              </a:p>
            </p:txBody>
          </p:sp>
        </mc:Fallback>
      </mc:AlternateContent>
    </p:spTree>
    <p:extLst>
      <p:ext uri="{BB962C8B-B14F-4D97-AF65-F5344CB8AC3E}">
        <p14:creationId xmlns:p14="http://schemas.microsoft.com/office/powerpoint/2010/main" val="2403736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p:sp>
        <p:nvSpPr>
          <p:cNvPr id="5" name="TextBox 4">
            <a:extLst>
              <a:ext uri="{FF2B5EF4-FFF2-40B4-BE49-F238E27FC236}">
                <a16:creationId xmlns:a16="http://schemas.microsoft.com/office/drawing/2014/main" id="{ECC42A08-4E91-7A3A-F5AD-B0224B2D08DD}"/>
              </a:ext>
            </a:extLst>
          </p:cNvPr>
          <p:cNvSpPr txBox="1"/>
          <p:nvPr/>
        </p:nvSpPr>
        <p:spPr>
          <a:xfrm>
            <a:off x="607217" y="1331276"/>
            <a:ext cx="11379995" cy="1552669"/>
          </a:xfrm>
          <a:prstGeom prst="rect">
            <a:avLst/>
          </a:prstGeom>
          <a:noFill/>
        </p:spPr>
        <p:txBody>
          <a:bodyPr wrap="square">
            <a:spAutoFit/>
          </a:bodyPr>
          <a:lstStyle/>
          <a:p>
            <a:pPr marL="0" marR="0">
              <a:lnSpc>
                <a:spcPct val="107000"/>
              </a:lnSpc>
              <a:spcBef>
                <a:spcPts val="0"/>
              </a:spcBef>
              <a:spcAft>
                <a:spcPts val="800"/>
              </a:spcAft>
            </a:pPr>
            <a:r>
              <a:rPr lang="vi-VN" sz="1800" dirty="0">
                <a:effectLst/>
                <a:latin typeface="Arial" panose="020B0604020202020204" pitchFamily="34" charset="0"/>
                <a:ea typeface="Yu Mincho" panose="02020400000000000000" pitchFamily="18" charset="-128"/>
                <a:cs typeface="Arial" panose="020B0604020202020204" pitchFamily="34" charset="0"/>
              </a:rPr>
              <a:t>Due to the existence of non</a:t>
            </a:r>
            <a:r>
              <a:rPr lang="en-US" sz="1800" dirty="0">
                <a:effectLst/>
                <a:latin typeface="Arial" panose="020B0604020202020204" pitchFamily="34" charset="0"/>
                <a:ea typeface="Yu Mincho" panose="02020400000000000000" pitchFamily="18" charset="-128"/>
                <a:cs typeface="Arial" panose="020B0604020202020204" pitchFamily="34" charset="0"/>
              </a:rPr>
              <a:t>-minimum phase zero, which limits the rise time, the rise time does not meet specs</a:t>
            </a:r>
            <a:r>
              <a:rPr lang="vi-VN" sz="1800" dirty="0">
                <a:effectLst/>
                <a:latin typeface="Arial" panose="020B0604020202020204" pitchFamily="34" charset="0"/>
                <a:ea typeface="Yu Mincho" panose="02020400000000000000" pitchFamily="18" charset="-128"/>
                <a:cs typeface="Arial" panose="020B0604020202020204" pitchFamily="34" charset="0"/>
              </a:rPr>
              <a:t>. This is because the bandwidth we calculated from empirical formula is only for </a:t>
            </a:r>
            <a:r>
              <a:rPr lang="vi-VN" sz="1800" b="1" dirty="0">
                <a:effectLst/>
                <a:latin typeface="Arial" panose="020B0604020202020204" pitchFamily="34" charset="0"/>
                <a:ea typeface="Yu Mincho" panose="02020400000000000000" pitchFamily="18" charset="-128"/>
                <a:cs typeface="Arial" panose="020B0604020202020204" pitchFamily="34" charset="0"/>
              </a:rPr>
              <a:t>minimum phase</a:t>
            </a:r>
            <a:r>
              <a:rPr lang="vi-VN" sz="1800" dirty="0">
                <a:effectLst/>
                <a:latin typeface="Arial" panose="020B0604020202020204" pitchFamily="34" charset="0"/>
                <a:ea typeface="Yu Mincho" panose="02020400000000000000" pitchFamily="18" charset="-128"/>
                <a:cs typeface="Arial" panose="020B0604020202020204" pitchFamily="34" charset="0"/>
              </a:rPr>
              <a:t> system. Removing the minimum phase zero is impossible, because it affects the stability of the system. In order to shift the system to the right bandwidth, we first try to introduce the gain K to the loop function, but we also need to guarantee the stability of the system. </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p:pic>
        <p:nvPicPr>
          <p:cNvPr id="7" name="Picture 6" descr="Chart, line chart&#10;&#10;Description automatically generated">
            <a:extLst>
              <a:ext uri="{FF2B5EF4-FFF2-40B4-BE49-F238E27FC236}">
                <a16:creationId xmlns:a16="http://schemas.microsoft.com/office/drawing/2014/main" id="{4370BE9E-BE88-DD7A-D472-1C39FAE1F6E9}"/>
              </a:ext>
            </a:extLst>
          </p:cNvPr>
          <p:cNvPicPr>
            <a:picLocks noChangeAspect="1"/>
          </p:cNvPicPr>
          <p:nvPr/>
        </p:nvPicPr>
        <p:blipFill>
          <a:blip r:embed="rId3"/>
          <a:stretch>
            <a:fillRect/>
          </a:stretch>
        </p:blipFill>
        <p:spPr>
          <a:xfrm>
            <a:off x="4548187" y="2602646"/>
            <a:ext cx="4924425" cy="387667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0E06C8-ECFE-91C2-58DD-DA34446B642A}"/>
                  </a:ext>
                </a:extLst>
              </p:cNvPr>
              <p:cNvSpPr txBox="1"/>
              <p:nvPr/>
            </p:nvSpPr>
            <p:spPr>
              <a:xfrm>
                <a:off x="3775473" y="6479321"/>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13:</m:t>
                      </m:r>
                      <m:r>
                        <a:rPr lang="vi-VN" i="1">
                          <a:latin typeface="Cambria Math" panose="02040503050406030204" pitchFamily="18" charset="0"/>
                        </a:rPr>
                        <m:t>𝑆𝑡𝑒𝑝</m:t>
                      </m:r>
                      <m:r>
                        <a:rPr lang="vi-VN" i="0">
                          <a:latin typeface="Cambria Math" panose="02040503050406030204" pitchFamily="18" charset="0"/>
                        </a:rPr>
                        <m:t> </m:t>
                      </m:r>
                      <m:r>
                        <a:rPr lang="vi-VN" i="1">
                          <a:latin typeface="Cambria Math" panose="02040503050406030204" pitchFamily="18" charset="0"/>
                        </a:rPr>
                        <m:t>𝑟𝑒𝑠𝑝𝑜𝑛𝑠𝑒</m:t>
                      </m:r>
                      <m:r>
                        <a:rPr lang="vi-VN" i="0">
                          <a:latin typeface="Cambria Math" panose="02040503050406030204" pitchFamily="18" charset="0"/>
                        </a:rPr>
                        <m:t> </m:t>
                      </m:r>
                      <m:r>
                        <a:rPr lang="vi-VN" i="1">
                          <a:latin typeface="Cambria Math" panose="02040503050406030204" pitchFamily="18" charset="0"/>
                        </a:rPr>
                        <m:t>𝑐𝑜𝑟𝑟𝑒𝑠𝑝𝑜𝑛𝑑𝑖𝑛𝑔</m:t>
                      </m:r>
                      <m:r>
                        <a:rPr lang="vi-VN" i="0">
                          <a:latin typeface="Cambria Math" panose="02040503050406030204" pitchFamily="18" charset="0"/>
                        </a:rPr>
                        <m:t> </m:t>
                      </m:r>
                      <m:r>
                        <a:rPr lang="vi-VN" i="1">
                          <a:latin typeface="Cambria Math" panose="02040503050406030204" pitchFamily="18" charset="0"/>
                        </a:rPr>
                        <m:t>𝑤𝑖𝑡h</m:t>
                      </m:r>
                      <m:r>
                        <a:rPr lang="vi-VN" i="0">
                          <a:latin typeface="Cambria Math" panose="02040503050406030204" pitchFamily="18" charset="0"/>
                        </a:rPr>
                        <m:t> </m:t>
                      </m:r>
                      <m:r>
                        <a:rPr lang="vi-VN" i="1">
                          <a:latin typeface="Cambria Math" panose="02040503050406030204" pitchFamily="18" charset="0"/>
                        </a:rPr>
                        <m:t>𝑑𝑖𝑓𝑓𝑒𝑟𝑒𝑛𝑡</m:t>
                      </m:r>
                      <m:r>
                        <a:rPr lang="vi-VN" i="0">
                          <a:latin typeface="Cambria Math" panose="02040503050406030204" pitchFamily="18" charset="0"/>
                        </a:rPr>
                        <m:t> </m:t>
                      </m:r>
                      <m:r>
                        <a:rPr lang="vi-VN" i="1">
                          <a:latin typeface="Cambria Math" panose="02040503050406030204" pitchFamily="18" charset="0"/>
                        </a:rPr>
                        <m:t>𝑔𝑎𝑖𝑛𝑠</m:t>
                      </m:r>
                    </m:oMath>
                  </m:oMathPara>
                </a14:m>
                <a:endParaRPr lang="vi-VN" dirty="0"/>
              </a:p>
            </p:txBody>
          </p:sp>
        </mc:Choice>
        <mc:Fallback xmlns="">
          <p:sp>
            <p:nvSpPr>
              <p:cNvPr id="10" name="TextBox 9">
                <a:extLst>
                  <a:ext uri="{FF2B5EF4-FFF2-40B4-BE49-F238E27FC236}">
                    <a16:creationId xmlns:a16="http://schemas.microsoft.com/office/drawing/2014/main" id="{710E06C8-ECFE-91C2-58DD-DA34446B642A}"/>
                  </a:ext>
                </a:extLst>
              </p:cNvPr>
              <p:cNvSpPr txBox="1">
                <a:spLocks noRot="1" noChangeAspect="1" noMove="1" noResize="1" noEditPoints="1" noAdjustHandles="1" noChangeArrowheads="1" noChangeShapeType="1" noTextEdit="1"/>
              </p:cNvSpPr>
              <p:nvPr/>
            </p:nvSpPr>
            <p:spPr>
              <a:xfrm>
                <a:off x="3775473" y="6479321"/>
                <a:ext cx="6093618" cy="369332"/>
              </a:xfrm>
              <a:prstGeom prst="rect">
                <a:avLst/>
              </a:prstGeom>
              <a:blipFill>
                <a:blip r:embed="rId4"/>
                <a:stretch>
                  <a:fillRect l="-300" r="-7300" b="-15000"/>
                </a:stretch>
              </a:blipFill>
            </p:spPr>
            <p:txBody>
              <a:bodyPr/>
              <a:lstStyle/>
              <a:p>
                <a:r>
                  <a:rPr lang="vi-VN">
                    <a:noFill/>
                  </a:rPr>
                  <a:t> </a:t>
                </a:r>
              </a:p>
            </p:txBody>
          </p:sp>
        </mc:Fallback>
      </mc:AlternateContent>
    </p:spTree>
    <p:extLst>
      <p:ext uri="{BB962C8B-B14F-4D97-AF65-F5344CB8AC3E}">
        <p14:creationId xmlns:p14="http://schemas.microsoft.com/office/powerpoint/2010/main" val="3461660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5EFDA82C-0816-92D0-7DE7-DE9490E01375}"/>
              </a:ext>
            </a:extLst>
          </p:cNvPr>
          <p:cNvPicPr>
            <a:picLocks noChangeAspect="1"/>
          </p:cNvPicPr>
          <p:nvPr/>
        </p:nvPicPr>
        <p:blipFill>
          <a:blip r:embed="rId2"/>
          <a:stretch>
            <a:fillRect/>
          </a:stretch>
        </p:blipFill>
        <p:spPr>
          <a:xfrm>
            <a:off x="3652837" y="2043139"/>
            <a:ext cx="4886325" cy="394335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3"/>
                <a:stretch>
                  <a:fillRect l="-1756" t="-6870" b="-11450"/>
                </a:stretch>
              </a:blipFill>
            </p:spPr>
            <p:txBody>
              <a:bodyPr/>
              <a:lstStyle/>
              <a:p>
                <a:r>
                  <a:rPr lang="vi-VN">
                    <a:noFill/>
                  </a:rPr>
                  <a:t> </a:t>
                </a:r>
              </a:p>
            </p:txBody>
          </p:sp>
        </mc:Fallback>
      </mc:AlternateContent>
      <p:sp>
        <p:nvSpPr>
          <p:cNvPr id="3" name="TextBox 2">
            <a:extLst>
              <a:ext uri="{FF2B5EF4-FFF2-40B4-BE49-F238E27FC236}">
                <a16:creationId xmlns:a16="http://schemas.microsoft.com/office/drawing/2014/main" id="{D5E70014-4A0D-B449-911C-D9BF9DB7DA08}"/>
              </a:ext>
            </a:extLst>
          </p:cNvPr>
          <p:cNvSpPr txBox="1"/>
          <p:nvPr/>
        </p:nvSpPr>
        <p:spPr>
          <a:xfrm>
            <a:off x="607218" y="1343522"/>
            <a:ext cx="11584782" cy="95994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As it can be seen from figure 13, the rise time increases as we introducing the gain &lt; 1. Fortunately, we can obtain the rise time of approximately 3 (from 0.581 to 3.5) by introducing the gain K =0.5 to the loop function. However, the undershoot decreases, and settling time increases. </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F768013-8432-8F8F-5797-21AD9044B92C}"/>
                  </a:ext>
                </a:extLst>
              </p:cNvPr>
              <p:cNvSpPr txBox="1"/>
              <p:nvPr/>
            </p:nvSpPr>
            <p:spPr>
              <a:xfrm>
                <a:off x="2846785" y="5986489"/>
                <a:ext cx="60936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𝐹𝑖𝑔𝑢𝑟𝑒</m:t>
                      </m:r>
                      <m:r>
                        <a:rPr lang="vi-VN" i="0">
                          <a:latin typeface="Cambria Math" panose="02040503050406030204" pitchFamily="18" charset="0"/>
                        </a:rPr>
                        <m:t> 14:</m:t>
                      </m:r>
                      <m:r>
                        <a:rPr lang="vi-VN" i="1">
                          <a:latin typeface="Cambria Math" panose="02040503050406030204" pitchFamily="18" charset="0"/>
                        </a:rPr>
                        <m:t>𝑆𝑡𝑒𝑝</m:t>
                      </m:r>
                      <m:r>
                        <a:rPr lang="vi-VN" i="0">
                          <a:latin typeface="Cambria Math" panose="02040503050406030204" pitchFamily="18" charset="0"/>
                        </a:rPr>
                        <m:t> </m:t>
                      </m:r>
                      <m:r>
                        <a:rPr lang="vi-VN" i="1">
                          <a:latin typeface="Cambria Math" panose="02040503050406030204" pitchFamily="18" charset="0"/>
                        </a:rPr>
                        <m:t>𝑟𝑒𝑠𝑝𝑜𝑛𝑠𝑒</m:t>
                      </m:r>
                      <m:r>
                        <a:rPr lang="vi-VN" i="0">
                          <a:latin typeface="Cambria Math" panose="02040503050406030204" pitchFamily="18" charset="0"/>
                        </a:rPr>
                        <m:t> </m:t>
                      </m:r>
                      <m:r>
                        <a:rPr lang="vi-VN" i="1">
                          <a:latin typeface="Cambria Math" panose="02040503050406030204" pitchFamily="18" charset="0"/>
                        </a:rPr>
                        <m:t>𝑐𝑜𝑟𝑟𝑒𝑠𝑝𝑜𝑛𝑑𝑖𝑛𝑔</m:t>
                      </m:r>
                      <m:r>
                        <a:rPr lang="vi-VN" i="0">
                          <a:latin typeface="Cambria Math" panose="02040503050406030204" pitchFamily="18" charset="0"/>
                        </a:rPr>
                        <m:t> </m:t>
                      </m:r>
                      <m:r>
                        <a:rPr lang="vi-VN" i="1">
                          <a:latin typeface="Cambria Math" panose="02040503050406030204" pitchFamily="18" charset="0"/>
                        </a:rPr>
                        <m:t>𝑤𝑖𝑡h</m:t>
                      </m:r>
                      <m:r>
                        <a:rPr lang="vi-VN" i="0">
                          <a:latin typeface="Cambria Math" panose="02040503050406030204" pitchFamily="18" charset="0"/>
                        </a:rPr>
                        <m:t> </m:t>
                      </m:r>
                      <m:r>
                        <a:rPr lang="vi-VN" i="1">
                          <a:latin typeface="Cambria Math" panose="02040503050406030204" pitchFamily="18" charset="0"/>
                        </a:rPr>
                        <m:t>𝑑𝑖𝑓𝑓𝑒𝑟𝑒𝑛𝑡</m:t>
                      </m:r>
                      <m:r>
                        <a:rPr lang="vi-VN" i="0">
                          <a:latin typeface="Cambria Math" panose="02040503050406030204" pitchFamily="18" charset="0"/>
                        </a:rPr>
                        <m:t> </m:t>
                      </m:r>
                      <m:r>
                        <a:rPr lang="vi-VN" i="1">
                          <a:latin typeface="Cambria Math" panose="02040503050406030204" pitchFamily="18" charset="0"/>
                        </a:rPr>
                        <m:t>𝑔𝑎𝑖𝑛𝑠</m:t>
                      </m:r>
                    </m:oMath>
                  </m:oMathPara>
                </a14:m>
                <a:endParaRPr lang="vi-VN" dirty="0"/>
              </a:p>
            </p:txBody>
          </p:sp>
        </mc:Choice>
        <mc:Fallback xmlns="">
          <p:sp>
            <p:nvSpPr>
              <p:cNvPr id="9" name="TextBox 8">
                <a:extLst>
                  <a:ext uri="{FF2B5EF4-FFF2-40B4-BE49-F238E27FC236}">
                    <a16:creationId xmlns:a16="http://schemas.microsoft.com/office/drawing/2014/main" id="{BF768013-8432-8F8F-5797-21AD9044B92C}"/>
                  </a:ext>
                </a:extLst>
              </p:cNvPr>
              <p:cNvSpPr txBox="1">
                <a:spLocks noRot="1" noChangeAspect="1" noMove="1" noResize="1" noEditPoints="1" noAdjustHandles="1" noChangeArrowheads="1" noChangeShapeType="1" noTextEdit="1"/>
              </p:cNvSpPr>
              <p:nvPr/>
            </p:nvSpPr>
            <p:spPr>
              <a:xfrm>
                <a:off x="2846785" y="5986489"/>
                <a:ext cx="6093618" cy="369332"/>
              </a:xfrm>
              <a:prstGeom prst="rect">
                <a:avLst/>
              </a:prstGeom>
              <a:blipFill>
                <a:blip r:embed="rId4"/>
                <a:stretch>
                  <a:fillRect l="-300" r="-7300" b="-14754"/>
                </a:stretch>
              </a:blipFill>
            </p:spPr>
            <p:txBody>
              <a:bodyPr/>
              <a:lstStyle/>
              <a:p>
                <a:r>
                  <a:rPr lang="vi-VN">
                    <a:noFill/>
                  </a:rPr>
                  <a:t> </a:t>
                </a:r>
              </a:p>
            </p:txBody>
          </p:sp>
        </mc:Fallback>
      </mc:AlternateContent>
    </p:spTree>
    <p:extLst>
      <p:ext uri="{BB962C8B-B14F-4D97-AF65-F5344CB8AC3E}">
        <p14:creationId xmlns:p14="http://schemas.microsoft.com/office/powerpoint/2010/main" val="2289342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Q4: Design controllers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𝟏</m:t>
                        </m:r>
                      </m:sub>
                    </m:sSub>
                  </m:oMath>
                </a14:m>
                <a:r>
                  <a:rPr lang="en-US" sz="2800" b="1" dirty="0">
                    <a:solidFill>
                      <a:schemeClr val="accent1"/>
                    </a:solidFill>
                  </a:rPr>
                  <a:t> and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𝑪</m:t>
                        </m:r>
                      </m:e>
                      <m:sub>
                        <m:r>
                          <a:rPr lang="en-US" sz="2800" b="1" i="1" smtClean="0">
                            <a:solidFill>
                              <a:schemeClr val="accent1"/>
                            </a:solidFill>
                            <a:latin typeface="Cambria Math" panose="02040503050406030204" pitchFamily="18" charset="0"/>
                          </a:rPr>
                          <m:t>𝟐</m:t>
                        </m:r>
                      </m:sub>
                    </m:sSub>
                  </m:oMath>
                </a14:m>
                <a:r>
                  <a:rPr lang="en-US" sz="2800" b="1" dirty="0">
                    <a:solidFill>
                      <a:schemeClr val="accent1"/>
                    </a:solidFill>
                  </a:rPr>
                  <a:t> </a:t>
                </a:r>
              </a:p>
              <a:p>
                <a:r>
                  <a:rPr lang="en-US" dirty="0">
                    <a:solidFill>
                      <a:schemeClr val="accent1"/>
                    </a:solidFill>
                  </a:rPr>
                  <a:t>Control of Inverted pendulum</a:t>
                </a:r>
                <a:endParaRPr lang="vi-VN" dirty="0">
                  <a:solidFill>
                    <a:schemeClr val="accent1"/>
                  </a:solidFill>
                </a:endParaRPr>
              </a:p>
            </p:txBody>
          </p:sp>
        </mc:Choice>
        <mc:Fallback xmlns="">
          <p:sp>
            <p:nvSpPr>
              <p:cNvPr id="8" name="TextBox 7">
                <a:extLst>
                  <a:ext uri="{FF2B5EF4-FFF2-40B4-BE49-F238E27FC236}">
                    <a16:creationId xmlns:a16="http://schemas.microsoft.com/office/drawing/2014/main" id="{435937AA-BFEB-3F38-E9D3-C38CB7C3C639}"/>
                  </a:ext>
                </a:extLst>
              </p:cNvPr>
              <p:cNvSpPr txBox="1">
                <a:spLocks noRot="1" noChangeAspect="1" noMove="1" noResize="1" noEditPoints="1" noAdjustHandles="1" noChangeArrowheads="1" noChangeShapeType="1" noTextEdit="1"/>
              </p:cNvSpPr>
              <p:nvPr/>
            </p:nvSpPr>
            <p:spPr>
              <a:xfrm>
                <a:off x="607218" y="378679"/>
                <a:ext cx="7293769" cy="800219"/>
              </a:xfrm>
              <a:prstGeom prst="rect">
                <a:avLst/>
              </a:prstGeom>
              <a:blipFill>
                <a:blip r:embed="rId2"/>
                <a:stretch>
                  <a:fillRect l="-1756" t="-6870" b="-1145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96FD1A-7A49-8517-1986-603CC6BB2EC7}"/>
                  </a:ext>
                </a:extLst>
              </p:cNvPr>
              <p:cNvSpPr txBox="1"/>
              <p:nvPr/>
            </p:nvSpPr>
            <p:spPr>
              <a:xfrm>
                <a:off x="607218" y="1374399"/>
                <a:ext cx="11794332" cy="263508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We now modify our controller to achieve the rise time of about 3.</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𝐶</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0.0384(</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+0.2609)</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+1.704</m:t>
                          </m:r>
                        </m:den>
                      </m:f>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+0.0566)</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+0.0222</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 </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Also, to assure the system is still stable, we analyze the closed-loop polynomial:</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𝐷</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𝑐𝑐</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+2.825) (</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+1.256) (</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+0.5778) (</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+0.05466) (</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 + 0.2723</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 + 0.07392) (</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 + 28.56</m:t>
                      </m:r>
                      <m:r>
                        <a:rPr lang="en-US" sz="1800" i="1">
                          <a:effectLst/>
                          <a:latin typeface="Cambria Math" panose="02040503050406030204" pitchFamily="18" charset="0"/>
                          <a:ea typeface="Yu Mincho" panose="02020400000000000000" pitchFamily="18" charset="-128"/>
                          <a:cs typeface="Arial" panose="020B0604020202020204" pitchFamily="34" charset="0"/>
                        </a:rPr>
                        <m:t>𝑠</m:t>
                      </m:r>
                      <m:r>
                        <a:rPr lang="en-US" sz="1800" i="1">
                          <a:effectLst/>
                          <a:latin typeface="Cambria Math" panose="02040503050406030204" pitchFamily="18" charset="0"/>
                          <a:ea typeface="Yu Mincho" panose="02020400000000000000" pitchFamily="18" charset="-128"/>
                          <a:cs typeface="Arial" panose="020B0604020202020204" pitchFamily="34" charset="0"/>
                        </a:rPr>
                        <m:t> + 237.2)</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So all the roots have negative real part, so the system remains stable. </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C096FD1A-7A49-8517-1986-603CC6BB2EC7}"/>
                  </a:ext>
                </a:extLst>
              </p:cNvPr>
              <p:cNvSpPr txBox="1">
                <a:spLocks noRot="1" noChangeAspect="1" noMove="1" noResize="1" noEditPoints="1" noAdjustHandles="1" noChangeArrowheads="1" noChangeShapeType="1" noTextEdit="1"/>
              </p:cNvSpPr>
              <p:nvPr/>
            </p:nvSpPr>
            <p:spPr>
              <a:xfrm>
                <a:off x="607218" y="1374399"/>
                <a:ext cx="11794332" cy="2635080"/>
              </a:xfrm>
              <a:prstGeom prst="rect">
                <a:avLst/>
              </a:prstGeom>
              <a:blipFill>
                <a:blip r:embed="rId3"/>
                <a:stretch>
                  <a:fillRect l="-465" t="-1155" b="-2771"/>
                </a:stretch>
              </a:blipFill>
            </p:spPr>
            <p:txBody>
              <a:bodyPr/>
              <a:lstStyle/>
              <a:p>
                <a:r>
                  <a:rPr lang="vi-VN">
                    <a:noFill/>
                  </a:rPr>
                  <a:t> </a:t>
                </a:r>
              </a:p>
            </p:txBody>
          </p:sp>
        </mc:Fallback>
      </mc:AlternateContent>
    </p:spTree>
    <p:extLst>
      <p:ext uri="{BB962C8B-B14F-4D97-AF65-F5344CB8AC3E}">
        <p14:creationId xmlns:p14="http://schemas.microsoft.com/office/powerpoint/2010/main" val="1047368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11008520" cy="800219"/>
          </a:xfrm>
          <a:prstGeom prst="rect">
            <a:avLst/>
          </a:prstGeom>
          <a:noFill/>
        </p:spPr>
        <p:txBody>
          <a:bodyPr wrap="square" rtlCol="0">
            <a:spAutoFit/>
          </a:bodyPr>
          <a:lstStyle/>
          <a:p>
            <a:r>
              <a:rPr lang="en-US" sz="2800" b="1" dirty="0">
                <a:solidFill>
                  <a:schemeClr val="accent1"/>
                </a:solidFill>
              </a:rPr>
              <a:t>Q5: Simulation and comparison between linearized and actual model</a:t>
            </a:r>
          </a:p>
          <a:p>
            <a:r>
              <a:rPr lang="en-US" dirty="0">
                <a:solidFill>
                  <a:schemeClr val="accent1"/>
                </a:solidFill>
              </a:rPr>
              <a:t>Control of Inverted pendulum</a:t>
            </a:r>
            <a:endParaRPr lang="vi-VN" dirty="0">
              <a:solidFill>
                <a:schemeClr val="accent1"/>
              </a:solidFill>
            </a:endParaRPr>
          </a:p>
        </p:txBody>
      </p:sp>
      <p:pic>
        <p:nvPicPr>
          <p:cNvPr id="5" name="Picture 4">
            <a:extLst>
              <a:ext uri="{FF2B5EF4-FFF2-40B4-BE49-F238E27FC236}">
                <a16:creationId xmlns:a16="http://schemas.microsoft.com/office/drawing/2014/main" id="{C70F60AB-1DDD-D4CD-DCCB-B926B469CBD9}"/>
              </a:ext>
            </a:extLst>
          </p:cNvPr>
          <p:cNvPicPr>
            <a:picLocks noChangeAspect="1"/>
          </p:cNvPicPr>
          <p:nvPr/>
        </p:nvPicPr>
        <p:blipFill>
          <a:blip r:embed="rId2"/>
          <a:stretch>
            <a:fillRect/>
          </a:stretch>
        </p:blipFill>
        <p:spPr>
          <a:xfrm>
            <a:off x="860583" y="1300162"/>
            <a:ext cx="10883671" cy="4886326"/>
          </a:xfrm>
          <a:prstGeom prst="rect">
            <a:avLst/>
          </a:prstGeom>
        </p:spPr>
      </p:pic>
    </p:spTree>
    <p:extLst>
      <p:ext uri="{BB962C8B-B14F-4D97-AF65-F5344CB8AC3E}">
        <p14:creationId xmlns:p14="http://schemas.microsoft.com/office/powerpoint/2010/main" val="4179143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10937082" cy="800219"/>
          </a:xfrm>
          <a:prstGeom prst="rect">
            <a:avLst/>
          </a:prstGeom>
          <a:noFill/>
        </p:spPr>
        <p:txBody>
          <a:bodyPr wrap="square" rtlCol="0">
            <a:spAutoFit/>
          </a:bodyPr>
          <a:lstStyle/>
          <a:p>
            <a:r>
              <a:rPr lang="en-US" sz="2800" b="1" dirty="0">
                <a:solidFill>
                  <a:schemeClr val="accent1"/>
                </a:solidFill>
              </a:rPr>
              <a:t>Q5: Simulation and comparison between linearized and actual model</a:t>
            </a:r>
          </a:p>
          <a:p>
            <a:r>
              <a:rPr lang="en-US" dirty="0">
                <a:solidFill>
                  <a:schemeClr val="accent1"/>
                </a:solidFill>
              </a:rPr>
              <a:t>Control of Inverted pendulum</a:t>
            </a:r>
            <a:endParaRPr lang="vi-VN" dirty="0">
              <a:solidFill>
                <a:schemeClr val="accent1"/>
              </a:solidFill>
            </a:endParaRPr>
          </a:p>
        </p:txBody>
      </p:sp>
      <p:pic>
        <p:nvPicPr>
          <p:cNvPr id="3" name="Picture 2">
            <a:extLst>
              <a:ext uri="{FF2B5EF4-FFF2-40B4-BE49-F238E27FC236}">
                <a16:creationId xmlns:a16="http://schemas.microsoft.com/office/drawing/2014/main" id="{98955118-27C2-936B-5367-198A6CF59E49}"/>
              </a:ext>
            </a:extLst>
          </p:cNvPr>
          <p:cNvPicPr>
            <a:picLocks noChangeAspect="1"/>
          </p:cNvPicPr>
          <p:nvPr/>
        </p:nvPicPr>
        <p:blipFill>
          <a:blip r:embed="rId2"/>
          <a:stretch>
            <a:fillRect/>
          </a:stretch>
        </p:blipFill>
        <p:spPr>
          <a:xfrm>
            <a:off x="1311691" y="1738312"/>
            <a:ext cx="9568618" cy="4448175"/>
          </a:xfrm>
          <a:prstGeom prst="rect">
            <a:avLst/>
          </a:prstGeom>
        </p:spPr>
      </p:pic>
      <p:sp>
        <p:nvSpPr>
          <p:cNvPr id="5" name="TextBox 4">
            <a:extLst>
              <a:ext uri="{FF2B5EF4-FFF2-40B4-BE49-F238E27FC236}">
                <a16:creationId xmlns:a16="http://schemas.microsoft.com/office/drawing/2014/main" id="{0200F847-D0F8-FE55-19E1-8C0F5FDF5578}"/>
              </a:ext>
            </a:extLst>
          </p:cNvPr>
          <p:cNvSpPr txBox="1"/>
          <p:nvPr/>
        </p:nvSpPr>
        <p:spPr>
          <a:xfrm>
            <a:off x="1207293" y="1178898"/>
            <a:ext cx="7965282" cy="36721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Non-linear model</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439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9" y="378679"/>
            <a:ext cx="7836694" cy="800219"/>
          </a:xfrm>
          <a:prstGeom prst="rect">
            <a:avLst/>
          </a:prstGeom>
          <a:noFill/>
        </p:spPr>
        <p:txBody>
          <a:bodyPr wrap="square" rtlCol="0">
            <a:spAutoFit/>
          </a:bodyPr>
          <a:lstStyle/>
          <a:p>
            <a:r>
              <a:rPr lang="en-US" sz="2800" b="1" dirty="0">
                <a:solidFill>
                  <a:schemeClr val="accent1"/>
                </a:solidFill>
              </a:rPr>
              <a:t>Q1: State-space model of non-linear system</a:t>
            </a:r>
          </a:p>
          <a:p>
            <a:r>
              <a:rPr lang="en-US" dirty="0">
                <a:solidFill>
                  <a:schemeClr val="accent1"/>
                </a:solidFill>
              </a:rPr>
              <a:t>Control of Inverted pendulum</a:t>
            </a:r>
            <a:endParaRPr lang="vi-VN" dirty="0">
              <a:solidFill>
                <a:schemeClr val="accent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E589B8-D99A-661D-40A9-E167F0D870F4}"/>
                  </a:ext>
                </a:extLst>
              </p:cNvPr>
              <p:cNvSpPr txBox="1"/>
              <p:nvPr/>
            </p:nvSpPr>
            <p:spPr>
              <a:xfrm>
                <a:off x="3150394" y="1293198"/>
                <a:ext cx="6093618" cy="651910"/>
              </a:xfrm>
              <a:prstGeom prst="rect">
                <a:avLst/>
              </a:prstGeom>
              <a:noFill/>
            </p:spPr>
            <p:txBody>
              <a:bodyPr wrap="square">
                <a:spAutoFit/>
              </a:bodyPr>
              <a:lstStyle/>
              <a:p>
                <a:pPr algn="ctr"/>
                <a14:m>
                  <m:oMath xmlns:m="http://schemas.openxmlformats.org/officeDocument/2006/math">
                    <m:d>
                      <m:dPr>
                        <m:begChr m:val="["/>
                        <m:endChr m:val="]"/>
                        <m:ctrlPr>
                          <a:rPr lang="vi-VN" i="1" smtClean="0">
                            <a:solidFill>
                              <a:srgbClr val="836967"/>
                            </a:solidFill>
                            <a:latin typeface="Cambria Math" panose="02040503050406030204" pitchFamily="18" charset="0"/>
                          </a:rPr>
                        </m:ctrlPr>
                      </m:dPr>
                      <m:e>
                        <m:m>
                          <m:mPr>
                            <m:plcHide m:val="on"/>
                            <m:mcs>
                              <m:mc>
                                <m:mcPr>
                                  <m:count m:val="2"/>
                                  <m:mcJc m:val="center"/>
                                </m:mcPr>
                              </m:mc>
                            </m:mcs>
                            <m:ctrlPr>
                              <a:rPr lang="vi-VN" i="1">
                                <a:solidFill>
                                  <a:srgbClr val="836967"/>
                                </a:solidFill>
                                <a:latin typeface="Cambria Math" panose="02040503050406030204" pitchFamily="18" charset="0"/>
                              </a:rPr>
                            </m:ctrlPr>
                          </m:mPr>
                          <m:mr>
                            <m:e>
                              <m:r>
                                <a:rPr lang="vi-VN" i="1">
                                  <a:latin typeface="Cambria Math" panose="02040503050406030204" pitchFamily="18" charset="0"/>
                                </a:rPr>
                                <m:t>𝑀</m:t>
                              </m:r>
                              <m:r>
                                <a:rPr lang="vi-VN" i="0">
                                  <a:latin typeface="Cambria Math" panose="02040503050406030204" pitchFamily="18" charset="0"/>
                                </a:rPr>
                                <m:t>+</m:t>
                              </m:r>
                              <m:r>
                                <a:rPr lang="vi-VN" i="1">
                                  <a:latin typeface="Cambria Math" panose="02040503050406030204" pitchFamily="18" charset="0"/>
                                </a:rPr>
                                <m:t>𝑚</m:t>
                              </m:r>
                              <m:r>
                                <a:rPr lang="vi-VN" i="0">
                                  <a:latin typeface="Cambria Math" panose="02040503050406030204" pitchFamily="18" charset="0"/>
                                </a:rPr>
                                <m:t> </m:t>
                              </m:r>
                            </m:e>
                            <m:e>
                              <m:r>
                                <a:rPr lang="vi-VN" i="1">
                                  <a:latin typeface="Cambria Math" panose="02040503050406030204" pitchFamily="18" charset="0"/>
                                </a:rPr>
                                <m:t>𝑚𝑙𝑐𝑜𝑠</m:t>
                              </m:r>
                              <m:r>
                                <a:rPr lang="vi-VN" i="1">
                                  <a:latin typeface="Cambria Math" panose="02040503050406030204" pitchFamily="18" charset="0"/>
                                </a:rPr>
                                <m:t>𝜃</m:t>
                              </m:r>
                            </m:e>
                          </m:mr>
                          <m:mr>
                            <m:e>
                              <m:r>
                                <a:rPr lang="vi-VN" i="1">
                                  <a:latin typeface="Cambria Math" panose="02040503050406030204" pitchFamily="18" charset="0"/>
                                </a:rPr>
                                <m:t>𝑐𝑜𝑠</m:t>
                              </m:r>
                              <m:r>
                                <a:rPr lang="vi-VN" i="1">
                                  <a:latin typeface="Cambria Math" panose="02040503050406030204" pitchFamily="18" charset="0"/>
                                </a:rPr>
                                <m:t>𝜃</m:t>
                              </m:r>
                            </m:e>
                            <m:e>
                              <m:r>
                                <a:rPr lang="vi-VN" i="1">
                                  <a:latin typeface="Cambria Math" panose="02040503050406030204" pitchFamily="18" charset="0"/>
                                </a:rPr>
                                <m:t>𝑙</m:t>
                              </m:r>
                            </m:e>
                          </m:mr>
                        </m:m>
                      </m:e>
                    </m:d>
                    <m:d>
                      <m:dPr>
                        <m:begChr m:val="["/>
                        <m:endChr m:val="]"/>
                        <m:ctrlPr>
                          <a:rPr lang="vi-VN" i="1">
                            <a:solidFill>
                              <a:srgbClr val="836967"/>
                            </a:solidFill>
                            <a:latin typeface="Cambria Math" panose="02040503050406030204" pitchFamily="18" charset="0"/>
                          </a:rPr>
                        </m:ctrlPr>
                      </m:dPr>
                      <m:e>
                        <m:m>
                          <m:mPr>
                            <m:plcHide m:val="on"/>
                            <m:mcs>
                              <m:mc>
                                <m:mcPr>
                                  <m:count m:val="1"/>
                                  <m:mcJc m:val="center"/>
                                </m:mcPr>
                              </m:mc>
                            </m:mcs>
                            <m:ctrlPr>
                              <a:rPr lang="vi-VN" i="1">
                                <a:solidFill>
                                  <a:srgbClr val="836967"/>
                                </a:solidFill>
                                <a:latin typeface="Cambria Math" panose="02040503050406030204" pitchFamily="18" charset="0"/>
                              </a:rPr>
                            </m:ctrlPr>
                          </m:mPr>
                          <m:mr>
                            <m:e>
                              <m:acc>
                                <m:accPr>
                                  <m:chr m:val="̈"/>
                                  <m:ctrlPr>
                                    <a:rPr lang="vi-VN" i="1">
                                      <a:solidFill>
                                        <a:srgbClr val="836967"/>
                                      </a:solidFill>
                                      <a:latin typeface="Cambria Math" panose="02040503050406030204" pitchFamily="18" charset="0"/>
                                    </a:rPr>
                                  </m:ctrlPr>
                                </m:accPr>
                                <m:e>
                                  <m:r>
                                    <a:rPr lang="vi-VN" i="1">
                                      <a:latin typeface="Cambria Math" panose="02040503050406030204" pitchFamily="18" charset="0"/>
                                    </a:rPr>
                                    <m:t>𝑝</m:t>
                                  </m:r>
                                </m:e>
                              </m:acc>
                            </m:e>
                          </m:mr>
                          <m:mr>
                            <m:e>
                              <m:acc>
                                <m:accPr>
                                  <m:chr m:val="̈"/>
                                  <m:ctrlPr>
                                    <a:rPr lang="vi-VN" i="1">
                                      <a:solidFill>
                                        <a:srgbClr val="836967"/>
                                      </a:solidFill>
                                      <a:latin typeface="Cambria Math" panose="02040503050406030204" pitchFamily="18" charset="0"/>
                                    </a:rPr>
                                  </m:ctrlPr>
                                </m:accPr>
                                <m:e>
                                  <m:r>
                                    <a:rPr lang="vi-VN" i="1">
                                      <a:latin typeface="Cambria Math" panose="02040503050406030204" pitchFamily="18" charset="0"/>
                                    </a:rPr>
                                    <m:t>𝜃</m:t>
                                  </m:r>
                                </m:e>
                              </m:acc>
                            </m:e>
                          </m:mr>
                        </m:m>
                      </m:e>
                    </m:d>
                    <m:r>
                      <a:rPr lang="vi-VN" i="0">
                        <a:latin typeface="Cambria Math" panose="02040503050406030204" pitchFamily="18" charset="0"/>
                      </a:rPr>
                      <m:t>=</m:t>
                    </m:r>
                    <m:d>
                      <m:dPr>
                        <m:begChr m:val="["/>
                        <m:endChr m:val="]"/>
                        <m:ctrlPr>
                          <a:rPr lang="vi-VN" i="1">
                            <a:solidFill>
                              <a:srgbClr val="836967"/>
                            </a:solidFill>
                            <a:latin typeface="Cambria Math" panose="02040503050406030204" pitchFamily="18" charset="0"/>
                          </a:rPr>
                        </m:ctrlPr>
                      </m:dPr>
                      <m:e>
                        <m:m>
                          <m:mPr>
                            <m:plcHide m:val="on"/>
                            <m:mcs>
                              <m:mc>
                                <m:mcPr>
                                  <m:count m:val="1"/>
                                  <m:mcJc m:val="center"/>
                                </m:mcPr>
                              </m:mc>
                            </m:mcs>
                            <m:ctrlPr>
                              <a:rPr lang="vi-VN" i="1">
                                <a:solidFill>
                                  <a:srgbClr val="836967"/>
                                </a:solidFill>
                                <a:latin typeface="Cambria Math" panose="02040503050406030204" pitchFamily="18" charset="0"/>
                              </a:rPr>
                            </m:ctrlPr>
                          </m:mPr>
                          <m:mr>
                            <m:e>
                              <m:r>
                                <a:rPr lang="vi-VN" i="1">
                                  <a:latin typeface="Cambria Math" panose="02040503050406030204" pitchFamily="18" charset="0"/>
                                </a:rPr>
                                <m:t>𝑚𝑙</m:t>
                              </m:r>
                              <m:sSup>
                                <m:sSupPr>
                                  <m:ctrlPr>
                                    <a:rPr lang="vi-VN" i="1">
                                      <a:solidFill>
                                        <a:srgbClr val="836967"/>
                                      </a:solidFill>
                                      <a:latin typeface="Cambria Math" panose="02040503050406030204" pitchFamily="18" charset="0"/>
                                    </a:rPr>
                                  </m:ctrlPr>
                                </m:sSupPr>
                                <m:e>
                                  <m:acc>
                                    <m:accPr>
                                      <m:chr m:val="̇"/>
                                      <m:ctrlPr>
                                        <a:rPr lang="vi-VN" i="1">
                                          <a:solidFill>
                                            <a:srgbClr val="836967"/>
                                          </a:solidFill>
                                          <a:latin typeface="Cambria Math" panose="02040503050406030204" pitchFamily="18" charset="0"/>
                                        </a:rPr>
                                      </m:ctrlPr>
                                    </m:accPr>
                                    <m:e>
                                      <m:r>
                                        <a:rPr lang="vi-VN" i="1">
                                          <a:latin typeface="Cambria Math" panose="02040503050406030204" pitchFamily="18" charset="0"/>
                                        </a:rPr>
                                        <m:t>𝜃</m:t>
                                      </m:r>
                                    </m:e>
                                  </m:acc>
                                </m:e>
                                <m:sup>
                                  <m:r>
                                    <a:rPr lang="vi-VN" i="0">
                                      <a:latin typeface="Cambria Math" panose="02040503050406030204" pitchFamily="18" charset="0"/>
                                    </a:rPr>
                                    <m:t>2</m:t>
                                  </m:r>
                                </m:sup>
                              </m:sSup>
                              <m:r>
                                <a:rPr lang="vi-VN" i="1">
                                  <a:latin typeface="Cambria Math" panose="02040503050406030204" pitchFamily="18" charset="0"/>
                                </a:rPr>
                                <m:t>𝑠𝑖𝑛</m:t>
                              </m:r>
                              <m:r>
                                <a:rPr lang="vi-VN" i="1">
                                  <a:latin typeface="Cambria Math" panose="02040503050406030204" pitchFamily="18" charset="0"/>
                                </a:rPr>
                                <m:t>𝜃</m:t>
                              </m:r>
                              <m:r>
                                <a:rPr lang="vi-VN" i="0">
                                  <a:latin typeface="Cambria Math" panose="02040503050406030204" pitchFamily="18" charset="0"/>
                                </a:rPr>
                                <m:t>+</m:t>
                              </m:r>
                              <m:r>
                                <a:rPr lang="vi-VN" i="1">
                                  <a:latin typeface="Cambria Math" panose="02040503050406030204" pitchFamily="18" charset="0"/>
                                </a:rPr>
                                <m:t>𝑢</m:t>
                              </m:r>
                            </m:e>
                          </m:mr>
                          <m:mr>
                            <m:e>
                              <m:r>
                                <a:rPr lang="vi-VN" i="1">
                                  <a:latin typeface="Cambria Math" panose="02040503050406030204" pitchFamily="18" charset="0"/>
                                </a:rPr>
                                <m:t>𝑔𝑠𝑖𝑛</m:t>
                              </m:r>
                              <m:r>
                                <a:rPr lang="vi-VN" i="1">
                                  <a:latin typeface="Cambria Math" panose="02040503050406030204" pitchFamily="18" charset="0"/>
                                </a:rPr>
                                <m:t>𝜃</m:t>
                              </m:r>
                            </m:e>
                          </m:mr>
                        </m:m>
                      </m:e>
                    </m:d>
                  </m:oMath>
                </a14:m>
                <a:r>
                  <a:rPr lang="vi-VN" dirty="0"/>
                  <a:t>, (1)</a:t>
                </a:r>
              </a:p>
            </p:txBody>
          </p:sp>
        </mc:Choice>
        <mc:Fallback xmlns="">
          <p:sp>
            <p:nvSpPr>
              <p:cNvPr id="2" name="TextBox 1">
                <a:extLst>
                  <a:ext uri="{FF2B5EF4-FFF2-40B4-BE49-F238E27FC236}">
                    <a16:creationId xmlns:a16="http://schemas.microsoft.com/office/drawing/2014/main" id="{2AE589B8-D99A-661D-40A9-E167F0D870F4}"/>
                  </a:ext>
                </a:extLst>
              </p:cNvPr>
              <p:cNvSpPr txBox="1">
                <a:spLocks noRot="1" noChangeAspect="1" noMove="1" noResize="1" noEditPoints="1" noAdjustHandles="1" noChangeArrowheads="1" noChangeShapeType="1" noTextEdit="1"/>
              </p:cNvSpPr>
              <p:nvPr/>
            </p:nvSpPr>
            <p:spPr>
              <a:xfrm>
                <a:off x="3150394" y="1293198"/>
                <a:ext cx="6093618" cy="651910"/>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BD71902-160A-DC25-9BEE-7BC3DE21EE13}"/>
                  </a:ext>
                </a:extLst>
              </p:cNvPr>
              <p:cNvSpPr txBox="1"/>
              <p:nvPr/>
            </p:nvSpPr>
            <p:spPr>
              <a:xfrm>
                <a:off x="3150394" y="2093417"/>
                <a:ext cx="6093618" cy="240245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By</a:t>
                </a:r>
                <a:r>
                  <a:rPr lang="vi-VN" sz="1800" dirty="0">
                    <a:effectLst/>
                    <a:latin typeface="Arial" panose="020B0604020202020204" pitchFamily="34" charset="0"/>
                    <a:ea typeface="Yu Mincho" panose="02020400000000000000" pitchFamily="18" charset="-128"/>
                    <a:cs typeface="Arial" panose="020B0604020202020204" pitchFamily="34" charset="0"/>
                  </a:rPr>
                  <a:t> ch</a:t>
                </a:r>
                <a:r>
                  <a:rPr lang="en-US" sz="1800" dirty="0" err="1">
                    <a:effectLst/>
                    <a:latin typeface="Arial" panose="020B0604020202020204" pitchFamily="34" charset="0"/>
                    <a:ea typeface="Yu Mincho" panose="02020400000000000000" pitchFamily="18" charset="-128"/>
                    <a:cs typeface="Arial" panose="020B0604020202020204" pitchFamily="34" charset="0"/>
                  </a:rPr>
                  <a:t>oosing</a:t>
                </a:r>
                <a:r>
                  <a:rPr lang="en-US" sz="18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𝑝</m:t>
                    </m:r>
                    <m:r>
                      <a:rPr lang="en-US" sz="1800" i="1">
                        <a:effectLst/>
                        <a:latin typeface="Cambria Math" panose="02040503050406030204" pitchFamily="18" charset="0"/>
                        <a:ea typeface="Yu Mincho" panose="02020400000000000000" pitchFamily="18" charset="-128"/>
                        <a:cs typeface="Arial" panose="020B0604020202020204" pitchFamily="34" charset="0"/>
                      </a:rPr>
                      <m:t>, </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r>
                      <a:rPr lang="en-US" sz="1800" i="1">
                        <a:effectLst/>
                        <a:latin typeface="Cambria Math" panose="02040503050406030204" pitchFamily="18" charset="0"/>
                        <a:ea typeface="Yu Mincho" panose="02020400000000000000" pitchFamily="18" charset="-128"/>
                        <a:cs typeface="Arial" panose="020B0604020202020204" pitchFamily="34" charset="0"/>
                      </a:rPr>
                      <m:t>, </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 </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r>
                      <a:rPr lang="en-US" sz="1800" i="1">
                        <a:effectLst/>
                        <a:latin typeface="Cambria Math" panose="02040503050406030204" pitchFamily="18" charset="0"/>
                        <a:ea typeface="Yu Mincho" panose="02020400000000000000" pitchFamily="18" charset="-128"/>
                        <a:cs typeface="Arial" panose="020B0604020202020204" pitchFamily="34" charset="0"/>
                      </a:rPr>
                      <m:t> </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we have</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r>
                        <a:rPr lang="vi-VN" sz="1800" b="0" i="0" smtClean="0">
                          <a:effectLst/>
                          <a:latin typeface="Cambria Math" panose="02040503050406030204" pitchFamily="18" charset="0"/>
                          <a:ea typeface="Yu Mincho" panose="02020400000000000000" pitchFamily="18" charset="-128"/>
                          <a:cs typeface="Arial" panose="020B0604020202020204" pitchFamily="34" charset="0"/>
                        </a:rPr>
                        <m:t>; </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r>
                        <a:rPr lang="vi-VN" sz="1800" b="0" i="0" smtClean="0">
                          <a:effectLst/>
                          <a:latin typeface="Cambria Math" panose="02040503050406030204" pitchFamily="18" charset="0"/>
                          <a:ea typeface="Yu Mincho" panose="02020400000000000000" pitchFamily="18" charset="-128"/>
                          <a:cs typeface="Arial" panose="020B0604020202020204" pitchFamily="34" charset="0"/>
                        </a:rPr>
                        <m:t>; </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r>
                        <a:rPr lang="vi-VN" sz="1800" b="0" i="0" smtClean="0">
                          <a:effectLst/>
                          <a:latin typeface="Cambria Math" panose="02040503050406030204" pitchFamily="18" charset="0"/>
                          <a:ea typeface="Yu Mincho" panose="02020400000000000000" pitchFamily="18" charset="-128"/>
                          <a:cs typeface="Arial" panose="020B0604020202020204" pitchFamily="34" charset="0"/>
                        </a:rPr>
                        <m:t>; </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We can derive </a:t>
                </a:r>
                <a14:m>
                  <m:oMath xmlns:m="http://schemas.openxmlformats.org/officeDocument/2006/math">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oMath>
                </a14:m>
                <a:r>
                  <a:rPr lang="en-US" sz="1800" dirty="0">
                    <a:effectLst/>
                    <a:latin typeface="Arial" panose="020B0604020202020204" pitchFamily="34" charset="0"/>
                    <a:ea typeface="Yu Mincho" panose="02020400000000000000" pitchFamily="18" charset="-128"/>
                    <a:cs typeface="Arial" panose="020B0604020202020204" pitchFamily="34" charset="0"/>
                  </a:rPr>
                  <a:t> and </a:t>
                </a:r>
                <a14:m>
                  <m:oMath xmlns:m="http://schemas.openxmlformats.org/officeDocument/2006/math">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oMath>
                </a14:m>
                <a:r>
                  <a:rPr lang="en-US" sz="1800" dirty="0">
                    <a:effectLst/>
                    <a:latin typeface="Arial" panose="020B0604020202020204" pitchFamily="34" charset="0"/>
                    <a:ea typeface="Yu Mincho" panose="02020400000000000000" pitchFamily="18" charset="-128"/>
                    <a:cs typeface="Arial" panose="020B0604020202020204" pitchFamily="34" charset="0"/>
                  </a:rPr>
                  <a:t> from (1);</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r>
                        <a:rPr lang="en-US" sz="1800" i="1">
                          <a:effectLst/>
                          <a:latin typeface="Cambria Math" panose="02040503050406030204" pitchFamily="18" charset="0"/>
                          <a:ea typeface="Yu Mincho" panose="02020400000000000000" pitchFamily="18" charset="-128"/>
                          <a:cs typeface="Arial" panose="020B0604020202020204" pitchFamily="34" charset="0"/>
                        </a:rPr>
                        <m:t>𝑚𝑙𝑐𝑜𝑠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r>
                        <a:rPr lang="en-US" sz="1800" i="1">
                          <a:effectLst/>
                          <a:latin typeface="Cambria Math" panose="02040503050406030204" pitchFamily="18" charset="0"/>
                          <a:ea typeface="Yu Mincho" panose="02020400000000000000" pitchFamily="18" charset="-128"/>
                          <a:cs typeface="Arial" panose="020B0604020202020204" pitchFamily="34" charset="0"/>
                        </a:rPr>
                        <m:t>  (2)</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r>
                        <a:rPr lang="en-US" sz="1800" i="1">
                          <a:effectLst/>
                          <a:latin typeface="Cambria Math" panose="02040503050406030204" pitchFamily="18" charset="0"/>
                          <a:ea typeface="Yu Mincho" panose="02020400000000000000" pitchFamily="18" charset="-128"/>
                          <a:cs typeface="Arial" panose="020B0604020202020204" pitchFamily="34" charset="0"/>
                        </a:rPr>
                        <m:t>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𝑙</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𝑔𝑠𝑖𝑛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m:t>
                          </m:r>
                        </m:den>
                      </m:f>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𝑔𝑠𝑖𝑛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r>
                        <a:rPr lang="en-US" sz="1800" i="1">
                          <a:effectLst/>
                          <a:latin typeface="Cambria Math" panose="02040503050406030204" pitchFamily="18" charset="0"/>
                          <a:ea typeface="Yu Mincho" panose="02020400000000000000" pitchFamily="18" charset="-128"/>
                          <a:cs typeface="Arial" panose="020B0604020202020204" pitchFamily="34" charset="0"/>
                        </a:rPr>
                        <m:t>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 (3)</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7BD71902-160A-DC25-9BEE-7BC3DE21EE13}"/>
                  </a:ext>
                </a:extLst>
              </p:cNvPr>
              <p:cNvSpPr txBox="1">
                <a:spLocks noRot="1" noChangeAspect="1" noMove="1" noResize="1" noEditPoints="1" noAdjustHandles="1" noChangeArrowheads="1" noChangeShapeType="1" noTextEdit="1"/>
              </p:cNvSpPr>
              <p:nvPr/>
            </p:nvSpPr>
            <p:spPr>
              <a:xfrm>
                <a:off x="3150394" y="2093417"/>
                <a:ext cx="6093618" cy="2402453"/>
              </a:xfrm>
              <a:prstGeom prst="rect">
                <a:avLst/>
              </a:prstGeom>
              <a:blipFill>
                <a:blip r:embed="rId3"/>
                <a:stretch>
                  <a:fillRect l="-901" t="-759"/>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271A153-7485-8FB8-30A7-8C31AE33FE0B}"/>
                  </a:ext>
                </a:extLst>
              </p:cNvPr>
              <p:cNvSpPr txBox="1"/>
              <p:nvPr/>
            </p:nvSpPr>
            <p:spPr>
              <a:xfrm>
                <a:off x="3150394" y="4265380"/>
                <a:ext cx="6093618" cy="207056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Substitute (3) into (2), we have:</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𝑔𝑠𝑖𝑛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r>
                            <a:rPr lang="en-US" sz="1800" i="1">
                              <a:effectLst/>
                              <a:latin typeface="Cambria Math" panose="02040503050406030204" pitchFamily="18" charset="0"/>
                              <a:ea typeface="Yu Mincho" panose="02020400000000000000" pitchFamily="18" charset="-128"/>
                              <a:cs typeface="Arial" panose="020B0604020202020204" pitchFamily="34" charset="0"/>
                            </a:rPr>
                            <m:t>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𝑚𝑠𝑖</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𝑛</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𝑚𝑔𝑐𝑜𝑠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𝑚𝑔𝑐𝑜𝑠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num>
                        <m:den>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𝑚𝑠𝑖</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𝑛</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d>
                        </m:den>
                      </m:f>
                      <m:r>
                        <a:rPr lang="en-US" sz="1800" i="1">
                          <a:effectLst/>
                          <a:latin typeface="Cambria Math" panose="02040503050406030204" pitchFamily="18" charset="0"/>
                          <a:ea typeface="Yu Mincho" panose="02020400000000000000" pitchFamily="18" charset="-128"/>
                          <a:cs typeface="Arial" panose="020B0604020202020204" pitchFamily="34" charset="0"/>
                        </a:rPr>
                        <m:t> (4)</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9271A153-7485-8FB8-30A7-8C31AE33FE0B}"/>
                  </a:ext>
                </a:extLst>
              </p:cNvPr>
              <p:cNvSpPr txBox="1">
                <a:spLocks noRot="1" noChangeAspect="1" noMove="1" noResize="1" noEditPoints="1" noAdjustHandles="1" noChangeArrowheads="1" noChangeShapeType="1" noTextEdit="1"/>
              </p:cNvSpPr>
              <p:nvPr/>
            </p:nvSpPr>
            <p:spPr>
              <a:xfrm>
                <a:off x="3150394" y="4265380"/>
                <a:ext cx="6093618" cy="2070567"/>
              </a:xfrm>
              <a:prstGeom prst="rect">
                <a:avLst/>
              </a:prstGeom>
              <a:blipFill>
                <a:blip r:embed="rId4"/>
                <a:stretch>
                  <a:fillRect l="-901" t="-1770"/>
                </a:stretch>
              </a:blipFill>
            </p:spPr>
            <p:txBody>
              <a:bodyPr/>
              <a:lstStyle/>
              <a:p>
                <a:r>
                  <a:rPr lang="vi-VN">
                    <a:noFill/>
                  </a:rPr>
                  <a:t> </a:t>
                </a:r>
              </a:p>
            </p:txBody>
          </p:sp>
        </mc:Fallback>
      </mc:AlternateContent>
    </p:spTree>
    <p:extLst>
      <p:ext uri="{BB962C8B-B14F-4D97-AF65-F5344CB8AC3E}">
        <p14:creationId xmlns:p14="http://schemas.microsoft.com/office/powerpoint/2010/main" val="150882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10994232" cy="800219"/>
          </a:xfrm>
          <a:prstGeom prst="rect">
            <a:avLst/>
          </a:prstGeom>
          <a:noFill/>
        </p:spPr>
        <p:txBody>
          <a:bodyPr wrap="square" rtlCol="0">
            <a:spAutoFit/>
          </a:bodyPr>
          <a:lstStyle/>
          <a:p>
            <a:r>
              <a:rPr lang="en-US" sz="2800" b="1" dirty="0">
                <a:solidFill>
                  <a:schemeClr val="accent1"/>
                </a:solidFill>
              </a:rPr>
              <a:t>Q5: Simulation and comparison between linearized and actual model</a:t>
            </a:r>
          </a:p>
          <a:p>
            <a:r>
              <a:rPr lang="en-US" dirty="0">
                <a:solidFill>
                  <a:schemeClr val="accent1"/>
                </a:solidFill>
              </a:rPr>
              <a:t>Control of Inverted pendulum</a:t>
            </a:r>
            <a:endParaRPr lang="vi-VN" dirty="0">
              <a:solidFill>
                <a:schemeClr val="accent1"/>
              </a:solidFill>
            </a:endParaRPr>
          </a:p>
        </p:txBody>
      </p:sp>
      <p:sp>
        <p:nvSpPr>
          <p:cNvPr id="5" name="TextBox 4">
            <a:extLst>
              <a:ext uri="{FF2B5EF4-FFF2-40B4-BE49-F238E27FC236}">
                <a16:creationId xmlns:a16="http://schemas.microsoft.com/office/drawing/2014/main" id="{0200F847-D0F8-FE55-19E1-8C0F5FDF5578}"/>
              </a:ext>
            </a:extLst>
          </p:cNvPr>
          <p:cNvSpPr txBox="1"/>
          <p:nvPr/>
        </p:nvSpPr>
        <p:spPr>
          <a:xfrm>
            <a:off x="1207293" y="1178898"/>
            <a:ext cx="7965282" cy="367216"/>
          </a:xfrm>
          <a:prstGeom prst="rect">
            <a:avLst/>
          </a:prstGeom>
          <a:noFill/>
        </p:spPr>
        <p:txBody>
          <a:bodyPr wrap="square">
            <a:spAutoFit/>
          </a:bodyPr>
          <a:lstStyle/>
          <a:p>
            <a:pPr marL="0" marR="0">
              <a:lnSpc>
                <a:spcPct val="107000"/>
              </a:lnSpc>
              <a:spcBef>
                <a:spcPts val="0"/>
              </a:spcBef>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L</a:t>
            </a:r>
            <a:r>
              <a:rPr lang="en-US" sz="1800" dirty="0">
                <a:effectLst/>
                <a:latin typeface="Arial" panose="020B0604020202020204" pitchFamily="34" charset="0"/>
                <a:ea typeface="Yu Mincho" panose="02020400000000000000" pitchFamily="18" charset="-128"/>
                <a:cs typeface="Arial" panose="020B0604020202020204" pitchFamily="34" charset="0"/>
              </a:rPr>
              <a:t>inearized model</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0A2FE5C-EE43-EB6A-E105-2ECE6D4FDB93}"/>
              </a:ext>
            </a:extLst>
          </p:cNvPr>
          <p:cNvPicPr>
            <a:picLocks noChangeAspect="1"/>
          </p:cNvPicPr>
          <p:nvPr/>
        </p:nvPicPr>
        <p:blipFill>
          <a:blip r:embed="rId2"/>
          <a:stretch>
            <a:fillRect/>
          </a:stretch>
        </p:blipFill>
        <p:spPr>
          <a:xfrm>
            <a:off x="1390649" y="1678602"/>
            <a:ext cx="9522989" cy="4607898"/>
          </a:xfrm>
          <a:prstGeom prst="rect">
            <a:avLst/>
          </a:prstGeom>
        </p:spPr>
      </p:pic>
    </p:spTree>
    <p:extLst>
      <p:ext uri="{BB962C8B-B14F-4D97-AF65-F5344CB8AC3E}">
        <p14:creationId xmlns:p14="http://schemas.microsoft.com/office/powerpoint/2010/main" val="2885730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11122820" cy="800219"/>
          </a:xfrm>
          <a:prstGeom prst="rect">
            <a:avLst/>
          </a:prstGeom>
          <a:noFill/>
        </p:spPr>
        <p:txBody>
          <a:bodyPr wrap="square" rtlCol="0">
            <a:spAutoFit/>
          </a:bodyPr>
          <a:lstStyle/>
          <a:p>
            <a:r>
              <a:rPr lang="en-US" sz="2800" b="1" dirty="0">
                <a:solidFill>
                  <a:schemeClr val="accent1"/>
                </a:solidFill>
              </a:rPr>
              <a:t>Q5: Simulation and comparison between linearized and actual model</a:t>
            </a:r>
          </a:p>
          <a:p>
            <a:r>
              <a:rPr lang="en-US" dirty="0">
                <a:solidFill>
                  <a:schemeClr val="accent1"/>
                </a:solidFill>
              </a:rPr>
              <a:t>Control of Inverted pendulum</a:t>
            </a:r>
            <a:endParaRPr lang="vi-VN" dirty="0">
              <a:solidFill>
                <a:schemeClr val="accent1"/>
              </a:solidFill>
            </a:endParaRPr>
          </a:p>
        </p:txBody>
      </p:sp>
      <p:sp>
        <p:nvSpPr>
          <p:cNvPr id="5" name="TextBox 4">
            <a:extLst>
              <a:ext uri="{FF2B5EF4-FFF2-40B4-BE49-F238E27FC236}">
                <a16:creationId xmlns:a16="http://schemas.microsoft.com/office/drawing/2014/main" id="{0200F847-D0F8-FE55-19E1-8C0F5FDF5578}"/>
              </a:ext>
            </a:extLst>
          </p:cNvPr>
          <p:cNvSpPr txBox="1"/>
          <p:nvPr/>
        </p:nvSpPr>
        <p:spPr>
          <a:xfrm>
            <a:off x="607218" y="1178898"/>
            <a:ext cx="7965282" cy="367216"/>
          </a:xfrm>
          <a:prstGeom prst="rect">
            <a:avLst/>
          </a:prstGeom>
          <a:noFill/>
        </p:spPr>
        <p:txBody>
          <a:bodyPr wrap="square">
            <a:spAutoFit/>
          </a:bodyPr>
          <a:lstStyle/>
          <a:p>
            <a:pPr marL="0" marR="0">
              <a:lnSpc>
                <a:spcPct val="107000"/>
              </a:lnSpc>
              <a:spcBef>
                <a:spcPts val="0"/>
              </a:spcBef>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For step u = 1(t)</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FF07B4B-427D-A284-1024-A8269649A3C2}"/>
              </a:ext>
            </a:extLst>
          </p:cNvPr>
          <p:cNvPicPr>
            <a:picLocks noChangeAspect="1"/>
          </p:cNvPicPr>
          <p:nvPr/>
        </p:nvPicPr>
        <p:blipFill>
          <a:blip r:embed="rId2"/>
          <a:stretch>
            <a:fillRect/>
          </a:stretch>
        </p:blipFill>
        <p:spPr>
          <a:xfrm>
            <a:off x="2608230" y="1178898"/>
            <a:ext cx="3825910" cy="2747512"/>
          </a:xfrm>
          <a:prstGeom prst="rect">
            <a:avLst/>
          </a:prstGeom>
        </p:spPr>
      </p:pic>
      <p:pic>
        <p:nvPicPr>
          <p:cNvPr id="7" name="Picture 6">
            <a:extLst>
              <a:ext uri="{FF2B5EF4-FFF2-40B4-BE49-F238E27FC236}">
                <a16:creationId xmlns:a16="http://schemas.microsoft.com/office/drawing/2014/main" id="{7C70DAC2-D832-48E9-6274-991FDB9AD3C6}"/>
              </a:ext>
            </a:extLst>
          </p:cNvPr>
          <p:cNvPicPr>
            <a:picLocks noChangeAspect="1"/>
          </p:cNvPicPr>
          <p:nvPr/>
        </p:nvPicPr>
        <p:blipFill>
          <a:blip r:embed="rId3"/>
          <a:stretch>
            <a:fillRect/>
          </a:stretch>
        </p:blipFill>
        <p:spPr>
          <a:xfrm>
            <a:off x="6434140" y="1178898"/>
            <a:ext cx="3831329" cy="2747512"/>
          </a:xfrm>
          <a:prstGeom prst="rect">
            <a:avLst/>
          </a:prstGeom>
        </p:spPr>
      </p:pic>
      <p:pic>
        <p:nvPicPr>
          <p:cNvPr id="4" name="Picture 3">
            <a:extLst>
              <a:ext uri="{FF2B5EF4-FFF2-40B4-BE49-F238E27FC236}">
                <a16:creationId xmlns:a16="http://schemas.microsoft.com/office/drawing/2014/main" id="{41437370-81C8-9D99-C535-BD2DDD5259DF}"/>
              </a:ext>
            </a:extLst>
          </p:cNvPr>
          <p:cNvPicPr>
            <a:picLocks noChangeAspect="1"/>
          </p:cNvPicPr>
          <p:nvPr/>
        </p:nvPicPr>
        <p:blipFill>
          <a:blip r:embed="rId4"/>
          <a:stretch>
            <a:fillRect/>
          </a:stretch>
        </p:blipFill>
        <p:spPr>
          <a:xfrm>
            <a:off x="4457218" y="3926410"/>
            <a:ext cx="3892586" cy="2786419"/>
          </a:xfrm>
          <a:prstGeom prst="rect">
            <a:avLst/>
          </a:prstGeom>
        </p:spPr>
      </p:pic>
    </p:spTree>
    <p:extLst>
      <p:ext uri="{BB962C8B-B14F-4D97-AF65-F5344CB8AC3E}">
        <p14:creationId xmlns:p14="http://schemas.microsoft.com/office/powerpoint/2010/main" val="887875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11137107" cy="800219"/>
          </a:xfrm>
          <a:prstGeom prst="rect">
            <a:avLst/>
          </a:prstGeom>
          <a:noFill/>
        </p:spPr>
        <p:txBody>
          <a:bodyPr wrap="square" rtlCol="0">
            <a:spAutoFit/>
          </a:bodyPr>
          <a:lstStyle/>
          <a:p>
            <a:r>
              <a:rPr lang="en-US" sz="2800" b="1" dirty="0">
                <a:solidFill>
                  <a:schemeClr val="accent1"/>
                </a:solidFill>
              </a:rPr>
              <a:t>Q5: Simulation and comparison between linearized and actual model</a:t>
            </a:r>
          </a:p>
          <a:p>
            <a:r>
              <a:rPr lang="en-US" dirty="0">
                <a:solidFill>
                  <a:schemeClr val="accent1"/>
                </a:solidFill>
              </a:rPr>
              <a:t>Control of Inverted pendulum</a:t>
            </a:r>
            <a:endParaRPr lang="vi-VN" dirty="0">
              <a:solidFill>
                <a:schemeClr val="accent1"/>
              </a:solidFill>
            </a:endParaRPr>
          </a:p>
        </p:txBody>
      </p:sp>
      <p:sp>
        <p:nvSpPr>
          <p:cNvPr id="5" name="TextBox 4">
            <a:extLst>
              <a:ext uri="{FF2B5EF4-FFF2-40B4-BE49-F238E27FC236}">
                <a16:creationId xmlns:a16="http://schemas.microsoft.com/office/drawing/2014/main" id="{0200F847-D0F8-FE55-19E1-8C0F5FDF5578}"/>
              </a:ext>
            </a:extLst>
          </p:cNvPr>
          <p:cNvSpPr txBox="1"/>
          <p:nvPr/>
        </p:nvSpPr>
        <p:spPr>
          <a:xfrm>
            <a:off x="607218" y="1178898"/>
            <a:ext cx="7965282" cy="367216"/>
          </a:xfrm>
          <a:prstGeom prst="rect">
            <a:avLst/>
          </a:prstGeom>
          <a:noFill/>
        </p:spPr>
        <p:txBody>
          <a:bodyPr wrap="square">
            <a:spAutoFit/>
          </a:bodyPr>
          <a:lstStyle/>
          <a:p>
            <a:pPr marL="0" marR="0">
              <a:lnSpc>
                <a:spcPct val="107000"/>
              </a:lnSpc>
              <a:spcBef>
                <a:spcPts val="0"/>
              </a:spcBef>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For step u = 5(t)</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7D07EA0-D641-3218-C03E-F22B733DC8C8}"/>
              </a:ext>
            </a:extLst>
          </p:cNvPr>
          <p:cNvPicPr>
            <a:picLocks noChangeAspect="1"/>
          </p:cNvPicPr>
          <p:nvPr/>
        </p:nvPicPr>
        <p:blipFill>
          <a:blip r:embed="rId2"/>
          <a:stretch>
            <a:fillRect/>
          </a:stretch>
        </p:blipFill>
        <p:spPr>
          <a:xfrm>
            <a:off x="2541553" y="1178898"/>
            <a:ext cx="3892587" cy="2777451"/>
          </a:xfrm>
          <a:prstGeom prst="rect">
            <a:avLst/>
          </a:prstGeom>
        </p:spPr>
      </p:pic>
      <p:pic>
        <p:nvPicPr>
          <p:cNvPr id="10" name="Picture 9">
            <a:extLst>
              <a:ext uri="{FF2B5EF4-FFF2-40B4-BE49-F238E27FC236}">
                <a16:creationId xmlns:a16="http://schemas.microsoft.com/office/drawing/2014/main" id="{32B255C0-1C92-D620-8AE5-7B8E468F900D}"/>
              </a:ext>
            </a:extLst>
          </p:cNvPr>
          <p:cNvPicPr>
            <a:picLocks noChangeAspect="1"/>
          </p:cNvPicPr>
          <p:nvPr/>
        </p:nvPicPr>
        <p:blipFill>
          <a:blip r:embed="rId3"/>
          <a:stretch>
            <a:fillRect/>
          </a:stretch>
        </p:blipFill>
        <p:spPr>
          <a:xfrm>
            <a:off x="6434140" y="1178899"/>
            <a:ext cx="3856409" cy="2777450"/>
          </a:xfrm>
          <a:prstGeom prst="rect">
            <a:avLst/>
          </a:prstGeom>
        </p:spPr>
      </p:pic>
      <p:pic>
        <p:nvPicPr>
          <p:cNvPr id="12" name="Picture 11">
            <a:extLst>
              <a:ext uri="{FF2B5EF4-FFF2-40B4-BE49-F238E27FC236}">
                <a16:creationId xmlns:a16="http://schemas.microsoft.com/office/drawing/2014/main" id="{D7E78193-E64F-3CB6-432A-EF5D2C6A6D3A}"/>
              </a:ext>
            </a:extLst>
          </p:cNvPr>
          <p:cNvPicPr>
            <a:picLocks noChangeAspect="1"/>
          </p:cNvPicPr>
          <p:nvPr/>
        </p:nvPicPr>
        <p:blipFill>
          <a:blip r:embed="rId4"/>
          <a:stretch>
            <a:fillRect/>
          </a:stretch>
        </p:blipFill>
        <p:spPr>
          <a:xfrm>
            <a:off x="3767140" y="3956349"/>
            <a:ext cx="4133847" cy="2937984"/>
          </a:xfrm>
          <a:prstGeom prst="rect">
            <a:avLst/>
          </a:prstGeom>
        </p:spPr>
      </p:pic>
      <p:sp>
        <p:nvSpPr>
          <p:cNvPr id="15" name="TextBox 14">
            <a:extLst>
              <a:ext uri="{FF2B5EF4-FFF2-40B4-BE49-F238E27FC236}">
                <a16:creationId xmlns:a16="http://schemas.microsoft.com/office/drawing/2014/main" id="{F5A12CB0-5D8D-FE0D-0103-95A811AC90C2}"/>
              </a:ext>
            </a:extLst>
          </p:cNvPr>
          <p:cNvSpPr txBox="1"/>
          <p:nvPr/>
        </p:nvSpPr>
        <p:spPr>
          <a:xfrm>
            <a:off x="8686800" y="4586288"/>
            <a:ext cx="3057525" cy="1200329"/>
          </a:xfrm>
          <a:prstGeom prst="rect">
            <a:avLst/>
          </a:prstGeom>
          <a:noFill/>
        </p:spPr>
        <p:txBody>
          <a:bodyPr wrap="square" rtlCol="0">
            <a:spAutoFit/>
          </a:bodyPr>
          <a:lstStyle/>
          <a:p>
            <a:r>
              <a:rPr lang="en-US" dirty="0"/>
              <a:t>At stronger perturbation, the responses of non-linear system starts to differ from linearized system </a:t>
            </a:r>
            <a:endParaRPr lang="vi-VN" dirty="0"/>
          </a:p>
        </p:txBody>
      </p:sp>
    </p:spTree>
    <p:extLst>
      <p:ext uri="{BB962C8B-B14F-4D97-AF65-F5344CB8AC3E}">
        <p14:creationId xmlns:p14="http://schemas.microsoft.com/office/powerpoint/2010/main" val="4015597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11237120" cy="800219"/>
          </a:xfrm>
          <a:prstGeom prst="rect">
            <a:avLst/>
          </a:prstGeom>
          <a:noFill/>
        </p:spPr>
        <p:txBody>
          <a:bodyPr wrap="square" rtlCol="0">
            <a:spAutoFit/>
          </a:bodyPr>
          <a:lstStyle/>
          <a:p>
            <a:r>
              <a:rPr lang="en-US" sz="2800" b="1" dirty="0">
                <a:solidFill>
                  <a:schemeClr val="accent1"/>
                </a:solidFill>
              </a:rPr>
              <a:t>Q5: Simulation and comparison between linearized and actual model</a:t>
            </a:r>
          </a:p>
          <a:p>
            <a:r>
              <a:rPr lang="en-US" dirty="0">
                <a:solidFill>
                  <a:schemeClr val="accent1"/>
                </a:solidFill>
              </a:rPr>
              <a:t>Control of Inverted pendulum</a:t>
            </a:r>
            <a:endParaRPr lang="vi-VN" dirty="0">
              <a:solidFill>
                <a:schemeClr val="accent1"/>
              </a:solidFill>
            </a:endParaRPr>
          </a:p>
        </p:txBody>
      </p:sp>
      <p:sp>
        <p:nvSpPr>
          <p:cNvPr id="5" name="TextBox 4">
            <a:extLst>
              <a:ext uri="{FF2B5EF4-FFF2-40B4-BE49-F238E27FC236}">
                <a16:creationId xmlns:a16="http://schemas.microsoft.com/office/drawing/2014/main" id="{0200F847-D0F8-FE55-19E1-8C0F5FDF5578}"/>
              </a:ext>
            </a:extLst>
          </p:cNvPr>
          <p:cNvSpPr txBox="1"/>
          <p:nvPr/>
        </p:nvSpPr>
        <p:spPr>
          <a:xfrm>
            <a:off x="607218" y="1178898"/>
            <a:ext cx="7965282" cy="367216"/>
          </a:xfrm>
          <a:prstGeom prst="rect">
            <a:avLst/>
          </a:prstGeom>
          <a:noFill/>
        </p:spPr>
        <p:txBody>
          <a:bodyPr wrap="square">
            <a:spAutoFit/>
          </a:bodyPr>
          <a:lstStyle/>
          <a:p>
            <a:pPr marL="0" marR="0">
              <a:lnSpc>
                <a:spcPct val="107000"/>
              </a:lnSpc>
              <a:spcBef>
                <a:spcPts val="0"/>
              </a:spcBef>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For step u = 10(t)</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E9F5F38-C760-17D1-5E75-64CD6B6DFCE0}"/>
              </a:ext>
            </a:extLst>
          </p:cNvPr>
          <p:cNvSpPr txBox="1"/>
          <p:nvPr/>
        </p:nvSpPr>
        <p:spPr>
          <a:xfrm>
            <a:off x="8572500" y="4557713"/>
            <a:ext cx="2714625" cy="923330"/>
          </a:xfrm>
          <a:prstGeom prst="rect">
            <a:avLst/>
          </a:prstGeom>
          <a:noFill/>
        </p:spPr>
        <p:txBody>
          <a:bodyPr wrap="square" rtlCol="0">
            <a:spAutoFit/>
          </a:bodyPr>
          <a:lstStyle/>
          <a:p>
            <a:r>
              <a:rPr lang="en-US" dirty="0"/>
              <a:t>The difference is more different, but the dynamics are basically similar.</a:t>
            </a:r>
            <a:endParaRPr lang="vi-VN" dirty="0"/>
          </a:p>
        </p:txBody>
      </p:sp>
      <p:pic>
        <p:nvPicPr>
          <p:cNvPr id="4" name="Picture 3">
            <a:extLst>
              <a:ext uri="{FF2B5EF4-FFF2-40B4-BE49-F238E27FC236}">
                <a16:creationId xmlns:a16="http://schemas.microsoft.com/office/drawing/2014/main" id="{866D9764-5786-DD0E-7C56-7F6E583A740A}"/>
              </a:ext>
            </a:extLst>
          </p:cNvPr>
          <p:cNvPicPr>
            <a:picLocks noChangeAspect="1"/>
          </p:cNvPicPr>
          <p:nvPr/>
        </p:nvPicPr>
        <p:blipFill>
          <a:blip r:embed="rId2"/>
          <a:stretch>
            <a:fillRect/>
          </a:stretch>
        </p:blipFill>
        <p:spPr>
          <a:xfrm>
            <a:off x="2592692" y="1178898"/>
            <a:ext cx="3856408" cy="2788266"/>
          </a:xfrm>
          <a:prstGeom prst="rect">
            <a:avLst/>
          </a:prstGeom>
        </p:spPr>
      </p:pic>
      <p:pic>
        <p:nvPicPr>
          <p:cNvPr id="9" name="Picture 8">
            <a:extLst>
              <a:ext uri="{FF2B5EF4-FFF2-40B4-BE49-F238E27FC236}">
                <a16:creationId xmlns:a16="http://schemas.microsoft.com/office/drawing/2014/main" id="{70817B9D-1587-2DDC-7F59-7B2D62A5E092}"/>
              </a:ext>
            </a:extLst>
          </p:cNvPr>
          <p:cNvPicPr>
            <a:picLocks noChangeAspect="1"/>
          </p:cNvPicPr>
          <p:nvPr/>
        </p:nvPicPr>
        <p:blipFill>
          <a:blip r:embed="rId3"/>
          <a:stretch>
            <a:fillRect/>
          </a:stretch>
        </p:blipFill>
        <p:spPr>
          <a:xfrm>
            <a:off x="6449100" y="1178899"/>
            <a:ext cx="3856409" cy="2762490"/>
          </a:xfrm>
          <a:prstGeom prst="rect">
            <a:avLst/>
          </a:prstGeom>
        </p:spPr>
      </p:pic>
      <p:pic>
        <p:nvPicPr>
          <p:cNvPr id="13" name="Picture 12">
            <a:extLst>
              <a:ext uri="{FF2B5EF4-FFF2-40B4-BE49-F238E27FC236}">
                <a16:creationId xmlns:a16="http://schemas.microsoft.com/office/drawing/2014/main" id="{5056252D-1A32-333E-CCBE-4EC111CC574D}"/>
              </a:ext>
            </a:extLst>
          </p:cNvPr>
          <p:cNvPicPr>
            <a:picLocks noChangeAspect="1"/>
          </p:cNvPicPr>
          <p:nvPr/>
        </p:nvPicPr>
        <p:blipFill>
          <a:blip r:embed="rId4"/>
          <a:stretch>
            <a:fillRect/>
          </a:stretch>
        </p:blipFill>
        <p:spPr>
          <a:xfrm>
            <a:off x="4433526" y="3941389"/>
            <a:ext cx="4031148" cy="2916611"/>
          </a:xfrm>
          <a:prstGeom prst="rect">
            <a:avLst/>
          </a:prstGeom>
        </p:spPr>
      </p:pic>
    </p:spTree>
    <p:extLst>
      <p:ext uri="{BB962C8B-B14F-4D97-AF65-F5344CB8AC3E}">
        <p14:creationId xmlns:p14="http://schemas.microsoft.com/office/powerpoint/2010/main" val="180935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10977564" cy="800219"/>
          </a:xfrm>
          <a:prstGeom prst="rect">
            <a:avLst/>
          </a:prstGeom>
          <a:noFill/>
        </p:spPr>
        <p:txBody>
          <a:bodyPr wrap="square" rtlCol="0">
            <a:spAutoFit/>
          </a:bodyPr>
          <a:lstStyle/>
          <a:p>
            <a:r>
              <a:rPr lang="en-US" sz="2800" b="1" dirty="0">
                <a:solidFill>
                  <a:schemeClr val="accent1"/>
                </a:solidFill>
              </a:rPr>
              <a:t>Q5: Simulation and comparison between linearized and actual model</a:t>
            </a:r>
          </a:p>
          <a:p>
            <a:r>
              <a:rPr lang="en-US" dirty="0">
                <a:solidFill>
                  <a:schemeClr val="accent1"/>
                </a:solidFill>
              </a:rPr>
              <a:t>Control of Inverted pendulum</a:t>
            </a:r>
            <a:endParaRPr lang="vi-VN" dirty="0">
              <a:solidFill>
                <a:schemeClr val="accent1"/>
              </a:solidFill>
            </a:endParaRPr>
          </a:p>
        </p:txBody>
      </p:sp>
      <p:sp>
        <p:nvSpPr>
          <p:cNvPr id="5" name="TextBox 4">
            <a:extLst>
              <a:ext uri="{FF2B5EF4-FFF2-40B4-BE49-F238E27FC236}">
                <a16:creationId xmlns:a16="http://schemas.microsoft.com/office/drawing/2014/main" id="{0200F847-D0F8-FE55-19E1-8C0F5FDF5578}"/>
              </a:ext>
            </a:extLst>
          </p:cNvPr>
          <p:cNvSpPr txBox="1"/>
          <p:nvPr/>
        </p:nvSpPr>
        <p:spPr>
          <a:xfrm>
            <a:off x="607218" y="1178898"/>
            <a:ext cx="7965282" cy="367216"/>
          </a:xfrm>
          <a:prstGeom prst="rect">
            <a:avLst/>
          </a:prstGeom>
          <a:noFill/>
        </p:spPr>
        <p:txBody>
          <a:bodyPr wrap="square">
            <a:spAutoFit/>
          </a:bodyPr>
          <a:lstStyle/>
          <a:p>
            <a:pPr marL="0" marR="0">
              <a:lnSpc>
                <a:spcPct val="107000"/>
              </a:lnSpc>
              <a:spcBef>
                <a:spcPts val="0"/>
              </a:spcBef>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For step u = 15(t)</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E9F5F38-C760-17D1-5E75-64CD6B6DFCE0}"/>
              </a:ext>
            </a:extLst>
          </p:cNvPr>
          <p:cNvSpPr txBox="1"/>
          <p:nvPr/>
        </p:nvSpPr>
        <p:spPr>
          <a:xfrm>
            <a:off x="8572500" y="4557713"/>
            <a:ext cx="2714625" cy="2031325"/>
          </a:xfrm>
          <a:prstGeom prst="rect">
            <a:avLst/>
          </a:prstGeom>
          <a:noFill/>
        </p:spPr>
        <p:txBody>
          <a:bodyPr wrap="square" rtlCol="0">
            <a:spAutoFit/>
          </a:bodyPr>
          <a:lstStyle/>
          <a:p>
            <a:r>
              <a:rPr lang="en-US" dirty="0"/>
              <a:t>For high value of peak of theta, the non-linear starts to be so much different from the linearized model, but the controller still can control the steady state error.</a:t>
            </a:r>
            <a:endParaRPr lang="vi-VN" dirty="0"/>
          </a:p>
        </p:txBody>
      </p:sp>
      <p:pic>
        <p:nvPicPr>
          <p:cNvPr id="6" name="Picture 5">
            <a:extLst>
              <a:ext uri="{FF2B5EF4-FFF2-40B4-BE49-F238E27FC236}">
                <a16:creationId xmlns:a16="http://schemas.microsoft.com/office/drawing/2014/main" id="{41D6CE9E-4083-EABD-E08B-2A2710B7531F}"/>
              </a:ext>
            </a:extLst>
          </p:cNvPr>
          <p:cNvPicPr>
            <a:picLocks noChangeAspect="1"/>
          </p:cNvPicPr>
          <p:nvPr/>
        </p:nvPicPr>
        <p:blipFill>
          <a:blip r:embed="rId2"/>
          <a:stretch>
            <a:fillRect/>
          </a:stretch>
        </p:blipFill>
        <p:spPr>
          <a:xfrm>
            <a:off x="2592691" y="1195483"/>
            <a:ext cx="3856409" cy="2802139"/>
          </a:xfrm>
          <a:prstGeom prst="rect">
            <a:avLst/>
          </a:prstGeom>
        </p:spPr>
      </p:pic>
      <p:pic>
        <p:nvPicPr>
          <p:cNvPr id="10" name="Picture 9">
            <a:extLst>
              <a:ext uri="{FF2B5EF4-FFF2-40B4-BE49-F238E27FC236}">
                <a16:creationId xmlns:a16="http://schemas.microsoft.com/office/drawing/2014/main" id="{B498AF71-5619-8DF2-61A4-5A47C6679E8E}"/>
              </a:ext>
            </a:extLst>
          </p:cNvPr>
          <p:cNvPicPr>
            <a:picLocks noChangeAspect="1"/>
          </p:cNvPicPr>
          <p:nvPr/>
        </p:nvPicPr>
        <p:blipFill>
          <a:blip r:embed="rId3"/>
          <a:stretch>
            <a:fillRect/>
          </a:stretch>
        </p:blipFill>
        <p:spPr>
          <a:xfrm>
            <a:off x="6449100" y="1228428"/>
            <a:ext cx="3856409" cy="2735919"/>
          </a:xfrm>
          <a:prstGeom prst="rect">
            <a:avLst/>
          </a:prstGeom>
        </p:spPr>
      </p:pic>
      <p:pic>
        <p:nvPicPr>
          <p:cNvPr id="12" name="Picture 11">
            <a:extLst>
              <a:ext uri="{FF2B5EF4-FFF2-40B4-BE49-F238E27FC236}">
                <a16:creationId xmlns:a16="http://schemas.microsoft.com/office/drawing/2014/main" id="{668A200B-AD04-148D-0CFC-92F8985CE2A3}"/>
              </a:ext>
            </a:extLst>
          </p:cNvPr>
          <p:cNvPicPr>
            <a:picLocks noChangeAspect="1"/>
          </p:cNvPicPr>
          <p:nvPr/>
        </p:nvPicPr>
        <p:blipFill>
          <a:blip r:embed="rId4"/>
          <a:stretch>
            <a:fillRect/>
          </a:stretch>
        </p:blipFill>
        <p:spPr>
          <a:xfrm>
            <a:off x="3998185" y="3964347"/>
            <a:ext cx="4074253" cy="2910181"/>
          </a:xfrm>
          <a:prstGeom prst="rect">
            <a:avLst/>
          </a:prstGeom>
        </p:spPr>
      </p:pic>
    </p:spTree>
    <p:extLst>
      <p:ext uri="{BB962C8B-B14F-4D97-AF65-F5344CB8AC3E}">
        <p14:creationId xmlns:p14="http://schemas.microsoft.com/office/powerpoint/2010/main" val="3846456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11251407" cy="800219"/>
          </a:xfrm>
          <a:prstGeom prst="rect">
            <a:avLst/>
          </a:prstGeom>
          <a:noFill/>
        </p:spPr>
        <p:txBody>
          <a:bodyPr wrap="square" rtlCol="0">
            <a:spAutoFit/>
          </a:bodyPr>
          <a:lstStyle/>
          <a:p>
            <a:r>
              <a:rPr lang="en-US" sz="2800" b="1" dirty="0">
                <a:solidFill>
                  <a:schemeClr val="accent1"/>
                </a:solidFill>
              </a:rPr>
              <a:t>Q5: Simulation and comparison between linearized and actual model</a:t>
            </a:r>
          </a:p>
          <a:p>
            <a:r>
              <a:rPr lang="en-US" dirty="0">
                <a:solidFill>
                  <a:schemeClr val="accent1"/>
                </a:solidFill>
              </a:rPr>
              <a:t>Control of Inverted pendulum</a:t>
            </a:r>
            <a:endParaRPr lang="vi-VN" dirty="0">
              <a:solidFill>
                <a:schemeClr val="accent1"/>
              </a:solidFill>
            </a:endParaRPr>
          </a:p>
        </p:txBody>
      </p:sp>
      <p:sp>
        <p:nvSpPr>
          <p:cNvPr id="5" name="TextBox 4">
            <a:extLst>
              <a:ext uri="{FF2B5EF4-FFF2-40B4-BE49-F238E27FC236}">
                <a16:creationId xmlns:a16="http://schemas.microsoft.com/office/drawing/2014/main" id="{0200F847-D0F8-FE55-19E1-8C0F5FDF5578}"/>
              </a:ext>
            </a:extLst>
          </p:cNvPr>
          <p:cNvSpPr txBox="1"/>
          <p:nvPr/>
        </p:nvSpPr>
        <p:spPr>
          <a:xfrm>
            <a:off x="607218" y="1178898"/>
            <a:ext cx="7965282" cy="367216"/>
          </a:xfrm>
          <a:prstGeom prst="rect">
            <a:avLst/>
          </a:prstGeom>
          <a:noFill/>
        </p:spPr>
        <p:txBody>
          <a:bodyPr wrap="square">
            <a:spAutoFit/>
          </a:bodyPr>
          <a:lstStyle/>
          <a:p>
            <a:pPr marL="0" marR="0">
              <a:lnSpc>
                <a:spcPct val="107000"/>
              </a:lnSpc>
              <a:spcBef>
                <a:spcPts val="0"/>
              </a:spcBef>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For step u = 20(t)</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E9F5F38-C760-17D1-5E75-64CD6B6DFCE0}"/>
              </a:ext>
            </a:extLst>
          </p:cNvPr>
          <p:cNvSpPr txBox="1"/>
          <p:nvPr/>
        </p:nvSpPr>
        <p:spPr>
          <a:xfrm>
            <a:off x="8572500" y="4557713"/>
            <a:ext cx="2714625" cy="369332"/>
          </a:xfrm>
          <a:prstGeom prst="rect">
            <a:avLst/>
          </a:prstGeom>
          <a:noFill/>
        </p:spPr>
        <p:txBody>
          <a:bodyPr wrap="square" rtlCol="0">
            <a:spAutoFit/>
          </a:bodyPr>
          <a:lstStyle/>
          <a:p>
            <a:r>
              <a:rPr lang="en-US" dirty="0"/>
              <a:t>T</a:t>
            </a:r>
            <a:endParaRPr lang="vi-VN" dirty="0"/>
          </a:p>
        </p:txBody>
      </p:sp>
      <p:pic>
        <p:nvPicPr>
          <p:cNvPr id="4" name="Picture 3">
            <a:extLst>
              <a:ext uri="{FF2B5EF4-FFF2-40B4-BE49-F238E27FC236}">
                <a16:creationId xmlns:a16="http://schemas.microsoft.com/office/drawing/2014/main" id="{CEC3E2C6-6E3F-5A9B-40D9-028E3CCFE29E}"/>
              </a:ext>
            </a:extLst>
          </p:cNvPr>
          <p:cNvPicPr>
            <a:picLocks noChangeAspect="1"/>
          </p:cNvPicPr>
          <p:nvPr/>
        </p:nvPicPr>
        <p:blipFill>
          <a:blip r:embed="rId2"/>
          <a:stretch>
            <a:fillRect/>
          </a:stretch>
        </p:blipFill>
        <p:spPr>
          <a:xfrm>
            <a:off x="2613937" y="1228427"/>
            <a:ext cx="3835163" cy="2781013"/>
          </a:xfrm>
          <a:prstGeom prst="rect">
            <a:avLst/>
          </a:prstGeom>
        </p:spPr>
      </p:pic>
      <p:pic>
        <p:nvPicPr>
          <p:cNvPr id="9" name="Picture 8">
            <a:extLst>
              <a:ext uri="{FF2B5EF4-FFF2-40B4-BE49-F238E27FC236}">
                <a16:creationId xmlns:a16="http://schemas.microsoft.com/office/drawing/2014/main" id="{8CC6C884-F29E-5DF2-C7A9-669570941A3F}"/>
              </a:ext>
            </a:extLst>
          </p:cNvPr>
          <p:cNvPicPr>
            <a:picLocks noChangeAspect="1"/>
          </p:cNvPicPr>
          <p:nvPr/>
        </p:nvPicPr>
        <p:blipFill>
          <a:blip r:embed="rId3"/>
          <a:stretch>
            <a:fillRect/>
          </a:stretch>
        </p:blipFill>
        <p:spPr>
          <a:xfrm>
            <a:off x="6449100" y="1228428"/>
            <a:ext cx="3787667" cy="2735919"/>
          </a:xfrm>
          <a:prstGeom prst="rect">
            <a:avLst/>
          </a:prstGeom>
        </p:spPr>
      </p:pic>
      <p:pic>
        <p:nvPicPr>
          <p:cNvPr id="13" name="Picture 12">
            <a:extLst>
              <a:ext uri="{FF2B5EF4-FFF2-40B4-BE49-F238E27FC236}">
                <a16:creationId xmlns:a16="http://schemas.microsoft.com/office/drawing/2014/main" id="{F0B136DE-B48A-019C-7FC0-635872872AE0}"/>
              </a:ext>
            </a:extLst>
          </p:cNvPr>
          <p:cNvPicPr>
            <a:picLocks noChangeAspect="1"/>
          </p:cNvPicPr>
          <p:nvPr/>
        </p:nvPicPr>
        <p:blipFill>
          <a:blip r:embed="rId4"/>
          <a:stretch>
            <a:fillRect/>
          </a:stretch>
        </p:blipFill>
        <p:spPr>
          <a:xfrm>
            <a:off x="3820742" y="3935167"/>
            <a:ext cx="4080245" cy="2922833"/>
          </a:xfrm>
          <a:prstGeom prst="rect">
            <a:avLst/>
          </a:prstGeom>
        </p:spPr>
      </p:pic>
    </p:spTree>
    <p:extLst>
      <p:ext uri="{BB962C8B-B14F-4D97-AF65-F5344CB8AC3E}">
        <p14:creationId xmlns:p14="http://schemas.microsoft.com/office/powerpoint/2010/main" val="24369432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10822782" cy="800219"/>
          </a:xfrm>
          <a:prstGeom prst="rect">
            <a:avLst/>
          </a:prstGeom>
          <a:noFill/>
        </p:spPr>
        <p:txBody>
          <a:bodyPr wrap="square" rtlCol="0">
            <a:spAutoFit/>
          </a:bodyPr>
          <a:lstStyle/>
          <a:p>
            <a:r>
              <a:rPr lang="en-US" sz="2800" b="1" dirty="0">
                <a:solidFill>
                  <a:schemeClr val="accent1"/>
                </a:solidFill>
              </a:rPr>
              <a:t>Q5: Simulation and comparison between linearized and actual model</a:t>
            </a:r>
          </a:p>
          <a:p>
            <a:r>
              <a:rPr lang="en-US" dirty="0">
                <a:solidFill>
                  <a:schemeClr val="accent1"/>
                </a:solidFill>
              </a:rPr>
              <a:t>Control of Inverted pendulum</a:t>
            </a:r>
            <a:endParaRPr lang="vi-VN" dirty="0">
              <a:solidFill>
                <a:schemeClr val="accent1"/>
              </a:solidFill>
            </a:endParaRPr>
          </a:p>
        </p:txBody>
      </p:sp>
      <p:sp>
        <p:nvSpPr>
          <p:cNvPr id="5" name="TextBox 4">
            <a:extLst>
              <a:ext uri="{FF2B5EF4-FFF2-40B4-BE49-F238E27FC236}">
                <a16:creationId xmlns:a16="http://schemas.microsoft.com/office/drawing/2014/main" id="{0200F847-D0F8-FE55-19E1-8C0F5FDF5578}"/>
              </a:ext>
            </a:extLst>
          </p:cNvPr>
          <p:cNvSpPr txBox="1"/>
          <p:nvPr/>
        </p:nvSpPr>
        <p:spPr>
          <a:xfrm>
            <a:off x="607218" y="1178898"/>
            <a:ext cx="7965282" cy="367216"/>
          </a:xfrm>
          <a:prstGeom prst="rect">
            <a:avLst/>
          </a:prstGeom>
          <a:noFill/>
        </p:spPr>
        <p:txBody>
          <a:bodyPr wrap="square">
            <a:spAutoFit/>
          </a:bodyPr>
          <a:lstStyle/>
          <a:p>
            <a:pPr marL="0" marR="0">
              <a:lnSpc>
                <a:spcPct val="107000"/>
              </a:lnSpc>
              <a:spcBef>
                <a:spcPts val="0"/>
              </a:spcBef>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For step u = 25(t)</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E9F5F38-C760-17D1-5E75-64CD6B6DFCE0}"/>
              </a:ext>
            </a:extLst>
          </p:cNvPr>
          <p:cNvSpPr txBox="1"/>
          <p:nvPr/>
        </p:nvSpPr>
        <p:spPr>
          <a:xfrm>
            <a:off x="8572500" y="4557713"/>
            <a:ext cx="2714625" cy="1754326"/>
          </a:xfrm>
          <a:prstGeom prst="rect">
            <a:avLst/>
          </a:prstGeom>
          <a:noFill/>
        </p:spPr>
        <p:txBody>
          <a:bodyPr wrap="square" rtlCol="0">
            <a:spAutoFit/>
          </a:bodyPr>
          <a:lstStyle/>
          <a:p>
            <a:r>
              <a:rPr lang="en-US" dirty="0"/>
              <a:t>The dynamics of linearized model cannot catch the actual model. However, the system still control the  position and angle to desired ones.</a:t>
            </a:r>
            <a:endParaRPr lang="vi-VN" dirty="0"/>
          </a:p>
        </p:txBody>
      </p:sp>
      <p:pic>
        <p:nvPicPr>
          <p:cNvPr id="4" name="Picture 3">
            <a:extLst>
              <a:ext uri="{FF2B5EF4-FFF2-40B4-BE49-F238E27FC236}">
                <a16:creationId xmlns:a16="http://schemas.microsoft.com/office/drawing/2014/main" id="{D96A2E7D-1D2B-1397-EFC9-6B6F666D69D8}"/>
              </a:ext>
            </a:extLst>
          </p:cNvPr>
          <p:cNvPicPr>
            <a:picLocks noChangeAspect="1"/>
          </p:cNvPicPr>
          <p:nvPr/>
        </p:nvPicPr>
        <p:blipFill>
          <a:blip r:embed="rId2"/>
          <a:stretch>
            <a:fillRect/>
          </a:stretch>
        </p:blipFill>
        <p:spPr>
          <a:xfrm>
            <a:off x="2625653" y="1228428"/>
            <a:ext cx="3823447" cy="2735919"/>
          </a:xfrm>
          <a:prstGeom prst="rect">
            <a:avLst/>
          </a:prstGeom>
        </p:spPr>
      </p:pic>
      <p:pic>
        <p:nvPicPr>
          <p:cNvPr id="9" name="Picture 8">
            <a:extLst>
              <a:ext uri="{FF2B5EF4-FFF2-40B4-BE49-F238E27FC236}">
                <a16:creationId xmlns:a16="http://schemas.microsoft.com/office/drawing/2014/main" id="{3DD8A576-F305-F16C-E3C9-28C173370EC3}"/>
              </a:ext>
            </a:extLst>
          </p:cNvPr>
          <p:cNvPicPr>
            <a:picLocks noChangeAspect="1"/>
          </p:cNvPicPr>
          <p:nvPr/>
        </p:nvPicPr>
        <p:blipFill>
          <a:blip r:embed="rId3"/>
          <a:stretch>
            <a:fillRect/>
          </a:stretch>
        </p:blipFill>
        <p:spPr>
          <a:xfrm>
            <a:off x="6449100" y="1199853"/>
            <a:ext cx="3823447" cy="2737861"/>
          </a:xfrm>
          <a:prstGeom prst="rect">
            <a:avLst/>
          </a:prstGeom>
        </p:spPr>
      </p:pic>
      <p:pic>
        <p:nvPicPr>
          <p:cNvPr id="13" name="Picture 12">
            <a:extLst>
              <a:ext uri="{FF2B5EF4-FFF2-40B4-BE49-F238E27FC236}">
                <a16:creationId xmlns:a16="http://schemas.microsoft.com/office/drawing/2014/main" id="{8768296C-68D2-CFF0-1068-3AE5773EF37C}"/>
              </a:ext>
            </a:extLst>
          </p:cNvPr>
          <p:cNvPicPr>
            <a:picLocks noChangeAspect="1"/>
          </p:cNvPicPr>
          <p:nvPr/>
        </p:nvPicPr>
        <p:blipFill>
          <a:blip r:embed="rId4"/>
          <a:stretch>
            <a:fillRect/>
          </a:stretch>
        </p:blipFill>
        <p:spPr>
          <a:xfrm>
            <a:off x="3843146" y="3937714"/>
            <a:ext cx="4101609" cy="2920286"/>
          </a:xfrm>
          <a:prstGeom prst="rect">
            <a:avLst/>
          </a:prstGeom>
        </p:spPr>
      </p:pic>
    </p:spTree>
    <p:extLst>
      <p:ext uri="{BB962C8B-B14F-4D97-AF65-F5344CB8AC3E}">
        <p14:creationId xmlns:p14="http://schemas.microsoft.com/office/powerpoint/2010/main" val="2983037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10708482" cy="800219"/>
          </a:xfrm>
          <a:prstGeom prst="rect">
            <a:avLst/>
          </a:prstGeom>
          <a:noFill/>
        </p:spPr>
        <p:txBody>
          <a:bodyPr wrap="square" rtlCol="0">
            <a:spAutoFit/>
          </a:bodyPr>
          <a:lstStyle/>
          <a:p>
            <a:r>
              <a:rPr lang="en-US" sz="2800" b="1" dirty="0">
                <a:solidFill>
                  <a:schemeClr val="accent1"/>
                </a:solidFill>
              </a:rPr>
              <a:t>Q5: Simulation and comparison between linearized and actual model</a:t>
            </a:r>
          </a:p>
          <a:p>
            <a:r>
              <a:rPr lang="en-US" dirty="0">
                <a:solidFill>
                  <a:schemeClr val="accent1"/>
                </a:solidFill>
              </a:rPr>
              <a:t>Control of Inverted pendulum</a:t>
            </a:r>
            <a:endParaRPr lang="vi-VN" dirty="0">
              <a:solidFill>
                <a:schemeClr val="accent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00F847-D0F8-FE55-19E1-8C0F5FDF5578}"/>
                  </a:ext>
                </a:extLst>
              </p:cNvPr>
              <p:cNvSpPr txBox="1"/>
              <p:nvPr/>
            </p:nvSpPr>
            <p:spPr>
              <a:xfrm>
                <a:off x="607218" y="1178898"/>
                <a:ext cx="7965282" cy="2749535"/>
              </a:xfrm>
              <a:prstGeom prst="rect">
                <a:avLst/>
              </a:prstGeom>
              <a:noFill/>
            </p:spPr>
            <p:txBody>
              <a:bodyPr wrap="square">
                <a:spAutoFit/>
              </a:bodyPr>
              <a:lstStyle/>
              <a:p>
                <a:pPr marL="0" marR="0">
                  <a:lnSpc>
                    <a:spcPct val="107000"/>
                  </a:lnSpc>
                  <a:spcBef>
                    <a:spcPts val="0"/>
                  </a:spcBef>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Conclusion</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Arial" panose="020B0604020202020204" pitchFamily="34" charset="0"/>
                  </a:rPr>
                  <a:t>The linearized model can fit well the actual non-linear model with small values of theta (around 0-0.5 for peak </a:t>
                </a:r>
                <a14:m>
                  <m:oMath xmlns:m="http://schemas.openxmlformats.org/officeDocument/2006/math">
                    <m:r>
                      <a:rPr lang="en-US" sz="1800" b="0" i="1" smtClean="0">
                        <a:effectLst/>
                        <a:latin typeface="Cambria Math" panose="02040503050406030204" pitchFamily="18" charset="0"/>
                        <a:ea typeface="Arial" panose="020B0604020202020204" pitchFamily="34" charset="0"/>
                        <a:cs typeface="Arial" panose="020B0604020202020204" pitchFamily="34" charset="0"/>
                      </a:rPr>
                      <m:t>𝜃</m:t>
                    </m:r>
                  </m:oMath>
                </a14:m>
                <a:r>
                  <a:rPr lang="en-US" sz="1800" dirty="0">
                    <a:effectLst/>
                    <a:latin typeface="Arial" panose="020B0604020202020204" pitchFamily="34" charset="0"/>
                    <a:ea typeface="Arial" panose="020B0604020202020204" pitchFamily="34" charset="0"/>
                    <a:cs typeface="Arial" panose="020B0604020202020204" pitchFamily="34" charset="0"/>
                  </a:rPr>
                  <a:t>)</a:t>
                </a:r>
              </a:p>
              <a:p>
                <a:pPr marL="285750" marR="0" indent="-285750">
                  <a:lnSpc>
                    <a:spcPct val="107000"/>
                  </a:lnSpc>
                  <a:spcBef>
                    <a:spcPts val="0"/>
                  </a:spcBef>
                  <a:spcAft>
                    <a:spcPts val="800"/>
                  </a:spcAft>
                  <a:buFont typeface="Arial" panose="020B0604020202020204" pitchFamily="34" charset="0"/>
                  <a:buChar char="•"/>
                </a:pPr>
                <a:r>
                  <a:rPr lang="en-US" dirty="0">
                    <a:latin typeface="Arial" panose="020B0604020202020204" pitchFamily="34" charset="0"/>
                    <a:ea typeface="Arial" panose="020B0604020202020204" pitchFamily="34" charset="0"/>
                    <a:cs typeface="Arial" panose="020B0604020202020204" pitchFamily="34" charset="0"/>
                  </a:rPr>
                  <a:t>The dynamics change significantly with high values of </a:t>
                </a:r>
                <a14:m>
                  <m:oMath xmlns:m="http://schemas.openxmlformats.org/officeDocument/2006/math">
                    <m:r>
                      <a:rPr lang="en-US" b="0" i="1" smtClean="0">
                        <a:latin typeface="Cambria Math" panose="02040503050406030204" pitchFamily="18" charset="0"/>
                        <a:ea typeface="Arial" panose="020B0604020202020204" pitchFamily="34" charset="0"/>
                        <a:cs typeface="Arial" panose="020B0604020202020204" pitchFamily="34" charset="0"/>
                      </a:rPr>
                      <m:t>𝜃</m:t>
                    </m:r>
                  </m:oMath>
                </a14:m>
                <a:r>
                  <a:rPr lang="en-US" sz="1800" dirty="0">
                    <a:effectLst/>
                    <a:latin typeface="Arial" panose="020B0604020202020204" pitchFamily="34" charset="0"/>
                    <a:ea typeface="Arial" panose="020B0604020202020204" pitchFamily="34" charset="0"/>
                    <a:cs typeface="Arial" panose="020B0604020202020204" pitchFamily="34" charset="0"/>
                  </a:rPr>
                  <a:t>, but the controllers still do good in bringing the pendulum position and angle to desired positions. However, the command must work really hard to do it, as it can be shown from above figure</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Arial" panose="020B0604020202020204" pitchFamily="34" charset="0"/>
                  </a:rPr>
                  <a:t> There are always slight overshoots</a:t>
                </a: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0200F847-D0F8-FE55-19E1-8C0F5FDF5578}"/>
                  </a:ext>
                </a:extLst>
              </p:cNvPr>
              <p:cNvSpPr txBox="1">
                <a:spLocks noRot="1" noChangeAspect="1" noMove="1" noResize="1" noEditPoints="1" noAdjustHandles="1" noChangeArrowheads="1" noChangeShapeType="1" noTextEdit="1"/>
              </p:cNvSpPr>
              <p:nvPr/>
            </p:nvSpPr>
            <p:spPr>
              <a:xfrm>
                <a:off x="607218" y="1178898"/>
                <a:ext cx="7965282" cy="2749535"/>
              </a:xfrm>
              <a:prstGeom prst="rect">
                <a:avLst/>
              </a:prstGeom>
              <a:blipFill>
                <a:blip r:embed="rId2"/>
                <a:stretch>
                  <a:fillRect l="-689" t="-1109" b="-2661"/>
                </a:stretch>
              </a:blipFill>
            </p:spPr>
            <p:txBody>
              <a:bodyPr/>
              <a:lstStyle/>
              <a:p>
                <a:r>
                  <a:rPr lang="vi-VN">
                    <a:noFill/>
                  </a:rPr>
                  <a:t> </a:t>
                </a:r>
              </a:p>
            </p:txBody>
          </p:sp>
        </mc:Fallback>
      </mc:AlternateContent>
    </p:spTree>
    <p:extLst>
      <p:ext uri="{BB962C8B-B14F-4D97-AF65-F5344CB8AC3E}">
        <p14:creationId xmlns:p14="http://schemas.microsoft.com/office/powerpoint/2010/main" val="26037177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10708482" cy="800219"/>
          </a:xfrm>
          <a:prstGeom prst="rect">
            <a:avLst/>
          </a:prstGeom>
          <a:noFill/>
        </p:spPr>
        <p:txBody>
          <a:bodyPr wrap="square" rtlCol="0">
            <a:spAutoFit/>
          </a:bodyPr>
          <a:lstStyle/>
          <a:p>
            <a:r>
              <a:rPr lang="en-US" sz="2800" b="1" dirty="0">
                <a:solidFill>
                  <a:schemeClr val="accent1"/>
                </a:solidFill>
              </a:rPr>
              <a:t>What we learn from this project?</a:t>
            </a:r>
          </a:p>
          <a:p>
            <a:r>
              <a:rPr lang="en-US" dirty="0">
                <a:solidFill>
                  <a:schemeClr val="accent1"/>
                </a:solidFill>
              </a:rPr>
              <a:t>Control of Inverted pendulum</a:t>
            </a:r>
            <a:endParaRPr lang="vi-VN" dirty="0">
              <a:solidFill>
                <a:schemeClr val="accent1"/>
              </a:solidFill>
            </a:endParaRPr>
          </a:p>
        </p:txBody>
      </p:sp>
      <p:sp>
        <p:nvSpPr>
          <p:cNvPr id="5" name="TextBox 4">
            <a:extLst>
              <a:ext uri="{FF2B5EF4-FFF2-40B4-BE49-F238E27FC236}">
                <a16:creationId xmlns:a16="http://schemas.microsoft.com/office/drawing/2014/main" id="{0200F847-D0F8-FE55-19E1-8C0F5FDF5578}"/>
              </a:ext>
            </a:extLst>
          </p:cNvPr>
          <p:cNvSpPr txBox="1"/>
          <p:nvPr/>
        </p:nvSpPr>
        <p:spPr>
          <a:xfrm>
            <a:off x="607218" y="1178898"/>
            <a:ext cx="7965282" cy="255576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a:t>
            </a:r>
            <a:r>
              <a:rPr lang="en-US" dirty="0">
                <a:latin typeface="Arial" panose="020B0604020202020204" pitchFamily="34" charset="0"/>
                <a:ea typeface="Yu Mincho" panose="02020400000000000000" pitchFamily="18" charset="-128"/>
                <a:cs typeface="Arial" panose="020B0604020202020204" pitchFamily="34" charset="0"/>
              </a:rPr>
              <a:t>Deriving state space model of non-linear systems, linearized systems</a:t>
            </a:r>
          </a:p>
          <a:p>
            <a:pPr marL="0" marR="0">
              <a:lnSpc>
                <a:spcPct val="107000"/>
              </a:lnSpc>
              <a:spcBef>
                <a:spcPts val="0"/>
              </a:spcBef>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-Assessing stability of open-loop, and closed loop systems using characteristic polynomials, Nyquist diagrams, polar diagrams, bode diagrams</a:t>
            </a:r>
          </a:p>
          <a:p>
            <a:pPr marL="0" marR="0">
              <a:lnSpc>
                <a:spcPct val="107000"/>
              </a:lnSpc>
              <a:spcBef>
                <a:spcPts val="0"/>
              </a:spcBef>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-Designing compensators to meet the specifications</a:t>
            </a:r>
          </a:p>
          <a:p>
            <a:pPr marL="0" marR="0">
              <a:lnSpc>
                <a:spcPct val="107000"/>
              </a:lnSpc>
              <a:spcBef>
                <a:spcPts val="0"/>
              </a:spcBef>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-Using Simulink to verify our results</a:t>
            </a:r>
          </a:p>
          <a:p>
            <a:pPr marL="0" marR="0">
              <a:lnSpc>
                <a:spcPct val="107000"/>
              </a:lnSpc>
              <a:spcBef>
                <a:spcPts val="0"/>
              </a:spcBef>
              <a:spcAft>
                <a:spcPts val="800"/>
              </a:spcAft>
            </a:pPr>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537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3E353D-3E27-F0F8-6557-243BA06A6347}"/>
              </a:ext>
            </a:extLst>
          </p:cNvPr>
          <p:cNvSpPr txBox="1"/>
          <p:nvPr/>
        </p:nvSpPr>
        <p:spPr>
          <a:xfrm>
            <a:off x="2586039" y="2428876"/>
            <a:ext cx="7543800" cy="1754326"/>
          </a:xfrm>
          <a:prstGeom prst="rect">
            <a:avLst/>
          </a:prstGeom>
          <a:noFill/>
        </p:spPr>
        <p:txBody>
          <a:bodyPr wrap="square" rtlCol="0">
            <a:spAutoFit/>
          </a:bodyPr>
          <a:lstStyle/>
          <a:p>
            <a:pPr algn="ctr"/>
            <a:r>
              <a:rPr lang="en-US" sz="5400" dirty="0">
                <a:solidFill>
                  <a:schemeClr val="accent1"/>
                </a:solidFill>
              </a:rPr>
              <a:t>Thank you for listening!! Happy Tet’s Holiday!!</a:t>
            </a:r>
            <a:endParaRPr lang="vi-VN" sz="5400" dirty="0">
              <a:solidFill>
                <a:schemeClr val="accent1"/>
              </a:solidFill>
            </a:endParaRPr>
          </a:p>
        </p:txBody>
      </p:sp>
    </p:spTree>
    <p:extLst>
      <p:ext uri="{BB962C8B-B14F-4D97-AF65-F5344CB8AC3E}">
        <p14:creationId xmlns:p14="http://schemas.microsoft.com/office/powerpoint/2010/main" val="98014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9" y="378679"/>
            <a:ext cx="8293894" cy="800219"/>
          </a:xfrm>
          <a:prstGeom prst="rect">
            <a:avLst/>
          </a:prstGeom>
          <a:noFill/>
        </p:spPr>
        <p:txBody>
          <a:bodyPr wrap="square" rtlCol="0">
            <a:spAutoFit/>
          </a:bodyPr>
          <a:lstStyle/>
          <a:p>
            <a:r>
              <a:rPr lang="en-US" sz="2800" b="1" dirty="0">
                <a:solidFill>
                  <a:schemeClr val="accent1"/>
                </a:solidFill>
              </a:rPr>
              <a:t>Q1: State-space model of non-linear system</a:t>
            </a:r>
          </a:p>
          <a:p>
            <a:r>
              <a:rPr lang="en-US" dirty="0">
                <a:solidFill>
                  <a:schemeClr val="accent1"/>
                </a:solidFill>
              </a:rPr>
              <a:t>Control of Inverted pendulum</a:t>
            </a:r>
            <a:endParaRPr lang="vi-VN" dirty="0">
              <a:solidFill>
                <a:schemeClr val="accent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0C8DBF-7CE2-0EF8-84A0-C214DE8EC780}"/>
                  </a:ext>
                </a:extLst>
              </p:cNvPr>
              <p:cNvSpPr txBox="1"/>
              <p:nvPr/>
            </p:nvSpPr>
            <p:spPr>
              <a:xfrm>
                <a:off x="2586039" y="1307367"/>
                <a:ext cx="7572374" cy="531337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Substitute</a:t>
                </a:r>
                <a:r>
                  <a:rPr lang="vi-VN" sz="1800" dirty="0">
                    <a:effectLst/>
                    <a:latin typeface="Arial" panose="020B0604020202020204" pitchFamily="34" charset="0"/>
                    <a:ea typeface="Yu Mincho" panose="02020400000000000000" pitchFamily="18" charset="-128"/>
                    <a:cs typeface="Arial" panose="020B0604020202020204" pitchFamily="34" charset="0"/>
                  </a:rPr>
                  <a:t> (4) into (3), </a:t>
                </a:r>
                <a:r>
                  <a:rPr lang="en-US" sz="1800" dirty="0">
                    <a:effectLst/>
                    <a:latin typeface="Arial" panose="020B0604020202020204" pitchFamily="34" charset="0"/>
                    <a:ea typeface="Yu Mincho" panose="02020400000000000000" pitchFamily="18" charset="-128"/>
                    <a:cs typeface="Arial" panose="020B0604020202020204" pitchFamily="34" charset="0"/>
                  </a:rPr>
                  <a:t>we obtain:</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m:t>
                          </m:r>
                        </m:den>
                      </m:f>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𝑔𝑠𝑖𝑛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r>
                            <a:rPr lang="en-US" sz="1800" i="1">
                              <a:effectLst/>
                              <a:latin typeface="Cambria Math" panose="02040503050406030204" pitchFamily="18" charset="0"/>
                              <a:ea typeface="Yu Mincho" panose="02020400000000000000" pitchFamily="18" charset="-128"/>
                              <a:cs typeface="Arial" panose="020B0604020202020204" pitchFamily="34" charset="0"/>
                            </a:rPr>
                            <m:t>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𝑀𝑔𝑠𝑖𝑛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𝑚𝑔𝑠𝑖</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𝑛</m:t>
                              </m:r>
                            </m:e>
                            <m:sup>
                              <m:r>
                                <a:rPr lang="en-US" sz="1800" i="1">
                                  <a:effectLst/>
                                  <a:latin typeface="Cambria Math" panose="02040503050406030204" pitchFamily="18" charset="0"/>
                                  <a:ea typeface="Yu Mincho" panose="02020400000000000000" pitchFamily="18" charset="-128"/>
                                  <a:cs typeface="Arial" panose="020B0604020202020204" pitchFamily="34" charset="0"/>
                                </a:rPr>
                                <m:t>3</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𝑚𝑔𝑠𝑖𝑛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func>
                            <m:func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uncPr>
                            <m:fName>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cos</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fName>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func>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𝑚𝑠𝑖</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𝑛</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𝑚𝑙</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𝑚𝑠𝑖</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𝑛</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den>
                      </m:f>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 </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With that, we obtain the state space model:</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1"/>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e>
                                </m:acc>
                              </m:e>
                            </m:mr>
                            <m:m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e>
                                </m:acc>
                              </m:e>
                            </m:mr>
                            <m:m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e>
                                </m:acc>
                              </m:e>
                            </m:mr>
                            <m:m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e>
                                </m:acc>
                              </m:e>
                            </m:mr>
                          </m:m>
                        </m:e>
                      </m:d>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1"/>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e>
                            </m:mr>
                            <m:m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acc>
                              </m:e>
                            </m:mr>
                            <m:m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e>
                            </m:mr>
                            <m:mr>
                              <m:e>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acc>
                              </m:e>
                            </m:mr>
                          </m:m>
                        </m:e>
                      </m:d>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1"/>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e>
                            </m:m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𝑚𝑙</m:t>
                                    </m:r>
                                    <m:sSubSup>
                                      <m:sSub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bSup>
                                    <m:r>
                                      <a:rPr lang="en-US" sz="1800" i="1">
                                        <a:effectLst/>
                                        <a:latin typeface="Cambria Math" panose="02040503050406030204" pitchFamily="18" charset="0"/>
                                        <a:ea typeface="Yu Mincho" panose="02020400000000000000" pitchFamily="18" charset="-128"/>
                                        <a:cs typeface="Arial" panose="020B0604020202020204" pitchFamily="34" charset="0"/>
                                      </a:rPr>
                                      <m:t>𝑠𝑖𝑛</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𝑚𝑔𝑐𝑜𝑠</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𝑠𝑖𝑛</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num>
                                  <m:den>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𝑚𝑠𝑖</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𝑛</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e>
                                    </m:d>
                                  </m:den>
                                </m:f>
                              </m:e>
                            </m:mr>
                            <m:m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e>
                            </m:m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𝑔𝑠𝑖𝑛</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𝑚𝑙</m:t>
                                    </m:r>
                                    <m:sSubSup>
                                      <m:sSub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bSup>
                                    <m:r>
                                      <a:rPr lang="en-US" sz="1800" i="1">
                                        <a:effectLst/>
                                        <a:latin typeface="Cambria Math" panose="02040503050406030204" pitchFamily="18" charset="0"/>
                                        <a:ea typeface="Yu Mincho" panose="02020400000000000000" pitchFamily="18" charset="-128"/>
                                        <a:cs typeface="Arial" panose="020B0604020202020204" pitchFamily="34" charset="0"/>
                                      </a:rPr>
                                      <m:t>𝑠𝑖𝑛</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𝑐𝑜𝑠</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𝑚𝑠𝑖</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r>
                                          <a:rPr lang="en-US" sz="1800" i="1">
                                            <a:effectLst/>
                                            <a:latin typeface="Cambria Math" panose="02040503050406030204" pitchFamily="18" charset="0"/>
                                            <a:ea typeface="Yu Mincho" panose="02020400000000000000" pitchFamily="18" charset="-128"/>
                                            <a:cs typeface="Arial" panose="020B0604020202020204" pitchFamily="34" charset="0"/>
                                          </a:rPr>
                                          <m:t>𝑛</m:t>
                                        </m:r>
                                      </m:e>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p>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den>
                                </m:f>
                              </m:e>
                            </m:mr>
                          </m:m>
                        </m:e>
                      </m:d>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A60C8DBF-7CE2-0EF8-84A0-C214DE8EC780}"/>
                  </a:ext>
                </a:extLst>
              </p:cNvPr>
              <p:cNvSpPr txBox="1">
                <a:spLocks noRot="1" noChangeAspect="1" noMove="1" noResize="1" noEditPoints="1" noAdjustHandles="1" noChangeArrowheads="1" noChangeShapeType="1" noTextEdit="1"/>
              </p:cNvSpPr>
              <p:nvPr/>
            </p:nvSpPr>
            <p:spPr>
              <a:xfrm>
                <a:off x="2586039" y="1307367"/>
                <a:ext cx="7572374" cy="5313378"/>
              </a:xfrm>
              <a:prstGeom prst="rect">
                <a:avLst/>
              </a:prstGeom>
              <a:blipFill>
                <a:blip r:embed="rId2"/>
                <a:stretch>
                  <a:fillRect l="-644" t="-573"/>
                </a:stretch>
              </a:blipFill>
            </p:spPr>
            <p:txBody>
              <a:bodyPr/>
              <a:lstStyle/>
              <a:p>
                <a:r>
                  <a:rPr lang="vi-VN">
                    <a:noFill/>
                  </a:rPr>
                  <a:t> </a:t>
                </a:r>
              </a:p>
            </p:txBody>
          </p:sp>
        </mc:Fallback>
      </mc:AlternateContent>
    </p:spTree>
    <p:extLst>
      <p:ext uri="{BB962C8B-B14F-4D97-AF65-F5344CB8AC3E}">
        <p14:creationId xmlns:p14="http://schemas.microsoft.com/office/powerpoint/2010/main" val="1727993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95B365-1952-851C-0C60-440AEEC45F79}"/>
              </a:ext>
            </a:extLst>
          </p:cNvPr>
          <p:cNvSpPr txBox="1"/>
          <p:nvPr/>
        </p:nvSpPr>
        <p:spPr>
          <a:xfrm>
            <a:off x="3046810" y="3244334"/>
            <a:ext cx="6093618" cy="369332"/>
          </a:xfrm>
          <a:prstGeom prst="rect">
            <a:avLst/>
          </a:prstGeom>
          <a:noFill/>
        </p:spPr>
        <p:txBody>
          <a:bodyPr wrap="square">
            <a:spAutoFit/>
          </a:bodyPr>
          <a:lstStyle/>
          <a:p>
            <a:endParaRPr lang="vi-VN" dirty="0"/>
          </a:p>
        </p:txBody>
      </p:sp>
    </p:spTree>
    <p:extLst>
      <p:ext uri="{BB962C8B-B14F-4D97-AF65-F5344CB8AC3E}">
        <p14:creationId xmlns:p14="http://schemas.microsoft.com/office/powerpoint/2010/main" val="38330111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80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Q2: State-space model of linearized system </a:t>
            </a:r>
          </a:p>
          <a:p>
            <a:r>
              <a:rPr lang="en-US" dirty="0">
                <a:solidFill>
                  <a:schemeClr val="accent1"/>
                </a:solidFill>
              </a:rPr>
              <a:t>Control of Inverted pendulum</a:t>
            </a:r>
            <a:endParaRPr lang="vi-VN" dirty="0">
              <a:solidFill>
                <a:schemeClr val="accent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E12009-4E3D-92E6-FF1B-9FA95D42E337}"/>
                  </a:ext>
                </a:extLst>
              </p:cNvPr>
              <p:cNvSpPr txBox="1"/>
              <p:nvPr/>
            </p:nvSpPr>
            <p:spPr>
              <a:xfrm>
                <a:off x="2693194" y="1328737"/>
                <a:ext cx="7565231" cy="361797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For neighboring of </a:t>
                </a:r>
                <a14:m>
                  <m:oMath xmlns:m="http://schemas.openxmlformats.org/officeDocument/2006/math">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sSup>
                      <m:s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pPr>
                      <m:e>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 0 0 0 0</m:t>
                            </m:r>
                          </m:e>
                        </m:d>
                      </m:e>
                      <m:sup>
                        <m:r>
                          <a:rPr lang="en-US" sz="1800" i="1">
                            <a:effectLst/>
                            <a:latin typeface="Cambria Math" panose="02040503050406030204" pitchFamily="18" charset="0"/>
                            <a:ea typeface="Yu Mincho" panose="02020400000000000000" pitchFamily="18" charset="-128"/>
                            <a:cs typeface="Arial" panose="020B0604020202020204" pitchFamily="34" charset="0"/>
                          </a:rPr>
                          <m:t>𝑇</m:t>
                        </m:r>
                      </m:sup>
                    </m:sSup>
                  </m:oMath>
                </a14:m>
                <a:r>
                  <a:rPr lang="en-US" sz="1800" dirty="0">
                    <a:effectLst/>
                    <a:latin typeface="Arial" panose="020B0604020202020204" pitchFamily="34" charset="0"/>
                    <a:ea typeface="Yu Mincho" panose="02020400000000000000" pitchFamily="18" charset="-128"/>
                    <a:cs typeface="Arial" panose="020B0604020202020204" pitchFamily="34" charset="0"/>
                  </a:rPr>
                  <a:t>, we can approximate the above state space model with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≪1</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 For </a:t>
                </a:r>
                <a14:m>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≪1, </m:t>
                    </m:r>
                    <m:r>
                      <a:rPr lang="en-US" sz="1800" i="1">
                        <a:effectLst/>
                        <a:latin typeface="Cambria Math" panose="02040503050406030204" pitchFamily="18" charset="0"/>
                        <a:ea typeface="Yu Mincho" panose="02020400000000000000" pitchFamily="18" charset="-128"/>
                        <a:cs typeface="Arial" panose="020B0604020202020204" pitchFamily="34" charset="0"/>
                      </a:rPr>
                      <m:t>𝑠𝑖𝑛</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 </m:t>
                    </m:r>
                    <m:r>
                      <a:rPr lang="en-US" sz="1800" i="1">
                        <a:effectLst/>
                        <a:latin typeface="Cambria Math" panose="02040503050406030204" pitchFamily="18" charset="0"/>
                        <a:ea typeface="Yu Mincho" panose="02020400000000000000" pitchFamily="18" charset="-128"/>
                        <a:cs typeface="Arial" panose="020B0604020202020204" pitchFamily="34" charset="0"/>
                      </a:rPr>
                      <m:t>𝑐𝑜𝑠</m:t>
                    </m:r>
                    <m:r>
                      <a:rPr lang="en-US" sz="1800" i="1">
                        <a:effectLst/>
                        <a:latin typeface="Cambria Math" panose="02040503050406030204" pitchFamily="18" charset="0"/>
                        <a:ea typeface="Yu Mincho" panose="02020400000000000000" pitchFamily="18" charset="-128"/>
                        <a:cs typeface="Arial" panose="020B0604020202020204" pitchFamily="34" charset="0"/>
                      </a:rPr>
                      <m:t>𝜃</m:t>
                    </m:r>
                    <m:r>
                      <a:rPr lang="en-US" sz="1800" i="1">
                        <a:effectLst/>
                        <a:latin typeface="Cambria Math" panose="02040503050406030204" pitchFamily="18" charset="0"/>
                        <a:ea typeface="Yu Mincho" panose="02020400000000000000" pitchFamily="18" charset="-128"/>
                        <a:cs typeface="Arial" panose="020B0604020202020204" pitchFamily="34" charset="0"/>
                      </a:rPr>
                      <m:t>≈1</m:t>
                    </m:r>
                  </m:oMath>
                </a14:m>
                <a:r>
                  <a:rPr lang="en-US" sz="1800" dirty="0">
                    <a:effectLst/>
                    <a:latin typeface="Arial" panose="020B0604020202020204" pitchFamily="34" charset="0"/>
                    <a:ea typeface="Yu Mincho" panose="02020400000000000000" pitchFamily="18" charset="-128"/>
                    <a:cs typeface="Arial" panose="020B0604020202020204" pitchFamily="34" charset="0"/>
                  </a:rPr>
                  <a:t>,</a:t>
                </a:r>
                <a:r>
                  <a:rPr lang="vi-VN" sz="1800" dirty="0">
                    <a:effectLst/>
                    <a:latin typeface="Arial" panose="020B0604020202020204" pitchFamily="34" charset="0"/>
                    <a:ea typeface="Yu Mincho" panose="02020400000000000000" pitchFamily="18" charset="-128"/>
                    <a:cs typeface="Arial" panose="020B0604020202020204" pitchFamily="34" charset="0"/>
                  </a:rPr>
                  <a:t>  </a:t>
                </a:r>
                <a:r>
                  <a:rPr lang="en-US" sz="1800" dirty="0">
                    <a:effectLst/>
                    <a:latin typeface="Arial" panose="020B0604020202020204" pitchFamily="34" charset="0"/>
                    <a:ea typeface="Yu Mincho" panose="02020400000000000000" pitchFamily="18" charset="-128"/>
                    <a:cs typeface="Arial" panose="020B0604020202020204" pitchFamily="34" charset="0"/>
                  </a:rPr>
                  <a:t>we have:</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1"/>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e>
                            </m:m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𝑚𝑙</m:t>
                                    </m:r>
                                    <m:sSubSup>
                                      <m:sSub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bSup>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𝑚𝑔</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𝑀</m:t>
                                    </m:r>
                                  </m:den>
                                </m:f>
                              </m:e>
                            </m:mr>
                            <m:m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e>
                            </m:m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𝑚𝑙</m:t>
                                    </m:r>
                                    <m:sSubSup>
                                      <m:sSubSup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up>
                                        <m:r>
                                          <a:rPr lang="en-US" sz="1800" i="1">
                                            <a:effectLst/>
                                            <a:latin typeface="Cambria Math" panose="02040503050406030204" pitchFamily="18" charset="0"/>
                                            <a:ea typeface="Yu Mincho" panose="02020400000000000000" pitchFamily="18" charset="-128"/>
                                            <a:cs typeface="Arial" panose="020B0604020202020204" pitchFamily="34" charset="0"/>
                                          </a:rPr>
                                          <m:t>2</m:t>
                                        </m:r>
                                      </m:sup>
                                    </m:sSubSup>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𝑙𝑀</m:t>
                                    </m:r>
                                  </m:den>
                                </m:f>
                              </m:e>
                            </m:mr>
                          </m:m>
                        </m:e>
                      </m:d>
                    </m:oMath>
                  </m:oMathPara>
                </a14:m>
                <a:endParaRPr lang="en-US" dirty="0">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Arial" panose="020B0604020202020204" pitchFamily="34" charset="0"/>
                    <a:cs typeface="Arial" panose="020B0604020202020204" pitchFamily="34" charset="0"/>
                  </a:rPr>
                  <a:t>The </a:t>
                </a:r>
                <a:r>
                  <a:rPr lang="en-US" dirty="0">
                    <a:latin typeface="Arial" panose="020B0604020202020204" pitchFamily="34" charset="0"/>
                    <a:ea typeface="Arial" panose="020B0604020202020204" pitchFamily="34" charset="0"/>
                    <a:cs typeface="Arial" panose="020B0604020202020204" pitchFamily="34" charset="0"/>
                  </a:rPr>
                  <a:t>desired outputs are position and angle, thus the output equation:</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𝑦</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h</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1"/>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r>
                                  <a:rPr lang="en-US" sz="1800" i="1">
                                    <a:effectLst/>
                                    <a:latin typeface="Cambria Math" panose="02040503050406030204" pitchFamily="18" charset="0"/>
                                    <a:ea typeface="Yu Mincho" panose="02020400000000000000" pitchFamily="18" charset="-128"/>
                                    <a:cs typeface="Arial" panose="020B0604020202020204" pitchFamily="34" charset="0"/>
                                  </a:rPr>
                                  <m:t>𝑝</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𝜃</m:t>
                                </m:r>
                              </m:e>
                            </m:mr>
                          </m:m>
                        </m:e>
                      </m:d>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1"/>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e>
                            </m:mr>
                            <m:mr>
                              <m:e>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e>
                            </m:mr>
                          </m:m>
                        </m:e>
                      </m:d>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51E12009-4E3D-92E6-FF1B-9FA95D42E337}"/>
                  </a:ext>
                </a:extLst>
              </p:cNvPr>
              <p:cNvSpPr txBox="1">
                <a:spLocks noRot="1" noChangeAspect="1" noMove="1" noResize="1" noEditPoints="1" noAdjustHandles="1" noChangeArrowheads="1" noChangeShapeType="1" noTextEdit="1"/>
              </p:cNvSpPr>
              <p:nvPr/>
            </p:nvSpPr>
            <p:spPr>
              <a:xfrm>
                <a:off x="2693194" y="1328737"/>
                <a:ext cx="7565231" cy="3617978"/>
              </a:xfrm>
              <a:prstGeom prst="rect">
                <a:avLst/>
              </a:prstGeom>
              <a:blipFill>
                <a:blip r:embed="rId2"/>
                <a:stretch>
                  <a:fillRect l="-725" t="-1012"/>
                </a:stretch>
              </a:blipFill>
            </p:spPr>
            <p:txBody>
              <a:bodyPr/>
              <a:lstStyle/>
              <a:p>
                <a:r>
                  <a:rPr lang="vi-VN">
                    <a:noFill/>
                  </a:rPr>
                  <a:t> </a:t>
                </a:r>
              </a:p>
            </p:txBody>
          </p:sp>
        </mc:Fallback>
      </mc:AlternateContent>
    </p:spTree>
    <p:extLst>
      <p:ext uri="{BB962C8B-B14F-4D97-AF65-F5344CB8AC3E}">
        <p14:creationId xmlns:p14="http://schemas.microsoft.com/office/powerpoint/2010/main" val="283782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Q2: State-space model of linearized system </a:t>
            </a:r>
          </a:p>
          <a:p>
            <a:r>
              <a:rPr lang="en-US" dirty="0">
                <a:solidFill>
                  <a:schemeClr val="accent1"/>
                </a:solidFill>
              </a:rPr>
              <a:t>Control of Inverted pendulum</a:t>
            </a:r>
            <a:endParaRPr lang="vi-VN" dirty="0">
              <a:solidFill>
                <a:schemeClr val="accent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EB5E08-684F-18EB-A66B-8A910B161917}"/>
                  </a:ext>
                </a:extLst>
              </p:cNvPr>
              <p:cNvSpPr txBox="1"/>
              <p:nvPr/>
            </p:nvSpPr>
            <p:spPr>
              <a:xfrm>
                <a:off x="607218" y="1178898"/>
                <a:ext cx="11584781" cy="4404411"/>
              </a:xfrm>
              <a:prstGeom prst="rect">
                <a:avLst/>
              </a:prstGeom>
              <a:noFill/>
            </p:spPr>
            <p:txBody>
              <a:bodyPr wrap="square">
                <a:spAutoFit/>
              </a:bodyPr>
              <a:lstStyle/>
              <a:p>
                <a:pPr marL="0" marR="0">
                  <a:lnSpc>
                    <a:spcPct val="107000"/>
                  </a:lnSpc>
                  <a:spcBef>
                    <a:spcPts val="0"/>
                  </a:spcBef>
                  <a:spcAft>
                    <a:spcPts val="800"/>
                  </a:spcAft>
                </a:pPr>
                <a:r>
                  <a:rPr lang="en-US" dirty="0">
                    <a:latin typeface="Cambria Math" panose="02040503050406030204" pitchFamily="18" charset="0"/>
                    <a:ea typeface="Yu Mincho" panose="02020400000000000000" pitchFamily="18" charset="-128"/>
                    <a:cs typeface="Arial" panose="020B0604020202020204" pitchFamily="34" charset="0"/>
                  </a:rPr>
                  <a:t>Linearized system around equilibrium point</a:t>
                </a:r>
                <a14:m>
                  <m:oMath xmlns:m="http://schemas.openxmlformats.org/officeDocument/2006/math">
                    <m:r>
                      <a:rPr lang="en-US" b="0" i="1" smtClean="0">
                        <a:latin typeface="Cambria Math" panose="02040503050406030204" pitchFamily="18" charset="0"/>
                        <a:ea typeface="Yu Mincho" panose="02020400000000000000" pitchFamily="18" charset="-128"/>
                        <a:cs typeface="Arial" panose="020B0604020202020204" pitchFamily="34" charset="0"/>
                      </a:rPr>
                      <m:t>( </m:t>
                    </m:r>
                    <m:acc>
                      <m:accPr>
                        <m:chr m:val="̅"/>
                        <m:ctrlPr>
                          <a:rPr lang="en-US" b="0" i="1" smtClean="0">
                            <a:latin typeface="Cambria Math" panose="02040503050406030204" pitchFamily="18" charset="0"/>
                            <a:ea typeface="Yu Mincho" panose="02020400000000000000" pitchFamily="18" charset="-128"/>
                            <a:cs typeface="Arial" panose="020B0604020202020204" pitchFamily="34" charset="0"/>
                          </a:rPr>
                        </m:ctrlPr>
                      </m:accPr>
                      <m:e>
                        <m:r>
                          <a:rPr lang="en-US" b="0" i="1" smtClean="0">
                            <a:latin typeface="Cambria Math" panose="02040503050406030204" pitchFamily="18" charset="0"/>
                            <a:ea typeface="Yu Mincho" panose="02020400000000000000" pitchFamily="18" charset="-128"/>
                            <a:cs typeface="Arial" panose="020B0604020202020204" pitchFamily="34" charset="0"/>
                          </a:rPr>
                          <m:t>𝑥</m:t>
                        </m:r>
                      </m:e>
                    </m:acc>
                    <m:r>
                      <a:rPr lang="en-US" b="0" i="1" smtClean="0">
                        <a:latin typeface="Cambria Math" panose="02040503050406030204" pitchFamily="18" charset="0"/>
                        <a:ea typeface="Yu Mincho" panose="02020400000000000000" pitchFamily="18" charset="-128"/>
                        <a:cs typeface="Arial" panose="020B0604020202020204" pitchFamily="34" charset="0"/>
                      </a:rPr>
                      <m:t>, </m:t>
                    </m:r>
                    <m:acc>
                      <m:accPr>
                        <m:chr m:val="̅"/>
                        <m:ctrlPr>
                          <a:rPr lang="en-US" b="0" i="1" smtClean="0">
                            <a:latin typeface="Cambria Math" panose="02040503050406030204" pitchFamily="18" charset="0"/>
                            <a:ea typeface="Yu Mincho" panose="02020400000000000000" pitchFamily="18" charset="-128"/>
                            <a:cs typeface="Arial" panose="020B0604020202020204" pitchFamily="34" charset="0"/>
                          </a:rPr>
                        </m:ctrlPr>
                      </m:accPr>
                      <m:e>
                        <m:r>
                          <a:rPr lang="en-US" b="0" i="1" smtClean="0">
                            <a:latin typeface="Cambria Math" panose="02040503050406030204" pitchFamily="18" charset="0"/>
                            <a:ea typeface="Yu Mincho" panose="02020400000000000000" pitchFamily="18" charset="-128"/>
                            <a:cs typeface="Arial" panose="020B0604020202020204" pitchFamily="34" charset="0"/>
                          </a:rPr>
                          <m:t>𝑢</m:t>
                        </m:r>
                      </m:e>
                    </m:acc>
                    <m:r>
                      <a:rPr lang="en-US" b="0" i="1" smtClean="0">
                        <a:latin typeface="Cambria Math" panose="02040503050406030204" pitchFamily="18" charset="0"/>
                        <a:ea typeface="Yu Mincho" panose="02020400000000000000" pitchFamily="18" charset="-128"/>
                        <a:cs typeface="Arial" panose="020B0604020202020204" pitchFamily="34" charset="0"/>
                      </a:rPr>
                      <m:t>)</m:t>
                    </m:r>
                  </m:oMath>
                </a14:m>
                <a:endParaRPr lang="vi-VN" sz="1800" dirty="0">
                  <a:effectLst/>
                  <a:latin typeface="Cambria Math" panose="02040503050406030204" pitchFamily="18" charset="0"/>
                  <a:ea typeface="Yu Mincho" panose="02020400000000000000" pitchFamily="18" charset="-128"/>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vi-VN" sz="1800" i="1" smtClean="0">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𝛿</m:t>
                          </m:r>
                        </m:e>
                      </m:acc>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𝐴</m:t>
                      </m:r>
                      <m:r>
                        <a:rPr lang="en-US" sz="1800" i="1">
                          <a:effectLst/>
                          <a:latin typeface="Cambria Math" panose="02040503050406030204" pitchFamily="18" charset="0"/>
                          <a:ea typeface="Yu Mincho" panose="02020400000000000000" pitchFamily="18" charset="-128"/>
                          <a:cs typeface="Arial" panose="020B0604020202020204" pitchFamily="34" charset="0"/>
                        </a:rPr>
                        <m:t>𝛿</m:t>
                      </m:r>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𝐵</m:t>
                      </m:r>
                      <m:r>
                        <a:rPr lang="en-US" sz="1800" i="1">
                          <a:effectLst/>
                          <a:latin typeface="Cambria Math" panose="02040503050406030204" pitchFamily="18" charset="0"/>
                          <a:ea typeface="Yu Mincho" panose="02020400000000000000" pitchFamily="18" charset="-128"/>
                          <a:cs typeface="Arial" panose="020B0604020202020204" pitchFamily="34" charset="0"/>
                        </a:rPr>
                        <m:t>𝛿</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r>
                        <a:rPr lang="en-US" sz="1800" i="1">
                          <a:effectLst/>
                          <a:latin typeface="Cambria Math" panose="02040503050406030204" pitchFamily="18" charset="0"/>
                          <a:ea typeface="Yu Mincho" panose="02020400000000000000" pitchFamily="18" charset="-128"/>
                          <a:cs typeface="Arial" panose="020B0604020202020204" pitchFamily="34" charset="0"/>
                        </a:rPr>
                        <m:t> (5)</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𝛿</m:t>
                      </m:r>
                      <m:r>
                        <a:rPr lang="en-US" sz="1800" i="1">
                          <a:effectLst/>
                          <a:latin typeface="Cambria Math" panose="02040503050406030204" pitchFamily="18" charset="0"/>
                          <a:ea typeface="Yu Mincho" panose="02020400000000000000" pitchFamily="18" charset="-128"/>
                          <a:cs typeface="Arial" panose="020B0604020202020204" pitchFamily="34" charset="0"/>
                        </a:rPr>
                        <m:t>𝑦</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𝐶</m:t>
                      </m:r>
                      <m:r>
                        <a:rPr lang="en-US" sz="1800" i="1">
                          <a:effectLst/>
                          <a:latin typeface="Cambria Math" panose="02040503050406030204" pitchFamily="18" charset="0"/>
                          <a:ea typeface="Yu Mincho" panose="02020400000000000000" pitchFamily="18" charset="-128"/>
                          <a:cs typeface="Arial" panose="020B0604020202020204" pitchFamily="34" charset="0"/>
                        </a:rPr>
                        <m:t>𝛿</m:t>
                      </m:r>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𝐷</m:t>
                      </m:r>
                      <m:r>
                        <a:rPr lang="en-US" sz="1800" i="1">
                          <a:effectLst/>
                          <a:latin typeface="Cambria Math" panose="02040503050406030204" pitchFamily="18" charset="0"/>
                          <a:ea typeface="Yu Mincho" panose="02020400000000000000" pitchFamily="18" charset="-128"/>
                          <a:cs typeface="Arial" panose="020B0604020202020204" pitchFamily="34" charset="0"/>
                        </a:rPr>
                        <m:t>𝛿</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r>
                        <a:rPr lang="en-US" sz="1800" i="1">
                          <a:effectLst/>
                          <a:latin typeface="Cambria Math" panose="02040503050406030204" pitchFamily="18" charset="0"/>
                          <a:ea typeface="Yu Mincho" panose="02020400000000000000" pitchFamily="18" charset="-128"/>
                          <a:cs typeface="Arial" panose="020B0604020202020204" pitchFamily="34" charset="0"/>
                        </a:rPr>
                        <m:t> (6)</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a14:m>
                  <m:oMathPara xmlns:m="http://schemas.openxmlformats.org/officeDocument/2006/math">
                    <m:oMathParaPr>
                      <m:jc m:val="center"/>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𝐴</m:t>
                      </m:r>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d>
                            <m:dPr>
                              <m:begChr m:val="["/>
                              <m:endChr m:val="]"/>
                              <m:ctrlPr>
                                <a:rPr lang="vi-VN" i="1">
                                  <a:effectLst/>
                                  <a:latin typeface="Cambria Math" panose="02040503050406030204" pitchFamily="18" charset="0"/>
                                  <a:ea typeface="Yu Mincho" panose="02020400000000000000" pitchFamily="18" charset="-128"/>
                                </a:rPr>
                              </m:ctrlPr>
                            </m:dPr>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𝑖</m:t>
                                      </m:r>
                                    </m:sub>
                                  </m:sSub>
                                  <m:d>
                                    <m:dPr>
                                      <m:ctrlPr>
                                        <a:rPr lang="vi-VN" i="1">
                                          <a:effectLst/>
                                          <a:latin typeface="Cambria Math" panose="02040503050406030204" pitchFamily="18" charset="0"/>
                                          <a:ea typeface="Yu Mincho" panose="02020400000000000000" pitchFamily="18" charset="-128"/>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e>
                                  </m:d>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𝑗</m:t>
                                      </m:r>
                                    </m:sub>
                                  </m:sSub>
                                </m:den>
                              </m:f>
                            </m:e>
                          </m:d>
                        </m:e>
                        <m:sub>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i="1">
                                  <a:effectLst/>
                                  <a:latin typeface="Cambria Math" panose="02040503050406030204" pitchFamily="18" charset="0"/>
                                  <a:ea typeface="Yu Mincho" panose="02020400000000000000" pitchFamily="18" charset="-128"/>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i="1">
                                  <a:effectLst/>
                                  <a:latin typeface="Cambria Math" panose="02040503050406030204" pitchFamily="18" charset="0"/>
                                  <a:ea typeface="Yu Mincho" panose="02020400000000000000" pitchFamily="18" charset="-128"/>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𝑢</m:t>
                              </m:r>
                            </m:e>
                          </m:acc>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d>
                            <m:dPr>
                              <m:begChr m:val="["/>
                              <m:endChr m:val="]"/>
                              <m:ctrlPr>
                                <a:rPr lang="vi-VN" i="1">
                                  <a:effectLst/>
                                  <a:latin typeface="Cambria Math" panose="02040503050406030204" pitchFamily="18" charset="0"/>
                                  <a:ea typeface="Yu Mincho" panose="02020400000000000000" pitchFamily="18" charset="-128"/>
                                </a:rPr>
                              </m:ctrlPr>
                            </m:dPr>
                            <m:e>
                              <m:m>
                                <m:mPr>
                                  <m:mcs>
                                    <m:mc>
                                      <m:mcPr>
                                        <m:count m:val="4"/>
                                        <m:mcJc m:val="center"/>
                                      </m:mcPr>
                                    </m:mc>
                                  </m:mcs>
                                  <m:ctrlPr>
                                    <a:rPr lang="vi-VN" i="1">
                                      <a:effectLst/>
                                      <a:latin typeface="Cambria Math" panose="02040503050406030204" pitchFamily="18" charset="0"/>
                                      <a:ea typeface="Yu Mincho" panose="02020400000000000000" pitchFamily="18" charset="-128"/>
                                    </a:rPr>
                                  </m:ctrlPr>
                                </m:mPr>
                                <m:mr>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den>
                                    </m:f>
                                  </m:e>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den>
                                    </m:f>
                                  </m:e>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den>
                                    </m:f>
                                  </m:e>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den>
                                    </m:f>
                                  </m:e>
                                </m:mr>
                                <m:mr>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den>
                                    </m:f>
                                  </m:e>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den>
                                    </m:f>
                                  </m:e>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den>
                                    </m:f>
                                  </m:e>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den>
                                    </m:f>
                                  </m:e>
                                </m:mr>
                                <m:mr>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den>
                                    </m:f>
                                  </m:e>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den>
                                    </m:f>
                                  </m:e>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den>
                                    </m:f>
                                  </m:e>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den>
                                    </m:f>
                                  </m:e>
                                </m:mr>
                                <m:mr>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den>
                                    </m:f>
                                  </m:e>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den>
                                    </m:f>
                                  </m:e>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den>
                                    </m:f>
                                  </m:e>
                                  <m:e>
                                    <m:f>
                                      <m:fPr>
                                        <m:ctrlPr>
                                          <a:rPr lang="vi-VN" i="1">
                                            <a:effectLst/>
                                            <a:latin typeface="Cambria Math" panose="02040503050406030204" pitchFamily="18" charset="0"/>
                                            <a:ea typeface="Yu Mincho" panose="02020400000000000000" pitchFamily="18" charset="-128"/>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den>
                                    </m:f>
                                  </m:e>
                                </m:mr>
                              </m:m>
                            </m:e>
                          </m:d>
                          <m:r>
                            <a:rPr lang="en-US" i="1">
                              <a:latin typeface="Cambria Math" panose="02040503050406030204" pitchFamily="18" charset="0"/>
                            </a:rPr>
                            <m:t>=</m:t>
                          </m:r>
                          <m:sSub>
                            <m:sSubPr>
                              <m:ctrlPr>
                                <a:rPr lang="vi-VN" i="1">
                                  <a:latin typeface="Cambria Math" panose="02040503050406030204" pitchFamily="18" charset="0"/>
                                </a:rPr>
                              </m:ctrlPr>
                            </m:sSubPr>
                            <m:e>
                              <m:d>
                                <m:dPr>
                                  <m:begChr m:val="["/>
                                  <m:endChr m:val="]"/>
                                  <m:ctrlPr>
                                    <a:rPr lang="vi-VN" i="1">
                                      <a:latin typeface="Cambria Math" panose="02040503050406030204" pitchFamily="18" charset="0"/>
                                    </a:rPr>
                                  </m:ctrlPr>
                                </m:dPr>
                                <m:e>
                                  <m:m>
                                    <m:mPr>
                                      <m:mcs>
                                        <m:mc>
                                          <m:mcPr>
                                            <m:count m:val="4"/>
                                            <m:mcJc m:val="center"/>
                                          </m:mcPr>
                                        </m:mc>
                                      </m:mcs>
                                      <m:ctrlPr>
                                        <a:rPr lang="vi-VN"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f>
                                          <m:fPr>
                                            <m:ctrlPr>
                                              <a:rPr lang="vi-VN" i="1">
                                                <a:latin typeface="Cambria Math" panose="02040503050406030204" pitchFamily="18" charset="0"/>
                                              </a:rPr>
                                            </m:ctrlPr>
                                          </m:fPr>
                                          <m:num>
                                            <m:r>
                                              <a:rPr lang="en-US" i="1">
                                                <a:latin typeface="Cambria Math" panose="02040503050406030204" pitchFamily="18" charset="0"/>
                                              </a:rPr>
                                              <m:t>𝑚𝑙</m:t>
                                            </m:r>
                                            <m:sSubSup>
                                              <m:sSubSupPr>
                                                <m:ctrlPr>
                                                  <a:rPr lang="vi-VN"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4</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𝑚𝑔</m:t>
                                            </m:r>
                                          </m:num>
                                          <m:den>
                                            <m:r>
                                              <a:rPr lang="en-US" i="1">
                                                <a:latin typeface="Cambria Math" panose="02040503050406030204" pitchFamily="18" charset="0"/>
                                              </a:rPr>
                                              <m:t>𝑀</m:t>
                                            </m:r>
                                          </m:den>
                                        </m:f>
                                      </m:e>
                                      <m:e>
                                        <m:f>
                                          <m:fPr>
                                            <m:ctrlPr>
                                              <a:rPr lang="vi-VN"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𝑚𝑙</m:t>
                                            </m:r>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num>
                                          <m:den>
                                            <m:r>
                                              <a:rPr lang="en-US" i="1">
                                                <a:latin typeface="Cambria Math" panose="02040503050406030204" pitchFamily="18" charset="0"/>
                                              </a:rPr>
                                              <m:t>𝑀</m:t>
                                            </m:r>
                                          </m:den>
                                        </m:f>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f>
                                          <m:fPr>
                                            <m:ctrlPr>
                                              <a:rPr lang="vi-VN" i="1">
                                                <a:latin typeface="Cambria Math" panose="02040503050406030204" pitchFamily="18" charset="0"/>
                                              </a:rPr>
                                            </m:ctrlPr>
                                          </m:fPr>
                                          <m:num>
                                            <m:d>
                                              <m:dPr>
                                                <m:ctrlPr>
                                                  <a:rPr lang="vi-VN"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𝑚</m:t>
                                                </m:r>
                                              </m:e>
                                            </m:d>
                                            <m:r>
                                              <a:rPr lang="en-US" i="1">
                                                <a:latin typeface="Cambria Math" panose="02040503050406030204" pitchFamily="18" charset="0"/>
                                              </a:rPr>
                                              <m:t>𝑔</m:t>
                                            </m:r>
                                          </m:num>
                                          <m:den>
                                            <m:r>
                                              <a:rPr lang="en-US" i="1">
                                                <a:latin typeface="Cambria Math" panose="02040503050406030204" pitchFamily="18" charset="0"/>
                                              </a:rPr>
                                              <m:t>𝑙𝑀</m:t>
                                            </m:r>
                                          </m:den>
                                        </m:f>
                                        <m:r>
                                          <a:rPr lang="en-US" i="1">
                                            <a:latin typeface="Cambria Math" panose="02040503050406030204" pitchFamily="18" charset="0"/>
                                          </a:rPr>
                                          <m:t>−</m:t>
                                        </m:r>
                                        <m:f>
                                          <m:fPr>
                                            <m:ctrlPr>
                                              <a:rPr lang="vi-VN"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𝑀</m:t>
                                            </m:r>
                                          </m:den>
                                        </m:f>
                                        <m:sSubSup>
                                          <m:sSubSupPr>
                                            <m:ctrlPr>
                                              <a:rPr lang="vi-VN"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4</m:t>
                                            </m:r>
                                          </m:sub>
                                          <m:sup>
                                            <m:r>
                                              <a:rPr lang="en-US" i="1">
                                                <a:latin typeface="Cambria Math" panose="02040503050406030204" pitchFamily="18" charset="0"/>
                                              </a:rPr>
                                              <m:t>2</m:t>
                                            </m:r>
                                          </m:sup>
                                        </m:sSubSup>
                                      </m:e>
                                      <m:e>
                                        <m:r>
                                          <a:rPr lang="en-US" i="1">
                                            <a:latin typeface="Cambria Math" panose="02040503050406030204" pitchFamily="18" charset="0"/>
                                          </a:rPr>
                                          <m:t>−</m:t>
                                        </m:r>
                                        <m:f>
                                          <m:fPr>
                                            <m:ctrlPr>
                                              <a:rPr lang="vi-VN"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𝑚</m:t>
                                            </m:r>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num>
                                          <m:den>
                                            <m:r>
                                              <a:rPr lang="en-US" i="1">
                                                <a:latin typeface="Cambria Math" panose="02040503050406030204" pitchFamily="18" charset="0"/>
                                              </a:rPr>
                                              <m:t>𝑀</m:t>
                                            </m:r>
                                          </m:den>
                                        </m:f>
                                      </m:e>
                                    </m:mr>
                                  </m:m>
                                </m:e>
                              </m:d>
                            </m:e>
                            <m:sub>
                              <m:r>
                                <a:rPr lang="en-US" i="1">
                                  <a:latin typeface="Cambria Math" panose="02040503050406030204" pitchFamily="18" charset="0"/>
                                </a:rPr>
                                <m:t>𝑥</m:t>
                              </m:r>
                              <m:r>
                                <a:rPr lang="en-US" i="1">
                                  <a:latin typeface="Cambria Math" panose="02040503050406030204" pitchFamily="18" charset="0"/>
                                </a:rPr>
                                <m:t>=</m:t>
                              </m:r>
                              <m:acc>
                                <m:accPr>
                                  <m:chr m:val="̅"/>
                                  <m:ctrlPr>
                                    <a:rPr lang="vi-VN"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 </m:t>
                              </m:r>
                              <m:r>
                                <a:rPr lang="en-US" i="1">
                                  <a:latin typeface="Cambria Math" panose="02040503050406030204" pitchFamily="18" charset="0"/>
                                </a:rPr>
                                <m:t>𝑢</m:t>
                              </m:r>
                              <m:r>
                                <a:rPr lang="en-US" i="1">
                                  <a:latin typeface="Cambria Math" panose="02040503050406030204" pitchFamily="18" charset="0"/>
                                </a:rPr>
                                <m:t>=</m:t>
                              </m:r>
                              <m:acc>
                                <m:accPr>
                                  <m:chr m:val="̅"/>
                                  <m:ctrlPr>
                                    <a:rPr lang="vi-VN" i="1">
                                      <a:latin typeface="Cambria Math" panose="02040503050406030204" pitchFamily="18" charset="0"/>
                                    </a:rPr>
                                  </m:ctrlPr>
                                </m:accPr>
                                <m:e>
                                  <m:r>
                                    <a:rPr lang="en-US" i="1">
                                      <a:latin typeface="Cambria Math" panose="02040503050406030204" pitchFamily="18" charset="0"/>
                                    </a:rPr>
                                    <m:t>𝑢</m:t>
                                  </m:r>
                                </m:e>
                              </m:acc>
                            </m:sub>
                          </m:sSub>
                          <m:r>
                            <a:rPr lang="en-US" i="1">
                              <a:latin typeface="Cambria Math" panose="02040503050406030204" pitchFamily="18" charset="0"/>
                            </a:rPr>
                            <m:t>=</m:t>
                          </m:r>
                          <m:d>
                            <m:dPr>
                              <m:begChr m:val="["/>
                              <m:endChr m:val="]"/>
                              <m:ctrlPr>
                                <a:rPr lang="vi-VN" i="1">
                                  <a:latin typeface="Cambria Math" panose="02040503050406030204" pitchFamily="18" charset="0"/>
                                </a:rPr>
                              </m:ctrlPr>
                            </m:dPr>
                            <m:e>
                              <m:m>
                                <m:mPr>
                                  <m:mcs>
                                    <m:mc>
                                      <m:mcPr>
                                        <m:count m:val="4"/>
                                        <m:mcJc m:val="center"/>
                                      </m:mcPr>
                                    </m:mc>
                                  </m:mcs>
                                  <m:ctrlPr>
                                    <a:rPr lang="vi-VN"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m:t>
                                    </m:r>
                                    <m:f>
                                      <m:fPr>
                                        <m:ctrlPr>
                                          <a:rPr lang="vi-VN" i="1">
                                            <a:latin typeface="Cambria Math" panose="02040503050406030204" pitchFamily="18" charset="0"/>
                                          </a:rPr>
                                        </m:ctrlPr>
                                      </m:fPr>
                                      <m:num>
                                        <m:r>
                                          <a:rPr lang="en-US" i="1">
                                            <a:latin typeface="Cambria Math" panose="02040503050406030204" pitchFamily="18" charset="0"/>
                                          </a:rPr>
                                          <m:t>𝑚𝑔</m:t>
                                        </m:r>
                                      </m:num>
                                      <m:den>
                                        <m:r>
                                          <a:rPr lang="en-US" i="1">
                                            <a:latin typeface="Cambria Math" panose="02040503050406030204" pitchFamily="18" charset="0"/>
                                          </a:rPr>
                                          <m:t>𝑀</m:t>
                                        </m:r>
                                      </m:den>
                                    </m:f>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f>
                                      <m:fPr>
                                        <m:ctrlPr>
                                          <a:rPr lang="vi-VN" i="1">
                                            <a:latin typeface="Cambria Math" panose="02040503050406030204" pitchFamily="18" charset="0"/>
                                          </a:rPr>
                                        </m:ctrlPr>
                                      </m:fPr>
                                      <m:num>
                                        <m:d>
                                          <m:dPr>
                                            <m:ctrlPr>
                                              <a:rPr lang="vi-VN"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𝑚</m:t>
                                            </m:r>
                                          </m:e>
                                        </m:d>
                                        <m:r>
                                          <a:rPr lang="en-US" i="1">
                                            <a:latin typeface="Cambria Math" panose="02040503050406030204" pitchFamily="18" charset="0"/>
                                          </a:rPr>
                                          <m:t>𝑔</m:t>
                                        </m:r>
                                      </m:num>
                                      <m:den>
                                        <m:r>
                                          <a:rPr lang="en-US" i="1">
                                            <a:latin typeface="Cambria Math" panose="02040503050406030204" pitchFamily="18" charset="0"/>
                                          </a:rPr>
                                          <m:t>𝑙𝑀</m:t>
                                        </m:r>
                                      </m:den>
                                    </m:f>
                                  </m:e>
                                  <m:e>
                                    <m:r>
                                      <a:rPr lang="en-US" i="1">
                                        <a:latin typeface="Cambria Math" panose="02040503050406030204" pitchFamily="18" charset="0"/>
                                      </a:rPr>
                                      <m:t>0</m:t>
                                    </m:r>
                                  </m:e>
                                </m:mr>
                              </m:m>
                            </m:e>
                          </m:d>
                          <m:r>
                            <a:rPr lang="en-US" i="1">
                              <a:latin typeface="Cambria Math" panose="02040503050406030204" pitchFamily="18" charset="0"/>
                            </a:rPr>
                            <m:t> </m:t>
                          </m:r>
                          <m:r>
                            <m:rPr>
                              <m:nor/>
                            </m:rPr>
                            <a:rPr lang="vi-VN"/>
                            <m:t> </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i="1">
                                  <a:effectLst/>
                                  <a:latin typeface="Cambria Math" panose="02040503050406030204" pitchFamily="18" charset="0"/>
                                  <a:ea typeface="Yu Mincho" panose="02020400000000000000" pitchFamily="18" charset="-128"/>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i="1">
                                  <a:effectLst/>
                                  <a:latin typeface="Cambria Math" panose="02040503050406030204" pitchFamily="18" charset="0"/>
                                  <a:ea typeface="Yu Mincho" panose="02020400000000000000" pitchFamily="18" charset="-128"/>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𝑢</m:t>
                              </m:r>
                            </m:e>
                          </m:acc>
                        </m:sub>
                      </m:sSub>
                    </m:oMath>
                  </m:oMathPara>
                </a14:m>
                <a:endParaRPr lang="vi-VN" dirty="0"/>
              </a:p>
            </p:txBody>
          </p:sp>
        </mc:Choice>
        <mc:Fallback xmlns="">
          <p:sp>
            <p:nvSpPr>
              <p:cNvPr id="4" name="TextBox 3">
                <a:extLst>
                  <a:ext uri="{FF2B5EF4-FFF2-40B4-BE49-F238E27FC236}">
                    <a16:creationId xmlns:a16="http://schemas.microsoft.com/office/drawing/2014/main" id="{85EB5E08-684F-18EB-A66B-8A910B161917}"/>
                  </a:ext>
                </a:extLst>
              </p:cNvPr>
              <p:cNvSpPr txBox="1">
                <a:spLocks noRot="1" noChangeAspect="1" noMove="1" noResize="1" noEditPoints="1" noAdjustHandles="1" noChangeArrowheads="1" noChangeShapeType="1" noTextEdit="1"/>
              </p:cNvSpPr>
              <p:nvPr/>
            </p:nvSpPr>
            <p:spPr>
              <a:xfrm>
                <a:off x="607218" y="1178898"/>
                <a:ext cx="11584781" cy="4404411"/>
              </a:xfrm>
              <a:prstGeom prst="rect">
                <a:avLst/>
              </a:prstGeom>
              <a:blipFill>
                <a:blip r:embed="rId2"/>
                <a:stretch>
                  <a:fillRect l="-474" t="-830"/>
                </a:stretch>
              </a:blipFill>
            </p:spPr>
            <p:txBody>
              <a:bodyPr/>
              <a:lstStyle/>
              <a:p>
                <a:r>
                  <a:rPr lang="vi-VN">
                    <a:noFill/>
                  </a:rPr>
                  <a:t> </a:t>
                </a:r>
              </a:p>
            </p:txBody>
          </p:sp>
        </mc:Fallback>
      </mc:AlternateContent>
    </p:spTree>
    <p:extLst>
      <p:ext uri="{BB962C8B-B14F-4D97-AF65-F5344CB8AC3E}">
        <p14:creationId xmlns:p14="http://schemas.microsoft.com/office/powerpoint/2010/main" val="117057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Q2: State-space model of linearized system </a:t>
            </a:r>
          </a:p>
          <a:p>
            <a:r>
              <a:rPr lang="en-US" dirty="0">
                <a:solidFill>
                  <a:schemeClr val="accent1"/>
                </a:solidFill>
              </a:rPr>
              <a:t>Control of Inverted pendulum</a:t>
            </a:r>
            <a:endParaRPr lang="vi-VN" dirty="0">
              <a:solidFill>
                <a:schemeClr val="accent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141143-9843-5564-B80C-D7639157FE10}"/>
                  </a:ext>
                </a:extLst>
              </p:cNvPr>
              <p:cNvSpPr txBox="1"/>
              <p:nvPr/>
            </p:nvSpPr>
            <p:spPr>
              <a:xfrm>
                <a:off x="0" y="1357312"/>
                <a:ext cx="12458700" cy="3677995"/>
              </a:xfrm>
              <a:prstGeom prst="rect">
                <a:avLst/>
              </a:prstGeom>
              <a:noFill/>
            </p:spPr>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Yu Mincho" panose="02020400000000000000" pitchFamily="18" charset="-128"/>
                          <a:cs typeface="Arial" panose="020B0604020202020204" pitchFamily="34" charset="0"/>
                        </a:rPr>
                        <m:t>𝐵</m:t>
                      </m:r>
                      <m:r>
                        <a:rPr lang="en-US" sz="1800" i="1" smtClean="0">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𝑓</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𝑖</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e>
                                  </m:d>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den>
                              </m:f>
                            </m:e>
                          </m:d>
                        </m:e>
                        <m:sub>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𝑢</m:t>
                              </m:r>
                            </m:e>
                          </m:acc>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1"/>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𝑀</m:t>
                                    </m:r>
                                  </m:den>
                                </m:f>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1</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𝑙𝑀</m:t>
                                    </m:r>
                                  </m:den>
                                </m:f>
                              </m:e>
                            </m:mr>
                          </m:m>
                        </m:e>
                      </m:d>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𝐶</m:t>
                      </m:r>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1"/>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h</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𝑖</m:t>
                                            </m:r>
                                          </m:sub>
                                        </m:sSub>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e>
                                        </m:d>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𝑗</m:t>
                                            </m:r>
                                          </m:sub>
                                        </m:sSub>
                                      </m:den>
                                    </m:f>
                                  </m:e>
                                </m:mr>
                              </m:m>
                            </m:e>
                          </m:d>
                        </m:e>
                        <m:sub>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𝑢</m:t>
                              </m:r>
                            </m:e>
                          </m:acc>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4"/>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h</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h</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h</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h</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den>
                                    </m:f>
                                  </m:e>
                                </m:mr>
                                <m:mr>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h</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1</m:t>
                                            </m:r>
                                          </m:sub>
                                        </m:sSub>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h</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h</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3</m:t>
                                            </m:r>
                                          </m:sub>
                                        </m:sSub>
                                      </m:den>
                                    </m:f>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h</m:t>
                                            </m:r>
                                          </m:e>
                                          <m:sub>
                                            <m:r>
                                              <a:rPr lang="en-US" sz="1800" i="1">
                                                <a:effectLst/>
                                                <a:latin typeface="Cambria Math" panose="02040503050406030204" pitchFamily="18" charset="0"/>
                                                <a:ea typeface="Yu Mincho" panose="02020400000000000000" pitchFamily="18" charset="-128"/>
                                                <a:cs typeface="Arial" panose="020B0604020202020204" pitchFamily="34" charset="0"/>
                                              </a:rPr>
                                              <m:t>2</m:t>
                                            </m:r>
                                          </m:sub>
                                        </m:sSub>
                                      </m:num>
                                      <m:den>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a:effectLst/>
                                                <a:latin typeface="Cambria Math" panose="02040503050406030204" pitchFamily="18" charset="0"/>
                                                <a:ea typeface="Yu Mincho" panose="02020400000000000000" pitchFamily="18" charset="-128"/>
                                                <a:cs typeface="Arial" panose="020B0604020202020204" pitchFamily="34" charset="0"/>
                                              </a:rPr>
                                              <m:t>4</m:t>
                                            </m:r>
                                          </m:sub>
                                        </m:sSub>
                                      </m:den>
                                    </m:f>
                                  </m:e>
                                </m:mr>
                              </m:m>
                            </m:e>
                          </m:d>
                        </m:e>
                        <m:sub>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𝑢</m:t>
                              </m:r>
                            </m:e>
                          </m:acc>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sSub>
                        <m:sSub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sSubPr>
                        <m:e>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4"/>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r>
                                      <a:rPr lang="en-US" sz="1800" i="1">
                                        <a:effectLst/>
                                        <a:latin typeface="Cambria Math" panose="02040503050406030204" pitchFamily="18" charset="0"/>
                                        <a:ea typeface="Yu Mincho" panose="02020400000000000000" pitchFamily="18" charset="-128"/>
                                        <a:cs typeface="Arial" panose="020B0604020202020204" pitchFamily="34" charset="0"/>
                                      </a:rPr>
                                      <m:t>1</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1</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
                            </m:e>
                          </m:d>
                        </m:e>
                        <m:sub>
                          <m:r>
                            <a:rPr lang="en-US" sz="1800" i="1">
                              <a:effectLst/>
                              <a:latin typeface="Cambria Math" panose="02040503050406030204" pitchFamily="18" charset="0"/>
                              <a:ea typeface="Yu Mincho" panose="02020400000000000000" pitchFamily="18" charset="-128"/>
                              <a:cs typeface="Arial" panose="020B0604020202020204" pitchFamily="34" charset="0"/>
                            </a:rPr>
                            <m:t>𝑥</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𝑥</m:t>
                              </m:r>
                            </m:e>
                          </m:acc>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𝑢</m:t>
                          </m:r>
                          <m:r>
                            <a:rPr lang="en-US"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accPr>
                            <m:e>
                              <m:r>
                                <a:rPr lang="en-US" sz="1800" i="1">
                                  <a:effectLst/>
                                  <a:latin typeface="Cambria Math" panose="02040503050406030204" pitchFamily="18" charset="0"/>
                                  <a:ea typeface="Yu Mincho" panose="02020400000000000000" pitchFamily="18" charset="-128"/>
                                  <a:cs typeface="Arial" panose="020B0604020202020204" pitchFamily="34" charset="0"/>
                                </a:rPr>
                                <m:t>𝑢</m:t>
                              </m:r>
                            </m:e>
                          </m:acc>
                        </m:sub>
                      </m:sSub>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4"/>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r>
                                  <a:rPr lang="en-US" sz="1800" i="1">
                                    <a:effectLst/>
                                    <a:latin typeface="Cambria Math" panose="02040503050406030204" pitchFamily="18" charset="0"/>
                                    <a:ea typeface="Yu Mincho" panose="02020400000000000000" pitchFamily="18" charset="-128"/>
                                    <a:cs typeface="Arial" panose="020B0604020202020204" pitchFamily="34" charset="0"/>
                                  </a:rPr>
                                  <m:t>1</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1</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
                        </m:e>
                      </m:d>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𝐷</m:t>
                      </m:r>
                      <m:r>
                        <a:rPr lang="en-US" sz="1800" i="1">
                          <a:effectLst/>
                          <a:latin typeface="Cambria Math" panose="02040503050406030204" pitchFamily="18" charset="0"/>
                          <a:ea typeface="Yu Mincho" panose="02020400000000000000" pitchFamily="18" charset="-128"/>
                          <a:cs typeface="Arial" panose="020B0604020202020204" pitchFamily="34" charset="0"/>
                        </a:rPr>
                        <m:t>=0</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3C141143-9843-5564-B80C-D7639157FE10}"/>
                  </a:ext>
                </a:extLst>
              </p:cNvPr>
              <p:cNvSpPr txBox="1">
                <a:spLocks noRot="1" noChangeAspect="1" noMove="1" noResize="1" noEditPoints="1" noAdjustHandles="1" noChangeArrowheads="1" noChangeShapeType="1" noTextEdit="1"/>
              </p:cNvSpPr>
              <p:nvPr/>
            </p:nvSpPr>
            <p:spPr>
              <a:xfrm>
                <a:off x="0" y="1357312"/>
                <a:ext cx="12458700" cy="3677995"/>
              </a:xfrm>
              <a:prstGeom prst="rect">
                <a:avLst/>
              </a:prstGeom>
              <a:blipFill>
                <a:blip r:embed="rId2"/>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424074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937AA-BFEB-3F38-E9D3-C38CB7C3C639}"/>
              </a:ext>
            </a:extLst>
          </p:cNvPr>
          <p:cNvSpPr txBox="1"/>
          <p:nvPr/>
        </p:nvSpPr>
        <p:spPr>
          <a:xfrm>
            <a:off x="607218" y="378679"/>
            <a:ext cx="7293769" cy="800219"/>
          </a:xfrm>
          <a:prstGeom prst="rect">
            <a:avLst/>
          </a:prstGeom>
          <a:noFill/>
        </p:spPr>
        <p:txBody>
          <a:bodyPr wrap="square" rtlCol="0">
            <a:spAutoFit/>
          </a:bodyPr>
          <a:lstStyle/>
          <a:p>
            <a:r>
              <a:rPr lang="en-US" sz="2800" b="1" dirty="0">
                <a:solidFill>
                  <a:schemeClr val="accent1"/>
                </a:solidFill>
              </a:rPr>
              <a:t>Q2: State-space model of linearized system </a:t>
            </a:r>
          </a:p>
          <a:p>
            <a:r>
              <a:rPr lang="en-US" dirty="0">
                <a:solidFill>
                  <a:schemeClr val="accent1"/>
                </a:solidFill>
              </a:rPr>
              <a:t>Control of Inverted pendulum</a:t>
            </a:r>
            <a:endParaRPr lang="vi-VN" dirty="0">
              <a:solidFill>
                <a:schemeClr val="accent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31B500-2D90-75BF-1911-ECAC20BCCA89}"/>
                  </a:ext>
                </a:extLst>
              </p:cNvPr>
              <p:cNvSpPr txBox="1"/>
              <p:nvPr/>
            </p:nvSpPr>
            <p:spPr>
              <a:xfrm>
                <a:off x="842963" y="1370370"/>
                <a:ext cx="12130088" cy="473039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Stability Discussion</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Assessing the matrix:</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Yu Mincho" panose="02020400000000000000" pitchFamily="18" charset="-128"/>
                          <a:cs typeface="Arial" panose="020B0604020202020204" pitchFamily="34" charset="0"/>
                        </a:rPr>
                        <m:t>𝐴</m:t>
                      </m:r>
                      <m:r>
                        <a:rPr lang="en-US" sz="1800" i="1" smtClean="0">
                          <a:effectLst/>
                          <a:latin typeface="Cambria Math" panose="02040503050406030204" pitchFamily="18" charset="0"/>
                          <a:ea typeface="Yu Mincho" panose="02020400000000000000" pitchFamily="18" charset="-128"/>
                          <a:cs typeface="Arial" panose="020B0604020202020204" pitchFamily="34" charset="0"/>
                        </a:rPr>
                        <m:t>=</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4"/>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1</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𝑀</m:t>
                                    </m:r>
                                  </m:den>
                                </m:f>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1</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𝑙𝑀</m:t>
                                    </m:r>
                                  </m:den>
                                </m:f>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
                        </m:e>
                      </m:d>
                      <m:r>
                        <a:rPr lang="en-US" sz="1800" i="1">
                          <a:effectLst/>
                          <a:latin typeface="Cambria Math" panose="02040503050406030204" pitchFamily="18" charset="0"/>
                          <a:ea typeface="Yu Mincho" panose="02020400000000000000" pitchFamily="18" charset="-128"/>
                          <a:cs typeface="Arial" panose="020B0604020202020204" pitchFamily="34" charset="0"/>
                        </a:rPr>
                        <m:t> </m:t>
                      </m:r>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Yu Mincho" panose="02020400000000000000" pitchFamily="18" charset="-128"/>
                    <a:cs typeface="Arial" panose="020B0604020202020204" pitchFamily="34" charset="0"/>
                  </a:rPr>
                  <a:t>The characteristic polynomial:</a:t>
                </a:r>
                <a:endParaRPr lang="vi-VN" sz="18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Arial" panose="020B0604020202020204" pitchFamily="34" charset="0"/>
                        </a:rPr>
                        <m:t>𝑝</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𝜆</m:t>
                          </m:r>
                        </m:e>
                      </m:d>
                      <m:r>
                        <a:rPr lang="en-US" sz="1800" i="1">
                          <a:effectLst/>
                          <a:latin typeface="Cambria Math" panose="02040503050406030204" pitchFamily="18" charset="0"/>
                          <a:ea typeface="Yu Mincho" panose="02020400000000000000" pitchFamily="18" charset="-128"/>
                          <a:cs typeface="Arial" panose="020B0604020202020204" pitchFamily="34" charset="0"/>
                        </a:rPr>
                        <m:t>=</m:t>
                      </m:r>
                      <m:func>
                        <m:func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n-US" sz="1800">
                              <a:effectLst/>
                              <a:latin typeface="Cambria Math" panose="02040503050406030204" pitchFamily="18" charset="0"/>
                              <a:ea typeface="Yu Mincho" panose="02020400000000000000" pitchFamily="18" charset="-128"/>
                              <a:cs typeface="Arial" panose="020B0604020202020204" pitchFamily="34" charset="0"/>
                            </a:rPr>
                            <m:t>det</m:t>
                          </m:r>
                        </m:fName>
                        <m:e>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𝑠𝐼</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𝐴</m:t>
                              </m:r>
                            </m:e>
                          </m:d>
                        </m:e>
                      </m:func>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𝑑𝑒𝑡</m:t>
                      </m:r>
                      <m:d>
                        <m:dPr>
                          <m:begChr m:val="["/>
                          <m:endChr m:val="]"/>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m>
                            <m:mPr>
                              <m:mcs>
                                <m:mc>
                                  <m:mcPr>
                                    <m:count m:val="4"/>
                                    <m:mcJc m:val="center"/>
                                  </m:mcPr>
                                </m:mc>
                              </m:mcs>
                              <m:ctrlPr>
                                <a:rPr lang="vi-VN" sz="1800" i="1">
                                  <a:effectLst/>
                                  <a:latin typeface="Cambria Math" panose="02040503050406030204" pitchFamily="18" charset="0"/>
                                  <a:ea typeface="Yu Mincho" panose="02020400000000000000" pitchFamily="18" charset="-128"/>
                                  <a:cs typeface="Arial" panose="020B0604020202020204" pitchFamily="34" charset="0"/>
                                </a:rPr>
                              </m:ctrlPr>
                            </m:mPr>
                            <m:mr>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e>
                                <m:r>
                                  <a:rPr lang="en-US" sz="1800" i="1">
                                    <a:effectLst/>
                                    <a:latin typeface="Cambria Math" panose="02040503050406030204" pitchFamily="18" charset="0"/>
                                    <a:ea typeface="Yu Mincho" panose="02020400000000000000" pitchFamily="18" charset="-128"/>
                                    <a:cs typeface="Arial" panose="020B0604020202020204" pitchFamily="34" charset="0"/>
                                  </a:rPr>
                                  <m:t>−1</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𝑚𝑔</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𝑀</m:t>
                                    </m:r>
                                  </m:den>
                                </m:f>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e>
                                <m:r>
                                  <a:rPr lang="en-US" sz="1800" i="1">
                                    <a:effectLst/>
                                    <a:latin typeface="Cambria Math" panose="02040503050406030204" pitchFamily="18" charset="0"/>
                                    <a:ea typeface="Yu Mincho" panose="02020400000000000000" pitchFamily="18" charset="-128"/>
                                    <a:cs typeface="Arial" panose="020B0604020202020204" pitchFamily="34" charset="0"/>
                                  </a:rPr>
                                  <m:t>−1</m:t>
                                </m:r>
                              </m:e>
                            </m:mr>
                            <m:mr>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r>
                                  <a:rPr lang="en-US" sz="1800" i="1">
                                    <a:effectLst/>
                                    <a:latin typeface="Cambria Math" panose="02040503050406030204" pitchFamily="18" charset="0"/>
                                    <a:ea typeface="Yu Mincho" panose="02020400000000000000" pitchFamily="18" charset="-128"/>
                                    <a:cs typeface="Arial" panose="020B0604020202020204" pitchFamily="34" charset="0"/>
                                  </a:rPr>
                                  <m:t>0</m:t>
                                </m:r>
                              </m:e>
                              <m:e>
                                <m:f>
                                  <m:f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fPr>
                                  <m:num>
                                    <m:r>
                                      <a:rPr lang="en-US" sz="1800" i="1">
                                        <a:effectLst/>
                                        <a:latin typeface="Cambria Math" panose="02040503050406030204" pitchFamily="18" charset="0"/>
                                        <a:ea typeface="Yu Mincho" panose="02020400000000000000" pitchFamily="18" charset="-128"/>
                                        <a:cs typeface="Arial" panose="020B0604020202020204" pitchFamily="34" charset="0"/>
                                      </a:rPr>
                                      <m:t>−</m:t>
                                    </m:r>
                                    <m:d>
                                      <m:dPr>
                                        <m:ctrlPr>
                                          <a:rPr lang="vi-VN" sz="1800" i="1">
                                            <a:effectLst/>
                                            <a:latin typeface="Cambria Math" panose="02040503050406030204" pitchFamily="18" charset="0"/>
                                            <a:ea typeface="Yu Mincho" panose="02020400000000000000" pitchFamily="18" charset="-128"/>
                                            <a:cs typeface="Arial" panose="020B0604020202020204" pitchFamily="34" charset="0"/>
                                          </a:rPr>
                                        </m:ctrlPr>
                                      </m:dPr>
                                      <m:e>
                                        <m:r>
                                          <a:rPr lang="en-US" sz="1800" i="1">
                                            <a:effectLst/>
                                            <a:latin typeface="Cambria Math" panose="02040503050406030204" pitchFamily="18" charset="0"/>
                                            <a:ea typeface="Yu Mincho" panose="02020400000000000000" pitchFamily="18" charset="-128"/>
                                            <a:cs typeface="Arial" panose="020B0604020202020204" pitchFamily="34" charset="0"/>
                                          </a:rPr>
                                          <m:t>𝑀</m:t>
                                        </m:r>
                                        <m:r>
                                          <a:rPr lang="en-US" sz="1800" i="1">
                                            <a:effectLst/>
                                            <a:latin typeface="Cambria Math" panose="02040503050406030204" pitchFamily="18" charset="0"/>
                                            <a:ea typeface="Yu Mincho" panose="02020400000000000000" pitchFamily="18" charset="-128"/>
                                            <a:cs typeface="Arial" panose="020B0604020202020204" pitchFamily="34" charset="0"/>
                                          </a:rPr>
                                          <m:t>+</m:t>
                                        </m:r>
                                        <m:r>
                                          <a:rPr lang="en-US" sz="1800" i="1">
                                            <a:effectLst/>
                                            <a:latin typeface="Cambria Math" panose="02040503050406030204" pitchFamily="18" charset="0"/>
                                            <a:ea typeface="Yu Mincho" panose="02020400000000000000" pitchFamily="18" charset="-128"/>
                                            <a:cs typeface="Arial" panose="020B0604020202020204" pitchFamily="34" charset="0"/>
                                          </a:rPr>
                                          <m:t>𝑚</m:t>
                                        </m:r>
                                      </m:e>
                                    </m:d>
                                    <m:r>
                                      <a:rPr lang="en-US" sz="1800" i="1">
                                        <a:effectLst/>
                                        <a:latin typeface="Cambria Math" panose="02040503050406030204" pitchFamily="18" charset="0"/>
                                        <a:ea typeface="Yu Mincho" panose="02020400000000000000" pitchFamily="18" charset="-128"/>
                                        <a:cs typeface="Arial" panose="020B0604020202020204" pitchFamily="34" charset="0"/>
                                      </a:rPr>
                                      <m:t>𝑔</m:t>
                                    </m:r>
                                  </m:num>
                                  <m:den>
                                    <m:r>
                                      <a:rPr lang="en-US" sz="1800" i="1">
                                        <a:effectLst/>
                                        <a:latin typeface="Cambria Math" panose="02040503050406030204" pitchFamily="18" charset="0"/>
                                        <a:ea typeface="Yu Mincho" panose="02020400000000000000" pitchFamily="18" charset="-128"/>
                                        <a:cs typeface="Arial" panose="020B0604020202020204" pitchFamily="34" charset="0"/>
                                      </a:rPr>
                                      <m:t>𝑙𝑀</m:t>
                                    </m:r>
                                  </m:den>
                                </m:f>
                              </m:e>
                              <m:e>
                                <m:r>
                                  <a:rPr lang="en-US" sz="1800" i="1">
                                    <a:effectLst/>
                                    <a:latin typeface="Cambria Math" panose="02040503050406030204" pitchFamily="18" charset="0"/>
                                    <a:ea typeface="Yu Mincho" panose="02020400000000000000" pitchFamily="18" charset="-128"/>
                                    <a:cs typeface="Arial" panose="020B0604020202020204" pitchFamily="34" charset="0"/>
                                  </a:rPr>
                                  <m:t>𝑠</m:t>
                                </m:r>
                              </m:e>
                            </m:mr>
                          </m:m>
                        </m:e>
                      </m:d>
                    </m:oMath>
                  </m:oMathPara>
                </a14:m>
                <a:endParaRPr lang="vi-VN"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0C31B500-2D90-75BF-1911-ECAC20BCCA89}"/>
                  </a:ext>
                </a:extLst>
              </p:cNvPr>
              <p:cNvSpPr txBox="1">
                <a:spLocks noRot="1" noChangeAspect="1" noMove="1" noResize="1" noEditPoints="1" noAdjustHandles="1" noChangeArrowheads="1" noChangeShapeType="1" noTextEdit="1"/>
              </p:cNvSpPr>
              <p:nvPr/>
            </p:nvSpPr>
            <p:spPr>
              <a:xfrm>
                <a:off x="842963" y="1370370"/>
                <a:ext cx="12130088" cy="4730398"/>
              </a:xfrm>
              <a:prstGeom prst="rect">
                <a:avLst/>
              </a:prstGeom>
              <a:blipFill>
                <a:blip r:embed="rId2"/>
                <a:stretch>
                  <a:fillRect l="-402" t="-773"/>
                </a:stretch>
              </a:blipFill>
            </p:spPr>
            <p:txBody>
              <a:bodyPr/>
              <a:lstStyle/>
              <a:p>
                <a:r>
                  <a:rPr lang="vi-VN">
                    <a:noFill/>
                  </a:rPr>
                  <a:t> </a:t>
                </a:r>
              </a:p>
            </p:txBody>
          </p:sp>
        </mc:Fallback>
      </mc:AlternateContent>
    </p:spTree>
    <p:extLst>
      <p:ext uri="{BB962C8B-B14F-4D97-AF65-F5344CB8AC3E}">
        <p14:creationId xmlns:p14="http://schemas.microsoft.com/office/powerpoint/2010/main" val="981394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16ab3f7-bd68-44de-95f8-631ff845b4e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D6DF1CC501D54BA1796F01949CCA5D" ma:contentTypeVersion="14" ma:contentTypeDescription="Create a new document." ma:contentTypeScope="" ma:versionID="acb633a15b03bffbfee13da0006bdd85">
  <xsd:schema xmlns:xsd="http://www.w3.org/2001/XMLSchema" xmlns:xs="http://www.w3.org/2001/XMLSchema" xmlns:p="http://schemas.microsoft.com/office/2006/metadata/properties" xmlns:ns3="d16ab3f7-bd68-44de-95f8-631ff845b4e1" xmlns:ns4="f8013cd9-c9a6-42e7-ab80-7604fecac0a0" targetNamespace="http://schemas.microsoft.com/office/2006/metadata/properties" ma:root="true" ma:fieldsID="d033567b8d160423663e39edafac9575" ns3:_="" ns4:_="">
    <xsd:import namespace="d16ab3f7-bd68-44de-95f8-631ff845b4e1"/>
    <xsd:import namespace="f8013cd9-c9a6-42e7-ab80-7604fecac0a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LengthInSecond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ab3f7-bd68-44de-95f8-631ff845b4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8013cd9-c9a6-42e7-ab80-7604fecac0a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C7B7A0-864B-418D-813E-44677B1AD3D1}">
  <ds:schemaRefs>
    <ds:schemaRef ds:uri="http://schemas.microsoft.com/sharepoint/v3/contenttype/forms"/>
  </ds:schemaRefs>
</ds:datastoreItem>
</file>

<file path=customXml/itemProps2.xml><?xml version="1.0" encoding="utf-8"?>
<ds:datastoreItem xmlns:ds="http://schemas.openxmlformats.org/officeDocument/2006/customXml" ds:itemID="{1ECB2791-F8DF-4E1F-8D02-E39E986E0E5C}">
  <ds:schemaRefs>
    <ds:schemaRef ds:uri="http://purl.org/dc/dcmitype/"/>
    <ds:schemaRef ds:uri="http://purl.org/dc/elements/1.1/"/>
    <ds:schemaRef ds:uri="http://www.w3.org/XML/1998/namespace"/>
    <ds:schemaRef ds:uri="http://schemas.openxmlformats.org/package/2006/metadata/core-properties"/>
    <ds:schemaRef ds:uri="http://schemas.microsoft.com/office/2006/documentManagement/types"/>
    <ds:schemaRef ds:uri="d16ab3f7-bd68-44de-95f8-631ff845b4e1"/>
    <ds:schemaRef ds:uri="http://schemas.microsoft.com/office/2006/metadata/properties"/>
    <ds:schemaRef ds:uri="http://purl.org/dc/terms/"/>
    <ds:schemaRef ds:uri="http://schemas.microsoft.com/office/infopath/2007/PartnerControls"/>
    <ds:schemaRef ds:uri="f8013cd9-c9a6-42e7-ab80-7604fecac0a0"/>
  </ds:schemaRefs>
</ds:datastoreItem>
</file>

<file path=customXml/itemProps3.xml><?xml version="1.0" encoding="utf-8"?>
<ds:datastoreItem xmlns:ds="http://schemas.openxmlformats.org/officeDocument/2006/customXml" ds:itemID="{680074E5-06A4-4C82-9473-9850A77ED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6ab3f7-bd68-44de-95f8-631ff845b4e1"/>
    <ds:schemaRef ds:uri="f8013cd9-c9a6-42e7-ab80-7604fecac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225</TotalTime>
  <Words>3745</Words>
  <Application>Microsoft Office PowerPoint</Application>
  <PresentationFormat>Widescreen</PresentationFormat>
  <Paragraphs>303</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Van Long (S.CECS)</dc:creator>
  <cp:lastModifiedBy>Pham Van Long (S.CECS)</cp:lastModifiedBy>
  <cp:revision>2</cp:revision>
  <dcterms:created xsi:type="dcterms:W3CDTF">2023-01-15T17:57:33Z</dcterms:created>
  <dcterms:modified xsi:type="dcterms:W3CDTF">2023-01-16T03:30:02Z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0x01010076D6DF1CC501D54BA1796F01949CCA5D</vt:lpwstr>
  </property>
</Properties>
</file>