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Nuni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Nuni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27c33b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27c33b9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227c33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227c33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27c33b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27c33b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8a64429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e8a64429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27c33b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27c33b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e8a64429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e8a64429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e8a644297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e8a644297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27c33b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27c33b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34824" y="1392025"/>
            <a:ext cx="72459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 based </a:t>
            </a:r>
            <a:endParaRPr/>
          </a:p>
          <a:p>
            <a:pPr indent="0" lvl="0" marL="0" rtl="0" algn="l">
              <a:spcBef>
                <a:spcPts val="0"/>
              </a:spcBef>
              <a:spcAft>
                <a:spcPts val="0"/>
              </a:spcAft>
              <a:buNone/>
            </a:pPr>
            <a:r>
              <a:rPr lang="en-GB"/>
              <a:t>Face Extraction and </a:t>
            </a:r>
            <a:endParaRPr/>
          </a:p>
          <a:p>
            <a:pPr indent="0" lvl="0" marL="0" rtl="0" algn="l">
              <a:spcBef>
                <a:spcPts val="0"/>
              </a:spcBef>
              <a:spcAft>
                <a:spcPts val="0"/>
              </a:spcAft>
              <a:buNone/>
            </a:pPr>
            <a:r>
              <a:rPr lang="en-GB"/>
              <a:t>Its Enhancement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7950" y="469650"/>
            <a:ext cx="7688100" cy="7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980"/>
              <a:t>PROBLEM STATEMENT</a:t>
            </a:r>
            <a:endParaRPr sz="2980"/>
          </a:p>
        </p:txBody>
      </p:sp>
      <p:sp>
        <p:nvSpPr>
          <p:cNvPr id="92" name="Google Shape;92;p14"/>
          <p:cNvSpPr txBox="1"/>
          <p:nvPr>
            <p:ph idx="1" type="subTitle"/>
          </p:nvPr>
        </p:nvSpPr>
        <p:spPr>
          <a:xfrm>
            <a:off x="727950" y="1261350"/>
            <a:ext cx="7688100" cy="29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u="sng"/>
          </a:p>
          <a:p>
            <a:pPr indent="-355600" lvl="0" marL="457200" rtl="0" algn="l">
              <a:spcBef>
                <a:spcPts val="0"/>
              </a:spcBef>
              <a:spcAft>
                <a:spcPts val="0"/>
              </a:spcAft>
              <a:buSzPts val="2000"/>
              <a:buAutoNum type="arabicPeriod"/>
            </a:pPr>
            <a:r>
              <a:rPr lang="en-GB" sz="2000"/>
              <a:t>The project aims to develop a </a:t>
            </a:r>
            <a:r>
              <a:rPr b="1" i="1" lang="en-GB" sz="2000"/>
              <a:t>pipeline</a:t>
            </a:r>
            <a:r>
              <a:rPr lang="en-GB" sz="2000"/>
              <a:t> for face detection, extraction, and enhancement using computer vision techniques.</a:t>
            </a:r>
            <a:endParaRPr sz="2000"/>
          </a:p>
          <a:p>
            <a:pPr indent="-355600" lvl="0" marL="457200" rtl="0" algn="l">
              <a:spcBef>
                <a:spcPts val="0"/>
              </a:spcBef>
              <a:spcAft>
                <a:spcPts val="0"/>
              </a:spcAft>
              <a:buSzPts val="2000"/>
              <a:buAutoNum type="arabicPeriod"/>
            </a:pPr>
            <a:r>
              <a:rPr lang="en-GB" sz="2000"/>
              <a:t>Aims to develop a pipeline that can handle severely degraded or low-resolution videos, where the face bounding boxes may become too small or lack sufficient detail for effective enhancement.</a:t>
            </a:r>
            <a:endParaRPr sz="2000"/>
          </a:p>
          <a:p>
            <a:pPr indent="-355600" lvl="0" marL="457200" rtl="0" algn="l">
              <a:spcBef>
                <a:spcPts val="0"/>
              </a:spcBef>
              <a:spcAft>
                <a:spcPts val="0"/>
              </a:spcAft>
              <a:buSzPts val="2000"/>
              <a:buAutoNum type="arabicPeriod"/>
            </a:pPr>
            <a:r>
              <a:rPr lang="en-GB" sz="2000"/>
              <a:t>Aims to improve the visual quality and resolution of the extracted face bounding boxes, especially when dealing with poor quality videos.</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94800" y="486900"/>
            <a:ext cx="8811000" cy="577500"/>
          </a:xfrm>
          <a:prstGeom prst="rect">
            <a:avLst/>
          </a:prstGeom>
        </p:spPr>
        <p:txBody>
          <a:bodyPr anchorCtr="0" anchor="t" bIns="91425" lIns="91425" spcFirstLastPara="1" rIns="91425" wrap="square" tIns="91425">
            <a:noAutofit/>
          </a:bodyPr>
          <a:lstStyle/>
          <a:p>
            <a:pPr indent="0" lvl="0" marL="0" rtl="0" algn="just">
              <a:spcBef>
                <a:spcPts val="30"/>
              </a:spcBef>
              <a:spcAft>
                <a:spcPts val="0"/>
              </a:spcAft>
              <a:buNone/>
            </a:pPr>
            <a:r>
              <a:rPr lang="en-GB" sz="2980"/>
              <a:t>OBJECTIVE</a:t>
            </a:r>
            <a:endParaRPr sz="2000">
              <a:latin typeface="Lato"/>
              <a:ea typeface="Lato"/>
              <a:cs typeface="Lato"/>
              <a:sym typeface="Lato"/>
            </a:endParaRPr>
          </a:p>
        </p:txBody>
      </p:sp>
      <p:sp>
        <p:nvSpPr>
          <p:cNvPr id="98" name="Google Shape;98;p15"/>
          <p:cNvSpPr txBox="1"/>
          <p:nvPr>
            <p:ph idx="1" type="body"/>
          </p:nvPr>
        </p:nvSpPr>
        <p:spPr>
          <a:xfrm>
            <a:off x="204325" y="2493475"/>
            <a:ext cx="5277300" cy="24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i="1" lang="en-GB" sz="1700">
                <a:solidFill>
                  <a:srgbClr val="000000"/>
                </a:solidFill>
              </a:rPr>
              <a:t>Specific</a:t>
            </a:r>
            <a:r>
              <a:rPr b="1" i="1" lang="en-GB" sz="1700">
                <a:solidFill>
                  <a:srgbClr val="000000"/>
                </a:solidFill>
              </a:rPr>
              <a:t> </a:t>
            </a:r>
            <a:r>
              <a:rPr b="1" i="1" lang="en-GB" sz="1700">
                <a:solidFill>
                  <a:srgbClr val="000000"/>
                </a:solidFill>
              </a:rPr>
              <a:t>Workflow</a:t>
            </a:r>
            <a:endParaRPr b="1" i="1" sz="1700">
              <a:solidFill>
                <a:srgbClr val="000000"/>
              </a:solidFill>
            </a:endParaRPr>
          </a:p>
          <a:p>
            <a:pPr indent="-332581" lvl="0" marL="457200" rtl="0" algn="l">
              <a:spcBef>
                <a:spcPts val="1200"/>
              </a:spcBef>
              <a:spcAft>
                <a:spcPts val="0"/>
              </a:spcAft>
              <a:buClr>
                <a:srgbClr val="000000"/>
              </a:buClr>
              <a:buSzPts val="1638"/>
              <a:buAutoNum type="arabicPeriod"/>
            </a:pPr>
            <a:r>
              <a:rPr lang="en-GB" sz="1637">
                <a:solidFill>
                  <a:srgbClr val="000000"/>
                </a:solidFill>
              </a:rPr>
              <a:t>Object detection model for human keypoint detection</a:t>
            </a:r>
            <a:endParaRPr sz="1637">
              <a:solidFill>
                <a:srgbClr val="000000"/>
              </a:solidFill>
            </a:endParaRPr>
          </a:p>
          <a:p>
            <a:pPr indent="-332581" lvl="0" marL="457200" rtl="0" algn="l">
              <a:spcBef>
                <a:spcPts val="0"/>
              </a:spcBef>
              <a:spcAft>
                <a:spcPts val="0"/>
              </a:spcAft>
              <a:buClr>
                <a:srgbClr val="000000"/>
              </a:buClr>
              <a:buSzPts val="1638"/>
              <a:buAutoNum type="arabicPeriod"/>
            </a:pPr>
            <a:r>
              <a:rPr lang="en-GB" sz="1637">
                <a:solidFill>
                  <a:srgbClr val="000000"/>
                </a:solidFill>
              </a:rPr>
              <a:t>Extraction of face bounding boxes based on the detected facial keypoints</a:t>
            </a:r>
            <a:endParaRPr sz="1637">
              <a:solidFill>
                <a:srgbClr val="000000"/>
              </a:solidFill>
            </a:endParaRPr>
          </a:p>
          <a:p>
            <a:pPr indent="-332581" lvl="0" marL="457200" rtl="0" algn="l">
              <a:spcBef>
                <a:spcPts val="0"/>
              </a:spcBef>
              <a:spcAft>
                <a:spcPts val="0"/>
              </a:spcAft>
              <a:buClr>
                <a:srgbClr val="000000"/>
              </a:buClr>
              <a:buSzPts val="1638"/>
              <a:buAutoNum type="arabicPeriod"/>
            </a:pPr>
            <a:r>
              <a:rPr lang="en-GB" sz="1637">
                <a:solidFill>
                  <a:srgbClr val="000000"/>
                </a:solidFill>
              </a:rPr>
              <a:t>Saving those Face bounding </a:t>
            </a:r>
            <a:r>
              <a:rPr lang="en-GB" sz="1637">
                <a:solidFill>
                  <a:srgbClr val="000000"/>
                </a:solidFill>
              </a:rPr>
              <a:t>boxes</a:t>
            </a:r>
            <a:endParaRPr sz="1637">
              <a:solidFill>
                <a:srgbClr val="000000"/>
              </a:solidFill>
            </a:endParaRPr>
          </a:p>
          <a:p>
            <a:pPr indent="-332581" lvl="0" marL="457200" rtl="0" algn="l">
              <a:spcBef>
                <a:spcPts val="0"/>
              </a:spcBef>
              <a:spcAft>
                <a:spcPts val="0"/>
              </a:spcAft>
              <a:buClr>
                <a:srgbClr val="000000"/>
              </a:buClr>
              <a:buSzPts val="1638"/>
              <a:buAutoNum type="arabicPeriod"/>
            </a:pPr>
            <a:r>
              <a:rPr lang="en-GB" sz="1637">
                <a:solidFill>
                  <a:srgbClr val="000000"/>
                </a:solidFill>
              </a:rPr>
              <a:t>Upsampling techniques using tensorflow</a:t>
            </a:r>
            <a:endParaRPr sz="1637">
              <a:solidFill>
                <a:srgbClr val="000000"/>
              </a:solidFill>
            </a:endParaRPr>
          </a:p>
          <a:p>
            <a:pPr indent="-332581" lvl="0" marL="457200" rtl="0" algn="l">
              <a:spcBef>
                <a:spcPts val="0"/>
              </a:spcBef>
              <a:spcAft>
                <a:spcPts val="0"/>
              </a:spcAft>
              <a:buClr>
                <a:srgbClr val="000000"/>
              </a:buClr>
              <a:buSzPts val="1638"/>
              <a:buAutoNum type="arabicPeriod"/>
            </a:pPr>
            <a:r>
              <a:rPr lang="en-GB" sz="1637">
                <a:solidFill>
                  <a:srgbClr val="000000"/>
                </a:solidFill>
              </a:rPr>
              <a:t>ESRGAN for face enhancement</a:t>
            </a:r>
            <a:endParaRPr sz="1637">
              <a:solidFill>
                <a:srgbClr val="000000"/>
              </a:solidFill>
            </a:endParaRPr>
          </a:p>
          <a:p>
            <a:pPr indent="0" lvl="0" marL="0" rtl="0" algn="l">
              <a:spcBef>
                <a:spcPts val="1200"/>
              </a:spcBef>
              <a:spcAft>
                <a:spcPts val="0"/>
              </a:spcAft>
              <a:buSzPts val="275"/>
              <a:buNone/>
            </a:pPr>
            <a:r>
              <a:t/>
            </a:r>
            <a:endParaRPr sz="1812">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812">
              <a:solidFill>
                <a:srgbClr val="000000"/>
              </a:solidFill>
              <a:latin typeface="Arial"/>
              <a:ea typeface="Arial"/>
              <a:cs typeface="Arial"/>
              <a:sym typeface="Arial"/>
            </a:endParaRPr>
          </a:p>
        </p:txBody>
      </p:sp>
      <p:sp>
        <p:nvSpPr>
          <p:cNvPr id="99" name="Google Shape;99;p15"/>
          <p:cNvSpPr txBox="1"/>
          <p:nvPr/>
        </p:nvSpPr>
        <p:spPr>
          <a:xfrm>
            <a:off x="204325" y="1261450"/>
            <a:ext cx="8261700" cy="831900"/>
          </a:xfrm>
          <a:prstGeom prst="rect">
            <a:avLst/>
          </a:prstGeom>
          <a:noFill/>
          <a:ln>
            <a:noFill/>
          </a:ln>
        </p:spPr>
        <p:txBody>
          <a:bodyPr anchorCtr="0" anchor="t" bIns="91425" lIns="91425" spcFirstLastPara="1" rIns="91425" wrap="square" tIns="91425">
            <a:noAutofit/>
          </a:bodyPr>
          <a:lstStyle/>
          <a:p>
            <a:pPr indent="457200" lvl="0" marL="457200" rtl="0" algn="just">
              <a:spcBef>
                <a:spcPts val="30"/>
              </a:spcBef>
              <a:spcAft>
                <a:spcPts val="0"/>
              </a:spcAft>
              <a:buNone/>
            </a:pPr>
            <a:r>
              <a:rPr lang="en-GB" sz="1750">
                <a:latin typeface="Lato"/>
                <a:ea typeface="Lato"/>
                <a:cs typeface="Lato"/>
                <a:sym typeface="Lato"/>
              </a:rPr>
              <a:t>The objective of the project is to develop a pipeline for face detection, extraction, and enhancement using computer vision techniques. The </a:t>
            </a:r>
            <a:r>
              <a:rPr b="1" i="1" lang="en-GB" sz="1750">
                <a:latin typeface="Lato"/>
                <a:ea typeface="Lato"/>
                <a:cs typeface="Lato"/>
                <a:sym typeface="Lato"/>
              </a:rPr>
              <a:t>pipeline</a:t>
            </a:r>
            <a:r>
              <a:rPr lang="en-GB" sz="1750">
                <a:latin typeface="Lato"/>
                <a:ea typeface="Lato"/>
                <a:cs typeface="Lato"/>
                <a:sym typeface="Lato"/>
              </a:rPr>
              <a:t> aims to improve the visual quality and resolution of the extracted face bounding boxes, especially when dealing with poor quality videos.</a:t>
            </a:r>
            <a:endParaRPr sz="1750">
              <a:latin typeface="Lato"/>
              <a:ea typeface="Lato"/>
              <a:cs typeface="Lato"/>
              <a:sym typeface="Lato"/>
            </a:endParaRPr>
          </a:p>
          <a:p>
            <a:pPr indent="457200" lvl="0" marL="457200" rtl="0" algn="just">
              <a:spcBef>
                <a:spcPts val="30"/>
              </a:spcBef>
              <a:spcAft>
                <a:spcPts val="0"/>
              </a:spcAft>
              <a:buNone/>
            </a:pPr>
            <a:r>
              <a:t/>
            </a:r>
            <a:endParaRPr sz="1750">
              <a:latin typeface="Lato"/>
              <a:ea typeface="Lato"/>
              <a:cs typeface="Lato"/>
              <a:sym typeface="Lato"/>
            </a:endParaRPr>
          </a:p>
          <a:p>
            <a:pPr indent="457200" lvl="0" marL="457200" rtl="0" algn="just">
              <a:spcBef>
                <a:spcPts val="30"/>
              </a:spcBef>
              <a:spcAft>
                <a:spcPts val="0"/>
              </a:spcAft>
              <a:buNone/>
            </a:pPr>
            <a:r>
              <a:t/>
            </a:r>
            <a:endParaRPr sz="175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58500" y="5126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3200">
                <a:solidFill>
                  <a:srgbClr val="000000"/>
                </a:solidFill>
                <a:latin typeface="Arial"/>
                <a:ea typeface="Arial"/>
                <a:cs typeface="Arial"/>
                <a:sym typeface="Arial"/>
              </a:rPr>
              <a:t>Technology Stack</a:t>
            </a:r>
            <a:endParaRPr sz="3200"/>
          </a:p>
        </p:txBody>
      </p:sp>
      <p:sp>
        <p:nvSpPr>
          <p:cNvPr id="105" name="Google Shape;105;p16"/>
          <p:cNvSpPr txBox="1"/>
          <p:nvPr>
            <p:ph idx="1" type="body"/>
          </p:nvPr>
        </p:nvSpPr>
        <p:spPr>
          <a:xfrm>
            <a:off x="727650" y="1639275"/>
            <a:ext cx="7688700" cy="2261100"/>
          </a:xfrm>
          <a:prstGeom prst="rect">
            <a:avLst/>
          </a:prstGeom>
        </p:spPr>
        <p:txBody>
          <a:bodyPr anchorCtr="0" anchor="t" bIns="91425" lIns="91425" spcFirstLastPara="1" rIns="91425" wrap="square" tIns="91425">
            <a:normAutofit fontScale="85000" lnSpcReduction="20000"/>
          </a:bodyPr>
          <a:lstStyle/>
          <a:p>
            <a:pPr indent="-358140" lvl="0" marL="457200" rtl="0" algn="l">
              <a:spcBef>
                <a:spcPts val="0"/>
              </a:spcBef>
              <a:spcAft>
                <a:spcPts val="0"/>
              </a:spcAft>
              <a:buSzPct val="100000"/>
              <a:buChar char="●"/>
            </a:pPr>
            <a:r>
              <a:rPr lang="en-GB" sz="2400"/>
              <a:t>Computer Vision </a:t>
            </a:r>
            <a:r>
              <a:rPr b="1" i="1" lang="en-GB" sz="2400"/>
              <a:t>OpenCV</a:t>
            </a:r>
            <a:endParaRPr sz="2400"/>
          </a:p>
          <a:p>
            <a:pPr indent="-358140" lvl="0" marL="457200" rtl="0" algn="l">
              <a:spcBef>
                <a:spcPts val="0"/>
              </a:spcBef>
              <a:spcAft>
                <a:spcPts val="0"/>
              </a:spcAft>
              <a:buSzPct val="100000"/>
              <a:buChar char="●"/>
            </a:pPr>
            <a:r>
              <a:rPr b="1" i="1" lang="en-GB" sz="2400"/>
              <a:t>YOLO-v8</a:t>
            </a:r>
            <a:r>
              <a:rPr lang="en-GB" sz="2400"/>
              <a:t> Pose Detection Model</a:t>
            </a:r>
            <a:endParaRPr sz="2400"/>
          </a:p>
          <a:p>
            <a:pPr indent="-358140" lvl="0" marL="457200" rtl="0" algn="l">
              <a:spcBef>
                <a:spcPts val="0"/>
              </a:spcBef>
              <a:spcAft>
                <a:spcPts val="0"/>
              </a:spcAft>
              <a:buSzPct val="100000"/>
              <a:buChar char="●"/>
            </a:pPr>
            <a:r>
              <a:rPr b="1" i="1" lang="en-GB" sz="2400"/>
              <a:t>Tensorflow </a:t>
            </a:r>
            <a:r>
              <a:rPr lang="en-GB" sz="2400"/>
              <a:t>platform for Upsampling , Conv2D layers</a:t>
            </a:r>
            <a:endParaRPr sz="2400"/>
          </a:p>
          <a:p>
            <a:pPr indent="-358140" lvl="0" marL="457200" rtl="0" algn="l">
              <a:spcBef>
                <a:spcPts val="0"/>
              </a:spcBef>
              <a:spcAft>
                <a:spcPts val="0"/>
              </a:spcAft>
              <a:buSzPct val="100000"/>
              <a:buChar char="●"/>
            </a:pPr>
            <a:r>
              <a:rPr lang="en-GB" sz="2400"/>
              <a:t>ESRGAN model Generative Adversarial Network </a:t>
            </a:r>
            <a:endParaRPr sz="2400"/>
          </a:p>
          <a:p>
            <a:pPr indent="0" lvl="0" marL="457200" rtl="0" algn="l">
              <a:spcBef>
                <a:spcPts val="1200"/>
              </a:spcBef>
              <a:spcAft>
                <a:spcPts val="0"/>
              </a:spcAft>
              <a:buNone/>
            </a:pPr>
            <a:r>
              <a:t/>
            </a:r>
            <a:endParaRPr sz="2600">
              <a:solidFill>
                <a:srgbClr val="000000"/>
              </a:solidFill>
              <a:latin typeface="Arial"/>
              <a:ea typeface="Arial"/>
              <a:cs typeface="Arial"/>
              <a:sym typeface="Arial"/>
            </a:endParaRPr>
          </a:p>
          <a:p>
            <a:pPr indent="0" lvl="0" marL="0" rtl="0" algn="l">
              <a:spcBef>
                <a:spcPts val="0"/>
              </a:spcBef>
              <a:spcAft>
                <a:spcPts val="120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36375" y="3905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3200">
                <a:solidFill>
                  <a:srgbClr val="000000"/>
                </a:solidFill>
                <a:latin typeface="Arial"/>
                <a:ea typeface="Arial"/>
                <a:cs typeface="Arial"/>
                <a:sym typeface="Arial"/>
              </a:rPr>
              <a:t>Assumptions</a:t>
            </a:r>
            <a:endParaRPr sz="3200"/>
          </a:p>
        </p:txBody>
      </p:sp>
      <p:sp>
        <p:nvSpPr>
          <p:cNvPr id="111" name="Google Shape;111;p17"/>
          <p:cNvSpPr txBox="1"/>
          <p:nvPr>
            <p:ph idx="1" type="body"/>
          </p:nvPr>
        </p:nvSpPr>
        <p:spPr>
          <a:xfrm>
            <a:off x="727650" y="1651475"/>
            <a:ext cx="7688700" cy="2261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Single person CCTV feed [If multiple only high confidence is considered]</a:t>
            </a:r>
            <a:endParaRPr sz="2400"/>
          </a:p>
          <a:p>
            <a:pPr indent="-381000" lvl="0" marL="457200" rtl="0" algn="l">
              <a:spcBef>
                <a:spcPts val="0"/>
              </a:spcBef>
              <a:spcAft>
                <a:spcPts val="0"/>
              </a:spcAft>
              <a:buSzPts val="2400"/>
              <a:buChar char="●"/>
            </a:pPr>
            <a:r>
              <a:rPr lang="en-GB" sz="2400"/>
              <a:t>Sufficiently</a:t>
            </a:r>
            <a:r>
              <a:rPr lang="en-GB" sz="2400"/>
              <a:t> good quality footage for better enhancement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66488" y="0"/>
            <a:ext cx="8811000" cy="57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900">
                <a:solidFill>
                  <a:srgbClr val="000000"/>
                </a:solidFill>
                <a:latin typeface="Arial"/>
                <a:ea typeface="Arial"/>
                <a:cs typeface="Arial"/>
                <a:sym typeface="Arial"/>
              </a:rPr>
              <a:t>Approach </a:t>
            </a:r>
            <a:endParaRPr sz="2900">
              <a:solidFill>
                <a:srgbClr val="000000"/>
              </a:solidFill>
              <a:latin typeface="Arial"/>
              <a:ea typeface="Arial"/>
              <a:cs typeface="Arial"/>
              <a:sym typeface="Arial"/>
            </a:endParaRPr>
          </a:p>
          <a:p>
            <a:pPr indent="457200" lvl="0" marL="457200" rtl="0" algn="just">
              <a:spcBef>
                <a:spcPts val="30"/>
              </a:spcBef>
              <a:spcAft>
                <a:spcPts val="0"/>
              </a:spcAft>
              <a:buNone/>
            </a:pPr>
            <a:r>
              <a:t/>
            </a:r>
            <a:endParaRPr sz="2000">
              <a:latin typeface="Lato"/>
              <a:ea typeface="Lato"/>
              <a:cs typeface="Lato"/>
              <a:sym typeface="Lato"/>
            </a:endParaRPr>
          </a:p>
        </p:txBody>
      </p:sp>
      <p:pic>
        <p:nvPicPr>
          <p:cNvPr id="117" name="Google Shape;117;p18"/>
          <p:cNvPicPr preferRelativeResize="0"/>
          <p:nvPr/>
        </p:nvPicPr>
        <p:blipFill>
          <a:blip r:embed="rId3">
            <a:alphaModFix/>
          </a:blip>
          <a:stretch>
            <a:fillRect/>
          </a:stretch>
        </p:blipFill>
        <p:spPr>
          <a:xfrm>
            <a:off x="213525" y="1302838"/>
            <a:ext cx="8839204" cy="25378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06575" y="292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00"/>
              <a:t>Results - Conventional Sampling</a:t>
            </a:r>
            <a:endParaRPr sz="3200"/>
          </a:p>
        </p:txBody>
      </p:sp>
      <p:pic>
        <p:nvPicPr>
          <p:cNvPr id="123" name="Google Shape;123;p19"/>
          <p:cNvPicPr preferRelativeResize="0"/>
          <p:nvPr/>
        </p:nvPicPr>
        <p:blipFill>
          <a:blip r:embed="rId3">
            <a:alphaModFix/>
          </a:blip>
          <a:stretch>
            <a:fillRect/>
          </a:stretch>
        </p:blipFill>
        <p:spPr>
          <a:xfrm>
            <a:off x="142225" y="979825"/>
            <a:ext cx="3709351" cy="4011275"/>
          </a:xfrm>
          <a:prstGeom prst="rect">
            <a:avLst/>
          </a:prstGeom>
          <a:noFill/>
          <a:ln cap="flat" cmpd="sng" w="19050">
            <a:solidFill>
              <a:schemeClr val="dk2"/>
            </a:solidFill>
            <a:prstDash val="solid"/>
            <a:round/>
            <a:headEnd len="sm" w="sm" type="none"/>
            <a:tailEnd len="sm" w="sm" type="none"/>
          </a:ln>
        </p:spPr>
      </p:pic>
      <p:pic>
        <p:nvPicPr>
          <p:cNvPr id="124" name="Google Shape;124;p19"/>
          <p:cNvPicPr preferRelativeResize="0"/>
          <p:nvPr/>
        </p:nvPicPr>
        <p:blipFill>
          <a:blip r:embed="rId4">
            <a:alphaModFix/>
          </a:blip>
          <a:stretch>
            <a:fillRect/>
          </a:stretch>
        </p:blipFill>
        <p:spPr>
          <a:xfrm>
            <a:off x="4085476" y="1592325"/>
            <a:ext cx="4987624" cy="195886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06575" y="292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00"/>
              <a:t>Results - ESRGAN enhancement</a:t>
            </a:r>
            <a:endParaRPr sz="3200"/>
          </a:p>
        </p:txBody>
      </p:sp>
      <p:pic>
        <p:nvPicPr>
          <p:cNvPr id="130" name="Google Shape;130;p20"/>
          <p:cNvPicPr preferRelativeResize="0"/>
          <p:nvPr/>
        </p:nvPicPr>
        <p:blipFill>
          <a:blip r:embed="rId3">
            <a:alphaModFix/>
          </a:blip>
          <a:stretch>
            <a:fillRect/>
          </a:stretch>
        </p:blipFill>
        <p:spPr>
          <a:xfrm>
            <a:off x="1600200" y="969675"/>
            <a:ext cx="5943600" cy="3962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900">
                <a:solidFill>
                  <a:srgbClr val="000000"/>
                </a:solidFill>
                <a:latin typeface="Arial"/>
                <a:ea typeface="Arial"/>
                <a:cs typeface="Arial"/>
                <a:sym typeface="Arial"/>
              </a:rPr>
              <a:t>Conclusion</a:t>
            </a:r>
            <a:endParaRPr sz="2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t/>
            </a:r>
            <a:endParaRPr sz="2900"/>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600">
                <a:solidFill>
                  <a:srgbClr val="000000"/>
                </a:solidFill>
                <a:latin typeface="Arial"/>
                <a:ea typeface="Arial"/>
                <a:cs typeface="Arial"/>
                <a:sym typeface="Arial"/>
              </a:rPr>
              <a:t>The project's pipeline for face detection, extraction, and enhancement using computer vision techniques has several advantages, including its ability to handle poor quality videos and the use of the YOLOv8 object detection model and the ESRGAN pre-trained model for enhanced performance. However, the pipeline has a limitation, as it may not perform optimally on extremely small or degraded face images.</a:t>
            </a:r>
            <a:endParaRPr sz="2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600">
              <a:solidFill>
                <a:schemeClr val="lt1"/>
              </a:solidFill>
              <a:latin typeface="Nunito"/>
              <a:ea typeface="Nunito"/>
              <a:cs typeface="Nunito"/>
              <a:sym typeface="Nunito"/>
            </a:endParaRPr>
          </a:p>
          <a:p>
            <a:pPr indent="0" lvl="0" marL="0" rtl="0" algn="l">
              <a:spcBef>
                <a:spcPts val="0"/>
              </a:spcBef>
              <a:spcAft>
                <a:spcPts val="1200"/>
              </a:spcAft>
              <a:buNone/>
            </a:pPr>
            <a:r>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