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9" autoAdjust="0"/>
    <p:restoredTop sz="94660"/>
  </p:normalViewPr>
  <p:slideViewPr>
    <p:cSldViewPr snapToGrid="0">
      <p:cViewPr>
        <p:scale>
          <a:sx n="66" d="100"/>
          <a:sy n="66" d="100"/>
        </p:scale>
        <p:origin x="85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BCC48F-2B01-4D4D-AF79-D6B059346FF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135459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BCC48F-2B01-4D4D-AF79-D6B059346FF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102076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BCC48F-2B01-4D4D-AF79-D6B059346FF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AD4C38-922E-4971-8324-7A6ACF0263B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573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2BCC48F-2B01-4D4D-AF79-D6B059346FF2}"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461674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2BCC48F-2B01-4D4D-AF79-D6B059346FF2}"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AD4C38-922E-4971-8324-7A6ACF0263B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980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2BCC48F-2B01-4D4D-AF79-D6B059346FF2}"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24580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CC48F-2B01-4D4D-AF79-D6B059346FF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3216436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CC48F-2B01-4D4D-AF79-D6B059346FF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122978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CC48F-2B01-4D4D-AF79-D6B059346FF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417644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BCC48F-2B01-4D4D-AF79-D6B059346FF2}"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398361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BCC48F-2B01-4D4D-AF79-D6B059346FF2}"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199094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BCC48F-2B01-4D4D-AF79-D6B059346FF2}"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201592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BCC48F-2B01-4D4D-AF79-D6B059346FF2}"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153382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CC48F-2B01-4D4D-AF79-D6B059346FF2}"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186685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BCC48F-2B01-4D4D-AF79-D6B059346FF2}"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24580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BCC48F-2B01-4D4D-AF79-D6B059346FF2}"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AD4C38-922E-4971-8324-7A6ACF0263B4}" type="slidenum">
              <a:rPr lang="en-US" smtClean="0"/>
              <a:t>‹#›</a:t>
            </a:fld>
            <a:endParaRPr lang="en-US"/>
          </a:p>
        </p:txBody>
      </p:sp>
    </p:spTree>
    <p:extLst>
      <p:ext uri="{BB962C8B-B14F-4D97-AF65-F5344CB8AC3E}">
        <p14:creationId xmlns:p14="http://schemas.microsoft.com/office/powerpoint/2010/main" val="64032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BCC48F-2B01-4D4D-AF79-D6B059346FF2}" type="datetimeFigureOut">
              <a:rPr lang="en-US" smtClean="0"/>
              <a:t>1/26/2023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AD4C38-922E-4971-8324-7A6ACF0263B4}" type="slidenum">
              <a:rPr lang="en-US" smtClean="0"/>
              <a:t>‹#›</a:t>
            </a:fld>
            <a:endParaRPr lang="en-US"/>
          </a:p>
        </p:txBody>
      </p:sp>
    </p:spTree>
    <p:extLst>
      <p:ext uri="{BB962C8B-B14F-4D97-AF65-F5344CB8AC3E}">
        <p14:creationId xmlns:p14="http://schemas.microsoft.com/office/powerpoint/2010/main" val="3994877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219" y="258617"/>
            <a:ext cx="6237364" cy="1137045"/>
          </a:xfrm>
        </p:spPr>
        <p:txBody>
          <a:bodyPr/>
          <a:lstStyle/>
          <a:p>
            <a:r>
              <a:rPr lang="en-US" dirty="0"/>
              <a:t>	</a:t>
            </a:r>
            <a:r>
              <a:rPr lang="en-US" b="1" dirty="0"/>
              <a:t>M</a:t>
            </a:r>
            <a:r>
              <a:rPr lang="en-US" b="1" dirty="0" smtClean="0"/>
              <a:t>icro Frontends</a:t>
            </a:r>
            <a:endParaRPr lang="en-US" b="1" dirty="0"/>
          </a:p>
        </p:txBody>
      </p:sp>
      <p:sp>
        <p:nvSpPr>
          <p:cNvPr id="3" name="Subtitle 2"/>
          <p:cNvSpPr>
            <a:spLocks noGrp="1"/>
          </p:cNvSpPr>
          <p:nvPr>
            <p:ph type="subTitle" idx="1"/>
          </p:nvPr>
        </p:nvSpPr>
        <p:spPr>
          <a:xfrm>
            <a:off x="4822063" y="1626670"/>
            <a:ext cx="7360118" cy="4900864"/>
          </a:xfrm>
        </p:spPr>
        <p:txBody>
          <a:bodyPr>
            <a:normAutofit/>
          </a:bodyPr>
          <a:lstStyle/>
          <a:p>
            <a:pPr marL="342900" indent="-342900">
              <a:buFont typeface="Wingdings" panose="05000000000000000000" pitchFamily="2" charset="2"/>
              <a:buChar char="Ø"/>
            </a:pPr>
            <a:r>
              <a:rPr lang="en-US" sz="2000" dirty="0" smtClean="0"/>
              <a:t> </a:t>
            </a:r>
            <a:r>
              <a:rPr lang="en-US" sz="2000" dirty="0"/>
              <a:t>Micro-frontend architecture </a:t>
            </a:r>
            <a:r>
              <a:rPr lang="en-US" sz="2000" dirty="0" smtClean="0"/>
              <a:t>is a design approach in which a frontend app is decomposed into individual, semi-independent “micro-apps” working loosely together.</a:t>
            </a:r>
          </a:p>
          <a:p>
            <a:pPr marL="342900" indent="-342900">
              <a:buFont typeface="Wingdings" panose="05000000000000000000" pitchFamily="2" charset="2"/>
              <a:buChar char="Ø"/>
            </a:pPr>
            <a:r>
              <a:rPr lang="en-US" sz="2000" dirty="0"/>
              <a:t>Micro applications are a game-changer for app development </a:t>
            </a:r>
            <a:r>
              <a:rPr lang="en-US" sz="2000" dirty="0" smtClean="0"/>
              <a:t>teams.</a:t>
            </a:r>
          </a:p>
          <a:p>
            <a:pPr marL="342900" indent="-342900">
              <a:buFont typeface="Wingdings" panose="05000000000000000000" pitchFamily="2" charset="2"/>
              <a:buChar char="Ø"/>
            </a:pPr>
            <a:r>
              <a:rPr lang="en-US" sz="2000" dirty="0"/>
              <a:t>Multiple teams can work independently to contribute to multiple </a:t>
            </a:r>
            <a:r>
              <a:rPr lang="en-US" sz="2000" dirty="0" smtClean="0"/>
              <a:t>systems.</a:t>
            </a:r>
          </a:p>
          <a:p>
            <a:pPr marL="342900" indent="-342900">
              <a:buFont typeface="Wingdings" panose="05000000000000000000" pitchFamily="2" charset="2"/>
              <a:buChar char="Ø"/>
            </a:pPr>
            <a:r>
              <a:rPr lang="en-US" sz="2000" dirty="0"/>
              <a:t> This allows us to divide the work and scale it through multiple teams</a:t>
            </a:r>
            <a:r>
              <a:rPr lang="en-US" sz="2000" dirty="0" smtClean="0"/>
              <a:t>.</a:t>
            </a:r>
          </a:p>
          <a:p>
            <a:pPr marL="342900" indent="-342900">
              <a:buFont typeface="Wingdings" panose="05000000000000000000" pitchFamily="2" charset="2"/>
              <a:buChar char="Ø"/>
            </a:pPr>
            <a:r>
              <a:rPr lang="en-US" sz="2000" dirty="0"/>
              <a:t> </a:t>
            </a:r>
            <a:r>
              <a:rPr lang="en-US" sz="2000" dirty="0" smtClean="0"/>
              <a:t>This </a:t>
            </a:r>
            <a:r>
              <a:rPr lang="en-US" sz="2000" dirty="0"/>
              <a:t>allow each team to build components with a single responsibility.</a:t>
            </a:r>
            <a:endParaRPr lang="en-US" sz="2000" dirty="0" smtClean="0"/>
          </a:p>
          <a:p>
            <a:pPr marL="342900" indent="-342900">
              <a:buFont typeface="Wingdings" panose="05000000000000000000" pitchFamily="2" charset="2"/>
              <a:buChar char="Ø"/>
            </a:pPr>
            <a:endParaRPr lang="en-US" sz="2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9711" t="16489" r="20746" b="26848"/>
          <a:stretch/>
        </p:blipFill>
        <p:spPr>
          <a:xfrm>
            <a:off x="179086" y="2871091"/>
            <a:ext cx="4642977" cy="2663435"/>
          </a:xfrm>
          <a:prstGeom prst="rect">
            <a:avLst/>
          </a:prstGeom>
        </p:spPr>
      </p:pic>
    </p:spTree>
    <p:extLst>
      <p:ext uri="{BB962C8B-B14F-4D97-AF65-F5344CB8AC3E}">
        <p14:creationId xmlns:p14="http://schemas.microsoft.com/office/powerpoint/2010/main" val="244840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278" y="219849"/>
            <a:ext cx="5357542" cy="1280890"/>
          </a:xfrm>
        </p:spPr>
        <p:txBody>
          <a:bodyPr>
            <a:normAutofit/>
          </a:bodyPr>
          <a:lstStyle/>
          <a:p>
            <a:r>
              <a:rPr lang="en-US" sz="5400" b="1" dirty="0" smtClean="0"/>
              <a:t>Single-spa</a:t>
            </a:r>
            <a:endParaRPr lang="en-US" sz="5400" b="1" dirty="0"/>
          </a:p>
        </p:txBody>
      </p:sp>
      <p:sp>
        <p:nvSpPr>
          <p:cNvPr id="3" name="Content Placeholder 2"/>
          <p:cNvSpPr>
            <a:spLocks noGrp="1"/>
          </p:cNvSpPr>
          <p:nvPr>
            <p:ph idx="1"/>
          </p:nvPr>
        </p:nvSpPr>
        <p:spPr>
          <a:xfrm>
            <a:off x="945147" y="2317148"/>
            <a:ext cx="8814869" cy="4102902"/>
          </a:xfrm>
        </p:spPr>
        <p:txBody>
          <a:bodyPr>
            <a:normAutofit/>
          </a:bodyPr>
          <a:lstStyle/>
          <a:p>
            <a:pPr>
              <a:buFont typeface="Wingdings" panose="05000000000000000000" pitchFamily="2" charset="2"/>
              <a:buChar char="Ø"/>
            </a:pPr>
            <a:r>
              <a:rPr lang="en-US" sz="2000" dirty="0"/>
              <a:t>single-spa is a framework for bringing together multiple JavaScript </a:t>
            </a:r>
            <a:r>
              <a:rPr lang="en-US" sz="2000" dirty="0" smtClean="0"/>
              <a:t>micro frontends </a:t>
            </a:r>
            <a:r>
              <a:rPr lang="en-US" sz="2000" dirty="0"/>
              <a:t>in a frontend application</a:t>
            </a:r>
            <a:r>
              <a:rPr lang="en-US" sz="2000" dirty="0" smtClean="0"/>
              <a:t>.</a:t>
            </a:r>
          </a:p>
          <a:p>
            <a:pPr>
              <a:buFont typeface="Wingdings" panose="05000000000000000000" pitchFamily="2" charset="2"/>
              <a:buChar char="Ø"/>
            </a:pPr>
            <a:r>
              <a:rPr lang="en-US" sz="2000" dirty="0" smtClean="0"/>
              <a:t> It allows the creation of multiple applications that can run on the same page, with each application being a single page application in itself.</a:t>
            </a:r>
          </a:p>
          <a:p>
            <a:pPr>
              <a:buFont typeface="Wingdings" panose="05000000000000000000" pitchFamily="2" charset="2"/>
              <a:buChar char="Ø"/>
            </a:pPr>
            <a:r>
              <a:rPr lang="en-US" sz="2000" dirty="0" smtClean="0"/>
              <a:t>Single SPA allows developers to compose application from multiple smaller and independent application known as “micro frontends” .</a:t>
            </a:r>
          </a:p>
          <a:p>
            <a:pPr>
              <a:buFont typeface="Wingdings" panose="05000000000000000000" pitchFamily="2" charset="2"/>
              <a:buChar char="Ø"/>
            </a:pPr>
            <a:r>
              <a:rPr lang="en-US" sz="2000" dirty="0" smtClean="0"/>
              <a:t>Each micro frontend can be build in different JavaScript framework.</a:t>
            </a:r>
          </a:p>
          <a:p>
            <a:pPr>
              <a:buFont typeface="Wingdings" panose="05000000000000000000" pitchFamily="2" charset="2"/>
              <a:buChar char="Ø"/>
            </a:pPr>
            <a:r>
              <a:rPr lang="en-US" sz="2000" dirty="0" smtClean="0"/>
              <a:t>This allows the developers to easily update the individual micro frontends without affecting the rest of the application.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75" y="0"/>
            <a:ext cx="2143125" cy="2143125"/>
          </a:xfrm>
          <a:prstGeom prst="rect">
            <a:avLst/>
          </a:prstGeom>
        </p:spPr>
      </p:pic>
    </p:spTree>
    <p:extLst>
      <p:ext uri="{BB962C8B-B14F-4D97-AF65-F5344CB8AC3E}">
        <p14:creationId xmlns:p14="http://schemas.microsoft.com/office/powerpoint/2010/main" val="410893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b="1" dirty="0" smtClean="0"/>
              <a:t>How Single-spa Works</a:t>
            </a:r>
            <a:endParaRPr lang="en-US" sz="5400" b="1"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dirty="0" smtClean="0"/>
              <a:t>Single-spa uses HTML ‘div’ elements as the container for each micro front-end.</a:t>
            </a:r>
          </a:p>
          <a:p>
            <a:pPr>
              <a:buFont typeface="Wingdings" panose="05000000000000000000" pitchFamily="2" charset="2"/>
              <a:buChar char="Ø"/>
            </a:pPr>
            <a:r>
              <a:rPr lang="en-US" dirty="0" smtClean="0"/>
              <a:t>All these micro front-end gets rendered on single page but inside its corresponding ‘div’ independent to each other, while still being able to interact with each other.</a:t>
            </a:r>
          </a:p>
          <a:p>
            <a:pPr>
              <a:buFont typeface="Wingdings" panose="05000000000000000000" pitchFamily="2" charset="2"/>
              <a:buChar char="Ø"/>
            </a:pPr>
            <a:r>
              <a:rPr lang="en-US" dirty="0" smtClean="0"/>
              <a:t>It uses ‘id’ or ‘data-app’ attribute of the div to locate and load the micro front-end JavaScript and render it inside the div.</a:t>
            </a:r>
          </a:p>
          <a:p>
            <a:pPr>
              <a:buFont typeface="Wingdings" panose="05000000000000000000" pitchFamily="2" charset="2"/>
              <a:buChar char="Ø"/>
            </a:pPr>
            <a:r>
              <a:rPr lang="en-US" dirty="0" smtClean="0"/>
              <a:t>The Single-spa lifecycle consists of a series of events that occur when a micro front-end is loaded and rendered on a page.</a:t>
            </a:r>
          </a:p>
          <a:p>
            <a:pPr>
              <a:buFont typeface="Wingdings" panose="05000000000000000000" pitchFamily="2" charset="2"/>
              <a:buChar char="Ø"/>
            </a:pPr>
            <a:r>
              <a:rPr lang="en-US" dirty="0" smtClean="0"/>
              <a:t>These events include Bootstrapping, Mounting, Unmounting, Unloading, Updating, Destroying.</a:t>
            </a:r>
          </a:p>
        </p:txBody>
      </p:sp>
    </p:spTree>
    <p:extLst>
      <p:ext uri="{BB962C8B-B14F-4D97-AF65-F5344CB8AC3E}">
        <p14:creationId xmlns:p14="http://schemas.microsoft.com/office/powerpoint/2010/main" val="396462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t>Advantages of Single spa</a:t>
            </a:r>
            <a:endParaRPr lang="en-US" sz="6000"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000" dirty="0" smtClean="0"/>
              <a:t> </a:t>
            </a:r>
            <a:r>
              <a:rPr lang="en-US" sz="2000" b="1" dirty="0" smtClean="0"/>
              <a:t>Improved Scalability : </a:t>
            </a:r>
            <a:r>
              <a:rPr lang="en-US" sz="2000" dirty="0" smtClean="0"/>
              <a:t>single-spa allows micro front-ends to be built and deploy independently, this makes it easy to scale and maintain a large application.</a:t>
            </a:r>
          </a:p>
          <a:p>
            <a:pPr>
              <a:buFont typeface="Wingdings" panose="05000000000000000000" pitchFamily="2" charset="2"/>
              <a:buChar char="Ø"/>
            </a:pPr>
            <a:r>
              <a:rPr lang="en-US" sz="2000" b="1" dirty="0" smtClean="0"/>
              <a:t>Better Performance : </a:t>
            </a:r>
            <a:r>
              <a:rPr lang="en-US" sz="2000" dirty="0" smtClean="0"/>
              <a:t>micro front-ends are loaded only when they are needed, this affects the overall performance of the application in positive manner.</a:t>
            </a:r>
          </a:p>
          <a:p>
            <a:pPr>
              <a:buFont typeface="Wingdings" panose="05000000000000000000" pitchFamily="2" charset="2"/>
              <a:buChar char="Ø"/>
            </a:pPr>
            <a:r>
              <a:rPr lang="en-US" sz="2000" b="1" dirty="0" smtClean="0"/>
              <a:t>Better Collaboration : </a:t>
            </a:r>
            <a:r>
              <a:rPr lang="en-US" sz="2000" dirty="0" smtClean="0"/>
              <a:t>Single-spa allows multiple teams to work on different micro front-ends concurrently, this improves collaboration and allows for faster development.</a:t>
            </a:r>
          </a:p>
          <a:p>
            <a:pPr>
              <a:buFont typeface="Wingdings" panose="05000000000000000000" pitchFamily="2" charset="2"/>
              <a:buChar char="Ø"/>
            </a:pPr>
            <a:r>
              <a:rPr lang="en-US" sz="2000" b="1" dirty="0" smtClean="0"/>
              <a:t>Better Security : </a:t>
            </a:r>
            <a:r>
              <a:rPr lang="en-US" sz="2000" dirty="0" smtClean="0"/>
              <a:t>Single-spa allows the micro front-ends to be deployed on different domains, which provides an additional layer of security.</a:t>
            </a:r>
          </a:p>
          <a:p>
            <a:pPr>
              <a:buFont typeface="Wingdings" panose="05000000000000000000" pitchFamily="2" charset="2"/>
              <a:buChar char="Ø"/>
            </a:pPr>
            <a:r>
              <a:rPr lang="en-US" sz="2000" b="1" dirty="0" smtClean="0"/>
              <a:t>Easier </a:t>
            </a:r>
            <a:r>
              <a:rPr lang="en-US" sz="2000" b="1" dirty="0" err="1" smtClean="0"/>
              <a:t>Maintainance</a:t>
            </a:r>
            <a:r>
              <a:rPr lang="en-US" sz="2000" b="1" dirty="0" smtClean="0"/>
              <a:t> : </a:t>
            </a:r>
            <a:r>
              <a:rPr lang="en-US" sz="2000" dirty="0" smtClean="0"/>
              <a:t>The developer can easily update an individual micro front-end without affecting the rest of the application.</a:t>
            </a:r>
            <a:endParaRPr lang="en-US" sz="2000" dirty="0"/>
          </a:p>
        </p:txBody>
      </p:sp>
    </p:spTree>
    <p:extLst>
      <p:ext uri="{BB962C8B-B14F-4D97-AF65-F5344CB8AC3E}">
        <p14:creationId xmlns:p14="http://schemas.microsoft.com/office/powerpoint/2010/main" val="289172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5941" y="250257"/>
            <a:ext cx="9088671" cy="904775"/>
          </a:xfrm>
        </p:spPr>
        <p:txBody>
          <a:bodyPr>
            <a:normAutofit fontScale="90000"/>
          </a:bodyPr>
          <a:lstStyle/>
          <a:p>
            <a:r>
              <a:rPr lang="en-US" sz="6000" b="1" dirty="0" smtClean="0"/>
              <a:t>Getting Started</a:t>
            </a:r>
            <a:endParaRPr lang="en-US" sz="6000" b="1" dirty="0"/>
          </a:p>
        </p:txBody>
      </p:sp>
      <p:sp>
        <p:nvSpPr>
          <p:cNvPr id="3" name="Content Placeholder 2"/>
          <p:cNvSpPr>
            <a:spLocks noGrp="1"/>
          </p:cNvSpPr>
          <p:nvPr>
            <p:ph idx="1"/>
          </p:nvPr>
        </p:nvSpPr>
        <p:spPr>
          <a:xfrm>
            <a:off x="2310063" y="1309037"/>
            <a:ext cx="9194549" cy="5727030"/>
          </a:xfrm>
        </p:spPr>
        <p:txBody>
          <a:bodyPr>
            <a:normAutofit lnSpcReduction="10000"/>
          </a:bodyPr>
          <a:lstStyle/>
          <a:p>
            <a:pPr>
              <a:buFont typeface="Wingdings" panose="05000000000000000000" pitchFamily="2" charset="2"/>
              <a:buChar char="Ø"/>
            </a:pPr>
            <a:r>
              <a:rPr lang="en-US" sz="2000" b="1" dirty="0" err="1" smtClean="0"/>
              <a:t>npm</a:t>
            </a:r>
            <a:r>
              <a:rPr lang="en-US" sz="2000" b="1" dirty="0" smtClean="0"/>
              <a:t> </a:t>
            </a:r>
            <a:r>
              <a:rPr lang="en-US" sz="2000" b="1" dirty="0" err="1" smtClean="0"/>
              <a:t>i</a:t>
            </a:r>
            <a:r>
              <a:rPr lang="en-US" sz="2000" b="1" dirty="0" smtClean="0"/>
              <a:t> –g create-single-spa   </a:t>
            </a:r>
            <a:r>
              <a:rPr lang="en-US" sz="2000" dirty="0" smtClean="0"/>
              <a:t>type this command to globally install single-spa cli.</a:t>
            </a:r>
          </a:p>
          <a:p>
            <a:pPr>
              <a:buFont typeface="Wingdings" panose="05000000000000000000" pitchFamily="2" charset="2"/>
              <a:buChar char="Ø"/>
            </a:pPr>
            <a:r>
              <a:rPr lang="en-US" sz="2000" b="1" dirty="0" smtClean="0"/>
              <a:t>create-single-spa   </a:t>
            </a:r>
            <a:r>
              <a:rPr lang="en-US" sz="2000" dirty="0"/>
              <a:t>this command </a:t>
            </a:r>
            <a:r>
              <a:rPr lang="en-US" sz="2000" dirty="0" smtClean="0"/>
              <a:t>will generate a standard template that is provided by single-spa. Select the ‘root </a:t>
            </a:r>
            <a:r>
              <a:rPr lang="en-US" sz="2000" dirty="0" err="1" smtClean="0"/>
              <a:t>config</a:t>
            </a:r>
            <a:r>
              <a:rPr lang="en-US" sz="2000" dirty="0" smtClean="0"/>
              <a:t>’ type to generate our root </a:t>
            </a:r>
            <a:r>
              <a:rPr lang="en-US" sz="2000" dirty="0" err="1" smtClean="0"/>
              <a:t>config</a:t>
            </a:r>
            <a:r>
              <a:rPr lang="en-US" sz="2000" dirty="0" smtClean="0"/>
              <a:t> .</a:t>
            </a:r>
          </a:p>
          <a:p>
            <a:pPr>
              <a:buFont typeface="Wingdings" panose="05000000000000000000" pitchFamily="2" charset="2"/>
              <a:buChar char="Ø"/>
            </a:pPr>
            <a:r>
              <a:rPr lang="en-US" sz="2000" dirty="0" smtClean="0"/>
              <a:t>To create micro frontends again type the command </a:t>
            </a:r>
            <a:r>
              <a:rPr lang="en-US" sz="2000" b="1" dirty="0" smtClean="0"/>
              <a:t>create-single-spa </a:t>
            </a:r>
            <a:r>
              <a:rPr lang="en-US" sz="2000" dirty="0" smtClean="0"/>
              <a:t>and create a react app or any other app by your choice.</a:t>
            </a:r>
          </a:p>
          <a:p>
            <a:pPr>
              <a:buFont typeface="Wingdings" panose="05000000000000000000" pitchFamily="2" charset="2"/>
              <a:buChar char="Ø"/>
            </a:pPr>
            <a:r>
              <a:rPr lang="en-US" sz="2000" dirty="0" smtClean="0"/>
              <a:t>Assuming we have created react app, now we need to build that app, </a:t>
            </a:r>
            <a:r>
              <a:rPr lang="en-US" sz="2000" b="1" dirty="0" err="1"/>
              <a:t>npm</a:t>
            </a:r>
            <a:r>
              <a:rPr lang="en-US" sz="2000" b="1" dirty="0"/>
              <a:t> </a:t>
            </a:r>
            <a:r>
              <a:rPr lang="en-US" sz="2000" b="1" dirty="0" smtClean="0"/>
              <a:t>run </a:t>
            </a:r>
            <a:r>
              <a:rPr lang="en-US" sz="2000" b="1" dirty="0" err="1" smtClean="0"/>
              <a:t>build:webpack</a:t>
            </a:r>
            <a:r>
              <a:rPr lang="en-US" sz="2000" b="1" dirty="0" smtClean="0"/>
              <a:t> </a:t>
            </a:r>
            <a:r>
              <a:rPr lang="en-US" sz="2000" dirty="0"/>
              <a:t> command </a:t>
            </a:r>
            <a:r>
              <a:rPr lang="en-US" sz="2000" dirty="0" smtClean="0"/>
              <a:t>will build the app and will create a </a:t>
            </a:r>
            <a:r>
              <a:rPr lang="en-US" sz="2000" dirty="0" err="1" smtClean="0"/>
              <a:t>js</a:t>
            </a:r>
            <a:r>
              <a:rPr lang="en-US" sz="2000" dirty="0" smtClean="0"/>
              <a:t> file </a:t>
            </a:r>
            <a:r>
              <a:rPr lang="en-US" sz="2000" dirty="0" err="1" smtClean="0"/>
              <a:t>dist</a:t>
            </a:r>
            <a:r>
              <a:rPr lang="en-US" sz="2000" dirty="0" smtClean="0"/>
              <a:t> folder.</a:t>
            </a:r>
          </a:p>
          <a:p>
            <a:pPr>
              <a:buFont typeface="Wingdings" panose="05000000000000000000" pitchFamily="2" charset="2"/>
              <a:buChar char="Ø"/>
            </a:pPr>
            <a:r>
              <a:rPr lang="en-US" sz="2000" dirty="0"/>
              <a:t>Now host the react app individually, run </a:t>
            </a:r>
            <a:r>
              <a:rPr lang="en-US" sz="2000" b="1" dirty="0"/>
              <a:t>http-server . --</a:t>
            </a:r>
            <a:r>
              <a:rPr lang="en-US" sz="2000" b="1" dirty="0" err="1"/>
              <a:t>cors</a:t>
            </a:r>
            <a:r>
              <a:rPr lang="en-US" sz="2000" b="1" dirty="0"/>
              <a:t> </a:t>
            </a:r>
            <a:r>
              <a:rPr lang="en-US" sz="2000" dirty="0"/>
              <a:t>command</a:t>
            </a:r>
            <a:r>
              <a:rPr lang="en-US" sz="2000" dirty="0" smtClean="0"/>
              <a:t>.</a:t>
            </a:r>
          </a:p>
          <a:p>
            <a:pPr>
              <a:buFont typeface="Wingdings" panose="05000000000000000000" pitchFamily="2" charset="2"/>
              <a:buChar char="Ø"/>
            </a:pPr>
            <a:r>
              <a:rPr lang="en-US" sz="2000" dirty="0" smtClean="0"/>
              <a:t>Now paste the path of react app in the import map of </a:t>
            </a:r>
            <a:r>
              <a:rPr lang="en-US" sz="2000" i="1" dirty="0" err="1" smtClean="0"/>
              <a:t>index.ejs</a:t>
            </a:r>
            <a:r>
              <a:rPr lang="en-US" sz="2000" dirty="0" smtClean="0"/>
              <a:t> file.</a:t>
            </a:r>
          </a:p>
          <a:p>
            <a:pPr>
              <a:buFont typeface="Wingdings" panose="05000000000000000000" pitchFamily="2" charset="2"/>
              <a:buChar char="Ø"/>
            </a:pPr>
            <a:r>
              <a:rPr lang="en-US" sz="2000" dirty="0" smtClean="0"/>
              <a:t>To render this react app on browser, go to </a:t>
            </a:r>
            <a:r>
              <a:rPr lang="en-US" sz="2000" i="1" dirty="0" smtClean="0"/>
              <a:t>microfrontend-layout.html</a:t>
            </a:r>
            <a:r>
              <a:rPr lang="en-US" sz="2000" u="sng" dirty="0" smtClean="0"/>
              <a:t> </a:t>
            </a:r>
            <a:r>
              <a:rPr lang="en-US" sz="2000" dirty="0" smtClean="0"/>
              <a:t>file and change the applications name to react application.</a:t>
            </a:r>
          </a:p>
          <a:p>
            <a:pPr>
              <a:buFont typeface="Wingdings" panose="05000000000000000000" pitchFamily="2" charset="2"/>
              <a:buChar char="Ø"/>
            </a:pPr>
            <a:r>
              <a:rPr lang="en-US" sz="2000" dirty="0" smtClean="0"/>
              <a:t>Now run the root </a:t>
            </a:r>
            <a:r>
              <a:rPr lang="en-US" sz="2000" dirty="0" err="1" smtClean="0"/>
              <a:t>config</a:t>
            </a:r>
            <a:r>
              <a:rPr lang="en-US" sz="2000" dirty="0" smtClean="0"/>
              <a:t> app with </a:t>
            </a:r>
            <a:r>
              <a:rPr lang="en-US" sz="2000" b="1" dirty="0" err="1" smtClean="0"/>
              <a:t>npm</a:t>
            </a:r>
            <a:r>
              <a:rPr lang="en-US" sz="2000" b="1" dirty="0" smtClean="0"/>
              <a:t> start </a:t>
            </a:r>
            <a:r>
              <a:rPr lang="en-US" sz="2000" dirty="0" smtClean="0"/>
              <a:t>command. </a:t>
            </a:r>
          </a:p>
          <a:p>
            <a:pPr marL="0" indent="0">
              <a:buNone/>
            </a:pPr>
            <a:endParaRPr lang="en-US" sz="2000" dirty="0"/>
          </a:p>
        </p:txBody>
      </p:sp>
    </p:spTree>
    <p:extLst>
      <p:ext uri="{BB962C8B-B14F-4D97-AF65-F5344CB8AC3E}">
        <p14:creationId xmlns:p14="http://schemas.microsoft.com/office/powerpoint/2010/main" val="123112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144" y="171722"/>
            <a:ext cx="8911687" cy="1280890"/>
          </a:xfrm>
        </p:spPr>
        <p:txBody>
          <a:bodyPr>
            <a:normAutofit/>
          </a:bodyPr>
          <a:lstStyle/>
          <a:p>
            <a:r>
              <a:rPr lang="en-US" sz="5400" b="1" dirty="0" smtClean="0"/>
              <a:t>Important Concepts</a:t>
            </a:r>
            <a:endParaRPr lang="en-US" sz="5400" b="1" dirty="0"/>
          </a:p>
        </p:txBody>
      </p:sp>
      <p:sp>
        <p:nvSpPr>
          <p:cNvPr id="3" name="Content Placeholder 2"/>
          <p:cNvSpPr>
            <a:spLocks noGrp="1"/>
          </p:cNvSpPr>
          <p:nvPr>
            <p:ph idx="1"/>
          </p:nvPr>
        </p:nvSpPr>
        <p:spPr>
          <a:xfrm>
            <a:off x="500530" y="1825591"/>
            <a:ext cx="7324809" cy="4950594"/>
          </a:xfrm>
        </p:spPr>
        <p:txBody>
          <a:bodyPr>
            <a:normAutofit/>
          </a:bodyPr>
          <a:lstStyle/>
          <a:p>
            <a:r>
              <a:rPr lang="en-US" sz="2000" b="1" dirty="0"/>
              <a:t>i</a:t>
            </a:r>
            <a:r>
              <a:rPr lang="en-US" sz="2000" b="1" dirty="0" smtClean="0"/>
              <a:t>mport map : 			</a:t>
            </a:r>
            <a:endParaRPr lang="en-US" sz="2000" b="1" dirty="0"/>
          </a:p>
          <a:p>
            <a:pPr>
              <a:buFont typeface="Wingdings" panose="05000000000000000000" pitchFamily="2" charset="2"/>
              <a:buChar char="Ø"/>
            </a:pPr>
            <a:r>
              <a:rPr lang="en-US" sz="2000" b="1" dirty="0" smtClean="0"/>
              <a:t> </a:t>
            </a:r>
            <a:r>
              <a:rPr lang="en-US" dirty="0" smtClean="0"/>
              <a:t>import map is a JavaScript object that maps the names of modules such as “react” or “</a:t>
            </a:r>
            <a:r>
              <a:rPr lang="en-US" dirty="0" err="1" smtClean="0"/>
              <a:t>lodash</a:t>
            </a:r>
            <a:r>
              <a:rPr lang="en-US" dirty="0" smtClean="0"/>
              <a:t>” to their locations on the web.</a:t>
            </a:r>
          </a:p>
          <a:p>
            <a:pPr>
              <a:buFont typeface="Wingdings" panose="05000000000000000000" pitchFamily="2" charset="2"/>
              <a:buChar char="Ø"/>
            </a:pPr>
            <a:r>
              <a:rPr lang="en-US" dirty="0" smtClean="0"/>
              <a:t> It allows the single-spa framework to know where to find the modules that are needed by the different micro frontends.</a:t>
            </a:r>
          </a:p>
          <a:p>
            <a:pPr>
              <a:buFont typeface="Wingdings" panose="05000000000000000000" pitchFamily="2" charset="2"/>
              <a:buChar char="Ø"/>
            </a:pPr>
            <a:r>
              <a:rPr lang="en-US" dirty="0" smtClean="0"/>
              <a:t>By specifying the location of the modules in an import map, single-spa can dynamically load the modules as needed, rather than requiring them to be loaded upfront. This helps in improving the performance of the overall application.	</a:t>
            </a:r>
          </a:p>
          <a:p>
            <a:pPr>
              <a:buFont typeface="Wingdings" panose="05000000000000000000" pitchFamily="2" charset="2"/>
              <a:buChar char="Ø"/>
            </a:pPr>
            <a:r>
              <a:rPr lang="en-US" dirty="0" smtClean="0"/>
              <a:t>In case we need to add multiple micro frontends, we can add that within this import map configuration and just give the path of executable file from which it needs to be loaded.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337" y="1625867"/>
            <a:ext cx="4443663" cy="1454225"/>
          </a:xfrm>
          <a:prstGeom prst="rect">
            <a:avLst/>
          </a:prstGeom>
        </p:spPr>
      </p:pic>
    </p:spTree>
    <p:extLst>
      <p:ext uri="{BB962C8B-B14F-4D97-AF65-F5344CB8AC3E}">
        <p14:creationId xmlns:p14="http://schemas.microsoft.com/office/powerpoint/2010/main" val="386223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158" y="0"/>
            <a:ext cx="10786711" cy="1126155"/>
          </a:xfrm>
        </p:spPr>
        <p:txBody>
          <a:bodyPr>
            <a:noAutofit/>
          </a:bodyPr>
          <a:lstStyle/>
          <a:p>
            <a:r>
              <a:rPr lang="en-US" sz="4800" b="1" dirty="0" smtClean="0"/>
              <a:t>Communication in micro front-ends</a:t>
            </a:r>
            <a:endParaRPr lang="en-US" sz="4800" b="1" dirty="0"/>
          </a:p>
        </p:txBody>
      </p:sp>
      <p:sp>
        <p:nvSpPr>
          <p:cNvPr id="3" name="Content Placeholder 2"/>
          <p:cNvSpPr>
            <a:spLocks noGrp="1"/>
          </p:cNvSpPr>
          <p:nvPr>
            <p:ph idx="1"/>
          </p:nvPr>
        </p:nvSpPr>
        <p:spPr>
          <a:xfrm>
            <a:off x="1530417" y="1540042"/>
            <a:ext cx="9146422" cy="5168766"/>
          </a:xfrm>
        </p:spPr>
        <p:txBody>
          <a:bodyPr/>
          <a:lstStyle/>
          <a:p>
            <a:r>
              <a:rPr lang="en-US" dirty="0" smtClean="0"/>
              <a:t>In single-spa, communication between micro frontends can be achieved through a few different methods, such as : Utility module, </a:t>
            </a:r>
            <a:r>
              <a:rPr lang="en-US" dirty="0" err="1" smtClean="0"/>
              <a:t>rxjs</a:t>
            </a:r>
            <a:r>
              <a:rPr lang="en-US" dirty="0" smtClean="0"/>
              <a:t>, custom browser events, cookies/local and session storage.</a:t>
            </a:r>
          </a:p>
          <a:p>
            <a:r>
              <a:rPr lang="en-US" b="1" dirty="0" smtClean="0"/>
              <a:t>Utility module :</a:t>
            </a:r>
            <a:r>
              <a:rPr lang="en-US" dirty="0" smtClean="0"/>
              <a:t> Steps to use utility module for data transfer and communication :</a:t>
            </a:r>
          </a:p>
          <a:p>
            <a:pPr>
              <a:buFont typeface="Wingdings" panose="05000000000000000000" pitchFamily="2" charset="2"/>
              <a:buChar char="§"/>
            </a:pPr>
            <a:r>
              <a:rPr lang="en-US" dirty="0" smtClean="0"/>
              <a:t>  Run  </a:t>
            </a:r>
            <a:r>
              <a:rPr lang="en-US" b="1" dirty="0" smtClean="0"/>
              <a:t>create-single-spa </a:t>
            </a:r>
            <a:r>
              <a:rPr lang="en-US" dirty="0" smtClean="0"/>
              <a:t>command and select “Browser utility module”.</a:t>
            </a:r>
          </a:p>
          <a:p>
            <a:pPr>
              <a:buFont typeface="Wingdings" panose="05000000000000000000" pitchFamily="2" charset="2"/>
              <a:buChar char="§"/>
            </a:pPr>
            <a:r>
              <a:rPr lang="en-US" dirty="0"/>
              <a:t> </a:t>
            </a:r>
            <a:r>
              <a:rPr lang="en-US" dirty="0" smtClean="0"/>
              <a:t> Now in the </a:t>
            </a:r>
            <a:r>
              <a:rPr lang="en-US" i="1" dirty="0" smtClean="0"/>
              <a:t>app-utility.js</a:t>
            </a:r>
            <a:r>
              <a:rPr lang="en-US" dirty="0" smtClean="0"/>
              <a:t> file write the functions that you want to export and that will be shared to all the micro front-ends.</a:t>
            </a:r>
          </a:p>
          <a:p>
            <a:pPr>
              <a:buFont typeface="Wingdings" panose="05000000000000000000" pitchFamily="2" charset="2"/>
              <a:buChar char="§"/>
            </a:pPr>
            <a:r>
              <a:rPr lang="en-US" b="1" dirty="0"/>
              <a:t> </a:t>
            </a:r>
            <a:r>
              <a:rPr lang="en-US" b="1" dirty="0" smtClean="0"/>
              <a:t>  </a:t>
            </a:r>
            <a:r>
              <a:rPr lang="en-US" dirty="0" smtClean="0"/>
              <a:t>We can access data through API which is shared across multiple micro front-ends.</a:t>
            </a:r>
          </a:p>
          <a:p>
            <a:pPr>
              <a:buFont typeface="Wingdings" panose="05000000000000000000" pitchFamily="2" charset="2"/>
              <a:buChar char="§"/>
            </a:pPr>
            <a:r>
              <a:rPr lang="en-US" dirty="0" smtClean="0"/>
              <a:t>   Certain changes to be made before accessing the data are : 				go to </a:t>
            </a:r>
            <a:r>
              <a:rPr lang="en-US" i="1" dirty="0" smtClean="0"/>
              <a:t>webpack.config.js</a:t>
            </a:r>
            <a:r>
              <a:rPr lang="en-US" dirty="0" smtClean="0"/>
              <a:t> file of micro front-ends and add external keyword </a:t>
            </a:r>
            <a:r>
              <a:rPr lang="en-US" dirty="0" err="1" smtClean="0"/>
              <a:t>eg</a:t>
            </a:r>
            <a:r>
              <a:rPr lang="en-US" dirty="0" smtClean="0"/>
              <a:t>:(externals : [“@app/utility”];).</a:t>
            </a:r>
          </a:p>
          <a:p>
            <a:pPr>
              <a:buFont typeface="Wingdings" panose="05000000000000000000" pitchFamily="2" charset="2"/>
              <a:buChar char="§"/>
            </a:pPr>
            <a:r>
              <a:rPr lang="en-US" dirty="0" smtClean="0"/>
              <a:t>   Then build our utility module.</a:t>
            </a:r>
          </a:p>
          <a:p>
            <a:pPr>
              <a:buFont typeface="Wingdings" panose="05000000000000000000" pitchFamily="2" charset="2"/>
              <a:buChar char="§"/>
            </a:pPr>
            <a:r>
              <a:rPr lang="en-US" dirty="0" smtClean="0"/>
              <a:t>   Then in </a:t>
            </a:r>
            <a:r>
              <a:rPr lang="en-US" i="1" dirty="0" err="1" smtClean="0"/>
              <a:t>index.ejs</a:t>
            </a:r>
            <a:r>
              <a:rPr lang="en-US" dirty="0" smtClean="0"/>
              <a:t> file add its path to shared import map and its ready.</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b="1" dirty="0" smtClean="0"/>
          </a:p>
        </p:txBody>
      </p:sp>
    </p:spTree>
    <p:extLst>
      <p:ext uri="{BB962C8B-B14F-4D97-AF65-F5344CB8AC3E}">
        <p14:creationId xmlns:p14="http://schemas.microsoft.com/office/powerpoint/2010/main" val="92425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675" y="624110"/>
            <a:ext cx="9723938" cy="1280890"/>
          </a:xfrm>
        </p:spPr>
        <p:txBody>
          <a:bodyPr>
            <a:noAutofit/>
          </a:bodyPr>
          <a:lstStyle/>
          <a:p>
            <a:r>
              <a:rPr lang="en-US" sz="4800" b="1" dirty="0" smtClean="0"/>
              <a:t>Future outlook</a:t>
            </a:r>
            <a:endParaRPr lang="en-US" sz="4800" b="1" dirty="0"/>
          </a:p>
        </p:txBody>
      </p:sp>
      <p:sp>
        <p:nvSpPr>
          <p:cNvPr id="3" name="Content Placeholder 2"/>
          <p:cNvSpPr>
            <a:spLocks noGrp="1"/>
          </p:cNvSpPr>
          <p:nvPr>
            <p:ph idx="1"/>
          </p:nvPr>
        </p:nvSpPr>
        <p:spPr>
          <a:xfrm>
            <a:off x="1617044" y="2133600"/>
            <a:ext cx="9887568" cy="3777622"/>
          </a:xfrm>
        </p:spPr>
        <p:txBody>
          <a:bodyPr/>
          <a:lstStyle/>
          <a:p>
            <a:r>
              <a:rPr lang="en-US" dirty="0"/>
              <a:t> </a:t>
            </a:r>
            <a:r>
              <a:rPr lang="en-US" dirty="0" smtClean="0"/>
              <a:t>The future outlook for micro front-ends and single-spa framework is promising as more and more companies are </a:t>
            </a:r>
            <a:r>
              <a:rPr lang="en-US" dirty="0"/>
              <a:t>a</a:t>
            </a:r>
            <a:r>
              <a:rPr lang="en-US" dirty="0" smtClean="0"/>
              <a:t>dopting these technologies to improve their web development process.</a:t>
            </a:r>
          </a:p>
          <a:p>
            <a:r>
              <a:rPr lang="en-US" dirty="0" smtClean="0"/>
              <a:t>There will be an increase in the use of single-spa frameworks like React, Angular and </a:t>
            </a:r>
            <a:r>
              <a:rPr lang="en-US" dirty="0" err="1" smtClean="0"/>
              <a:t>Vue</a:t>
            </a:r>
            <a:r>
              <a:rPr lang="en-US" dirty="0" smtClean="0"/>
              <a:t> to build micro front-ends, as they allow for building performant and scalable applications.</a:t>
            </a:r>
          </a:p>
          <a:p>
            <a:r>
              <a:rPr lang="en-US" dirty="0" smtClean="0"/>
              <a:t>Micro front-ends will continue to gain popularity as they allow organizations to break down monolithic front-end architecture into smaller, more manageable parts. This allows for better scalability, maintainability and faster development cycles.</a:t>
            </a:r>
          </a:p>
          <a:p>
            <a:r>
              <a:rPr lang="en-US" dirty="0" smtClean="0"/>
              <a:t>In summary the future looks bright for micro front-ends and single-spa as they provide a way to build more scalable and maintainable app.</a:t>
            </a:r>
          </a:p>
        </p:txBody>
      </p:sp>
    </p:spTree>
    <p:extLst>
      <p:ext uri="{BB962C8B-B14F-4D97-AF65-F5344CB8AC3E}">
        <p14:creationId xmlns:p14="http://schemas.microsoft.com/office/powerpoint/2010/main" val="348038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01959" y="2809045"/>
            <a:ext cx="4298765" cy="1280890"/>
          </a:xfrm>
        </p:spPr>
        <p:txBody>
          <a:bodyPr>
            <a:noAutofit/>
          </a:bodyPr>
          <a:lstStyle/>
          <a:p>
            <a:r>
              <a:rPr lang="en-US" sz="6000" b="1" dirty="0" smtClean="0"/>
              <a:t>Thankyou</a:t>
            </a:r>
            <a:endParaRPr lang="en-US" sz="6000" b="1" dirty="0"/>
          </a:p>
        </p:txBody>
      </p:sp>
    </p:spTree>
    <p:extLst>
      <p:ext uri="{BB962C8B-B14F-4D97-AF65-F5344CB8AC3E}">
        <p14:creationId xmlns:p14="http://schemas.microsoft.com/office/powerpoint/2010/main" val="17821925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419</TotalTime>
  <Words>993</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Wisp</vt:lpstr>
      <vt:lpstr> Micro Frontends</vt:lpstr>
      <vt:lpstr>Single-spa</vt:lpstr>
      <vt:lpstr>How Single-spa Works</vt:lpstr>
      <vt:lpstr>Advantages of Single spa</vt:lpstr>
      <vt:lpstr>Getting Started</vt:lpstr>
      <vt:lpstr>Important Concepts</vt:lpstr>
      <vt:lpstr>Communication in micro front-ends</vt:lpstr>
      <vt:lpstr>Future outlook</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SINGLE-SPA</dc:title>
  <dc:creator>Ujwal Dnyaneshwar Suke</dc:creator>
  <cp:lastModifiedBy>Ujwal Dnyaneshwar Suke</cp:lastModifiedBy>
  <cp:revision>32</cp:revision>
  <dcterms:created xsi:type="dcterms:W3CDTF">2023-01-26T07:04:56Z</dcterms:created>
  <dcterms:modified xsi:type="dcterms:W3CDTF">2023-01-26T14:04:46Z</dcterms:modified>
</cp:coreProperties>
</file>