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sldIdLst>
    <p:sldId id="432" r:id="rId3"/>
    <p:sldId id="433" r:id="rId4"/>
    <p:sldId id="434" r:id="rId5"/>
    <p:sldId id="435" r:id="rId6"/>
    <p:sldId id="257" r:id="rId7"/>
    <p:sldId id="438" r:id="rId8"/>
    <p:sldId id="439" r:id="rId9"/>
    <p:sldId id="440" r:id="rId10"/>
    <p:sldId id="436" r:id="rId11"/>
    <p:sldId id="437" r:id="rId12"/>
    <p:sldId id="441" r:id="rId13"/>
    <p:sldId id="442" r:id="rId14"/>
    <p:sldId id="443" r:id="rId15"/>
    <p:sldId id="444" r:id="rId16"/>
    <p:sldId id="4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FF746C"/>
    <a:srgbClr val="FF0000"/>
    <a:srgbClr val="4F94CC"/>
    <a:srgbClr val="F5DFBC"/>
    <a:srgbClr val="B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751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664517"/>
          </a:xfrm>
        </p:spPr>
        <p:txBody>
          <a:bodyPr>
            <a:noAutofit/>
          </a:bodyPr>
          <a:lstStyle>
            <a:lvl1pPr marL="233363" indent="-23336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5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223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49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90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314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9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8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79031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6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1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420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2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7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9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4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40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3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7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6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6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2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4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10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41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9D8-65DA-4712-BD8B-98784DBB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72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001-2F50-47FD-A4A7-1DF33CF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7D5-65E9-461D-8AB1-C8DAD1B1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5690-F643-471A-945B-D0BAB324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EDBD-0485-4A57-9580-2C6E6CF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BB67-6EE7-4C23-B985-43789AB9C88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92B3-8FC1-4537-9821-A39100E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8795-6527-4E61-94A8-C9FE74CD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2648-93CB-489D-A3BA-32E3E61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userDrawn="1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734833"/>
            <a:ext cx="1097280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818" y="1523837"/>
            <a:ext cx="10693400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9838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86C-5005-40FC-A5D8-1F6B7A11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7D4E-B72F-4BBC-842F-67DDC9F1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45DB-CE7D-4430-9A91-74BF0F1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2695-6C01-4137-B949-51D8F5E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C18-5E6D-4B47-A743-52FBCAD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242-32A2-4FC5-950D-29889BBF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164-C515-4265-8678-25E4613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9DCC-FAAA-4EC2-8EEF-FD205E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B303-FF72-4FB4-9109-A97F530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6D53-5F29-472C-A22F-08A4836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B49-6BB9-4726-9D09-9B14CC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5460-2776-4912-B280-2CE4EF9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37BA-8E37-4956-8D26-EBB65A6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46C-96D1-44C4-A655-B1D35D8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192-0F36-4077-9749-0EB9286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1F-B70E-4FA6-8A66-C88B754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2C65-8DB7-4F32-B25B-7454FD4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17AE-BB92-45BE-88CB-A9F0E330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9DD-3476-4E52-960B-7B29F6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C755-E342-4D33-B861-A7B26A6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6135-E066-4426-BEEF-B6023E9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8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27B-F652-4785-BDAA-A837A6C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A6CA-CB6C-46F5-BABB-BD41821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62C-A0AA-4436-A226-7587AD0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44E7-AE38-4C3B-9009-FD6161A7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8FE4-F244-4958-AE67-5C69AF83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9CA6-9686-4AB6-9FF4-8A847F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66F0-C2B1-4438-89DB-1ECBD09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95B5-7680-4A45-A089-74D255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D66-9FCC-4B1C-9233-180509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0071-84AF-431E-842F-86AE212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D972-EA71-464A-9538-7043795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029B-DCF5-4968-8111-1F90D0D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F755-3E57-472D-A2E8-4E8FE812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DEC5-FF28-4DAF-990B-8A2A33B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426-9A83-46FB-B916-07E9779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EE1-30D0-4C65-A51C-7D6E653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C27-DC20-4F30-AE57-53839986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E9E0-14E8-4D47-9098-7700DE40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06F-7792-4A9D-8F65-5B5D799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3B5F-B6FC-4473-93B3-05EC0C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580F-A474-4E07-BF22-160E438A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248-44F4-453D-8B1E-9E6107D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5767-2549-4D88-9B61-5F98D26C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B2F2-1B3A-48F7-8DF4-1C2004A1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9F85-17C5-4472-8B88-0F3D23A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080F-3625-4144-8977-90665980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C501-958A-4F05-A9D0-C40C7D5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41F-8506-49DE-AB4A-BF903CE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4828-CE5E-432C-98F4-98CE80C0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DD27-BEFF-428B-AB2C-F24151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984C-8979-476A-B7AF-54C38AA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67ED-80E0-4670-B64A-6AF445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109C-8839-48F4-8717-EFC811D9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BC1-C3AA-4347-8A24-7F78F164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673-3953-4EDC-8070-058E0B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19-8AC3-4462-9A6F-98CFD8D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11A3-0774-42D1-A5CE-1AE6CBD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7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6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2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6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60992"/>
            <a:ext cx="304800" cy="200055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700" b="0" i="0" smtClean="0">
                <a:latin typeface="Arial Regular"/>
                <a:cs typeface="DIN-Light"/>
              </a:defRPr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2021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97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wipe dir="r"/>
  </p:transition>
  <p:hf hdr="0" ftr="0" dt="0"/>
  <p:txStyles>
    <p:titleStyle>
      <a:lvl1pPr algn="l" defTabSz="457178" rtl="0" eaLnBrk="1" latinLnBrk="0" hangingPunct="1">
        <a:spcBef>
          <a:spcPct val="0"/>
        </a:spcBef>
        <a:buNone/>
        <a:defRPr sz="2400" b="0" i="0" kern="1200" cap="all" spc="3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3363" indent="-233363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5425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457178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1B9CA-7F64-4191-8FE6-C24DBFC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A3C-30EB-4F6D-9841-CCFD863C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ABE-7271-434A-87D9-8918D0B3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DC4-D0B3-4856-9A38-C1252647D9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8CC-9C57-4959-9B84-6E707176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98C-2393-4CED-82B4-F0A288C9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A7B3-C3F8-4603-AA01-CF9846869D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Collins Common Avionics Architecture System (CAAS)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Ph3 Demo Platform : Baseline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C2886-2E8E-43C0-9410-D3A8CE05052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1482471"/>
            <a:ext cx="10972800" cy="4401760"/>
          </a:xfrm>
        </p:spPr>
        <p:txBody>
          <a:bodyPr/>
          <a:lstStyle/>
          <a:p>
            <a:r>
              <a:rPr lang="en-US" sz="1800" dirty="0"/>
              <a:t>Goal : Extend (securely) to add wireless connectivity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7CF2307-1D62-4A96-B62B-9FF64F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AA935-0552-4053-AB5F-13160B57B31C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2285997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77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VDTU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MC1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21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672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Switch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Digital switch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PSM1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53600" y="2276473"/>
            <a:ext cx="1104900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472112" y="2981323"/>
            <a:ext cx="4524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472112" y="2990847"/>
            <a:ext cx="1900238" cy="191452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13" idx="3"/>
            <a:endCxn id="15" idx="2"/>
          </p:cNvCxnSpPr>
          <p:nvPr/>
        </p:nvCxnSpPr>
        <p:spPr>
          <a:xfrm flipV="1">
            <a:off x="5472112" y="2981323"/>
            <a:ext cx="48339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stCxn id="13" idx="3"/>
            <a:endCxn id="7" idx="2"/>
          </p:cNvCxnSpPr>
          <p:nvPr/>
        </p:nvCxnSpPr>
        <p:spPr>
          <a:xfrm flipV="1">
            <a:off x="5472112" y="2981323"/>
            <a:ext cx="33480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3462338" cy="2841846"/>
            <a:chOff x="904874" y="2796954"/>
            <a:chExt cx="3462338" cy="284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3462338" cy="2460846"/>
              <a:chOff x="904874" y="2796954"/>
              <a:chExt cx="3462338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Tablet1</a:t>
                </a:r>
              </a:p>
            </p:txBody>
          </p:sp>
          <p:cxnSp>
            <p:nvCxnSpPr>
              <p:cNvPr id="19" name="Straight Arrow Connector 18"/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771899" y="4905375"/>
                <a:ext cx="59531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Tablet2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1023"/>
              <a:ext cx="2047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E4422-EF5E-438C-8955-295AD526F0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3310" y="-366923"/>
            <a:ext cx="830043" cy="7526536"/>
          </a:xfrm>
          <a:prstGeom prst="bentConnector3">
            <a:avLst>
              <a:gd name="adj1" fmla="val -74149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D6FA19E-F220-42AA-84DB-E576D9B1E3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8465" y="896032"/>
            <a:ext cx="820519" cy="5010150"/>
          </a:xfrm>
          <a:prstGeom prst="bentConnector3">
            <a:avLst>
              <a:gd name="adj1" fmla="val -60721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1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724331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Resulting information flows displayed for different subsystems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Compute “forward propagation” from GS “send_map” output 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38190B-18A0-47E9-BE02-1A721BB034DE}"/>
              </a:ext>
            </a:extLst>
          </p:cNvPr>
          <p:cNvCxnSpPr>
            <a:cxnSpLocks/>
          </p:cNvCxnSpPr>
          <p:nvPr/>
        </p:nvCxnSpPr>
        <p:spPr>
          <a:xfrm flipH="1" flipV="1">
            <a:off x="3324225" y="2181225"/>
            <a:ext cx="171453" cy="54054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137D8-9855-4360-8334-36CA81F62A94}"/>
              </a:ext>
            </a:extLst>
          </p:cNvPr>
          <p:cNvCxnSpPr>
            <a:cxnSpLocks/>
          </p:cNvCxnSpPr>
          <p:nvPr/>
        </p:nvCxnSpPr>
        <p:spPr>
          <a:xfrm>
            <a:off x="7534275" y="3429000"/>
            <a:ext cx="447675" cy="10001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25F70-336B-418C-84C8-084C485915B4}"/>
              </a:ext>
            </a:extLst>
          </p:cNvPr>
          <p:cNvCxnSpPr>
            <a:cxnSpLocks/>
          </p:cNvCxnSpPr>
          <p:nvPr/>
        </p:nvCxnSpPr>
        <p:spPr>
          <a:xfrm flipV="1">
            <a:off x="7758112" y="4924425"/>
            <a:ext cx="223838" cy="4286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1588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82">
            <a:extLst>
              <a:ext uri="{FF2B5EF4-FFF2-40B4-BE49-F238E27FC236}">
                <a16:creationId xmlns:a16="http://schemas.microsoft.com/office/drawing/2014/main" id="{AD0CEBB3-63C0-4544-9833-F861074362CD}"/>
              </a:ext>
            </a:extLst>
          </p:cNvPr>
          <p:cNvSpPr/>
          <p:nvPr/>
        </p:nvSpPr>
        <p:spPr>
          <a:xfrm>
            <a:off x="9582625" y="1905000"/>
            <a:ext cx="1085375" cy="73874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D79165-C4D2-4BE8-B5D7-13681F92A2F2}"/>
              </a:ext>
            </a:extLst>
          </p:cNvPr>
          <p:cNvGrpSpPr/>
          <p:nvPr/>
        </p:nvGrpSpPr>
        <p:grpSpPr>
          <a:xfrm>
            <a:off x="2451554" y="1243472"/>
            <a:ext cx="6875998" cy="1681317"/>
            <a:chOff x="924232" y="1386347"/>
            <a:chExt cx="6875998" cy="1681317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924232" y="1386347"/>
              <a:ext cx="6875998" cy="1681317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OSATE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1809135" y="1543665"/>
              <a:ext cx="5852276" cy="4719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1265903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 plugin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1946787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4362944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 plugin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5959132" y="225404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5959132" y="261135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6635099" y="2015613"/>
              <a:ext cx="4917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95CDE83-07D7-4A17-8D9F-54F36D6F22E7}"/>
                </a:ext>
              </a:extLst>
            </p:cNvPr>
            <p:cNvCxnSpPr/>
            <p:nvPr/>
          </p:nvCxnSpPr>
          <p:spPr>
            <a:xfrm flipH="1">
              <a:off x="5711678" y="240722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F5AB737-40B7-4B38-9882-7F986E9FA9DE}"/>
                </a:ext>
              </a:extLst>
            </p:cNvPr>
            <p:cNvCxnSpPr/>
            <p:nvPr/>
          </p:nvCxnSpPr>
          <p:spPr>
            <a:xfrm flipH="1">
              <a:off x="5711678" y="276453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5043828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4953014" y="3276600"/>
            <a:ext cx="1361768" cy="544797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endCxn id="71" idx="0"/>
          </p:cNvCxnSpPr>
          <p:nvPr/>
        </p:nvCxnSpPr>
        <p:spPr>
          <a:xfrm flipH="1">
            <a:off x="5633898" y="2763306"/>
            <a:ext cx="485454" cy="5132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580C0A8-91C1-429B-9A72-EC1A0CC412D2}"/>
              </a:ext>
            </a:extLst>
          </p:cNvPr>
          <p:cNvSpPr/>
          <p:nvPr/>
        </p:nvSpPr>
        <p:spPr>
          <a:xfrm>
            <a:off x="4220230" y="4106463"/>
            <a:ext cx="2827336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input model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841AEE-0E8E-46C7-A1BA-D40AC9009081}"/>
              </a:ext>
            </a:extLst>
          </p:cNvPr>
          <p:cNvGrpSpPr/>
          <p:nvPr/>
        </p:nvGrpSpPr>
        <p:grpSpPr>
          <a:xfrm>
            <a:off x="4324546" y="1872738"/>
            <a:ext cx="1565720" cy="902106"/>
            <a:chOff x="5952861" y="2015613"/>
            <a:chExt cx="1565720" cy="902106"/>
          </a:xfrm>
        </p:grpSpPr>
        <p:sp>
          <p:nvSpPr>
            <p:cNvPr id="75" name="Rounded Rectangle 58">
              <a:extLst>
                <a:ext uri="{FF2B5EF4-FFF2-40B4-BE49-F238E27FC236}">
                  <a16:creationId xmlns:a16="http://schemas.microsoft.com/office/drawing/2014/main" id="{2B38A19E-4853-48E8-B3D7-2CF5D1DCFF89}"/>
                </a:ext>
              </a:extLst>
            </p:cNvPr>
            <p:cNvSpPr/>
            <p:nvPr/>
          </p:nvSpPr>
          <p:spPr>
            <a:xfrm>
              <a:off x="5952861" y="2254043"/>
              <a:ext cx="1080092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TA1 plugin</a:t>
              </a:r>
            </a:p>
          </p:txBody>
        </p: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6070634" y="2254043"/>
              <a:ext cx="1131524" cy="663676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plugins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6025D4F-F9CE-4669-ADCE-7BC58964AA71}"/>
                </a:ext>
              </a:extLst>
            </p:cNvPr>
            <p:cNvCxnSpPr/>
            <p:nvPr/>
          </p:nvCxnSpPr>
          <p:spPr>
            <a:xfrm flipH="1">
              <a:off x="7197400" y="2407226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/>
            <p:nvPr/>
          </p:nvCxnSpPr>
          <p:spPr>
            <a:xfrm flipH="1">
              <a:off x="7197400" y="2754565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endCxn id="76" idx="0"/>
            </p:cNvCxnSpPr>
            <p:nvPr/>
          </p:nvCxnSpPr>
          <p:spPr>
            <a:xfrm>
              <a:off x="6634356" y="2015613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19F92E-25A0-4E82-B864-816A0076C858}"/>
              </a:ext>
            </a:extLst>
          </p:cNvPr>
          <p:cNvCxnSpPr>
            <a:stCxn id="71" idx="2"/>
            <a:endCxn id="73" idx="0"/>
          </p:cNvCxnSpPr>
          <p:nvPr/>
        </p:nvCxnSpPr>
        <p:spPr>
          <a:xfrm>
            <a:off x="5633898" y="3821397"/>
            <a:ext cx="0" cy="2850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69C526-EC37-412B-BAC0-020C50781CC5}"/>
              </a:ext>
            </a:extLst>
          </p:cNvPr>
          <p:cNvCxnSpPr>
            <a:stCxn id="62" idx="2"/>
          </p:cNvCxnSpPr>
          <p:nvPr/>
        </p:nvCxnSpPr>
        <p:spPr>
          <a:xfrm>
            <a:off x="3474109" y="2774844"/>
            <a:ext cx="977430" cy="133161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069268" y="4791914"/>
            <a:ext cx="3127663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88A1E0-D82C-4E4C-9916-69327126376A}"/>
              </a:ext>
            </a:extLst>
          </p:cNvPr>
          <p:cNvGrpSpPr/>
          <p:nvPr/>
        </p:nvGrpSpPr>
        <p:grpSpPr>
          <a:xfrm>
            <a:off x="5047385" y="5487236"/>
            <a:ext cx="1178528" cy="757313"/>
            <a:chOff x="2980460" y="5706311"/>
            <a:chExt cx="1178528" cy="75731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5FB50C-87D6-4EE4-93BF-94871980AB66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6EB69C-7627-4F0A-8DE8-860A17CDD828}"/>
                </a:ext>
              </a:extLst>
            </p:cNvPr>
            <p:cNvSpPr/>
            <p:nvPr/>
          </p:nvSpPr>
          <p:spPr>
            <a:xfrm>
              <a:off x="2980460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AF98D9-D355-4AEB-B17C-F552AFEB5C5E}"/>
                </a:ext>
              </a:extLst>
            </p:cNvPr>
            <p:cNvSpPr/>
            <p:nvPr/>
          </p:nvSpPr>
          <p:spPr>
            <a:xfrm>
              <a:off x="3585172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capDL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716BC1-EB39-4330-A7DD-1EAFC5E439A5}"/>
              </a:ext>
            </a:extLst>
          </p:cNvPr>
          <p:cNvCxnSpPr>
            <a:stCxn id="73" idx="2"/>
            <a:endCxn id="82" idx="0"/>
          </p:cNvCxnSpPr>
          <p:nvPr/>
        </p:nvCxnSpPr>
        <p:spPr>
          <a:xfrm flipH="1">
            <a:off x="5633100" y="4578411"/>
            <a:ext cx="798" cy="21350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19D0CA-7994-4DFB-B847-FE4A580853AA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5633100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730564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542736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stCxn id="89" idx="3"/>
            <a:endCxn id="82" idx="1"/>
          </p:cNvCxnSpPr>
          <p:nvPr/>
        </p:nvCxnSpPr>
        <p:spPr>
          <a:xfrm>
            <a:off x="3776221" y="5024203"/>
            <a:ext cx="29304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stCxn id="90" idx="1"/>
            <a:endCxn id="82" idx="3"/>
          </p:cNvCxnSpPr>
          <p:nvPr/>
        </p:nvCxnSpPr>
        <p:spPr>
          <a:xfrm flipH="1">
            <a:off x="7196931" y="5024203"/>
            <a:ext cx="34580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375854" y="3307821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*.c files</a:t>
            </a:r>
          </a:p>
        </p:txBody>
      </p:sp>
      <p:cxnSp>
        <p:nvCxnSpPr>
          <p:cNvPr id="94" name="Elbow Connector 98">
            <a:extLst>
              <a:ext uri="{FF2B5EF4-FFF2-40B4-BE49-F238E27FC236}">
                <a16:creationId xmlns:a16="http://schemas.microsoft.com/office/drawing/2014/main" id="{ACA6A670-07B9-43CD-97C1-432A3C356E95}"/>
              </a:ext>
            </a:extLst>
          </p:cNvPr>
          <p:cNvCxnSpPr>
            <a:stCxn id="61" idx="1"/>
          </p:cNvCxnSpPr>
          <p:nvPr/>
        </p:nvCxnSpPr>
        <p:spPr>
          <a:xfrm rot="10800000" flipV="1">
            <a:off x="2634621" y="1636763"/>
            <a:ext cx="701837" cy="1658537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D636D1-FD0D-4448-B9CD-713A9F19A331}"/>
              </a:ext>
            </a:extLst>
          </p:cNvPr>
          <p:cNvCxnSpPr>
            <a:endCxn id="93" idx="0"/>
          </p:cNvCxnSpPr>
          <p:nvPr/>
        </p:nvCxnSpPr>
        <p:spPr>
          <a:xfrm>
            <a:off x="2937118" y="2774843"/>
            <a:ext cx="0" cy="53297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stCxn id="93" idx="2"/>
          </p:cNvCxnSpPr>
          <p:nvPr/>
        </p:nvCxnSpPr>
        <p:spPr>
          <a:xfrm flipH="1">
            <a:off x="2934430" y="4106463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B6619D5-ED81-4D53-B02E-EBB4705B75D3}"/>
              </a:ext>
            </a:extLst>
          </p:cNvPr>
          <p:cNvGrpSpPr/>
          <p:nvPr/>
        </p:nvGrpSpPr>
        <p:grpSpPr>
          <a:xfrm>
            <a:off x="8848224" y="2057400"/>
            <a:ext cx="1820582" cy="738748"/>
            <a:chOff x="8922917" y="2133600"/>
            <a:chExt cx="1421221" cy="738748"/>
          </a:xfrm>
        </p:grpSpPr>
        <p:sp>
          <p:nvSpPr>
            <p:cNvPr id="98" name="Rounded Rectangle 113">
              <a:extLst>
                <a:ext uri="{FF2B5EF4-FFF2-40B4-BE49-F238E27FC236}">
                  <a16:creationId xmlns:a16="http://schemas.microsoft.com/office/drawing/2014/main" id="{C5334B9E-3132-492A-BF11-1CF6B3B022ED}"/>
                </a:ext>
              </a:extLst>
            </p:cNvPr>
            <p:cNvSpPr/>
            <p:nvPr/>
          </p:nvSpPr>
          <p:spPr>
            <a:xfrm>
              <a:off x="9496850" y="2133600"/>
              <a:ext cx="847288" cy="738748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Solvers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7E5B008-4523-43CC-88EE-0C11F4A633C9}"/>
                </a:ext>
              </a:extLst>
            </p:cNvPr>
            <p:cNvCxnSpPr/>
            <p:nvPr/>
          </p:nvCxnSpPr>
          <p:spPr>
            <a:xfrm>
              <a:off x="8922917" y="2342562"/>
              <a:ext cx="57393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37E30F-D1ED-419D-A147-40A7428626D6}"/>
              </a:ext>
            </a:extLst>
          </p:cNvPr>
          <p:cNvSpPr/>
          <p:nvPr/>
        </p:nvSpPr>
        <p:spPr>
          <a:xfrm>
            <a:off x="1357412" y="3304944"/>
            <a:ext cx="846921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Build evidence</a:t>
            </a:r>
          </a:p>
        </p:txBody>
      </p:sp>
      <p:cxnSp>
        <p:nvCxnSpPr>
          <p:cNvPr id="101" name="Elbow Connector 127">
            <a:extLst>
              <a:ext uri="{FF2B5EF4-FFF2-40B4-BE49-F238E27FC236}">
                <a16:creationId xmlns:a16="http://schemas.microsoft.com/office/drawing/2014/main" id="{A0AEC6FD-7618-4822-871F-AA9A12AAB35E}"/>
              </a:ext>
            </a:extLst>
          </p:cNvPr>
          <p:cNvCxnSpPr>
            <a:stCxn id="62" idx="1"/>
            <a:endCxn id="100" idx="0"/>
          </p:cNvCxnSpPr>
          <p:nvPr/>
        </p:nvCxnSpPr>
        <p:spPr>
          <a:xfrm rot="10800000" flipV="1">
            <a:off x="1780873" y="2443006"/>
            <a:ext cx="1012352" cy="861938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endCxn id="93" idx="3"/>
          </p:cNvCxnSpPr>
          <p:nvPr/>
        </p:nvCxnSpPr>
        <p:spPr>
          <a:xfrm flipH="1" flipV="1">
            <a:off x="3498382" y="3707142"/>
            <a:ext cx="721848" cy="108477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993618" y="3306399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files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endCxn id="103" idx="1"/>
          </p:cNvCxnSpPr>
          <p:nvPr/>
        </p:nvCxnSpPr>
        <p:spPr>
          <a:xfrm flipV="1">
            <a:off x="7032364" y="3705720"/>
            <a:ext cx="961254" cy="10861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/>
          <p:nvPr/>
        </p:nvCxnSpPr>
        <p:spPr>
          <a:xfrm flipH="1">
            <a:off x="8336735" y="4103586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F569C2-3DB4-4E0D-A856-4CBF5ACA9AA8}"/>
              </a:ext>
            </a:extLst>
          </p:cNvPr>
          <p:cNvGrpSpPr/>
          <p:nvPr/>
        </p:nvGrpSpPr>
        <p:grpSpPr>
          <a:xfrm>
            <a:off x="2695932" y="5487236"/>
            <a:ext cx="1178528" cy="757313"/>
            <a:chOff x="2980460" y="5706311"/>
            <a:chExt cx="1178528" cy="75731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DE9B28-59A8-440A-98AB-47966F7F6F14}"/>
                </a:ext>
              </a:extLst>
            </p:cNvPr>
            <p:cNvSpPr/>
            <p:nvPr/>
          </p:nvSpPr>
          <p:spPr>
            <a:xfrm>
              <a:off x="2980460" y="6112714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Linux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7CFAA03-39DB-4550-B6D3-5D1534AF42E0}"/>
              </a:ext>
            </a:extLst>
          </p:cNvPr>
          <p:cNvCxnSpPr>
            <a:endCxn id="107" idx="0"/>
          </p:cNvCxnSpPr>
          <p:nvPr/>
        </p:nvCxnSpPr>
        <p:spPr>
          <a:xfrm>
            <a:off x="3281647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ounded Rectangle 5">
            <a:extLst>
              <a:ext uri="{FF2B5EF4-FFF2-40B4-BE49-F238E27FC236}">
                <a16:creationId xmlns:a16="http://schemas.microsoft.com/office/drawing/2014/main" id="{72C27D8A-2144-46E2-8D8A-0391C656C034}"/>
              </a:ext>
            </a:extLst>
          </p:cNvPr>
          <p:cNvSpPr/>
          <p:nvPr/>
        </p:nvSpPr>
        <p:spPr>
          <a:xfrm>
            <a:off x="744279" y="1139602"/>
            <a:ext cx="10037136" cy="1943840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Environment</a:t>
            </a:r>
          </a:p>
        </p:txBody>
      </p:sp>
      <p:sp>
        <p:nvSpPr>
          <p:cNvPr id="111" name="Rounded Rectangle 71">
            <a:extLst>
              <a:ext uri="{FF2B5EF4-FFF2-40B4-BE49-F238E27FC236}">
                <a16:creationId xmlns:a16="http://schemas.microsoft.com/office/drawing/2014/main" id="{A563F05D-0B34-49B3-95BC-A29A7E86DC84}"/>
              </a:ext>
            </a:extLst>
          </p:cNvPr>
          <p:cNvSpPr/>
          <p:nvPr/>
        </p:nvSpPr>
        <p:spPr>
          <a:xfrm>
            <a:off x="744279" y="3130194"/>
            <a:ext cx="10037136" cy="2217983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High-Assurance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 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Tools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stCxn id="71" idx="3"/>
          </p:cNvCxnSpPr>
          <p:nvPr/>
        </p:nvCxnSpPr>
        <p:spPr>
          <a:xfrm>
            <a:off x="6314782" y="3548999"/>
            <a:ext cx="167883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85800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03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523194" y="1243472"/>
            <a:ext cx="8283280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574770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81188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705708" y="2111168"/>
            <a:ext cx="126610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7438808" y="2111168"/>
            <a:ext cx="1024605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161680" y="2468478"/>
            <a:ext cx="1320784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7951111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602515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5732579" y="3263456"/>
            <a:ext cx="1224433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stCxn id="64" idx="2"/>
            <a:endCxn id="71" idx="0"/>
          </p:cNvCxnSpPr>
          <p:nvPr/>
        </p:nvCxnSpPr>
        <p:spPr>
          <a:xfrm>
            <a:off x="6338759" y="2774844"/>
            <a:ext cx="6037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330347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461871" y="2443006"/>
            <a:ext cx="24383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670129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2880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2880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2880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5669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5669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2535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421787" cy="4786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cxnSpLocks/>
            <a:stCxn id="71" idx="1"/>
            <a:endCxn id="170" idx="3"/>
          </p:cNvCxnSpPr>
          <p:nvPr/>
        </p:nvCxnSpPr>
        <p:spPr>
          <a:xfrm flipH="1">
            <a:off x="5329445" y="3607243"/>
            <a:ext cx="40313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2634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57012" y="3607243"/>
            <a:ext cx="34992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39510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16380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39409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58741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2533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2634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39410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2862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8328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5651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</p:cNvCxnSpPr>
          <p:nvPr/>
        </p:nvCxnSpPr>
        <p:spPr>
          <a:xfrm>
            <a:off x="7307453" y="1875191"/>
            <a:ext cx="0" cy="6005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2634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81188" y="2774844"/>
            <a:ext cx="983530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35964" y="4675233"/>
            <a:ext cx="49342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47398" y="4670252"/>
            <a:ext cx="49342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482464" y="2621661"/>
            <a:ext cx="28902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39510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77832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153603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8463413" y="2264351"/>
            <a:ext cx="308079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097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615682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64075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67943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7193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373809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71810" y="3759643"/>
            <a:ext cx="33512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25905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9852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7175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64539" y="4799058"/>
            <a:ext cx="43627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75973" y="4794077"/>
            <a:ext cx="43627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615682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124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377551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54550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58418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9015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17358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935812" y="4719349"/>
            <a:ext cx="26417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84414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92447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407026" y="2774844"/>
            <a:ext cx="32618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17358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62285" y="3759643"/>
            <a:ext cx="21130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68305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3808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96436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70818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359735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40702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896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275348" y="4009097"/>
            <a:ext cx="627430" cy="793074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63534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377551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47647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810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A51566-2E40-A7E3-C824-529FA873DF1B}"/>
              </a:ext>
            </a:extLst>
          </p:cNvPr>
          <p:cNvGrpSpPr/>
          <p:nvPr/>
        </p:nvGrpSpPr>
        <p:grpSpPr>
          <a:xfrm>
            <a:off x="1356994" y="1243472"/>
            <a:ext cx="8314720" cy="4414119"/>
            <a:chOff x="1356994" y="1243472"/>
            <a:chExt cx="8314720" cy="4414119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1356994" y="1243472"/>
              <a:ext cx="8314720" cy="1681317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MODELING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3347850" y="1400790"/>
              <a:ext cx="5834620" cy="4719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3358540" y="2111168"/>
              <a:ext cx="749339" cy="663676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3733210" y="1875191"/>
              <a:ext cx="0" cy="23597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5534258" y="2111168"/>
              <a:ext cx="943671" cy="663676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Transforms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6648234" y="2111167"/>
              <a:ext cx="681071" cy="658865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7538526" y="2111167"/>
              <a:ext cx="696288" cy="658865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6988770" y="1875191"/>
              <a:ext cx="1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709" y="1866900"/>
              <a:ext cx="0" cy="2442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1" name="Rounded Rectangle 45">
              <a:extLst>
                <a:ext uri="{FF2B5EF4-FFF2-40B4-BE49-F238E27FC236}">
                  <a16:creationId xmlns:a16="http://schemas.microsoft.com/office/drawing/2014/main" id="{B947BB66-EBBB-466E-8B71-D767F6987FE3}"/>
                </a:ext>
              </a:extLst>
            </p:cNvPr>
            <p:cNvSpPr/>
            <p:nvPr/>
          </p:nvSpPr>
          <p:spPr>
            <a:xfrm>
              <a:off x="7354700" y="3415856"/>
              <a:ext cx="935575" cy="687574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SPLAT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BE849D1-BF44-4304-9965-F4071BDCFF23}"/>
                </a:ext>
              </a:extLst>
            </p:cNvPr>
            <p:cNvCxnSpPr>
              <a:cxnSpLocks/>
              <a:stCxn id="115" idx="1"/>
              <a:endCxn id="90" idx="3"/>
            </p:cNvCxnSpPr>
            <p:nvPr/>
          </p:nvCxnSpPr>
          <p:spPr>
            <a:xfrm flipH="1">
              <a:off x="7065135" y="4717538"/>
              <a:ext cx="286283" cy="181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4244622" y="2111168"/>
              <a:ext cx="1131524" cy="663676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Requirements Analysis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>
              <a:cxnSpLocks/>
              <a:stCxn id="64" idx="1"/>
              <a:endCxn id="76" idx="3"/>
            </p:cNvCxnSpPr>
            <p:nvPr/>
          </p:nvCxnSpPr>
          <p:spPr>
            <a:xfrm flipH="1">
              <a:off x="5376146" y="2443006"/>
              <a:ext cx="15811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cxnSpLocks/>
            </p:cNvCxnSpPr>
            <p:nvPr/>
          </p:nvCxnSpPr>
          <p:spPr>
            <a:xfrm>
              <a:off x="4584404" y="1872738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82" name="Rounded Rectangle 72">
              <a:extLst>
                <a:ext uri="{FF2B5EF4-FFF2-40B4-BE49-F238E27FC236}">
                  <a16:creationId xmlns:a16="http://schemas.microsoft.com/office/drawing/2014/main" id="{372452D0-90C9-487E-A755-EFA14AC0E0AC}"/>
                </a:ext>
              </a:extLst>
            </p:cNvPr>
            <p:cNvSpPr/>
            <p:nvPr/>
          </p:nvSpPr>
          <p:spPr>
            <a:xfrm>
              <a:off x="4619090" y="4440460"/>
              <a:ext cx="1129455" cy="557778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Rounded Rectangle 83">
              <a:extLst>
                <a:ext uri="{FF2B5EF4-FFF2-40B4-BE49-F238E27FC236}">
                  <a16:creationId xmlns:a16="http://schemas.microsoft.com/office/drawing/2014/main" id="{A91295DC-1546-4D96-802E-EC2734A8D1A3}"/>
                </a:ext>
              </a:extLst>
            </p:cNvPr>
            <p:cNvSpPr/>
            <p:nvPr/>
          </p:nvSpPr>
          <p:spPr>
            <a:xfrm>
              <a:off x="3214005" y="4440460"/>
              <a:ext cx="1045657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 compiler</a:t>
              </a:r>
            </a:p>
          </p:txBody>
        </p:sp>
        <p:sp>
          <p:nvSpPr>
            <p:cNvPr id="90" name="Rounded Rectangle 84">
              <a:extLst>
                <a:ext uri="{FF2B5EF4-FFF2-40B4-BE49-F238E27FC236}">
                  <a16:creationId xmlns:a16="http://schemas.microsoft.com/office/drawing/2014/main" id="{413F3B59-DEC4-4E55-B74F-C6522F499955}"/>
                </a:ext>
              </a:extLst>
            </p:cNvPr>
            <p:cNvSpPr/>
            <p:nvPr/>
          </p:nvSpPr>
          <p:spPr>
            <a:xfrm>
              <a:off x="6135360" y="4440460"/>
              <a:ext cx="929775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CakeML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compiler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7C921A8-DC67-4712-9D7C-BC74D4CCCCF3}"/>
                </a:ext>
              </a:extLst>
            </p:cNvPr>
            <p:cNvCxnSpPr>
              <a:cxnSpLocks/>
              <a:stCxn id="89" idx="3"/>
              <a:endCxn id="82" idx="1"/>
            </p:cNvCxnSpPr>
            <p:nvPr/>
          </p:nvCxnSpPr>
          <p:spPr>
            <a:xfrm>
              <a:off x="4259662" y="4719349"/>
              <a:ext cx="35942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0ECB994-4EA6-40DB-A001-9F86BADC1D7E}"/>
                </a:ext>
              </a:extLst>
            </p:cNvPr>
            <p:cNvCxnSpPr>
              <a:cxnSpLocks/>
              <a:stCxn id="90" idx="1"/>
              <a:endCxn id="82" idx="3"/>
            </p:cNvCxnSpPr>
            <p:nvPr/>
          </p:nvCxnSpPr>
          <p:spPr>
            <a:xfrm flipH="1">
              <a:off x="5748545" y="4719349"/>
              <a:ext cx="38681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442851B-0E2B-4CE8-8C18-A1FC719FEFF8}"/>
                </a:ext>
              </a:extLst>
            </p:cNvPr>
            <p:cNvSpPr/>
            <p:nvPr/>
          </p:nvSpPr>
          <p:spPr>
            <a:xfrm>
              <a:off x="3248325" y="3405920"/>
              <a:ext cx="965102" cy="6875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Generated code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F190995-C63F-4A1D-8C51-395E8BBE78C1}"/>
                </a:ext>
              </a:extLst>
            </p:cNvPr>
            <p:cNvCxnSpPr>
              <a:cxnSpLocks/>
              <a:stCxn id="62" idx="2"/>
              <a:endCxn id="93" idx="0"/>
            </p:cNvCxnSpPr>
            <p:nvPr/>
          </p:nvCxnSpPr>
          <p:spPr>
            <a:xfrm flipH="1">
              <a:off x="3730876" y="2774844"/>
              <a:ext cx="2334" cy="6310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DBC5B3-7396-4B30-A4EC-140956B5374C}"/>
                </a:ext>
              </a:extLst>
            </p:cNvPr>
            <p:cNvSpPr/>
            <p:nvPr/>
          </p:nvSpPr>
          <p:spPr>
            <a:xfrm>
              <a:off x="6135361" y="3415856"/>
              <a:ext cx="935579" cy="6875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Synthesized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code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6E5A3ED-D39F-4052-9C6F-8857A6706E23}"/>
                </a:ext>
              </a:extLst>
            </p:cNvPr>
            <p:cNvCxnSpPr>
              <a:cxnSpLocks/>
              <a:stCxn id="71" idx="1"/>
              <a:endCxn id="103" idx="3"/>
            </p:cNvCxnSpPr>
            <p:nvPr/>
          </p:nvCxnSpPr>
          <p:spPr>
            <a:xfrm flipH="1">
              <a:off x="7070940" y="3759643"/>
              <a:ext cx="28376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1368B2C-50A4-457A-9CB9-32CB73EDEFEB}"/>
                </a:ext>
              </a:extLst>
            </p:cNvPr>
            <p:cNvCxnSpPr>
              <a:cxnSpLocks/>
              <a:stCxn id="103" idx="2"/>
              <a:endCxn id="90" idx="0"/>
            </p:cNvCxnSpPr>
            <p:nvPr/>
          </p:nvCxnSpPr>
          <p:spPr>
            <a:xfrm flipH="1">
              <a:off x="6600248" y="4103430"/>
              <a:ext cx="2903" cy="3370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3799941" y="5306681"/>
              <a:ext cx="2771820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System executable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0F575F-BFF8-4D1E-BE6B-1E0BE563EF02}"/>
                </a:ext>
              </a:extLst>
            </p:cNvPr>
            <p:cNvCxnSpPr>
              <a:cxnSpLocks/>
              <a:stCxn id="114" idx="2"/>
            </p:cNvCxnSpPr>
            <p:nvPr/>
          </p:nvCxnSpPr>
          <p:spPr>
            <a:xfrm>
              <a:off x="2425691" y="4093368"/>
              <a:ext cx="782357" cy="41195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E44C490-C780-4F1B-A181-807A09ED5996}"/>
                </a:ext>
              </a:extLst>
            </p:cNvPr>
            <p:cNvCxnSpPr/>
            <p:nvPr/>
          </p:nvCxnSpPr>
          <p:spPr>
            <a:xfrm>
              <a:off x="6215935" y="1866900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22EF082-6D4C-464F-BF89-5314BCF84569}"/>
                </a:ext>
              </a:extLst>
            </p:cNvPr>
            <p:cNvSpPr/>
            <p:nvPr/>
          </p:nvSpPr>
          <p:spPr>
            <a:xfrm>
              <a:off x="1797718" y="3405794"/>
              <a:ext cx="1255945" cy="6875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Hand-written component 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DDE2433-5DC8-414A-8297-C1B544705C3E}"/>
                </a:ext>
              </a:extLst>
            </p:cNvPr>
            <p:cNvSpPr/>
            <p:nvPr/>
          </p:nvSpPr>
          <p:spPr>
            <a:xfrm>
              <a:off x="7351418" y="4438650"/>
              <a:ext cx="1277896" cy="5577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component code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5425A1C-9D28-4037-8876-54779061E44A}"/>
                </a:ext>
              </a:extLst>
            </p:cNvPr>
            <p:cNvCxnSpPr>
              <a:cxnSpLocks/>
              <a:stCxn id="93" idx="2"/>
              <a:endCxn id="89" idx="0"/>
            </p:cNvCxnSpPr>
            <p:nvPr/>
          </p:nvCxnSpPr>
          <p:spPr>
            <a:xfrm>
              <a:off x="3730876" y="4093494"/>
              <a:ext cx="5958" cy="3469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BB61A9D-3B92-4D98-9933-11FCB4BB2EED}"/>
                </a:ext>
              </a:extLst>
            </p:cNvPr>
            <p:cNvSpPr/>
            <p:nvPr/>
          </p:nvSpPr>
          <p:spPr>
            <a:xfrm>
              <a:off x="1832512" y="4438649"/>
              <a:ext cx="1126680" cy="5577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code (seL4)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B7B7870-B6E7-45C2-BB03-FA81926EB055}"/>
                </a:ext>
              </a:extLst>
            </p:cNvPr>
            <p:cNvCxnSpPr>
              <a:cxnSpLocks/>
              <a:stCxn id="61" idx="3"/>
              <a:endCxn id="71" idx="3"/>
            </p:cNvCxnSpPr>
            <p:nvPr/>
          </p:nvCxnSpPr>
          <p:spPr>
            <a:xfrm flipH="1">
              <a:off x="8290275" y="1636764"/>
              <a:ext cx="892195" cy="2122879"/>
            </a:xfrm>
            <a:prstGeom prst="bentConnector3">
              <a:avLst>
                <a:gd name="adj1" fmla="val -30078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9826064-40DE-482F-84A5-76BC2CDB7267}"/>
                </a:ext>
              </a:extLst>
            </p:cNvPr>
            <p:cNvCxnSpPr>
              <a:cxnSpLocks/>
              <a:stCxn id="126" idx="3"/>
              <a:endCxn id="89" idx="1"/>
            </p:cNvCxnSpPr>
            <p:nvPr/>
          </p:nvCxnSpPr>
          <p:spPr>
            <a:xfrm>
              <a:off x="2959192" y="4717539"/>
              <a:ext cx="254813" cy="181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E47D892-871D-4EDB-B82A-1AC457583D62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886670" y="1875191"/>
              <a:ext cx="0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0A626FF-AF98-4F99-BBB9-6CB9987F2124}"/>
                </a:ext>
              </a:extLst>
            </p:cNvPr>
            <p:cNvSpPr/>
            <p:nvPr/>
          </p:nvSpPr>
          <p:spPr>
            <a:xfrm>
              <a:off x="4619090" y="3415856"/>
              <a:ext cx="1129455" cy="6875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config files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D223902-46F5-4E76-AC3D-7235EF9BD2AE}"/>
                </a:ext>
              </a:extLst>
            </p:cNvPr>
            <p:cNvCxnSpPr>
              <a:cxnSpLocks/>
              <a:stCxn id="62" idx="2"/>
              <a:endCxn id="170" idx="0"/>
            </p:cNvCxnSpPr>
            <p:nvPr/>
          </p:nvCxnSpPr>
          <p:spPr>
            <a:xfrm>
              <a:off x="3733210" y="2774844"/>
              <a:ext cx="1450608" cy="64101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DA5AFC0-A729-447E-8E21-E66C913343E6}"/>
                </a:ext>
              </a:extLst>
            </p:cNvPr>
            <p:cNvCxnSpPr>
              <a:cxnSpLocks/>
              <a:stCxn id="66" idx="3"/>
              <a:endCxn id="256" idx="1"/>
            </p:cNvCxnSpPr>
            <p:nvPr/>
          </p:nvCxnSpPr>
          <p:spPr>
            <a:xfrm flipV="1">
              <a:off x="8234814" y="2438201"/>
              <a:ext cx="229183" cy="23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7090243-E285-458A-A5E3-2655E273C41D}"/>
                </a:ext>
              </a:extLst>
            </p:cNvPr>
            <p:cNvCxnSpPr>
              <a:cxnSpLocks/>
              <a:stCxn id="170" idx="2"/>
              <a:endCxn id="82" idx="0"/>
            </p:cNvCxnSpPr>
            <p:nvPr/>
          </p:nvCxnSpPr>
          <p:spPr>
            <a:xfrm>
              <a:off x="5183818" y="4103430"/>
              <a:ext cx="0" cy="3370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56" name="Rectangle: Folded Corner 255">
              <a:extLst>
                <a:ext uri="{FF2B5EF4-FFF2-40B4-BE49-F238E27FC236}">
                  <a16:creationId xmlns:a16="http://schemas.microsoft.com/office/drawing/2014/main" id="{EAAF9A9E-E074-41F2-B466-63E9B4929F4B}"/>
                </a:ext>
              </a:extLst>
            </p:cNvPr>
            <p:cNvSpPr/>
            <p:nvPr/>
          </p:nvSpPr>
          <p:spPr>
            <a:xfrm>
              <a:off x="8463997" y="2105330"/>
              <a:ext cx="840177" cy="665741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Assurance Case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D4255AA1-0514-46DE-B422-442C29A740B1}"/>
                </a:ext>
              </a:extLst>
            </p:cNvPr>
            <p:cNvCxnSpPr/>
            <p:nvPr/>
          </p:nvCxnSpPr>
          <p:spPr>
            <a:xfrm>
              <a:off x="5067878" y="1870007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FFADDA0C-0172-4B6D-98D6-8C009B0D7DAD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7329305" y="2440600"/>
              <a:ext cx="20922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4" name="Rounded Rectangle 3">
              <a:extLst>
                <a:ext uri="{FF2B5EF4-FFF2-40B4-BE49-F238E27FC236}">
                  <a16:creationId xmlns:a16="http://schemas.microsoft.com/office/drawing/2014/main" id="{6F091CDF-5D23-4F37-89DE-6FAC33B4C054}"/>
                </a:ext>
              </a:extLst>
            </p:cNvPr>
            <p:cNvSpPr/>
            <p:nvPr/>
          </p:nvSpPr>
          <p:spPr>
            <a:xfrm>
              <a:off x="1356994" y="3046145"/>
              <a:ext cx="8314720" cy="2117660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BUILD ENVIRONMENT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99F29B-3BF0-4561-AADC-29ABA3E3ED7C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7886670" y="2770032"/>
              <a:ext cx="0" cy="27611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60EEBB5-4858-4595-985F-4872A13E62F1}"/>
                </a:ext>
              </a:extLst>
            </p:cNvPr>
            <p:cNvCxnSpPr>
              <a:cxnSpLocks/>
              <a:stCxn id="107" idx="0"/>
              <a:endCxn id="82" idx="2"/>
            </p:cNvCxnSpPr>
            <p:nvPr/>
          </p:nvCxnSpPr>
          <p:spPr>
            <a:xfrm flipH="1" flipV="1">
              <a:off x="5183818" y="4998238"/>
              <a:ext cx="2033" cy="30844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17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9006FB-3C96-47A5-9E06-06DF28DA10D9}"/>
              </a:ext>
            </a:extLst>
          </p:cNvPr>
          <p:cNvSpPr/>
          <p:nvPr/>
        </p:nvSpPr>
        <p:spPr>
          <a:xfrm>
            <a:off x="8901112" y="337979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BB9A5A-0770-4663-9017-9B72D8B11453}"/>
              </a:ext>
            </a:extLst>
          </p:cNvPr>
          <p:cNvSpPr/>
          <p:nvPr/>
        </p:nvSpPr>
        <p:spPr>
          <a:xfrm>
            <a:off x="1374575" y="3627330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A284D-994F-449C-AB8B-F002AD304097}"/>
              </a:ext>
            </a:extLst>
          </p:cNvPr>
          <p:cNvSpPr/>
          <p:nvPr/>
        </p:nvSpPr>
        <p:spPr>
          <a:xfrm>
            <a:off x="7448550" y="339861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DCFDF-D0FF-442E-BBB2-FAC2BA752FC7}"/>
              </a:ext>
            </a:extLst>
          </p:cNvPr>
          <p:cNvSpPr/>
          <p:nvPr/>
        </p:nvSpPr>
        <p:spPr>
          <a:xfrm>
            <a:off x="2486024" y="3638108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9900" y="2876547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ADS-B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48650" y="2867023"/>
            <a:ext cx="11430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</a:rPr>
              <a:t>DATABASE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2100" y="2867023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15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 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25124" y="2867023"/>
            <a:ext cx="1161852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components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586412" y="3571873"/>
            <a:ext cx="3381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586412" y="3581397"/>
            <a:ext cx="1785938" cy="132397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cxnSpLocks/>
            <a:stCxn id="13" idx="3"/>
            <a:endCxn id="15" idx="2"/>
          </p:cNvCxnSpPr>
          <p:nvPr/>
        </p:nvCxnSpPr>
        <p:spPr>
          <a:xfrm flipV="1">
            <a:off x="5586412" y="3571873"/>
            <a:ext cx="47196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cxnSpLocks/>
            <a:stCxn id="13" idx="3"/>
            <a:endCxn id="7" idx="2"/>
          </p:cNvCxnSpPr>
          <p:nvPr/>
        </p:nvCxnSpPr>
        <p:spPr>
          <a:xfrm flipV="1">
            <a:off x="5586412" y="3571873"/>
            <a:ext cx="32337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2867025" cy="2814045"/>
            <a:chOff x="904874" y="2796954"/>
            <a:chExt cx="2867025" cy="28140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2867025" cy="2460846"/>
              <a:chOff x="904874" y="2796954"/>
              <a:chExt cx="2867025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4000"/>
              <a:ext cx="1779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22" name="Elbow Connector 22">
            <a:extLst>
              <a:ext uri="{FF2B5EF4-FFF2-40B4-BE49-F238E27FC236}">
                <a16:creationId xmlns:a16="http://schemas.microsoft.com/office/drawing/2014/main" id="{FA69B275-829C-4D1C-89FE-7FE5A9D9D5F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71899" y="3219448"/>
            <a:ext cx="1600201" cy="1685927"/>
          </a:xfrm>
          <a:prstGeom prst="bentConnector3">
            <a:avLst>
              <a:gd name="adj1" fmla="val 33928"/>
            </a:avLst>
          </a:pr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F888E-0213-4C17-B684-600FE4758941}"/>
              </a:ext>
            </a:extLst>
          </p:cNvPr>
          <p:cNvGrpSpPr/>
          <p:nvPr/>
        </p:nvGrpSpPr>
        <p:grpSpPr>
          <a:xfrm>
            <a:off x="4188733" y="1770732"/>
            <a:ext cx="2910234" cy="1096292"/>
            <a:chOff x="3357782" y="2048303"/>
            <a:chExt cx="2699007" cy="108085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9C32D5-B833-4E8B-B1E2-E5E5FB51E4F1}"/>
                </a:ext>
              </a:extLst>
            </p:cNvPr>
            <p:cNvSpPr/>
            <p:nvPr/>
          </p:nvSpPr>
          <p:spPr>
            <a:xfrm>
              <a:off x="3357782" y="2048303"/>
              <a:ext cx="2699007" cy="6949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Monitor ADS-B traffic for spoofing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Filter messages to/from tablets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Attestation of tablets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153BB1-BC32-4566-A058-8C696457E090}"/>
                </a:ext>
              </a:extLst>
            </p:cNvPr>
            <p:cNvCxnSpPr>
              <a:cxnSpLocks/>
              <a:stCxn id="8" idx="0"/>
              <a:endCxn id="27" idx="2"/>
            </p:cNvCxnSpPr>
            <p:nvPr/>
          </p:nvCxnSpPr>
          <p:spPr>
            <a:xfrm flipH="1" flipV="1">
              <a:off x="4707286" y="2743225"/>
              <a:ext cx="260327" cy="385928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752AC9-FEAF-4DA7-8F76-CC0243B73028}"/>
              </a:ext>
            </a:extLst>
          </p:cNvPr>
          <p:cNvGrpSpPr/>
          <p:nvPr/>
        </p:nvGrpSpPr>
        <p:grpSpPr>
          <a:xfrm>
            <a:off x="668305" y="1990835"/>
            <a:ext cx="2910234" cy="806119"/>
            <a:chOff x="-289305" y="1702348"/>
            <a:chExt cx="2910234" cy="8061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6A49A3-37DE-451F-A7DA-BC6E2FA1E1E8}"/>
                </a:ext>
              </a:extLst>
            </p:cNvPr>
            <p:cNvSpPr/>
            <p:nvPr/>
          </p:nvSpPr>
          <p:spPr>
            <a:xfrm>
              <a:off x="-289305" y="1702348"/>
              <a:ext cx="2910234" cy="46243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 hosting Linux virtual machine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Remote attestation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233DA6-79AA-4AC2-9369-F71B57FB0D80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336004" y="2164787"/>
              <a:ext cx="171448" cy="34368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B32BE4-5B74-4022-A08D-619FA4EDCEDA}"/>
              </a:ext>
            </a:extLst>
          </p:cNvPr>
          <p:cNvGrpSpPr/>
          <p:nvPr/>
        </p:nvGrpSpPr>
        <p:grpSpPr>
          <a:xfrm>
            <a:off x="4332087" y="3798277"/>
            <a:ext cx="6669287" cy="1704999"/>
            <a:chOff x="4332087" y="3798277"/>
            <a:chExt cx="6669287" cy="1704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B7CED-AC34-4D01-A62F-16C8F125706F}"/>
                </a:ext>
              </a:extLst>
            </p:cNvPr>
            <p:cNvSpPr txBox="1"/>
            <p:nvPr/>
          </p:nvSpPr>
          <p:spPr>
            <a:xfrm>
              <a:off x="5660229" y="5072389"/>
              <a:ext cx="53411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 network topology to use Video Processing Module (VPM) as secure gateway between lower assurance wireless network/components and rest of CAAS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4945F-EC5D-4050-8B3E-B0B4777E63BA}"/>
                </a:ext>
              </a:extLst>
            </p:cNvPr>
            <p:cNvSpPr/>
            <p:nvPr/>
          </p:nvSpPr>
          <p:spPr>
            <a:xfrm>
              <a:off x="4332087" y="3798277"/>
              <a:ext cx="2662792" cy="1289538"/>
            </a:xfrm>
            <a:custGeom>
              <a:avLst/>
              <a:gdLst>
                <a:gd name="connsiteX0" fmla="*/ 2696307 w 2798017"/>
                <a:gd name="connsiteY0" fmla="*/ 1289538 h 1289538"/>
                <a:gd name="connsiteX1" fmla="*/ 2473569 w 2798017"/>
                <a:gd name="connsiteY1" fmla="*/ 468923 h 1289538"/>
                <a:gd name="connsiteX2" fmla="*/ 0 w 2798017"/>
                <a:gd name="connsiteY2" fmla="*/ 0 h 12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017" h="1289538">
                  <a:moveTo>
                    <a:pt x="2696307" y="1289538"/>
                  </a:moveTo>
                  <a:cubicBezTo>
                    <a:pt x="2809630" y="986692"/>
                    <a:pt x="2922953" y="683846"/>
                    <a:pt x="2473569" y="468923"/>
                  </a:cubicBezTo>
                  <a:cubicBezTo>
                    <a:pt x="2024185" y="254000"/>
                    <a:pt x="1012092" y="127000"/>
                    <a:pt x="0" y="0"/>
                  </a:cubicBezTo>
                </a:path>
              </a:pathLst>
            </a:custGeom>
            <a:noFill/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F7494C0-4926-4161-AB79-6490267E618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 flipH="1" flipV="1">
            <a:off x="5104563" y="-77038"/>
            <a:ext cx="247535" cy="7526537"/>
          </a:xfrm>
          <a:prstGeom prst="bentConnector3">
            <a:avLst>
              <a:gd name="adj1" fmla="val -25011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AC40A11-A909-41B1-BE1F-55C36F5B8379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rot="5400000" flipH="1" flipV="1">
            <a:off x="4938028" y="1219767"/>
            <a:ext cx="239493" cy="4962526"/>
          </a:xfrm>
          <a:prstGeom prst="bentConnector3">
            <a:avLst>
              <a:gd name="adj1" fmla="val -190905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315012-9CA5-4DA8-B248-50DAD9CCD4D5}"/>
              </a:ext>
            </a:extLst>
          </p:cNvPr>
          <p:cNvSpPr/>
          <p:nvPr/>
        </p:nvSpPr>
        <p:spPr>
          <a:xfrm>
            <a:off x="683420" y="2589227"/>
            <a:ext cx="3401524" cy="3052550"/>
          </a:xfrm>
          <a:prstGeom prst="roundRect">
            <a:avLst>
              <a:gd name="adj" fmla="val 5434"/>
            </a:avLst>
          </a:prstGeom>
          <a:noFill/>
          <a:ln w="19050">
            <a:solidFill>
              <a:srgbClr val="00B0F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inook, Boeing, Ch-47 Chinook, Ch-47, Helicopter">
            <a:extLst>
              <a:ext uri="{FF2B5EF4-FFF2-40B4-BE49-F238E27FC236}">
                <a16:creationId xmlns:a16="http://schemas.microsoft.com/office/drawing/2014/main" id="{C29BD7C4-A691-4338-8C86-71D0DC36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15" y="842447"/>
            <a:ext cx="4078361" cy="20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524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942977" y="1727927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523789"/>
            <a:ext cx="4619627" cy="10433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781173"/>
            <a:ext cx="3086101" cy="690670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4351890" y="1821709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1314450" y="1850284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3162299" y="1850284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8" idx="1"/>
            <a:endCxn id="40" idx="1"/>
          </p:cNvCxnSpPr>
          <p:nvPr/>
        </p:nvCxnSpPr>
        <p:spPr>
          <a:xfrm rot="10800000" flipH="1" flipV="1">
            <a:off x="933447" y="2045441"/>
            <a:ext cx="66685" cy="2125669"/>
          </a:xfrm>
          <a:prstGeom prst="bentConnector3">
            <a:avLst>
              <a:gd name="adj1" fmla="val -342806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>
            <a:off x="942978" y="1867404"/>
            <a:ext cx="28589" cy="2646392"/>
          </a:xfrm>
          <a:prstGeom prst="bentConnector3">
            <a:avLst>
              <a:gd name="adj1" fmla="val 126609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4073966" y="1950189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4015543" y="2248111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360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EAFC951-57E5-4717-B80F-377FF8A94057}"/>
              </a:ext>
            </a:extLst>
          </p:cNvPr>
          <p:cNvSpPr/>
          <p:nvPr/>
        </p:nvSpPr>
        <p:spPr>
          <a:xfrm>
            <a:off x="4382546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6B1D38-11C9-4795-8065-8BD0A3A8F789}"/>
              </a:ext>
            </a:extLst>
          </p:cNvPr>
          <p:cNvSpPr/>
          <p:nvPr/>
        </p:nvSpPr>
        <p:spPr>
          <a:xfrm>
            <a:off x="1784457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1362077" y="1699352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316528"/>
            <a:ext cx="5600702" cy="12505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600197"/>
            <a:ext cx="4122256" cy="886459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5409165" y="1640734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2371725" y="1669309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4219574" y="1669309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25" idx="5"/>
            <a:endCxn id="40" idx="1"/>
          </p:cNvCxnSpPr>
          <p:nvPr/>
        </p:nvCxnSpPr>
        <p:spPr>
          <a:xfrm rot="10800000" flipV="1">
            <a:off x="1000133" y="1930029"/>
            <a:ext cx="322478" cy="2241081"/>
          </a:xfrm>
          <a:prstGeom prst="bentConnector3">
            <a:avLst>
              <a:gd name="adj1" fmla="val 170889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 flipH="1">
            <a:off x="971565" y="1838830"/>
            <a:ext cx="390511" cy="2674967"/>
          </a:xfrm>
          <a:prstGeom prst="bentConnector3">
            <a:avLst>
              <a:gd name="adj1" fmla="val -78052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5131241" y="1769214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5072818" y="2067136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31D37C2-4157-460B-8C7B-69E3EE4F139C}"/>
              </a:ext>
            </a:extLst>
          </p:cNvPr>
          <p:cNvSpPr/>
          <p:nvPr/>
        </p:nvSpPr>
        <p:spPr>
          <a:xfrm>
            <a:off x="1285870" y="1669309"/>
            <a:ext cx="933456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Radio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009B55-B8D2-4212-B70D-0E8A7DF1F0CC}"/>
              </a:ext>
            </a:extLst>
          </p:cNvPr>
          <p:cNvCxnSpPr>
            <a:cxnSpLocks/>
          </p:cNvCxnSpPr>
          <p:nvPr/>
        </p:nvCxnSpPr>
        <p:spPr>
          <a:xfrm>
            <a:off x="2188016" y="1769214"/>
            <a:ext cx="2694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9C4B1-F37A-4804-9256-AF9131BB55A5}"/>
              </a:ext>
            </a:extLst>
          </p:cNvPr>
          <p:cNvCxnSpPr>
            <a:cxnSpLocks/>
          </p:cNvCxnSpPr>
          <p:nvPr/>
        </p:nvCxnSpPr>
        <p:spPr>
          <a:xfrm flipH="1">
            <a:off x="2129593" y="2067136"/>
            <a:ext cx="2421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81F4C39-292D-4D5B-9236-D1115C3042A6}"/>
              </a:ext>
            </a:extLst>
          </p:cNvPr>
          <p:cNvCxnSpPr>
            <a:cxnSpLocks/>
            <a:stCxn id="25" idx="4"/>
            <a:endCxn id="11" idx="4"/>
          </p:cNvCxnSpPr>
          <p:nvPr/>
        </p:nvCxnSpPr>
        <p:spPr>
          <a:xfrm rot="16200000" flipH="1">
            <a:off x="3214686" y="728662"/>
            <a:ext cx="12700" cy="292417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658591-851E-4F7F-8059-CED011EEFAAF}"/>
              </a:ext>
            </a:extLst>
          </p:cNvPr>
          <p:cNvCxnSpPr>
            <a:cxnSpLocks/>
            <a:stCxn id="41" idx="2"/>
            <a:endCxn id="44" idx="2"/>
          </p:cNvCxnSpPr>
          <p:nvPr/>
        </p:nvCxnSpPr>
        <p:spPr>
          <a:xfrm rot="5400000">
            <a:off x="3233791" y="872656"/>
            <a:ext cx="12700" cy="2598089"/>
          </a:xfrm>
          <a:prstGeom prst="bentConnector3">
            <a:avLst>
              <a:gd name="adj1" fmla="val 13499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589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129529"/>
            <a:ext cx="11544300" cy="45989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3219450" y="1358064"/>
            <a:ext cx="2483244" cy="2229685"/>
            <a:chOff x="3162300" y="1276524"/>
            <a:chExt cx="2483244" cy="23302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4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4BF7FB-A74F-481C-9363-67740B00DE2E}"/>
              </a:ext>
            </a:extLst>
          </p:cNvPr>
          <p:cNvGrpSpPr/>
          <p:nvPr/>
        </p:nvGrpSpPr>
        <p:grpSpPr>
          <a:xfrm>
            <a:off x="4403528" y="3527425"/>
            <a:ext cx="2556072" cy="2274366"/>
            <a:chOff x="3194050" y="1232074"/>
            <a:chExt cx="2556072" cy="227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8B9CC-7FE5-458A-AD24-BDCAAF1051F4}"/>
                </a:ext>
              </a:extLst>
            </p:cNvPr>
            <p:cNvSpPr txBox="1"/>
            <p:nvPr/>
          </p:nvSpPr>
          <p:spPr>
            <a:xfrm>
              <a:off x="3314700" y="3229441"/>
              <a:ext cx="2419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Monitor: Planner Response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C06E04-D406-4BE7-9C00-85996866E0C0}"/>
                </a:ext>
              </a:extLst>
            </p:cNvPr>
            <p:cNvSpPr/>
            <p:nvPr/>
          </p:nvSpPr>
          <p:spPr>
            <a:xfrm>
              <a:off x="3194050" y="1232074"/>
              <a:ext cx="2556072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72264-5922-44C2-B87C-6F616DD91795}"/>
              </a:ext>
            </a:extLst>
          </p:cNvPr>
          <p:cNvSpPr txBox="1"/>
          <p:nvPr/>
        </p:nvSpPr>
        <p:spPr>
          <a:xfrm>
            <a:off x="9896475" y="3508375"/>
            <a:ext cx="192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Attestation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EF8123-8E52-43F5-BF94-C462A567A796}"/>
              </a:ext>
            </a:extLst>
          </p:cNvPr>
          <p:cNvSpPr/>
          <p:nvPr/>
        </p:nvSpPr>
        <p:spPr>
          <a:xfrm>
            <a:off x="9896475" y="3508375"/>
            <a:ext cx="2038350" cy="2108200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6AD639-6CC4-44B1-A91B-E2E723B4A068}"/>
              </a:ext>
            </a:extLst>
          </p:cNvPr>
          <p:cNvGrpSpPr/>
          <p:nvPr/>
        </p:nvGrpSpPr>
        <p:grpSpPr>
          <a:xfrm>
            <a:off x="6000749" y="1883330"/>
            <a:ext cx="2187379" cy="1704419"/>
            <a:chOff x="3156899" y="1232074"/>
            <a:chExt cx="2590248" cy="21203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62E456-C08B-4637-9854-1FCAF5AD3A8A}"/>
                </a:ext>
              </a:extLst>
            </p:cNvPr>
            <p:cNvSpPr txBox="1"/>
            <p:nvPr/>
          </p:nvSpPr>
          <p:spPr>
            <a:xfrm>
              <a:off x="4531531" y="1232074"/>
              <a:ext cx="1215616" cy="34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Virtualization 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8CA347A-A031-430D-A074-B258100EF468}"/>
                </a:ext>
              </a:extLst>
            </p:cNvPr>
            <p:cNvSpPr/>
            <p:nvPr/>
          </p:nvSpPr>
          <p:spPr>
            <a:xfrm>
              <a:off x="3156899" y="1232074"/>
              <a:ext cx="2526116" cy="2120324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73AA1D-F1C2-48FE-9C8C-D10B9D3E1295}"/>
              </a:ext>
            </a:extLst>
          </p:cNvPr>
          <p:cNvSpPr txBox="1"/>
          <p:nvPr/>
        </p:nvSpPr>
        <p:spPr>
          <a:xfrm>
            <a:off x="123431" y="1345173"/>
            <a:ext cx="1666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HAMR code generation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A71B6D-C0C9-4D4D-9F1E-5EC572373143}"/>
              </a:ext>
            </a:extLst>
          </p:cNvPr>
          <p:cNvSpPr/>
          <p:nvPr/>
        </p:nvSpPr>
        <p:spPr>
          <a:xfrm>
            <a:off x="162312" y="1386641"/>
            <a:ext cx="1551067" cy="1169981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9E90C-0932-4C1C-A057-EF202CD6E4B6}"/>
              </a:ext>
            </a:extLst>
          </p:cNvPr>
          <p:cNvGrpSpPr/>
          <p:nvPr/>
        </p:nvGrpSpPr>
        <p:grpSpPr>
          <a:xfrm>
            <a:off x="10393643" y="1386640"/>
            <a:ext cx="1546452" cy="1211817"/>
            <a:chOff x="3156899" y="1232074"/>
            <a:chExt cx="2622554" cy="22743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1A34CB-9787-4553-8411-CB7ED10FBB95}"/>
                </a:ext>
              </a:extLst>
            </p:cNvPr>
            <p:cNvSpPr txBox="1"/>
            <p:nvPr/>
          </p:nvSpPr>
          <p:spPr>
            <a:xfrm>
              <a:off x="3777047" y="1232074"/>
              <a:ext cx="2002406" cy="51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AGREE Analysis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0B92776-C64E-414D-8318-37E22E18212A}"/>
                </a:ext>
              </a:extLst>
            </p:cNvPr>
            <p:cNvSpPr/>
            <p:nvPr/>
          </p:nvSpPr>
          <p:spPr>
            <a:xfrm>
              <a:off x="3156899" y="1232074"/>
              <a:ext cx="2526117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200413" y="4229099"/>
            <a:ext cx="1614846" cy="600849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00413" y="4904600"/>
            <a:ext cx="1614846" cy="600849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</p:spTree>
    <p:extLst>
      <p:ext uri="{BB962C8B-B14F-4D97-AF65-F5344CB8AC3E}">
        <p14:creationId xmlns:p14="http://schemas.microsoft.com/office/powerpoint/2010/main" val="227208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82" y="434470"/>
            <a:ext cx="7712413" cy="30724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5801263" y="3789757"/>
            <a:ext cx="2483244" cy="2229686"/>
            <a:chOff x="3162300" y="1276524"/>
            <a:chExt cx="2483244" cy="23302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5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494521" y="614621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494521" y="1563585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pic>
        <p:nvPicPr>
          <p:cNvPr id="26" name="Picture 25" descr="Diagram, schematic&#10;&#10;Description automatically generated">
            <a:extLst>
              <a:ext uri="{FF2B5EF4-FFF2-40B4-BE49-F238E27FC236}">
                <a16:creationId xmlns:a16="http://schemas.microsoft.com/office/drawing/2014/main" id="{107D1B15-C8AD-4FC7-8509-F02FCC33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4" t="15340" r="53606" b="44271"/>
          <a:stretch/>
        </p:blipFill>
        <p:spPr>
          <a:xfrm>
            <a:off x="378782" y="2754380"/>
            <a:ext cx="5029200" cy="40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" y="459217"/>
            <a:ext cx="6549197" cy="26090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578B76-71DB-455C-98D8-17903CFEEFDB}"/>
              </a:ext>
            </a:extLst>
          </p:cNvPr>
          <p:cNvSpPr/>
          <p:nvPr/>
        </p:nvSpPr>
        <p:spPr>
          <a:xfrm>
            <a:off x="1819469" y="731183"/>
            <a:ext cx="1353865" cy="1154794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335900" y="3319570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504777" y="3319570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90BE3-AFE1-4099-B297-E2D619190D30}"/>
              </a:ext>
            </a:extLst>
          </p:cNvPr>
          <p:cNvGrpSpPr/>
          <p:nvPr/>
        </p:nvGrpSpPr>
        <p:grpSpPr>
          <a:xfrm>
            <a:off x="6928872" y="416619"/>
            <a:ext cx="5029200" cy="3757916"/>
            <a:chOff x="6928872" y="416619"/>
            <a:chExt cx="5029200" cy="3757916"/>
          </a:xfrm>
        </p:grpSpPr>
        <p:pic>
          <p:nvPicPr>
            <p:cNvPr id="26" name="Picture 25" descr="Diagram, schematic&#10;&#10;Description automatically generated">
              <a:extLst>
                <a:ext uri="{FF2B5EF4-FFF2-40B4-BE49-F238E27FC236}">
                  <a16:creationId xmlns:a16="http://schemas.microsoft.com/office/drawing/2014/main" id="{107D1B15-C8AD-4FC7-8509-F02FCC33F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4" t="15340" r="53606" b="46752"/>
            <a:stretch/>
          </p:blipFill>
          <p:spPr>
            <a:xfrm>
              <a:off x="6928872" y="416619"/>
              <a:ext cx="5029200" cy="37579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1987E3-5243-4EA7-81BF-9A5AB40EE0AC}"/>
                </a:ext>
              </a:extLst>
            </p:cNvPr>
            <p:cNvSpPr/>
            <p:nvPr/>
          </p:nvSpPr>
          <p:spPr>
            <a:xfrm>
              <a:off x="11500872" y="3726665"/>
              <a:ext cx="457200" cy="447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0369D-4D73-45F2-BC34-41193516C1C5}"/>
              </a:ext>
            </a:extLst>
          </p:cNvPr>
          <p:cNvSpPr/>
          <p:nvPr/>
        </p:nvSpPr>
        <p:spPr>
          <a:xfrm>
            <a:off x="6900275" y="347639"/>
            <a:ext cx="5095898" cy="3900511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25977-122B-4175-9102-C551427403DC}"/>
              </a:ext>
            </a:extLst>
          </p:cNvPr>
          <p:cNvSpPr txBox="1"/>
          <p:nvPr/>
        </p:nvSpPr>
        <p:spPr>
          <a:xfrm>
            <a:off x="7067550" y="459217"/>
            <a:ext cx="36327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Filter: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Well-formed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Region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E8F1-6A8B-4C2F-8318-64E579FB54E5}"/>
              </a:ext>
            </a:extLst>
          </p:cNvPr>
          <p:cNvCxnSpPr/>
          <p:nvPr/>
        </p:nvCxnSpPr>
        <p:spPr>
          <a:xfrm flipV="1">
            <a:off x="2496401" y="347639"/>
            <a:ext cx="4666399" cy="383544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EE1196-1538-493A-B7EA-A53D778598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96402" y="1885977"/>
            <a:ext cx="4571148" cy="23575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39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B2BCF-3D67-4A8E-91E3-F3AD10D71B58}"/>
              </a:ext>
            </a:extLst>
          </p:cNvPr>
          <p:cNvGrpSpPr/>
          <p:nvPr/>
        </p:nvGrpSpPr>
        <p:grpSpPr>
          <a:xfrm>
            <a:off x="131522" y="347639"/>
            <a:ext cx="11864651" cy="4504279"/>
            <a:chOff x="131522" y="347639"/>
            <a:chExt cx="11864651" cy="45042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3CA3C2-CC20-4590-AB9D-41159DB19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579" y="366403"/>
              <a:ext cx="5868593" cy="4382874"/>
            </a:xfrm>
            <a:prstGeom prst="rect">
              <a:avLst/>
            </a:prstGeom>
          </p:spPr>
        </p:pic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E42F021C-0D33-4A8B-9E5D-56F0C321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2" y="459217"/>
              <a:ext cx="5917910" cy="235753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1651511" y="731183"/>
              <a:ext cx="1240979" cy="1060295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684363-3B25-4F52-9659-F179364319FB}"/>
                </a:ext>
              </a:extLst>
            </p:cNvPr>
            <p:cNvSpPr/>
            <p:nvPr/>
          </p:nvSpPr>
          <p:spPr>
            <a:xfrm>
              <a:off x="242590" y="3618162"/>
              <a:ext cx="1987421" cy="814190"/>
            </a:xfrm>
            <a:prstGeom prst="rect">
              <a:avLst/>
            </a:prstGeom>
            <a:solidFill>
              <a:srgbClr val="B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Blue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derived from AADL model analysis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52D582-B727-4AC1-BC2E-BC572A1D3CA9}"/>
                </a:ext>
              </a:extLst>
            </p:cNvPr>
            <p:cNvSpPr/>
            <p:nvPr/>
          </p:nvSpPr>
          <p:spPr>
            <a:xfrm>
              <a:off x="2411467" y="3618162"/>
              <a:ext cx="1987421" cy="814190"/>
            </a:xfrm>
            <a:prstGeom prst="rect">
              <a:avLst/>
            </a:prstGeom>
            <a:solidFill>
              <a:srgbClr val="F5DF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Orange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based on verified code synthesis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A0369D-4D73-45F2-BC34-41193516C1C5}"/>
                </a:ext>
              </a:extLst>
            </p:cNvPr>
            <p:cNvSpPr/>
            <p:nvPr/>
          </p:nvSpPr>
          <p:spPr>
            <a:xfrm>
              <a:off x="6049432" y="347639"/>
              <a:ext cx="5946741" cy="4504279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25977-122B-4175-9102-C551427403DC}"/>
                </a:ext>
              </a:extLst>
            </p:cNvPr>
            <p:cNvSpPr txBox="1"/>
            <p:nvPr/>
          </p:nvSpPr>
          <p:spPr>
            <a:xfrm>
              <a:off x="6194145" y="459217"/>
              <a:ext cx="36327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</a:t>
              </a:r>
            </a:p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“Operating Region” requests</a:t>
              </a:r>
              <a:endParaRPr lang="en-US" sz="1400" dirty="0">
                <a:latin typeface="Calibri" panose="020F0502020204030204"/>
              </a:endParaRPr>
            </a:p>
            <a:p>
              <a:r>
                <a:rPr lang="en-US" sz="1400" dirty="0">
                  <a:latin typeface="Calibri" panose="020F0502020204030204"/>
                </a:rPr>
                <a:t>are w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ell-formed with respect to</a:t>
              </a:r>
            </a:p>
            <a:p>
              <a:r>
                <a:rPr lang="en-US" sz="1400" dirty="0">
                  <a:latin typeface="Calibri" panose="020F0502020204030204"/>
                </a:rPr>
                <a:t>message specification</a:t>
              </a: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8E8F1-6A8B-4C2F-8318-64E579FB54E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272001" y="366403"/>
              <a:ext cx="3979509" cy="36478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EE1196-1538-493A-B7EA-A53D7785988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272001" y="1791478"/>
              <a:ext cx="3855578" cy="2976563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30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C43146B-C46F-4A97-9945-E52665B23B7E}"/>
              </a:ext>
            </a:extLst>
          </p:cNvPr>
          <p:cNvSpPr/>
          <p:nvPr/>
        </p:nvSpPr>
        <p:spPr>
          <a:xfrm>
            <a:off x="7715590" y="4838700"/>
            <a:ext cx="165339" cy="49192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Compute “forward propagation” from GS “send_map” output port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C53A7C-5A8A-4E3E-8ED6-F2FCF62C0CDC}"/>
              </a:ext>
            </a:extLst>
          </p:cNvPr>
          <p:cNvSpPr/>
          <p:nvPr/>
        </p:nvSpPr>
        <p:spPr>
          <a:xfrm rot="10800000">
            <a:off x="7715591" y="3329023"/>
            <a:ext cx="165339" cy="119586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848156" cy="495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Resulting information flows displayed for different subsystems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398BFF5-F9E6-49AB-8A46-B51FAD5B70C1}"/>
              </a:ext>
            </a:extLst>
          </p:cNvPr>
          <p:cNvSpPr/>
          <p:nvPr/>
        </p:nvSpPr>
        <p:spPr>
          <a:xfrm>
            <a:off x="3429000" y="2152650"/>
            <a:ext cx="190500" cy="552450"/>
          </a:xfrm>
          <a:prstGeom prst="downArrow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8581"/>
      </p:ext>
    </p:extLst>
  </p:cSld>
  <p:clrMapOvr>
    <a:masterClrMapping/>
  </p:clrMapOvr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Collins_No_Tech_Data_16x9_optimized.potx" id="{C4DE086A-5793-4AD5-8BC8-CB0FDF0381BD}" vid="{8F2E3E36-8C40-4A9B-97D0-E9E59C039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546</Words>
  <Application>Microsoft Office PowerPoint</Application>
  <PresentationFormat>Widescreen</PresentationFormat>
  <Paragraphs>220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Regular</vt:lpstr>
      <vt:lpstr>Calibri</vt:lpstr>
      <vt:lpstr>Calibri Light</vt:lpstr>
      <vt:lpstr>Noto Sans Symbols</vt:lpstr>
      <vt:lpstr>Verdana</vt:lpstr>
      <vt:lpstr>Collins Aerospace 16x9</vt:lpstr>
      <vt:lpstr>Office Theme</vt:lpstr>
      <vt:lpstr>Ph3 Demo Platform : Baseline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 Demo Platform : Baseline</dc:title>
  <dc:creator>Cofer, Darren D                            Collins</dc:creator>
  <cp:lastModifiedBy>Isaac Amundson</cp:lastModifiedBy>
  <cp:revision>22</cp:revision>
  <dcterms:created xsi:type="dcterms:W3CDTF">2021-11-29T04:51:48Z</dcterms:created>
  <dcterms:modified xsi:type="dcterms:W3CDTF">2023-01-30T22:06:22Z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2022-01-28T23:25:45Z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f768eeec-3149-47dd-9e5a-8dd9984a8067</vt:lpwstr>
  </property>
  <property fmtid="{D5CDD505-2E9C-101B-9397-08002B2CF9AE}" pid="8" name="MSIP_Label_4447dd6a-a4a1-440b-a6a3-9124ef1ee017_ContentBits">
    <vt:lpwstr>0</vt:lpwstr>
  </property>
</Properties>
</file>