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44" r:id="rId3"/>
    <p:sldId id="445" r:id="rId4"/>
    <p:sldId id="446" r:id="rId5"/>
    <p:sldId id="660" r:id="rId6"/>
    <p:sldId id="661" r:id="rId7"/>
    <p:sldId id="663" r:id="rId8"/>
    <p:sldId id="668" r:id="rId9"/>
    <p:sldId id="664" r:id="rId10"/>
    <p:sldId id="671" r:id="rId11"/>
    <p:sldId id="665" r:id="rId12"/>
    <p:sldId id="669" r:id="rId13"/>
    <p:sldId id="667" r:id="rId14"/>
    <p:sldId id="670" r:id="rId15"/>
    <p:sldId id="65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0" d="100"/>
          <a:sy n="80" d="100"/>
        </p:scale>
        <p:origin x="100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© 2021 Collins Aerospace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8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>
                <a:solidFill>
                  <a:srgbClr val="E4551F"/>
                </a:solidFill>
              </a:rPr>
              <a:t>© 2021 Collins Aerospace</a:t>
            </a:r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smtClean="0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16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377551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54550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58418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9015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17358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935812" y="4719349"/>
            <a:ext cx="26417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84414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92447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407026" y="2774844"/>
            <a:ext cx="32618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17358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62285" y="3759643"/>
            <a:ext cx="21130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68305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3808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96436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70818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359735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40702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896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275348" y="4009097"/>
            <a:ext cx="627430" cy="793074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63534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377551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47647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810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3903946" y="63757"/>
            <a:ext cx="3737258" cy="7287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-15902" y="1362887"/>
            <a:ext cx="2467577" cy="16275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source code receives/sends its external inputs and outputs exclusively through APIs corresponding to the components interface ports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4173162" y="1360577"/>
            <a:ext cx="2394522" cy="16275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runToCompletion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Upon dispatch,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runs to completion and computes a function of its input ports and local state to its output ports and local state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6684915" y="1361495"/>
            <a:ext cx="2329792" cy="16275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dispatchAction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implementation either produces an output satisfying the component contract or drops the input value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11173482" y="1362874"/>
            <a:ext cx="1628114" cy="16261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wcet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execution time of the application code conforms to its specified worse-case execution time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9137280" y="1361495"/>
            <a:ext cx="1918971" cy="16271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infoFlowSpec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function computed by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satisfies the intra-component information flow specifications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  <a:stCxn id="24" idx="3"/>
            <a:endCxn id="43" idx="0"/>
          </p:cNvCxnSpPr>
          <p:nvPr/>
        </p:nvCxnSpPr>
        <p:spPr>
          <a:xfrm rot="5400000">
            <a:off x="3329142" y="-1083267"/>
            <a:ext cx="334900" cy="45574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4" idx="3"/>
            <a:endCxn id="44" idx="0"/>
          </p:cNvCxnSpPr>
          <p:nvPr/>
        </p:nvCxnSpPr>
        <p:spPr>
          <a:xfrm rot="5400000">
            <a:off x="5406565" y="991846"/>
            <a:ext cx="332590" cy="404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4" idx="3"/>
            <a:endCxn id="45" idx="0"/>
          </p:cNvCxnSpPr>
          <p:nvPr/>
        </p:nvCxnSpPr>
        <p:spPr>
          <a:xfrm rot="16200000" flipH="1">
            <a:off x="6645799" y="157483"/>
            <a:ext cx="333508" cy="2074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 rot="16200000" flipH="1">
            <a:off x="7769277" y="-965994"/>
            <a:ext cx="333508" cy="4321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4" idx="3"/>
            <a:endCxn id="46" idx="0"/>
          </p:cNvCxnSpPr>
          <p:nvPr/>
        </p:nvCxnSpPr>
        <p:spPr>
          <a:xfrm rot="16200000" flipH="1">
            <a:off x="8713974" y="-1910692"/>
            <a:ext cx="334887" cy="6212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523549-0E21-6433-FE99-BCFEF4D7AE12}"/>
              </a:ext>
            </a:extLst>
          </p:cNvPr>
          <p:cNvSpPr/>
          <p:nvPr/>
        </p:nvSpPr>
        <p:spPr>
          <a:xfrm>
            <a:off x="-1920222" y="3562202"/>
            <a:ext cx="2087207" cy="1221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correctToolAPIs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Tool-generated component APIs are correctly derived from AADL component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22F995D-DE1A-A904-008B-924FC58369A4}"/>
              </a:ext>
            </a:extLst>
          </p:cNvPr>
          <p:cNvSpPr/>
          <p:nvPr/>
        </p:nvSpPr>
        <p:spPr>
          <a:xfrm>
            <a:off x="305132" y="3564445"/>
            <a:ext cx="1834855" cy="12195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codeUsesAPIs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uses tool-generated component APIs for port communication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75969BF-6228-400F-CC59-037F4F0745BF}"/>
              </a:ext>
            </a:extLst>
          </p:cNvPr>
          <p:cNvSpPr/>
          <p:nvPr/>
        </p:nvSpPr>
        <p:spPr>
          <a:xfrm>
            <a:off x="2278134" y="3564445"/>
            <a:ext cx="2222304" cy="12195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externalPathways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libraries do not have communication pathways or state outside of component boundaries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B861961-44C5-D43D-515E-E93E313F39B6}"/>
              </a:ext>
            </a:extLst>
          </p:cNvPr>
          <p:cNvCxnSpPr>
            <a:cxnSpLocks/>
            <a:stCxn id="67" idx="3"/>
            <a:endCxn id="91" idx="0"/>
          </p:cNvCxnSpPr>
          <p:nvPr/>
        </p:nvCxnSpPr>
        <p:spPr>
          <a:xfrm rot="5400000">
            <a:off x="-1457" y="2339129"/>
            <a:ext cx="347913" cy="2098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873BC0D-E03B-E517-1A68-4922B36F3BAC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 rot="16200000" flipH="1">
            <a:off x="1047009" y="3388894"/>
            <a:ext cx="350156" cy="9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EADD2DD-2886-1663-AF2B-E240B13CFE78}"/>
              </a:ext>
            </a:extLst>
          </p:cNvPr>
          <p:cNvCxnSpPr>
            <a:cxnSpLocks/>
            <a:stCxn id="67" idx="3"/>
            <a:endCxn id="93" idx="0"/>
          </p:cNvCxnSpPr>
          <p:nvPr/>
        </p:nvCxnSpPr>
        <p:spPr>
          <a:xfrm rot="16200000" flipH="1">
            <a:off x="2130372" y="2305531"/>
            <a:ext cx="350156" cy="2167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E4685C3-2F6A-0877-D009-68FC835E3684}"/>
              </a:ext>
            </a:extLst>
          </p:cNvPr>
          <p:cNvSpPr/>
          <p:nvPr/>
        </p:nvSpPr>
        <p:spPr>
          <a:xfrm>
            <a:off x="5600036" y="81983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3C8902E-B28F-CF88-C7A7-ADDD3909FE49}"/>
              </a:ext>
            </a:extLst>
          </p:cNvPr>
          <p:cNvSpPr/>
          <p:nvPr/>
        </p:nvSpPr>
        <p:spPr>
          <a:xfrm>
            <a:off x="1046355" y="300613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E81F9C1D-4024-E603-7FE7-86C3FBFB004A}"/>
              </a:ext>
            </a:extLst>
          </p:cNvPr>
          <p:cNvSpPr/>
          <p:nvPr/>
        </p:nvSpPr>
        <p:spPr>
          <a:xfrm>
            <a:off x="5195163" y="301537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D7D7B283-B376-A400-1C62-3B003E9C04A4}"/>
              </a:ext>
            </a:extLst>
          </p:cNvPr>
          <p:cNvSpPr/>
          <p:nvPr/>
        </p:nvSpPr>
        <p:spPr>
          <a:xfrm>
            <a:off x="7674551" y="301072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59FAACD4-AB49-6E7D-D8F5-61F08C431F88}"/>
              </a:ext>
            </a:extLst>
          </p:cNvPr>
          <p:cNvSpPr/>
          <p:nvPr/>
        </p:nvSpPr>
        <p:spPr>
          <a:xfrm>
            <a:off x="9918834" y="300277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DE0A8FC-3F33-7901-30D3-8E8F996EFB59}"/>
              </a:ext>
            </a:extLst>
          </p:cNvPr>
          <p:cNvSpPr/>
          <p:nvPr/>
        </p:nvSpPr>
        <p:spPr>
          <a:xfrm>
            <a:off x="11812597" y="300277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C2DB1A2B-0AE3-980A-31C3-40A6593075D5}"/>
              </a:ext>
            </a:extLst>
          </p:cNvPr>
          <p:cNvSpPr/>
          <p:nvPr/>
        </p:nvSpPr>
        <p:spPr>
          <a:xfrm>
            <a:off x="3219498" y="480979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9FCB5FA-2C40-E773-513E-61FB0427C713}"/>
              </a:ext>
            </a:extLst>
          </p:cNvPr>
          <p:cNvSpPr/>
          <p:nvPr/>
        </p:nvSpPr>
        <p:spPr>
          <a:xfrm>
            <a:off x="1047299" y="480979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54EE413-BF0B-B300-F26B-87805C6E71D4}"/>
              </a:ext>
            </a:extLst>
          </p:cNvPr>
          <p:cNvSpPr>
            <a:spLocks noChangeAspect="1"/>
          </p:cNvSpPr>
          <p:nvPr/>
        </p:nvSpPr>
        <p:spPr>
          <a:xfrm>
            <a:off x="-1595828" y="518258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614FD7B-70F5-5697-728A-91BEF0784733}"/>
              </a:ext>
            </a:extLst>
          </p:cNvPr>
          <p:cNvSpPr txBox="1"/>
          <p:nvPr/>
        </p:nvSpPr>
        <p:spPr>
          <a:xfrm>
            <a:off x="-1671460" y="5486772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latin typeface="Consolas" panose="020B0609020204030204" pitchFamily="49" charset="0"/>
              </a:rPr>
              <a:t>trace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traceability information</a:t>
            </a: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AA93FF7-1370-E5B7-69C5-29B88704F5DF}"/>
              </a:ext>
            </a:extLst>
          </p:cNvPr>
          <p:cNvSpPr/>
          <p:nvPr/>
        </p:nvSpPr>
        <p:spPr>
          <a:xfrm>
            <a:off x="-1056118" y="655473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A41E769-4635-984A-CDCC-C27AD9462FD1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-876617" y="5017941"/>
            <a:ext cx="420" cy="164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8FCD5B8B-05F6-6B95-B6A3-281B84F00EBB}"/>
              </a:ext>
            </a:extLst>
          </p:cNvPr>
          <p:cNvSpPr/>
          <p:nvPr/>
        </p:nvSpPr>
        <p:spPr>
          <a:xfrm>
            <a:off x="-1051879" y="480979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D6AC914-AE24-974B-6181-D6E10C69DA06}"/>
              </a:ext>
            </a:extLst>
          </p:cNvPr>
          <p:cNvSpPr>
            <a:spLocks noChangeAspect="1"/>
          </p:cNvSpPr>
          <p:nvPr/>
        </p:nvSpPr>
        <p:spPr>
          <a:xfrm>
            <a:off x="498676" y="519363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3181F3-CC0C-E309-DC56-5FB5B2D724DF}"/>
              </a:ext>
            </a:extLst>
          </p:cNvPr>
          <p:cNvSpPr txBox="1"/>
          <p:nvPr/>
        </p:nvSpPr>
        <p:spPr>
          <a:xfrm>
            <a:off x="430995" y="5537580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compilation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compilation / static analysis results</a:t>
            </a:r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CA5D568B-3497-C7C3-F67B-59007DD1DF34}"/>
              </a:ext>
            </a:extLst>
          </p:cNvPr>
          <p:cNvSpPr/>
          <p:nvPr/>
        </p:nvSpPr>
        <p:spPr>
          <a:xfrm>
            <a:off x="1038386" y="656578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990CB5-1129-A13F-4069-EBE77DD9BE4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1217887" y="5028994"/>
            <a:ext cx="420" cy="164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C9C9B32-1CB3-4B1E-BAF9-7FAAAC54B355}"/>
              </a:ext>
            </a:extLst>
          </p:cNvPr>
          <p:cNvSpPr>
            <a:spLocks noChangeAspect="1"/>
          </p:cNvSpPr>
          <p:nvPr/>
        </p:nvSpPr>
        <p:spPr>
          <a:xfrm>
            <a:off x="2677875" y="518258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4AE1DB-74A1-8CC5-3719-0C92FF993974}"/>
              </a:ext>
            </a:extLst>
          </p:cNvPr>
          <p:cNvSpPr txBox="1"/>
          <p:nvPr/>
        </p:nvSpPr>
        <p:spPr>
          <a:xfrm>
            <a:off x="2618145" y="5645792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libAssessment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assessment of libraries</a:t>
            </a: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2D2611AD-9950-E263-9F21-B3572A7FF66E}"/>
              </a:ext>
            </a:extLst>
          </p:cNvPr>
          <p:cNvSpPr/>
          <p:nvPr/>
        </p:nvSpPr>
        <p:spPr>
          <a:xfrm>
            <a:off x="3217585" y="655473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15E8915-6D0E-013D-9286-B3402FF764F1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3397086" y="5017941"/>
            <a:ext cx="420" cy="1646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6566F675-0475-8AA5-AE6C-0D3F2CD59B13}"/>
              </a:ext>
            </a:extLst>
          </p:cNvPr>
          <p:cNvSpPr>
            <a:spLocks noChangeAspect="1"/>
          </p:cNvSpPr>
          <p:nvPr/>
        </p:nvSpPr>
        <p:spPr>
          <a:xfrm>
            <a:off x="4657578" y="519363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CD6ABB-8326-254C-2312-2F7E01322A98}"/>
              </a:ext>
            </a:extLst>
          </p:cNvPr>
          <p:cNvSpPr txBox="1"/>
          <p:nvPr/>
        </p:nvSpPr>
        <p:spPr>
          <a:xfrm>
            <a:off x="4581947" y="5386506"/>
            <a:ext cx="15644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 / Review </a:t>
            </a:r>
            <a:r>
              <a:rPr lang="en-US" sz="1200" dirty="0"/>
              <a:t>of f</a:t>
            </a:r>
            <a:r>
              <a:rPr lang="en-US" sz="1200" dirty="0">
                <a:solidFill>
                  <a:schemeClr val="tx1"/>
                </a:solidFill>
              </a:rPr>
              <a:t>ormal semantics of programming language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7CF6C97A-4E41-93F8-942E-B6A3C2876DF5}"/>
              </a:ext>
            </a:extLst>
          </p:cNvPr>
          <p:cNvSpPr/>
          <p:nvPr/>
        </p:nvSpPr>
        <p:spPr>
          <a:xfrm>
            <a:off x="5197288" y="656578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7CB8B52-4956-1EF0-C897-BC096C595FAA}"/>
              </a:ext>
            </a:extLst>
          </p:cNvPr>
          <p:cNvCxnSpPr>
            <a:cxnSpLocks/>
            <a:stCxn id="125" idx="3"/>
            <a:endCxn id="164" idx="0"/>
          </p:cNvCxnSpPr>
          <p:nvPr/>
        </p:nvCxnSpPr>
        <p:spPr>
          <a:xfrm>
            <a:off x="5370423" y="3223527"/>
            <a:ext cx="6366" cy="19701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6C59A9F6-B287-1C92-6782-2E3058DF6AD8}"/>
              </a:ext>
            </a:extLst>
          </p:cNvPr>
          <p:cNvSpPr>
            <a:spLocks noChangeAspect="1"/>
          </p:cNvSpPr>
          <p:nvPr/>
        </p:nvSpPr>
        <p:spPr>
          <a:xfrm>
            <a:off x="7130699" y="518258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9560D9-A811-81DD-C6B4-2A6E6CDDC988}"/>
              </a:ext>
            </a:extLst>
          </p:cNvPr>
          <p:cNvSpPr txBox="1"/>
          <p:nvPr/>
        </p:nvSpPr>
        <p:spPr>
          <a:xfrm>
            <a:off x="7070969" y="5550378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formalTest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/ Formal verification results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551CC43B-3F18-0B13-27BD-F2F40F71A1DF}"/>
              </a:ext>
            </a:extLst>
          </p:cNvPr>
          <p:cNvSpPr/>
          <p:nvPr/>
        </p:nvSpPr>
        <p:spPr>
          <a:xfrm>
            <a:off x="7670409" y="655473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3B507E7-4428-149B-B6C9-34AA2D2FBA62}"/>
              </a:ext>
            </a:extLst>
          </p:cNvPr>
          <p:cNvCxnSpPr>
            <a:cxnSpLocks/>
            <a:stCxn id="126" idx="3"/>
            <a:endCxn id="170" idx="0"/>
          </p:cNvCxnSpPr>
          <p:nvPr/>
        </p:nvCxnSpPr>
        <p:spPr>
          <a:xfrm>
            <a:off x="7849811" y="3218878"/>
            <a:ext cx="99" cy="19637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CD34431-5180-ED1A-B6DF-1D03591E6536}"/>
              </a:ext>
            </a:extLst>
          </p:cNvPr>
          <p:cNvSpPr>
            <a:spLocks noChangeAspect="1"/>
          </p:cNvSpPr>
          <p:nvPr/>
        </p:nvSpPr>
        <p:spPr>
          <a:xfrm>
            <a:off x="9377555" y="519363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EA0F38-060E-D5CD-3504-0A465055AC2A}"/>
              </a:ext>
            </a:extLst>
          </p:cNvPr>
          <p:cNvSpPr txBox="1"/>
          <p:nvPr/>
        </p:nvSpPr>
        <p:spPr>
          <a:xfrm>
            <a:off x="9397486" y="5483785"/>
            <a:ext cx="1373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inspection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/ Formal verification results 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7E382473-04D4-CD57-5721-B4C4399897C5}"/>
              </a:ext>
            </a:extLst>
          </p:cNvPr>
          <p:cNvSpPr/>
          <p:nvPr/>
        </p:nvSpPr>
        <p:spPr>
          <a:xfrm>
            <a:off x="9917265" y="656578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096933-9D6B-4838-F886-F87FE29E77F6}"/>
              </a:ext>
            </a:extLst>
          </p:cNvPr>
          <p:cNvCxnSpPr>
            <a:cxnSpLocks/>
            <a:stCxn id="127" idx="3"/>
            <a:endCxn id="176" idx="0"/>
          </p:cNvCxnSpPr>
          <p:nvPr/>
        </p:nvCxnSpPr>
        <p:spPr>
          <a:xfrm>
            <a:off x="10094094" y="3210926"/>
            <a:ext cx="2672" cy="198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16B99BC7-FF9A-8800-102A-97EBAA780FE1}"/>
              </a:ext>
            </a:extLst>
          </p:cNvPr>
          <p:cNvSpPr>
            <a:spLocks noChangeAspect="1"/>
          </p:cNvSpPr>
          <p:nvPr/>
        </p:nvSpPr>
        <p:spPr>
          <a:xfrm>
            <a:off x="11268328" y="5190902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C2C061-2385-BF87-7204-582FFE721860}"/>
              </a:ext>
            </a:extLst>
          </p:cNvPr>
          <p:cNvSpPr txBox="1"/>
          <p:nvPr/>
        </p:nvSpPr>
        <p:spPr>
          <a:xfrm>
            <a:off x="11208598" y="5622306"/>
            <a:ext cx="15832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</a:t>
            </a:r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2EAD618-38DB-2CFF-E5AD-7D2313F0E02F}"/>
              </a:ext>
            </a:extLst>
          </p:cNvPr>
          <p:cNvSpPr/>
          <p:nvPr/>
        </p:nvSpPr>
        <p:spPr>
          <a:xfrm>
            <a:off x="11808038" y="656305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8F645DC-FE67-A5E4-FA79-0604B1818031}"/>
              </a:ext>
            </a:extLst>
          </p:cNvPr>
          <p:cNvCxnSpPr>
            <a:cxnSpLocks/>
            <a:stCxn id="129" idx="3"/>
            <a:endCxn id="182" idx="0"/>
          </p:cNvCxnSpPr>
          <p:nvPr/>
        </p:nvCxnSpPr>
        <p:spPr>
          <a:xfrm flipH="1">
            <a:off x="11987539" y="3210925"/>
            <a:ext cx="318" cy="19799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0763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3494644" y="63757"/>
            <a:ext cx="3737258" cy="7287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-220823" y="1362887"/>
            <a:ext cx="3049748" cy="13645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source code receives/sends its external inputs and outputs exclusively through APIs corresponding to the component’s interface ports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3925423" y="1360577"/>
            <a:ext cx="2880386" cy="13847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runToCompletion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Upon dispatch,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runs to completion and computes a function of its input ports and local state to its output ports and local state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5789994" y="3150854"/>
            <a:ext cx="2682865" cy="13847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dispatchAction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implementation either produces an output satisfying the component contract or drops the input value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9499212" y="3169807"/>
            <a:ext cx="2091786" cy="1361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wcet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execution time of the application code conforms to its specified worse-case execution time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7633934" y="1361495"/>
            <a:ext cx="2470921" cy="13659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infoFlowSpec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On every dispatch, the function computed by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satisfies the intra-component information flow specifications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</p:cNvCxnSpPr>
          <p:nvPr/>
        </p:nvCxnSpPr>
        <p:spPr>
          <a:xfrm rot="5400000">
            <a:off x="3167833" y="-835275"/>
            <a:ext cx="334900" cy="40614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4" idx="3"/>
            <a:endCxn id="44" idx="0"/>
          </p:cNvCxnSpPr>
          <p:nvPr/>
        </p:nvCxnSpPr>
        <p:spPr>
          <a:xfrm rot="5400000">
            <a:off x="5199510" y="1194093"/>
            <a:ext cx="332590" cy="3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4" idx="3"/>
            <a:endCxn id="45" idx="0"/>
          </p:cNvCxnSpPr>
          <p:nvPr/>
        </p:nvCxnSpPr>
        <p:spPr>
          <a:xfrm rot="16200000" flipH="1">
            <a:off x="5187277" y="1206703"/>
            <a:ext cx="2122867" cy="1765433"/>
          </a:xfrm>
          <a:prstGeom prst="bentConnector3">
            <a:avLst>
              <a:gd name="adj1" fmla="val 8272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 rot="16200000" flipH="1">
            <a:off x="6950940" y="-556960"/>
            <a:ext cx="333508" cy="35034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4" idx="3"/>
            <a:endCxn id="46" idx="0"/>
          </p:cNvCxnSpPr>
          <p:nvPr/>
        </p:nvCxnSpPr>
        <p:spPr>
          <a:xfrm rot="16200000" flipH="1">
            <a:off x="6884639" y="-490659"/>
            <a:ext cx="2141820" cy="5179111"/>
          </a:xfrm>
          <a:prstGeom prst="bentConnector3">
            <a:avLst>
              <a:gd name="adj1" fmla="val 7752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D523549-0E21-6433-FE99-BCFEF4D7AE12}"/>
              </a:ext>
            </a:extLst>
          </p:cNvPr>
          <p:cNvSpPr/>
          <p:nvPr/>
        </p:nvSpPr>
        <p:spPr>
          <a:xfrm>
            <a:off x="-1841841" y="3285977"/>
            <a:ext cx="2087207" cy="1221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correctToolAPIs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Tool-generated component APIs are correctly derived from AADL component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22F995D-DE1A-A904-008B-924FC58369A4}"/>
              </a:ext>
            </a:extLst>
          </p:cNvPr>
          <p:cNvSpPr/>
          <p:nvPr/>
        </p:nvSpPr>
        <p:spPr>
          <a:xfrm>
            <a:off x="383513" y="3288220"/>
            <a:ext cx="1834855" cy="12195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codeUsesAPIs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uses tool-generated component APIs for port communication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75969BF-6228-400F-CC59-037F4F0745BF}"/>
              </a:ext>
            </a:extLst>
          </p:cNvPr>
          <p:cNvSpPr/>
          <p:nvPr/>
        </p:nvSpPr>
        <p:spPr>
          <a:xfrm>
            <a:off x="2356515" y="3288220"/>
            <a:ext cx="2222304" cy="12195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externalPathways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code libraries do not have communication pathways or state outside of component boundaries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B861961-44C5-D43D-515E-E93E313F39B6}"/>
              </a:ext>
            </a:extLst>
          </p:cNvPr>
          <p:cNvCxnSpPr>
            <a:cxnSpLocks/>
            <a:stCxn id="67" idx="3"/>
            <a:endCxn id="91" idx="0"/>
          </p:cNvCxnSpPr>
          <p:nvPr/>
        </p:nvCxnSpPr>
        <p:spPr>
          <a:xfrm rot="5400000">
            <a:off x="76924" y="2062904"/>
            <a:ext cx="347913" cy="20982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873BC0D-E03B-E517-1A68-4922B36F3BAC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 rot="16200000" flipH="1">
            <a:off x="1125390" y="3112669"/>
            <a:ext cx="350156" cy="9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EADD2DD-2886-1663-AF2B-E240B13CFE78}"/>
              </a:ext>
            </a:extLst>
          </p:cNvPr>
          <p:cNvCxnSpPr>
            <a:cxnSpLocks/>
            <a:stCxn id="67" idx="3"/>
            <a:endCxn id="93" idx="0"/>
          </p:cNvCxnSpPr>
          <p:nvPr/>
        </p:nvCxnSpPr>
        <p:spPr>
          <a:xfrm rot="16200000" flipH="1">
            <a:off x="2208753" y="2029306"/>
            <a:ext cx="350156" cy="21676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E4685C3-2F6A-0877-D009-68FC835E3684}"/>
              </a:ext>
            </a:extLst>
          </p:cNvPr>
          <p:cNvSpPr/>
          <p:nvPr/>
        </p:nvSpPr>
        <p:spPr>
          <a:xfrm>
            <a:off x="5190734" y="81983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3C8902E-B28F-CF88-C7A7-ADDD3909FE49}"/>
              </a:ext>
            </a:extLst>
          </p:cNvPr>
          <p:cNvSpPr/>
          <p:nvPr/>
        </p:nvSpPr>
        <p:spPr>
          <a:xfrm>
            <a:off x="1124736" y="272991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E81F9C1D-4024-E603-7FE7-86C3FBFB004A}"/>
              </a:ext>
            </a:extLst>
          </p:cNvPr>
          <p:cNvSpPr/>
          <p:nvPr/>
        </p:nvSpPr>
        <p:spPr>
          <a:xfrm>
            <a:off x="5195611" y="276330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D7D7B283-B376-A400-1C62-3B003E9C04A4}"/>
              </a:ext>
            </a:extLst>
          </p:cNvPr>
          <p:cNvSpPr/>
          <p:nvPr/>
        </p:nvSpPr>
        <p:spPr>
          <a:xfrm>
            <a:off x="6951728" y="454834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59FAACD4-AB49-6E7D-D8F5-61F08C431F88}"/>
              </a:ext>
            </a:extLst>
          </p:cNvPr>
          <p:cNvSpPr/>
          <p:nvPr/>
        </p:nvSpPr>
        <p:spPr>
          <a:xfrm>
            <a:off x="8701238" y="274560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DE0A8FC-3F33-7901-30D3-8E8F996EFB59}"/>
              </a:ext>
            </a:extLst>
          </p:cNvPr>
          <p:cNvSpPr/>
          <p:nvPr/>
        </p:nvSpPr>
        <p:spPr>
          <a:xfrm>
            <a:off x="10382924" y="456205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C2DB1A2B-0AE3-980A-31C3-40A6593075D5}"/>
              </a:ext>
            </a:extLst>
          </p:cNvPr>
          <p:cNvSpPr/>
          <p:nvPr/>
        </p:nvSpPr>
        <p:spPr>
          <a:xfrm>
            <a:off x="3297879" y="453356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9FCB5FA-2C40-E773-513E-61FB0427C713}"/>
              </a:ext>
            </a:extLst>
          </p:cNvPr>
          <p:cNvSpPr/>
          <p:nvPr/>
        </p:nvSpPr>
        <p:spPr>
          <a:xfrm>
            <a:off x="1125680" y="453356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54EE413-BF0B-B300-F26B-87805C6E71D4}"/>
              </a:ext>
            </a:extLst>
          </p:cNvPr>
          <p:cNvSpPr>
            <a:spLocks noChangeAspect="1"/>
          </p:cNvSpPr>
          <p:nvPr/>
        </p:nvSpPr>
        <p:spPr>
          <a:xfrm>
            <a:off x="-1517447" y="4906359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614FD7B-70F5-5697-728A-91BEF0784733}"/>
              </a:ext>
            </a:extLst>
          </p:cNvPr>
          <p:cNvSpPr txBox="1"/>
          <p:nvPr/>
        </p:nvSpPr>
        <p:spPr>
          <a:xfrm>
            <a:off x="-1593079" y="5210547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latin typeface="Consolas" panose="020B0609020204030204" pitchFamily="49" charset="0"/>
              </a:rPr>
              <a:t>trace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traceability information</a:t>
            </a: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AA93FF7-1370-E5B7-69C5-29B88704F5DF}"/>
              </a:ext>
            </a:extLst>
          </p:cNvPr>
          <p:cNvSpPr/>
          <p:nvPr/>
        </p:nvSpPr>
        <p:spPr>
          <a:xfrm>
            <a:off x="-977737" y="6278509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A41E769-4635-984A-CDCC-C27AD9462FD1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-798236" y="4741716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8FCD5B8B-05F6-6B95-B6A3-281B84F00EBB}"/>
              </a:ext>
            </a:extLst>
          </p:cNvPr>
          <p:cNvSpPr/>
          <p:nvPr/>
        </p:nvSpPr>
        <p:spPr>
          <a:xfrm>
            <a:off x="-973498" y="453356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D6AC914-AE24-974B-6181-D6E10C69DA06}"/>
              </a:ext>
            </a:extLst>
          </p:cNvPr>
          <p:cNvSpPr>
            <a:spLocks noChangeAspect="1"/>
          </p:cNvSpPr>
          <p:nvPr/>
        </p:nvSpPr>
        <p:spPr>
          <a:xfrm>
            <a:off x="577057" y="4917412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3181F3-CC0C-E309-DC56-5FB5B2D724DF}"/>
              </a:ext>
            </a:extLst>
          </p:cNvPr>
          <p:cNvSpPr txBox="1"/>
          <p:nvPr/>
        </p:nvSpPr>
        <p:spPr>
          <a:xfrm>
            <a:off x="509376" y="5261355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compilation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/ compilation / static analysis results</a:t>
            </a:r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CA5D568B-3497-C7C3-F67B-59007DD1DF34}"/>
              </a:ext>
            </a:extLst>
          </p:cNvPr>
          <p:cNvSpPr/>
          <p:nvPr/>
        </p:nvSpPr>
        <p:spPr>
          <a:xfrm>
            <a:off x="1116767" y="628956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990CB5-1129-A13F-4069-EBE77DD9BE4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1296268" y="4752769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C9C9B32-1CB3-4B1E-BAF9-7FAAAC54B355}"/>
              </a:ext>
            </a:extLst>
          </p:cNvPr>
          <p:cNvSpPr>
            <a:spLocks noChangeAspect="1"/>
          </p:cNvSpPr>
          <p:nvPr/>
        </p:nvSpPr>
        <p:spPr>
          <a:xfrm>
            <a:off x="2756256" y="4906359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4AE1DB-74A1-8CC5-3719-0C92FF993974}"/>
              </a:ext>
            </a:extLst>
          </p:cNvPr>
          <p:cNvSpPr txBox="1"/>
          <p:nvPr/>
        </p:nvSpPr>
        <p:spPr>
          <a:xfrm>
            <a:off x="2696526" y="5369567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libAssessment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assessment of libraries</a:t>
            </a: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2D2611AD-9950-E263-9F21-B3572A7FF66E}"/>
              </a:ext>
            </a:extLst>
          </p:cNvPr>
          <p:cNvSpPr/>
          <p:nvPr/>
        </p:nvSpPr>
        <p:spPr>
          <a:xfrm>
            <a:off x="3295966" y="6278509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15E8915-6D0E-013D-9286-B3402FF764F1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3475467" y="4741716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6566F675-0475-8AA5-AE6C-0D3F2CD59B13}"/>
              </a:ext>
            </a:extLst>
          </p:cNvPr>
          <p:cNvSpPr>
            <a:spLocks noChangeAspect="1"/>
          </p:cNvSpPr>
          <p:nvPr/>
        </p:nvSpPr>
        <p:spPr>
          <a:xfrm>
            <a:off x="4657578" y="494598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CD6ABB-8326-254C-2312-2F7E01322A98}"/>
              </a:ext>
            </a:extLst>
          </p:cNvPr>
          <p:cNvSpPr txBox="1"/>
          <p:nvPr/>
        </p:nvSpPr>
        <p:spPr>
          <a:xfrm>
            <a:off x="4581947" y="5138856"/>
            <a:ext cx="15644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 / Review </a:t>
            </a:r>
            <a:r>
              <a:rPr lang="en-US" sz="1200" dirty="0"/>
              <a:t>of f</a:t>
            </a:r>
            <a:r>
              <a:rPr lang="en-US" sz="1200" dirty="0">
                <a:solidFill>
                  <a:schemeClr val="tx1"/>
                </a:solidFill>
              </a:rPr>
              <a:t>ormal semantics of programming language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7CF6C97A-4E41-93F8-942E-B6A3C2876DF5}"/>
              </a:ext>
            </a:extLst>
          </p:cNvPr>
          <p:cNvSpPr/>
          <p:nvPr/>
        </p:nvSpPr>
        <p:spPr>
          <a:xfrm>
            <a:off x="5197288" y="631813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7CB8B52-4956-1EF0-C897-BC096C595FAA}"/>
              </a:ext>
            </a:extLst>
          </p:cNvPr>
          <p:cNvCxnSpPr>
            <a:cxnSpLocks/>
            <a:stCxn id="125" idx="3"/>
            <a:endCxn id="164" idx="0"/>
          </p:cNvCxnSpPr>
          <p:nvPr/>
        </p:nvCxnSpPr>
        <p:spPr>
          <a:xfrm>
            <a:off x="5370871" y="2971451"/>
            <a:ext cx="5918" cy="19745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6C59A9F6-B287-1C92-6782-2E3058DF6AD8}"/>
              </a:ext>
            </a:extLst>
          </p:cNvPr>
          <p:cNvSpPr>
            <a:spLocks noChangeAspect="1"/>
          </p:cNvSpPr>
          <p:nvPr/>
        </p:nvSpPr>
        <p:spPr>
          <a:xfrm>
            <a:off x="6407876" y="493493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9560D9-A811-81DD-C6B4-2A6E6CDDC988}"/>
              </a:ext>
            </a:extLst>
          </p:cNvPr>
          <p:cNvSpPr txBox="1"/>
          <p:nvPr/>
        </p:nvSpPr>
        <p:spPr>
          <a:xfrm>
            <a:off x="6348146" y="5302728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formalTest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/ Formal verification results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551CC43B-3F18-0B13-27BD-F2F40F71A1DF}"/>
              </a:ext>
            </a:extLst>
          </p:cNvPr>
          <p:cNvSpPr/>
          <p:nvPr/>
        </p:nvSpPr>
        <p:spPr>
          <a:xfrm>
            <a:off x="6947586" y="630708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3B507E7-4428-149B-B6C9-34AA2D2FBA62}"/>
              </a:ext>
            </a:extLst>
          </p:cNvPr>
          <p:cNvCxnSpPr>
            <a:cxnSpLocks/>
            <a:stCxn id="126" idx="3"/>
            <a:endCxn id="170" idx="0"/>
          </p:cNvCxnSpPr>
          <p:nvPr/>
        </p:nvCxnSpPr>
        <p:spPr>
          <a:xfrm>
            <a:off x="7126988" y="4756496"/>
            <a:ext cx="99" cy="1784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CD34431-5180-ED1A-B6DF-1D03591E6536}"/>
              </a:ext>
            </a:extLst>
          </p:cNvPr>
          <p:cNvSpPr>
            <a:spLocks noChangeAspect="1"/>
          </p:cNvSpPr>
          <p:nvPr/>
        </p:nvSpPr>
        <p:spPr>
          <a:xfrm>
            <a:off x="8159959" y="494598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EA0F38-060E-D5CD-3504-0A465055AC2A}"/>
              </a:ext>
            </a:extLst>
          </p:cNvPr>
          <p:cNvSpPr txBox="1"/>
          <p:nvPr/>
        </p:nvSpPr>
        <p:spPr>
          <a:xfrm>
            <a:off x="8179890" y="5236135"/>
            <a:ext cx="1373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inspection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/ Formal verification results 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7E382473-04D4-CD57-5721-B4C4399897C5}"/>
              </a:ext>
            </a:extLst>
          </p:cNvPr>
          <p:cNvSpPr/>
          <p:nvPr/>
        </p:nvSpPr>
        <p:spPr>
          <a:xfrm>
            <a:off x="8699669" y="631813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096933-9D6B-4838-F886-F87FE29E77F6}"/>
              </a:ext>
            </a:extLst>
          </p:cNvPr>
          <p:cNvCxnSpPr>
            <a:cxnSpLocks/>
            <a:stCxn id="127" idx="3"/>
            <a:endCxn id="176" idx="0"/>
          </p:cNvCxnSpPr>
          <p:nvPr/>
        </p:nvCxnSpPr>
        <p:spPr>
          <a:xfrm>
            <a:off x="8876498" y="2953751"/>
            <a:ext cx="2672" cy="19922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16B99BC7-FF9A-8800-102A-97EBAA780FE1}"/>
              </a:ext>
            </a:extLst>
          </p:cNvPr>
          <p:cNvSpPr>
            <a:spLocks noChangeAspect="1"/>
          </p:cNvSpPr>
          <p:nvPr/>
        </p:nvSpPr>
        <p:spPr>
          <a:xfrm>
            <a:off x="9838655" y="4943252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C2C061-2385-BF87-7204-582FFE721860}"/>
              </a:ext>
            </a:extLst>
          </p:cNvPr>
          <p:cNvSpPr txBox="1"/>
          <p:nvPr/>
        </p:nvSpPr>
        <p:spPr>
          <a:xfrm>
            <a:off x="9778925" y="5374656"/>
            <a:ext cx="15832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testing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Test results</a:t>
            </a:r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2EAD618-38DB-2CFF-E5AD-7D2313F0E02F}"/>
              </a:ext>
            </a:extLst>
          </p:cNvPr>
          <p:cNvSpPr/>
          <p:nvPr/>
        </p:nvSpPr>
        <p:spPr>
          <a:xfrm>
            <a:off x="10378365" y="631540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8F645DC-FE67-A5E4-FA79-0604B1818031}"/>
              </a:ext>
            </a:extLst>
          </p:cNvPr>
          <p:cNvCxnSpPr>
            <a:cxnSpLocks/>
            <a:stCxn id="129" idx="3"/>
            <a:endCxn id="182" idx="0"/>
          </p:cNvCxnSpPr>
          <p:nvPr/>
        </p:nvCxnSpPr>
        <p:spPr>
          <a:xfrm flipH="1">
            <a:off x="10557866" y="4770208"/>
            <a:ext cx="318" cy="173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5227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3776644" y="218802"/>
            <a:ext cx="4289676" cy="734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83323" y="1510569"/>
            <a:ext cx="1949151" cy="17764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commPorts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means of information ingress/egress to the component platform deployment correspond to the ports declared in the AADL model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2240311" y="1510568"/>
            <a:ext cx="2148919" cy="17764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sysInteract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Component's deployment-level interface supports run-time system interactions necessary for the proper functioning of the component in its system context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4597067" y="1510570"/>
            <a:ext cx="1562702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portFlow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component port state and control flow are identified and can be observed for the purposes of verification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8302286" y="1510569"/>
            <a:ext cx="1726843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noInterfere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infrastructure code does not interfere with the application local state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6367606" y="1510569"/>
            <a:ext cx="1726843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entryPoint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infrastructure correctly achieves the appropriate port state and correct entry point invocation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</p:cNvCxnSpPr>
          <p:nvPr/>
        </p:nvCxnSpPr>
        <p:spPr>
          <a:xfrm rot="5400000">
            <a:off x="3323830" y="-1087085"/>
            <a:ext cx="331726" cy="48635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5" idx="3"/>
            <a:endCxn id="44" idx="0"/>
          </p:cNvCxnSpPr>
          <p:nvPr/>
        </p:nvCxnSpPr>
        <p:spPr>
          <a:xfrm rot="5400000">
            <a:off x="4452265" y="41350"/>
            <a:ext cx="331725" cy="26067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5" idx="3"/>
            <a:endCxn id="45" idx="0"/>
          </p:cNvCxnSpPr>
          <p:nvPr/>
        </p:nvCxnSpPr>
        <p:spPr>
          <a:xfrm rot="5400000">
            <a:off x="5484087" y="1073174"/>
            <a:ext cx="331727" cy="543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5" idx="3"/>
            <a:endCxn id="47" idx="0"/>
          </p:cNvCxnSpPr>
          <p:nvPr/>
        </p:nvCxnSpPr>
        <p:spPr>
          <a:xfrm rot="16200000" flipH="1">
            <a:off x="6410392" y="689933"/>
            <a:ext cx="331726" cy="13095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5" idx="3"/>
            <a:endCxn id="46" idx="0"/>
          </p:cNvCxnSpPr>
          <p:nvPr/>
        </p:nvCxnSpPr>
        <p:spPr>
          <a:xfrm rot="16200000" flipH="1">
            <a:off x="7377732" y="-277407"/>
            <a:ext cx="331726" cy="32442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74B5C1-8E13-A6CA-5657-2FB778253F8D}"/>
              </a:ext>
            </a:extLst>
          </p:cNvPr>
          <p:cNvSpPr/>
          <p:nvPr/>
        </p:nvSpPr>
        <p:spPr>
          <a:xfrm>
            <a:off x="10236968" y="1504554"/>
            <a:ext cx="1910473" cy="17763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flowDirection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Declared information flow directionality is enforced by the deployment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21D4747-A6A5-AB70-C754-AA9C3CE810F9}"/>
              </a:ext>
            </a:extLst>
          </p:cNvPr>
          <p:cNvSpPr/>
          <p:nvPr/>
        </p:nvSpPr>
        <p:spPr>
          <a:xfrm>
            <a:off x="5746222" y="97069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ED27F5-2CFF-99F4-30EA-35387FA5A8EA}"/>
              </a:ext>
            </a:extLst>
          </p:cNvPr>
          <p:cNvCxnSpPr>
            <a:cxnSpLocks/>
            <a:stCxn id="25" idx="3"/>
            <a:endCxn id="39" idx="0"/>
          </p:cNvCxnSpPr>
          <p:nvPr/>
        </p:nvCxnSpPr>
        <p:spPr>
          <a:xfrm rot="16200000" flipH="1">
            <a:off x="8393988" y="-1293664"/>
            <a:ext cx="325711" cy="52707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BA370E7-6CB3-656D-065B-3497B937FDB2}"/>
              </a:ext>
            </a:extLst>
          </p:cNvPr>
          <p:cNvSpPr/>
          <p:nvPr/>
        </p:nvSpPr>
        <p:spPr>
          <a:xfrm>
            <a:off x="883794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73D77-AEA4-9480-4009-FC862E3BD8B9}"/>
              </a:ext>
            </a:extLst>
          </p:cNvPr>
          <p:cNvSpPr>
            <a:spLocks noChangeAspect="1"/>
          </p:cNvSpPr>
          <p:nvPr/>
        </p:nvSpPr>
        <p:spPr>
          <a:xfrm>
            <a:off x="342171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F25C4-7345-9026-0164-FF3E6E487996}"/>
              </a:ext>
            </a:extLst>
          </p:cNvPr>
          <p:cNvSpPr txBox="1"/>
          <p:nvPr/>
        </p:nvSpPr>
        <p:spPr>
          <a:xfrm>
            <a:off x="418685" y="3879646"/>
            <a:ext cx="13452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camkes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</a:t>
            </a:r>
            <a:r>
              <a:rPr lang="en-US" sz="1200" dirty="0" err="1">
                <a:solidFill>
                  <a:schemeClr val="tx1"/>
                </a:solidFill>
              </a:rPr>
              <a:t>CAmKES</a:t>
            </a:r>
            <a:r>
              <a:rPr lang="en-US" sz="1200" dirty="0">
                <a:solidFill>
                  <a:schemeClr val="tx1"/>
                </a:solidFill>
              </a:rPr>
              <a:t> description and code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BA3355A-E0C1-E4E1-0438-4F80EFA5AC7C}"/>
              </a:ext>
            </a:extLst>
          </p:cNvPr>
          <p:cNvSpPr/>
          <p:nvPr/>
        </p:nvSpPr>
        <p:spPr>
          <a:xfrm>
            <a:off x="881881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ECEF1F-D225-5ADF-8FFB-4754D7395B73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61382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0455AA3-A870-FF5D-1CC6-9A7EFAC7FF9B}"/>
              </a:ext>
            </a:extLst>
          </p:cNvPr>
          <p:cNvSpPr/>
          <p:nvPr/>
        </p:nvSpPr>
        <p:spPr>
          <a:xfrm>
            <a:off x="3130242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A9D9FC-701B-E46D-6F0B-62538F6CB5C8}"/>
              </a:ext>
            </a:extLst>
          </p:cNvPr>
          <p:cNvSpPr>
            <a:spLocks noChangeAspect="1"/>
          </p:cNvSpPr>
          <p:nvPr/>
        </p:nvSpPr>
        <p:spPr>
          <a:xfrm>
            <a:off x="2588619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88BA71-474A-B68D-E8F4-E9B528FB64A0}"/>
              </a:ext>
            </a:extLst>
          </p:cNvPr>
          <p:cNvSpPr txBox="1"/>
          <p:nvPr/>
        </p:nvSpPr>
        <p:spPr>
          <a:xfrm>
            <a:off x="2633268" y="3851740"/>
            <a:ext cx="136300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camkes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</a:t>
            </a:r>
            <a:r>
              <a:rPr lang="en-US" sz="1200" dirty="0" err="1">
                <a:solidFill>
                  <a:schemeClr val="tx1"/>
                </a:solidFill>
              </a:rPr>
              <a:t>CAmKES</a:t>
            </a:r>
            <a:r>
              <a:rPr lang="en-US" sz="1200" dirty="0">
                <a:solidFill>
                  <a:schemeClr val="tx1"/>
                </a:solidFill>
              </a:rPr>
              <a:t> description and code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2B47852-4E9A-E524-5D15-578B1AB7250D}"/>
              </a:ext>
            </a:extLst>
          </p:cNvPr>
          <p:cNvSpPr/>
          <p:nvPr/>
        </p:nvSpPr>
        <p:spPr>
          <a:xfrm>
            <a:off x="3128329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EC2450-98A0-3E78-A5D1-548988495F6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307830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ECDB819-D9E9-9666-D4ED-0A88E73900B3}"/>
              </a:ext>
            </a:extLst>
          </p:cNvPr>
          <p:cNvSpPr/>
          <p:nvPr/>
        </p:nvSpPr>
        <p:spPr>
          <a:xfrm>
            <a:off x="5197631" y="328765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F85232-D31D-DD0C-638F-7746E8320234}"/>
              </a:ext>
            </a:extLst>
          </p:cNvPr>
          <p:cNvSpPr>
            <a:spLocks noChangeAspect="1"/>
          </p:cNvSpPr>
          <p:nvPr/>
        </p:nvSpPr>
        <p:spPr>
          <a:xfrm>
            <a:off x="4656008" y="366044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6C95A8-212F-2747-6723-BDF3AD5F0DE6}"/>
              </a:ext>
            </a:extLst>
          </p:cNvPr>
          <p:cNvSpPr txBox="1"/>
          <p:nvPr/>
        </p:nvSpPr>
        <p:spPr>
          <a:xfrm>
            <a:off x="4725792" y="3825085"/>
            <a:ext cx="129094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camkes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</a:t>
            </a:r>
            <a:r>
              <a:rPr lang="en-US" sz="1200" dirty="0" err="1">
                <a:solidFill>
                  <a:schemeClr val="tx1"/>
                </a:solidFill>
              </a:rPr>
              <a:t>CAmKES</a:t>
            </a:r>
            <a:r>
              <a:rPr lang="en-US" sz="1200" dirty="0">
                <a:solidFill>
                  <a:schemeClr val="tx1"/>
                </a:solidFill>
              </a:rPr>
              <a:t> description and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9C5857D-D040-7F12-D7DC-DD1487AFF30A}"/>
              </a:ext>
            </a:extLst>
          </p:cNvPr>
          <p:cNvSpPr/>
          <p:nvPr/>
        </p:nvSpPr>
        <p:spPr>
          <a:xfrm>
            <a:off x="5195718" y="503259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6E0E8-665D-2180-6D71-5DBCFC90EBB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375219" y="3495801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1EDC2C2-D844-DD8B-5409-56E820A9CA29}"/>
              </a:ext>
            </a:extLst>
          </p:cNvPr>
          <p:cNvSpPr/>
          <p:nvPr/>
        </p:nvSpPr>
        <p:spPr>
          <a:xfrm>
            <a:off x="7057681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C7EFC57-0E1E-1097-B2D9-EB395DEBEBB4}"/>
              </a:ext>
            </a:extLst>
          </p:cNvPr>
          <p:cNvSpPr>
            <a:spLocks noChangeAspect="1"/>
          </p:cNvSpPr>
          <p:nvPr/>
        </p:nvSpPr>
        <p:spPr>
          <a:xfrm>
            <a:off x="6516058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4FC6BA-CA17-A085-149A-CE49843FA411}"/>
              </a:ext>
            </a:extLst>
          </p:cNvPr>
          <p:cNvSpPr txBox="1"/>
          <p:nvPr/>
        </p:nvSpPr>
        <p:spPr>
          <a:xfrm>
            <a:off x="6385025" y="3798716"/>
            <a:ext cx="1679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entryPt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Inspection of dispatch conditions, platform schedule, and </a:t>
            </a:r>
            <a:r>
              <a:rPr lang="en-US" sz="1200" dirty="0" err="1">
                <a:solidFill>
                  <a:schemeClr val="tx1"/>
                </a:solidFill>
              </a:rPr>
              <a:t>entrypoint</a:t>
            </a:r>
            <a:r>
              <a:rPr lang="en-US" sz="1200" dirty="0">
                <a:solidFill>
                  <a:schemeClr val="tx1"/>
                </a:solidFill>
              </a:rPr>
              <a:t> action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A0D5B59-5839-55F1-22E1-28AB8493265C}"/>
              </a:ext>
            </a:extLst>
          </p:cNvPr>
          <p:cNvSpPr/>
          <p:nvPr/>
        </p:nvSpPr>
        <p:spPr>
          <a:xfrm>
            <a:off x="7055768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9B9638-8621-14CA-0B5C-8999C543593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235269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BEB8BC-BC12-2180-2D1C-7C451C90E7A6}"/>
              </a:ext>
            </a:extLst>
          </p:cNvPr>
          <p:cNvSpPr/>
          <p:nvPr/>
        </p:nvSpPr>
        <p:spPr>
          <a:xfrm>
            <a:off x="9011328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45305BA-9295-2355-391C-28AA5297D492}"/>
              </a:ext>
            </a:extLst>
          </p:cNvPr>
          <p:cNvSpPr>
            <a:spLocks noChangeAspect="1"/>
          </p:cNvSpPr>
          <p:nvPr/>
        </p:nvSpPr>
        <p:spPr>
          <a:xfrm>
            <a:off x="8469705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0CD82E-80DE-626C-4072-D6C4A77469B2}"/>
              </a:ext>
            </a:extLst>
          </p:cNvPr>
          <p:cNvSpPr txBox="1"/>
          <p:nvPr/>
        </p:nvSpPr>
        <p:spPr>
          <a:xfrm>
            <a:off x="8453520" y="3795059"/>
            <a:ext cx="149773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interfere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inspection of application component skeleton and infrastructure code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1B3E85E-3F00-8D7C-5349-51624BD4D6AE}"/>
              </a:ext>
            </a:extLst>
          </p:cNvPr>
          <p:cNvSpPr/>
          <p:nvPr/>
        </p:nvSpPr>
        <p:spPr>
          <a:xfrm>
            <a:off x="9009415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D23DDAD-A485-AAB6-8C73-430CF64A6D3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9188916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8963198-9CB4-9C8C-12C2-5099216886FC}"/>
              </a:ext>
            </a:extLst>
          </p:cNvPr>
          <p:cNvSpPr/>
          <p:nvPr/>
        </p:nvSpPr>
        <p:spPr>
          <a:xfrm>
            <a:off x="11018859" y="329870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C4A976-669F-99E2-1091-F17DAAA3E225}"/>
              </a:ext>
            </a:extLst>
          </p:cNvPr>
          <p:cNvSpPr>
            <a:spLocks noChangeAspect="1"/>
          </p:cNvSpPr>
          <p:nvPr/>
        </p:nvSpPr>
        <p:spPr>
          <a:xfrm>
            <a:off x="10477236" y="367149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7E1967-06C9-0837-65E7-3F75A711C024}"/>
              </a:ext>
            </a:extLst>
          </p:cNvPr>
          <p:cNvSpPr txBox="1"/>
          <p:nvPr/>
        </p:nvSpPr>
        <p:spPr>
          <a:xfrm>
            <a:off x="10400570" y="3844416"/>
            <a:ext cx="15832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flow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Manual assessment, HAMR and seL4 proof artifacts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1524344-49EF-D582-5EC6-211149F8D51B}"/>
              </a:ext>
            </a:extLst>
          </p:cNvPr>
          <p:cNvSpPr/>
          <p:nvPr/>
        </p:nvSpPr>
        <p:spPr>
          <a:xfrm>
            <a:off x="11016946" y="504364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A26D8B-74AF-8E79-76FC-6E34BC5A9DBD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11196447" y="3506854"/>
            <a:ext cx="420" cy="1646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7251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3437004" y="236220"/>
            <a:ext cx="4289676" cy="734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7D8DA5-D166-1417-CA73-601556AAD52D}"/>
              </a:ext>
            </a:extLst>
          </p:cNvPr>
          <p:cNvSpPr/>
          <p:nvPr/>
        </p:nvSpPr>
        <p:spPr>
          <a:xfrm>
            <a:off x="231376" y="1510569"/>
            <a:ext cx="1806622" cy="20403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commPorts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means of information ingress/egress to the component platform deployment correspond to the ports declared in the AADL model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C1B146-7900-B822-0E48-2F8B4EA48A7D}"/>
              </a:ext>
            </a:extLst>
          </p:cNvPr>
          <p:cNvSpPr/>
          <p:nvPr/>
        </p:nvSpPr>
        <p:spPr>
          <a:xfrm>
            <a:off x="2260733" y="1510568"/>
            <a:ext cx="2101443" cy="20403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sysInteract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Component's deployment-level interface supports run-time system interactions necessary for the proper functioning of the component in its system context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ED7D057-0A6A-60EE-F861-64E0E15AB317}"/>
              </a:ext>
            </a:extLst>
          </p:cNvPr>
          <p:cNvSpPr/>
          <p:nvPr/>
        </p:nvSpPr>
        <p:spPr>
          <a:xfrm>
            <a:off x="4584911" y="1510570"/>
            <a:ext cx="1480974" cy="2040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portFlow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All component port state and control flow are identified and can be observed for the purposes of verification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EA6AD3E-EAC0-00C6-C0F1-19DE4C49353C}"/>
              </a:ext>
            </a:extLst>
          </p:cNvPr>
          <p:cNvSpPr/>
          <p:nvPr/>
        </p:nvSpPr>
        <p:spPr>
          <a:xfrm>
            <a:off x="8238198" y="1510569"/>
            <a:ext cx="1816387" cy="2040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noInterfere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infrastructure code does not interfere with the application local state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588CB8-12DF-62EA-1A21-F005CB133677}"/>
              </a:ext>
            </a:extLst>
          </p:cNvPr>
          <p:cNvSpPr/>
          <p:nvPr/>
        </p:nvSpPr>
        <p:spPr>
          <a:xfrm>
            <a:off x="6288620" y="1510569"/>
            <a:ext cx="1726843" cy="2040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entryPoint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infrastructure correctly achieves the appropriate port state and correct entry point invocation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10C5FA-8D01-3CA0-1F8A-DA8EEFDAED67}"/>
              </a:ext>
            </a:extLst>
          </p:cNvPr>
          <p:cNvCxnSpPr>
            <a:cxnSpLocks/>
            <a:stCxn id="25" idx="3"/>
            <a:endCxn id="43" idx="0"/>
          </p:cNvCxnSpPr>
          <p:nvPr/>
        </p:nvCxnSpPr>
        <p:spPr>
          <a:xfrm rot="5400000">
            <a:off x="3192402" y="-878871"/>
            <a:ext cx="331726" cy="44471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0E3EBCA-B5A0-234E-4AA1-42EB160E519A}"/>
              </a:ext>
            </a:extLst>
          </p:cNvPr>
          <p:cNvCxnSpPr>
            <a:cxnSpLocks/>
            <a:stCxn id="25" idx="3"/>
            <a:endCxn id="44" idx="0"/>
          </p:cNvCxnSpPr>
          <p:nvPr/>
        </p:nvCxnSpPr>
        <p:spPr>
          <a:xfrm rot="5400000">
            <a:off x="4280787" y="209512"/>
            <a:ext cx="331725" cy="22703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07F126-60DA-CB7A-3804-9608C01003B4}"/>
              </a:ext>
            </a:extLst>
          </p:cNvPr>
          <p:cNvCxnSpPr>
            <a:cxnSpLocks/>
            <a:stCxn id="25" idx="3"/>
            <a:endCxn id="45" idx="0"/>
          </p:cNvCxnSpPr>
          <p:nvPr/>
        </p:nvCxnSpPr>
        <p:spPr>
          <a:xfrm rot="5400000">
            <a:off x="5287757" y="1216484"/>
            <a:ext cx="331727" cy="256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C58EE2-2141-CCFA-116D-BAF9C07845D9}"/>
              </a:ext>
            </a:extLst>
          </p:cNvPr>
          <p:cNvCxnSpPr>
            <a:cxnSpLocks/>
            <a:stCxn id="25" idx="3"/>
            <a:endCxn id="47" idx="0"/>
          </p:cNvCxnSpPr>
          <p:nvPr/>
        </p:nvCxnSpPr>
        <p:spPr>
          <a:xfrm rot="16200000" flipH="1">
            <a:off x="6201079" y="559606"/>
            <a:ext cx="331726" cy="1570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9C94967-681D-8F4C-E5D6-515C1398136A}"/>
              </a:ext>
            </a:extLst>
          </p:cNvPr>
          <p:cNvCxnSpPr>
            <a:cxnSpLocks/>
            <a:stCxn id="25" idx="3"/>
            <a:endCxn id="46" idx="0"/>
          </p:cNvCxnSpPr>
          <p:nvPr/>
        </p:nvCxnSpPr>
        <p:spPr>
          <a:xfrm rot="16200000" flipH="1">
            <a:off x="7198254" y="-437569"/>
            <a:ext cx="331726" cy="35645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74B5C1-8E13-A6CA-5657-2FB778253F8D}"/>
              </a:ext>
            </a:extLst>
          </p:cNvPr>
          <p:cNvSpPr/>
          <p:nvPr/>
        </p:nvSpPr>
        <p:spPr>
          <a:xfrm>
            <a:off x="10277321" y="1504554"/>
            <a:ext cx="1643689" cy="20403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flowDirection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Declared information flow directionality is enforced by the deployment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21D4747-A6A5-AB70-C754-AA9C3CE810F9}"/>
              </a:ext>
            </a:extLst>
          </p:cNvPr>
          <p:cNvSpPr/>
          <p:nvPr/>
        </p:nvSpPr>
        <p:spPr>
          <a:xfrm>
            <a:off x="5406582" y="97069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ED27F5-2CFF-99F4-30EA-35387FA5A8EA}"/>
              </a:ext>
            </a:extLst>
          </p:cNvPr>
          <p:cNvCxnSpPr>
            <a:cxnSpLocks/>
            <a:stCxn id="25" idx="3"/>
            <a:endCxn id="39" idx="0"/>
          </p:cNvCxnSpPr>
          <p:nvPr/>
        </p:nvCxnSpPr>
        <p:spPr>
          <a:xfrm rot="16200000" flipH="1">
            <a:off x="8177649" y="-1416964"/>
            <a:ext cx="325711" cy="5517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9F70E-F2F7-9C0C-F4BE-89B0CBE31755}"/>
              </a:ext>
            </a:extLst>
          </p:cNvPr>
          <p:cNvGrpSpPr/>
          <p:nvPr/>
        </p:nvGrpSpPr>
        <p:grpSpPr>
          <a:xfrm>
            <a:off x="959427" y="3568756"/>
            <a:ext cx="350520" cy="399969"/>
            <a:chOff x="7502019" y="5788088"/>
            <a:chExt cx="350520" cy="399969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023AA87C-CB96-868A-2CC3-CF28E6FDCAB6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02CDBCA-54E7-A4FD-394E-CABEC3FF9BE0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F643A3-59DA-5315-FA3B-803BDBE2895B}"/>
              </a:ext>
            </a:extLst>
          </p:cNvPr>
          <p:cNvGrpSpPr/>
          <p:nvPr/>
        </p:nvGrpSpPr>
        <p:grpSpPr>
          <a:xfrm>
            <a:off x="3136194" y="3568756"/>
            <a:ext cx="350520" cy="399969"/>
            <a:chOff x="7502019" y="5788088"/>
            <a:chExt cx="350520" cy="399969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42E4E59F-4DD3-3D5B-3F9C-A371E918416B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495804-FBFB-61C5-6C4C-E08D347B2FC8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05F21B-95ED-674F-3887-05906A581BD6}"/>
              </a:ext>
            </a:extLst>
          </p:cNvPr>
          <p:cNvGrpSpPr/>
          <p:nvPr/>
        </p:nvGrpSpPr>
        <p:grpSpPr>
          <a:xfrm>
            <a:off x="5150138" y="3568755"/>
            <a:ext cx="350520" cy="399969"/>
            <a:chOff x="7502019" y="5788088"/>
            <a:chExt cx="350520" cy="399969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7867F84-F990-EA57-D66B-A652D3B48EA8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5D89F8-D894-9A85-1988-CF274C2E2256}"/>
                </a:ext>
              </a:extLst>
            </p:cNvPr>
            <p:cNvCxnSpPr>
              <a:stCxn id="9" idx="1"/>
              <a:endCxn id="9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61979-A164-9004-A09C-18D155D9CB9F}"/>
              </a:ext>
            </a:extLst>
          </p:cNvPr>
          <p:cNvGrpSpPr/>
          <p:nvPr/>
        </p:nvGrpSpPr>
        <p:grpSpPr>
          <a:xfrm>
            <a:off x="6976385" y="3568755"/>
            <a:ext cx="350520" cy="399969"/>
            <a:chOff x="7502019" y="5788088"/>
            <a:chExt cx="350520" cy="399969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A042F366-700C-8052-A332-1831C692C351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B2CA8-8B3C-B4DF-0D9D-D1A8C511003C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4FCB1-BF37-F5FE-29F3-9F9B69F2EE7D}"/>
              </a:ext>
            </a:extLst>
          </p:cNvPr>
          <p:cNvGrpSpPr/>
          <p:nvPr/>
        </p:nvGrpSpPr>
        <p:grpSpPr>
          <a:xfrm>
            <a:off x="8971131" y="3568755"/>
            <a:ext cx="350520" cy="399969"/>
            <a:chOff x="7502019" y="5788088"/>
            <a:chExt cx="350520" cy="399969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CD06B5A0-C90E-24AB-9680-85B3A5542C96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FE6941-8B50-4AF6-F908-B0BEE1B4FAF0}"/>
                </a:ext>
              </a:extLst>
            </p:cNvPr>
            <p:cNvCxnSpPr>
              <a:stCxn id="15" idx="1"/>
              <a:endCxn id="15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36BA72-EDDA-4EEA-4DF6-F75A370C3959}"/>
              </a:ext>
            </a:extLst>
          </p:cNvPr>
          <p:cNvGrpSpPr/>
          <p:nvPr/>
        </p:nvGrpSpPr>
        <p:grpSpPr>
          <a:xfrm>
            <a:off x="10965877" y="3568755"/>
            <a:ext cx="350520" cy="399969"/>
            <a:chOff x="7502019" y="5788088"/>
            <a:chExt cx="350520" cy="399969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343406C8-AA01-4B80-6D4D-6A74390AACDB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803B9A-A99C-97E3-3685-895862C5DAAB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44756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5C8CCA-5D55-4B4E-A4FE-7C3D1D54E9B8}"/>
              </a:ext>
            </a:extLst>
          </p:cNvPr>
          <p:cNvSpPr/>
          <p:nvPr/>
        </p:nvSpPr>
        <p:spPr>
          <a:xfrm>
            <a:off x="3868092" y="3280178"/>
            <a:ext cx="2158350" cy="989256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connPortSatReqs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Each connection/port integration satisfies requirements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0F18D0-A2DD-4E48-BA0D-F05CF0AEB687}"/>
              </a:ext>
            </a:extLst>
          </p:cNvPr>
          <p:cNvCxnSpPr>
            <a:cxnSpLocks/>
            <a:stCxn id="34" idx="3"/>
            <a:endCxn id="8" idx="0"/>
          </p:cNvCxnSpPr>
          <p:nvPr/>
        </p:nvCxnSpPr>
        <p:spPr>
          <a:xfrm rot="5400000">
            <a:off x="3937830" y="1357624"/>
            <a:ext cx="360732" cy="34843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C1D9D5-4915-4785-AF83-CC19E1C850F4}"/>
              </a:ext>
            </a:extLst>
          </p:cNvPr>
          <p:cNvCxnSpPr>
            <a:cxnSpLocks/>
            <a:stCxn id="34" idx="3"/>
            <a:endCxn id="9" idx="0"/>
          </p:cNvCxnSpPr>
          <p:nvPr/>
        </p:nvCxnSpPr>
        <p:spPr>
          <a:xfrm rot="5400000">
            <a:off x="5223460" y="2643254"/>
            <a:ext cx="360732" cy="913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5F17570-CC38-4E39-9C27-1F6F388D2B6D}"/>
              </a:ext>
            </a:extLst>
          </p:cNvPr>
          <p:cNvCxnSpPr>
            <a:cxnSpLocks/>
            <a:stCxn id="34" idx="3"/>
            <a:endCxn id="7" idx="0"/>
          </p:cNvCxnSpPr>
          <p:nvPr/>
        </p:nvCxnSpPr>
        <p:spPr>
          <a:xfrm rot="16200000" flipH="1">
            <a:off x="7708324" y="1071506"/>
            <a:ext cx="360732" cy="40566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8B444C0-72C4-48D9-924B-91F7BDA5C29D}"/>
              </a:ext>
            </a:extLst>
          </p:cNvPr>
          <p:cNvSpPr/>
          <p:nvPr/>
        </p:nvSpPr>
        <p:spPr>
          <a:xfrm>
            <a:off x="1225042" y="3280178"/>
            <a:ext cx="2301929" cy="9830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compImplSatReqs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Components satisfy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43B5D-4A48-4212-BE38-30C01A8B16E0}"/>
              </a:ext>
            </a:extLst>
          </p:cNvPr>
          <p:cNvSpPr/>
          <p:nvPr/>
        </p:nvSpPr>
        <p:spPr>
          <a:xfrm>
            <a:off x="8867033" y="3280178"/>
            <a:ext cx="2099925" cy="100454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sysIntSatReqs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System integration satisfies end-to-end system requirements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CEBBBE-FCF8-7682-4878-72A2F557B4BA}"/>
              </a:ext>
            </a:extLst>
          </p:cNvPr>
          <p:cNvSpPr/>
          <p:nvPr/>
        </p:nvSpPr>
        <p:spPr>
          <a:xfrm>
            <a:off x="6367563" y="3280178"/>
            <a:ext cx="2158350" cy="99282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topologySatReqs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connection / integration topology satisfies requirements</a:t>
            </a:r>
          </a:p>
        </p:txBody>
      </p:sp>
      <p:cxnSp>
        <p:nvCxnSpPr>
          <p:cNvPr id="52" name="Connector: Elbow 12">
            <a:extLst>
              <a:ext uri="{FF2B5EF4-FFF2-40B4-BE49-F238E27FC236}">
                <a16:creationId xmlns:a16="http://schemas.microsoft.com/office/drawing/2014/main" id="{407B6CEF-19B4-0C9E-AD72-54E3AC068A6B}"/>
              </a:ext>
            </a:extLst>
          </p:cNvPr>
          <p:cNvCxnSpPr>
            <a:cxnSpLocks/>
            <a:stCxn id="34" idx="3"/>
            <a:endCxn id="41" idx="0"/>
          </p:cNvCxnSpPr>
          <p:nvPr/>
        </p:nvCxnSpPr>
        <p:spPr>
          <a:xfrm rot="16200000" flipH="1">
            <a:off x="6473195" y="2306635"/>
            <a:ext cx="360732" cy="15863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95280BC-D643-938F-8F4B-0B21F19032BB}"/>
              </a:ext>
            </a:extLst>
          </p:cNvPr>
          <p:cNvSpPr/>
          <p:nvPr/>
        </p:nvSpPr>
        <p:spPr>
          <a:xfrm>
            <a:off x="4719077" y="1965764"/>
            <a:ext cx="2282615" cy="72756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sysImplSatReqs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Implementation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FD5A9-32AD-7EDA-10FF-C5F0BC999955}"/>
              </a:ext>
            </a:extLst>
          </p:cNvPr>
          <p:cNvGrpSpPr/>
          <p:nvPr/>
        </p:nvGrpSpPr>
        <p:grpSpPr>
          <a:xfrm>
            <a:off x="2200746" y="4279849"/>
            <a:ext cx="350520" cy="399969"/>
            <a:chOff x="7502019" y="5788088"/>
            <a:chExt cx="350520" cy="3999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C0F5A50-E7EA-EAFA-A48E-43DBAF25D86E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C7EDB6-72AB-8B0D-AFF1-EA909D9373F9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16AFE9-4CAD-E130-A6FA-66486580B23F}"/>
              </a:ext>
            </a:extLst>
          </p:cNvPr>
          <p:cNvGrpSpPr/>
          <p:nvPr/>
        </p:nvGrpSpPr>
        <p:grpSpPr>
          <a:xfrm>
            <a:off x="4772007" y="4288961"/>
            <a:ext cx="350520" cy="399969"/>
            <a:chOff x="7502019" y="5788088"/>
            <a:chExt cx="350520" cy="3999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737D1602-8D30-6DDA-9B13-E60D29E932C5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78B37C-D858-FE56-80DF-F271288C03A7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AE6FD9-F766-94C2-E712-652938422062}"/>
              </a:ext>
            </a:extLst>
          </p:cNvPr>
          <p:cNvGrpSpPr/>
          <p:nvPr/>
        </p:nvGrpSpPr>
        <p:grpSpPr>
          <a:xfrm>
            <a:off x="7271478" y="4297267"/>
            <a:ext cx="350520" cy="399969"/>
            <a:chOff x="7502019" y="5788088"/>
            <a:chExt cx="350520" cy="3999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FE8C225-F636-2809-D951-82B5A7BB10DC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97DC0F-DB26-079D-177C-ABBA25B3446C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150587-D035-EC6C-C71C-F5E956FA65F5}"/>
              </a:ext>
            </a:extLst>
          </p:cNvPr>
          <p:cNvGrpSpPr/>
          <p:nvPr/>
        </p:nvGrpSpPr>
        <p:grpSpPr>
          <a:xfrm>
            <a:off x="9741735" y="4304419"/>
            <a:ext cx="350520" cy="399969"/>
            <a:chOff x="7502019" y="5788088"/>
            <a:chExt cx="350520" cy="399969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66813E76-BD1E-D937-EB6E-F87BDD309088}"/>
                </a:ext>
              </a:extLst>
            </p:cNvPr>
            <p:cNvSpPr/>
            <p:nvPr/>
          </p:nvSpPr>
          <p:spPr>
            <a:xfrm>
              <a:off x="7502019" y="5788088"/>
              <a:ext cx="350520" cy="39996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DF40-EF4E-9E00-4348-EF59A74FEC7F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>
              <a:off x="7502019" y="5988073"/>
              <a:ext cx="3505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84F74D-366E-3C3E-052B-7EDBAD89EE0E}"/>
              </a:ext>
            </a:extLst>
          </p:cNvPr>
          <p:cNvSpPr/>
          <p:nvPr/>
        </p:nvSpPr>
        <p:spPr>
          <a:xfrm>
            <a:off x="5685124" y="271129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068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60A834-BCDF-EEF0-DB69-97DAF663A01B}"/>
              </a:ext>
            </a:extLst>
          </p:cNvPr>
          <p:cNvGrpSpPr/>
          <p:nvPr/>
        </p:nvGrpSpPr>
        <p:grpSpPr>
          <a:xfrm>
            <a:off x="1356994" y="1431253"/>
            <a:ext cx="8314720" cy="3730054"/>
            <a:chOff x="1356994" y="1431253"/>
            <a:chExt cx="8314720" cy="3730054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1356994" y="1431253"/>
              <a:ext cx="8314720" cy="1370495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MODELING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3347850" y="1547553"/>
              <a:ext cx="5834620" cy="32518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3358540" y="2111168"/>
              <a:ext cx="749339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733210" y="1875191"/>
              <a:ext cx="0" cy="2359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5534258" y="2111168"/>
              <a:ext cx="943671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Transforms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6648234" y="2111167"/>
              <a:ext cx="681071" cy="520801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7538526" y="2111167"/>
              <a:ext cx="696288" cy="520801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6988770" y="1875191"/>
              <a:ext cx="1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709" y="1866900"/>
              <a:ext cx="0" cy="2442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1" name="Rounded Rectangle 45">
              <a:extLst>
                <a:ext uri="{FF2B5EF4-FFF2-40B4-BE49-F238E27FC236}">
                  <a16:creationId xmlns:a16="http://schemas.microsoft.com/office/drawing/2014/main" id="{B947BB66-EBBB-466E-8B71-D767F6987FE3}"/>
                </a:ext>
              </a:extLst>
            </p:cNvPr>
            <p:cNvSpPr/>
            <p:nvPr/>
          </p:nvSpPr>
          <p:spPr>
            <a:xfrm>
              <a:off x="7354700" y="3280689"/>
              <a:ext cx="935575" cy="470522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SPLAT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E849D1-BF44-4304-9965-F4071BDCFF23}"/>
                </a:ext>
              </a:extLst>
            </p:cNvPr>
            <p:cNvCxnSpPr>
              <a:cxnSpLocks/>
              <a:stCxn id="115" idx="1"/>
              <a:endCxn id="90" idx="3"/>
            </p:cNvCxnSpPr>
            <p:nvPr/>
          </p:nvCxnSpPr>
          <p:spPr>
            <a:xfrm flipH="1">
              <a:off x="7065135" y="4296122"/>
              <a:ext cx="286283" cy="181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4244622" y="2111168"/>
              <a:ext cx="1131524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Requirements Analysis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>
              <a:cxnSpLocks/>
              <a:stCxn id="64" idx="1"/>
              <a:endCxn id="76" idx="3"/>
            </p:cNvCxnSpPr>
            <p:nvPr/>
          </p:nvCxnSpPr>
          <p:spPr>
            <a:xfrm flipH="1">
              <a:off x="5376146" y="2371568"/>
              <a:ext cx="15811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cxnSpLocks/>
            </p:cNvCxnSpPr>
            <p:nvPr/>
          </p:nvCxnSpPr>
          <p:spPr>
            <a:xfrm>
              <a:off x="4584404" y="1872738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82" name="Rounded Rectangle 72">
              <a:extLst>
                <a:ext uri="{FF2B5EF4-FFF2-40B4-BE49-F238E27FC236}">
                  <a16:creationId xmlns:a16="http://schemas.microsoft.com/office/drawing/2014/main" id="{372452D0-90C9-487E-A755-EFA14AC0E0AC}"/>
                </a:ext>
              </a:extLst>
            </p:cNvPr>
            <p:cNvSpPr/>
            <p:nvPr/>
          </p:nvSpPr>
          <p:spPr>
            <a:xfrm>
              <a:off x="4619090" y="4019044"/>
              <a:ext cx="1129455" cy="557778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Rounded Rectangle 83">
              <a:extLst>
                <a:ext uri="{FF2B5EF4-FFF2-40B4-BE49-F238E27FC236}">
                  <a16:creationId xmlns:a16="http://schemas.microsoft.com/office/drawing/2014/main" id="{A91295DC-1546-4D96-802E-EC2734A8D1A3}"/>
                </a:ext>
              </a:extLst>
            </p:cNvPr>
            <p:cNvSpPr/>
            <p:nvPr/>
          </p:nvSpPr>
          <p:spPr>
            <a:xfrm>
              <a:off x="3214005" y="4019044"/>
              <a:ext cx="1045657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 compiler</a:t>
              </a:r>
            </a:p>
          </p:txBody>
        </p:sp>
        <p:sp>
          <p:nvSpPr>
            <p:cNvPr id="90" name="Rounded Rectangle 84">
              <a:extLst>
                <a:ext uri="{FF2B5EF4-FFF2-40B4-BE49-F238E27FC236}">
                  <a16:creationId xmlns:a16="http://schemas.microsoft.com/office/drawing/2014/main" id="{413F3B59-DEC4-4E55-B74F-C6522F499955}"/>
                </a:ext>
              </a:extLst>
            </p:cNvPr>
            <p:cNvSpPr/>
            <p:nvPr/>
          </p:nvSpPr>
          <p:spPr>
            <a:xfrm>
              <a:off x="6135360" y="4019044"/>
              <a:ext cx="929775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CakeML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compiler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7C921A8-DC67-4712-9D7C-BC74D4CCCCF3}"/>
                </a:ext>
              </a:extLst>
            </p:cNvPr>
            <p:cNvCxnSpPr>
              <a:cxnSpLocks/>
              <a:stCxn id="89" idx="3"/>
              <a:endCxn id="82" idx="1"/>
            </p:cNvCxnSpPr>
            <p:nvPr/>
          </p:nvCxnSpPr>
          <p:spPr>
            <a:xfrm>
              <a:off x="4259662" y="4297933"/>
              <a:ext cx="35942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0ECB994-4EA6-40DB-A001-9F86BADC1D7E}"/>
                </a:ext>
              </a:extLst>
            </p:cNvPr>
            <p:cNvCxnSpPr>
              <a:cxnSpLocks/>
              <a:stCxn id="90" idx="1"/>
              <a:endCxn id="82" idx="3"/>
            </p:cNvCxnSpPr>
            <p:nvPr/>
          </p:nvCxnSpPr>
          <p:spPr>
            <a:xfrm flipH="1">
              <a:off x="5748545" y="4297933"/>
              <a:ext cx="38681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42851B-0E2B-4CE8-8C18-A1FC719FEFF8}"/>
                </a:ext>
              </a:extLst>
            </p:cNvPr>
            <p:cNvSpPr/>
            <p:nvPr/>
          </p:nvSpPr>
          <p:spPr>
            <a:xfrm>
              <a:off x="3248325" y="3270753"/>
              <a:ext cx="965102" cy="48045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Generated code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F190995-C63F-4A1D-8C51-395E8BBE78C1}"/>
                </a:ext>
              </a:extLst>
            </p:cNvPr>
            <p:cNvCxnSpPr>
              <a:cxnSpLocks/>
              <a:stCxn id="62" idx="2"/>
              <a:endCxn id="93" idx="0"/>
            </p:cNvCxnSpPr>
            <p:nvPr/>
          </p:nvCxnSpPr>
          <p:spPr>
            <a:xfrm flipH="1">
              <a:off x="3730876" y="2631968"/>
              <a:ext cx="2334" cy="638785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DBC5B3-7396-4B30-A4EC-140956B5374C}"/>
                </a:ext>
              </a:extLst>
            </p:cNvPr>
            <p:cNvSpPr/>
            <p:nvPr/>
          </p:nvSpPr>
          <p:spPr>
            <a:xfrm>
              <a:off x="6135361" y="3280689"/>
              <a:ext cx="935579" cy="46327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Synthesized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code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6E5A3ED-D39F-4052-9C6F-8857A6706E23}"/>
                </a:ext>
              </a:extLst>
            </p:cNvPr>
            <p:cNvCxnSpPr>
              <a:cxnSpLocks/>
              <a:stCxn id="71" idx="1"/>
              <a:endCxn id="103" idx="3"/>
            </p:cNvCxnSpPr>
            <p:nvPr/>
          </p:nvCxnSpPr>
          <p:spPr>
            <a:xfrm flipH="1" flipV="1">
              <a:off x="7070940" y="3512328"/>
              <a:ext cx="283760" cy="362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1368B2C-50A4-457A-9CB9-32CB73EDEFEB}"/>
                </a:ext>
              </a:extLst>
            </p:cNvPr>
            <p:cNvCxnSpPr>
              <a:cxnSpLocks/>
              <a:stCxn id="103" idx="2"/>
              <a:endCxn id="90" idx="0"/>
            </p:cNvCxnSpPr>
            <p:nvPr/>
          </p:nvCxnSpPr>
          <p:spPr>
            <a:xfrm flipH="1">
              <a:off x="6600248" y="3743967"/>
              <a:ext cx="2903" cy="2750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3799941" y="4853461"/>
              <a:ext cx="2771820" cy="30784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System executable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0F575F-BFF8-4D1E-BE6B-1E0BE563EF02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>
              <a:off x="2425691" y="3751211"/>
              <a:ext cx="822634" cy="27707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E44C490-C780-4F1B-A181-807A09ED5996}"/>
                </a:ext>
              </a:extLst>
            </p:cNvPr>
            <p:cNvCxnSpPr/>
            <p:nvPr/>
          </p:nvCxnSpPr>
          <p:spPr>
            <a:xfrm>
              <a:off x="6215935" y="1866900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2EF082-6D4C-464F-BF89-5314BCF84569}"/>
                </a:ext>
              </a:extLst>
            </p:cNvPr>
            <p:cNvSpPr/>
            <p:nvPr/>
          </p:nvSpPr>
          <p:spPr>
            <a:xfrm>
              <a:off x="1797718" y="3270627"/>
              <a:ext cx="1255945" cy="48058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Hand-written component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DDE2433-5DC8-414A-8297-C1B544705C3E}"/>
                </a:ext>
              </a:extLst>
            </p:cNvPr>
            <p:cNvSpPr/>
            <p:nvPr/>
          </p:nvSpPr>
          <p:spPr>
            <a:xfrm>
              <a:off x="7351418" y="4017234"/>
              <a:ext cx="1277896" cy="5577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component code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5425A1C-9D28-4037-8876-54779061E44A}"/>
                </a:ext>
              </a:extLst>
            </p:cNvPr>
            <p:cNvCxnSpPr>
              <a:cxnSpLocks/>
              <a:stCxn id="93" idx="2"/>
              <a:endCxn id="89" idx="0"/>
            </p:cNvCxnSpPr>
            <p:nvPr/>
          </p:nvCxnSpPr>
          <p:spPr>
            <a:xfrm>
              <a:off x="3730876" y="3751211"/>
              <a:ext cx="5958" cy="2678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BB61A9D-3B92-4D98-9933-11FCB4BB2EED}"/>
                </a:ext>
              </a:extLst>
            </p:cNvPr>
            <p:cNvSpPr/>
            <p:nvPr/>
          </p:nvSpPr>
          <p:spPr>
            <a:xfrm>
              <a:off x="1832512" y="4017233"/>
              <a:ext cx="1126680" cy="5577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code (seL4)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B7B7870-B6E7-45C2-BB03-FA81926EB055}"/>
                </a:ext>
              </a:extLst>
            </p:cNvPr>
            <p:cNvCxnSpPr>
              <a:cxnSpLocks/>
              <a:stCxn id="61" idx="3"/>
              <a:endCxn id="71" idx="3"/>
            </p:cNvCxnSpPr>
            <p:nvPr/>
          </p:nvCxnSpPr>
          <p:spPr>
            <a:xfrm flipH="1">
              <a:off x="8290275" y="1710145"/>
              <a:ext cx="892195" cy="1805805"/>
            </a:xfrm>
            <a:prstGeom prst="bentConnector3">
              <a:avLst>
                <a:gd name="adj1" fmla="val -25622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9826064-40DE-482F-84A5-76BC2CDB7267}"/>
                </a:ext>
              </a:extLst>
            </p:cNvPr>
            <p:cNvCxnSpPr>
              <a:cxnSpLocks/>
              <a:stCxn id="126" idx="3"/>
              <a:endCxn id="89" idx="1"/>
            </p:cNvCxnSpPr>
            <p:nvPr/>
          </p:nvCxnSpPr>
          <p:spPr>
            <a:xfrm>
              <a:off x="2959192" y="4296123"/>
              <a:ext cx="254813" cy="18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E47D892-871D-4EDB-B82A-1AC457583D62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886670" y="1875191"/>
              <a:ext cx="0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0A626FF-AF98-4F99-BBB9-6CB9987F2124}"/>
                </a:ext>
              </a:extLst>
            </p:cNvPr>
            <p:cNvSpPr/>
            <p:nvPr/>
          </p:nvSpPr>
          <p:spPr>
            <a:xfrm>
              <a:off x="4619090" y="3280689"/>
              <a:ext cx="1129455" cy="47052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config files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D223902-46F5-4E76-AC3D-7235EF9BD2AE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3733210" y="2631968"/>
              <a:ext cx="885880" cy="64872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DA5AFC0-A729-447E-8E21-E66C913343E6}"/>
                </a:ext>
              </a:extLst>
            </p:cNvPr>
            <p:cNvCxnSpPr>
              <a:cxnSpLocks/>
              <a:stCxn id="66" idx="3"/>
              <a:endCxn id="256" idx="1"/>
            </p:cNvCxnSpPr>
            <p:nvPr/>
          </p:nvCxnSpPr>
          <p:spPr>
            <a:xfrm flipV="1">
              <a:off x="8234814" y="2368650"/>
              <a:ext cx="229183" cy="291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7090243-E285-458A-A5E3-2655E273C41D}"/>
                </a:ext>
              </a:extLst>
            </p:cNvPr>
            <p:cNvCxnSpPr>
              <a:cxnSpLocks/>
              <a:stCxn id="170" idx="2"/>
              <a:endCxn id="82" idx="0"/>
            </p:cNvCxnSpPr>
            <p:nvPr/>
          </p:nvCxnSpPr>
          <p:spPr>
            <a:xfrm>
              <a:off x="5183818" y="3751211"/>
              <a:ext cx="0" cy="2678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56" name="Rectangle: Folded Corner 255">
              <a:extLst>
                <a:ext uri="{FF2B5EF4-FFF2-40B4-BE49-F238E27FC236}">
                  <a16:creationId xmlns:a16="http://schemas.microsoft.com/office/drawing/2014/main" id="{EAAF9A9E-E074-41F2-B466-63E9B4929F4B}"/>
                </a:ext>
              </a:extLst>
            </p:cNvPr>
            <p:cNvSpPr/>
            <p:nvPr/>
          </p:nvSpPr>
          <p:spPr>
            <a:xfrm>
              <a:off x="8463997" y="2105331"/>
              <a:ext cx="840177" cy="526638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Assurance Case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D4255AA1-0514-46DE-B422-442C29A740B1}"/>
                </a:ext>
              </a:extLst>
            </p:cNvPr>
            <p:cNvCxnSpPr/>
            <p:nvPr/>
          </p:nvCxnSpPr>
          <p:spPr>
            <a:xfrm>
              <a:off x="5067878" y="1870007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FFADDA0C-0172-4B6D-98D6-8C009B0D7DAD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7329305" y="2371568"/>
              <a:ext cx="20922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4" name="Rounded Rectangle 3">
              <a:extLst>
                <a:ext uri="{FF2B5EF4-FFF2-40B4-BE49-F238E27FC236}">
                  <a16:creationId xmlns:a16="http://schemas.microsoft.com/office/drawing/2014/main" id="{6F091CDF-5D23-4F37-89DE-6FAC33B4C054}"/>
                </a:ext>
              </a:extLst>
            </p:cNvPr>
            <p:cNvSpPr/>
            <p:nvPr/>
          </p:nvSpPr>
          <p:spPr>
            <a:xfrm>
              <a:off x="1356994" y="2910978"/>
              <a:ext cx="8314720" cy="1812102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BUILD ENVIRONMENT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99F29B-3BF0-4561-AADC-29ABA3E3ED7C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7886670" y="2631968"/>
              <a:ext cx="0" cy="2790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60EEBB5-4858-4595-985F-4872A13E62F1}"/>
                </a:ext>
              </a:extLst>
            </p:cNvPr>
            <p:cNvCxnSpPr>
              <a:cxnSpLocks/>
              <a:stCxn id="107" idx="0"/>
              <a:endCxn id="82" idx="2"/>
            </p:cNvCxnSpPr>
            <p:nvPr/>
          </p:nvCxnSpPr>
          <p:spPr>
            <a:xfrm flipH="1" flipV="1">
              <a:off x="5183818" y="4576822"/>
              <a:ext cx="2033" cy="2766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1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13B9D1-7D88-6F0D-6289-C3636D2E3EB3}"/>
              </a:ext>
            </a:extLst>
          </p:cNvPr>
          <p:cNvCxnSpPr>
            <a:cxnSpLocks/>
          </p:cNvCxnSpPr>
          <p:nvPr/>
        </p:nvCxnSpPr>
        <p:spPr>
          <a:xfrm>
            <a:off x="5327381" y="4460673"/>
            <a:ext cx="0" cy="18049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6E46AE-589F-086B-CB90-57C5C9EB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" y="4503228"/>
            <a:ext cx="4852738" cy="1285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FB50-6043-2168-0B0B-CCF1C7D6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4" y="4501013"/>
            <a:ext cx="6490128" cy="1525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933821-C4E1-3A09-D4CF-501C3E9609CD}"/>
              </a:ext>
            </a:extLst>
          </p:cNvPr>
          <p:cNvSpPr txBox="1"/>
          <p:nvPr/>
        </p:nvSpPr>
        <p:spPr>
          <a:xfrm>
            <a:off x="2173472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F0F82-D20D-468D-4AB2-3D2AF2FE8813}"/>
              </a:ext>
            </a:extLst>
          </p:cNvPr>
          <p:cNvSpPr txBox="1"/>
          <p:nvPr/>
        </p:nvSpPr>
        <p:spPr>
          <a:xfrm>
            <a:off x="8598611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F6466-53C2-E426-D745-DE46934FC322}"/>
              </a:ext>
            </a:extLst>
          </p:cNvPr>
          <p:cNvSpPr txBox="1"/>
          <p:nvPr/>
        </p:nvSpPr>
        <p:spPr>
          <a:xfrm>
            <a:off x="1663810" y="27320"/>
            <a:ext cx="9144662" cy="422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"SW::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undeveloped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agree_property_checked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and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"SW.c7"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RF_Msg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F73452-8D1A-FAF9-FB5F-6D0B4FD8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2DEFE8-8D7E-DD36-6383-011B9B276BF0}"/>
              </a:ext>
            </a:extLst>
          </p:cNvPr>
          <p:cNvGrpSpPr/>
          <p:nvPr/>
        </p:nvGrpSpPr>
        <p:grpSpPr>
          <a:xfrm>
            <a:off x="188535" y="2215299"/>
            <a:ext cx="11724559" cy="1671371"/>
            <a:chOff x="188535" y="2215299"/>
            <a:chExt cx="11724559" cy="16713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042299-6E94-292D-E109-C9864D1BDBE1}"/>
                </a:ext>
              </a:extLst>
            </p:cNvPr>
            <p:cNvGrpSpPr/>
            <p:nvPr/>
          </p:nvGrpSpPr>
          <p:grpSpPr>
            <a:xfrm>
              <a:off x="188535" y="2215299"/>
              <a:ext cx="1550716" cy="1008668"/>
              <a:chOff x="84838" y="2215299"/>
              <a:chExt cx="1550716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1613E0CB-C61C-83D0-409E-BC9D0E4957E1}"/>
                  </a:ext>
                </a:extLst>
              </p:cNvPr>
              <p:cNvSpPr/>
              <p:nvPr/>
            </p:nvSpPr>
            <p:spPr>
              <a:xfrm>
                <a:off x="84838" y="2215299"/>
                <a:ext cx="1550716" cy="1008668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180D92-A6C9-8F23-C51C-850D517E68F3}"/>
                  </a:ext>
                </a:extLst>
              </p:cNvPr>
              <p:cNvSpPr txBox="1"/>
              <p:nvPr/>
            </p:nvSpPr>
            <p:spPr>
              <a:xfrm>
                <a:off x="84838" y="2427245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Architecture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D04A2FE-DE4F-3D5B-2A63-F35AD605F445}"/>
                </a:ext>
              </a:extLst>
            </p:cNvPr>
            <p:cNvGrpSpPr/>
            <p:nvPr/>
          </p:nvGrpSpPr>
          <p:grpSpPr>
            <a:xfrm>
              <a:off x="1586841" y="2215299"/>
              <a:ext cx="1781668" cy="1008668"/>
              <a:chOff x="1487850" y="2215299"/>
              <a:chExt cx="1781668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Arrow: Chevron 6">
                <a:extLst>
                  <a:ext uri="{FF2B5EF4-FFF2-40B4-BE49-F238E27FC236}">
                    <a16:creationId xmlns:a16="http://schemas.microsoft.com/office/drawing/2014/main" id="{5CDA161C-1B15-C4BF-3A0F-B8FD71444B53}"/>
                  </a:ext>
                </a:extLst>
              </p:cNvPr>
              <p:cNvSpPr/>
              <p:nvPr/>
            </p:nvSpPr>
            <p:spPr>
              <a:xfrm>
                <a:off x="1487850" y="2215299"/>
                <a:ext cx="1781668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B32F7-634E-0F79-EBD4-7871A9F019B4}"/>
                  </a:ext>
                </a:extLst>
              </p:cNvPr>
              <p:cNvSpPr txBox="1"/>
              <p:nvPr/>
            </p:nvSpPr>
            <p:spPr>
              <a:xfrm>
                <a:off x="2016535" y="2427244"/>
                <a:ext cx="994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Cyber Analysis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4727D3E-B078-2348-7094-AA62C4F84170}"/>
                </a:ext>
              </a:extLst>
            </p:cNvPr>
            <p:cNvGrpSpPr/>
            <p:nvPr/>
          </p:nvGrpSpPr>
          <p:grpSpPr>
            <a:xfrm>
              <a:off x="3216099" y="2215299"/>
              <a:ext cx="1981211" cy="1008668"/>
              <a:chOff x="3093553" y="2215299"/>
              <a:chExt cx="1981211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Arrow: Chevron 7">
                <a:extLst>
                  <a:ext uri="{FF2B5EF4-FFF2-40B4-BE49-F238E27FC236}">
                    <a16:creationId xmlns:a16="http://schemas.microsoft.com/office/drawing/2014/main" id="{677326D6-AEF1-2DEF-3AB9-44B0D84A762D}"/>
                  </a:ext>
                </a:extLst>
              </p:cNvPr>
              <p:cNvSpPr/>
              <p:nvPr/>
            </p:nvSpPr>
            <p:spPr>
              <a:xfrm>
                <a:off x="3093553" y="2215299"/>
                <a:ext cx="1981211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EB8689-4ED6-C99F-B726-75CD4F59B1A9}"/>
                  </a:ext>
                </a:extLst>
              </p:cNvPr>
              <p:cNvSpPr txBox="1"/>
              <p:nvPr/>
            </p:nvSpPr>
            <p:spPr>
              <a:xfrm>
                <a:off x="3547608" y="2427244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Vulnerability Mitigation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D39C4B-C01E-928A-E8AA-55785B4404A1}"/>
                </a:ext>
              </a:extLst>
            </p:cNvPr>
            <p:cNvGrpSpPr/>
            <p:nvPr/>
          </p:nvGrpSpPr>
          <p:grpSpPr>
            <a:xfrm>
              <a:off x="5044900" y="2215300"/>
              <a:ext cx="1806810" cy="1008668"/>
              <a:chOff x="5363844" y="2215300"/>
              <a:chExt cx="1806810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76B42EE2-45A2-F633-DB7E-CFEA46C541B4}"/>
                  </a:ext>
                </a:extLst>
              </p:cNvPr>
              <p:cNvSpPr/>
              <p:nvPr/>
            </p:nvSpPr>
            <p:spPr>
              <a:xfrm>
                <a:off x="5363844" y="2215300"/>
                <a:ext cx="1806810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40B989-7B86-3EFD-5955-659ACFA5E088}"/>
                  </a:ext>
                </a:extLst>
              </p:cNvPr>
              <p:cNvSpPr txBox="1"/>
              <p:nvPr/>
            </p:nvSpPr>
            <p:spPr>
              <a:xfrm>
                <a:off x="5854022" y="2448729"/>
                <a:ext cx="967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Formal Analysis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6AF345-93DC-6196-5359-2BF42852FED5}"/>
                </a:ext>
              </a:extLst>
            </p:cNvPr>
            <p:cNvGrpSpPr/>
            <p:nvPr/>
          </p:nvGrpSpPr>
          <p:grpSpPr>
            <a:xfrm>
              <a:off x="6699300" y="2215299"/>
              <a:ext cx="1904215" cy="1008668"/>
              <a:chOff x="6595603" y="2215299"/>
              <a:chExt cx="1904215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F7D6BCB1-9732-E474-BCF6-A8B499A629C3}"/>
                  </a:ext>
                </a:extLst>
              </p:cNvPr>
              <p:cNvSpPr/>
              <p:nvPr/>
            </p:nvSpPr>
            <p:spPr>
              <a:xfrm>
                <a:off x="6595603" y="2215299"/>
                <a:ext cx="1904215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E85D4D-8671-C66B-C5EF-6382B174C478}"/>
                  </a:ext>
                </a:extLst>
              </p:cNvPr>
              <p:cNvSpPr txBox="1"/>
              <p:nvPr/>
            </p:nvSpPr>
            <p:spPr>
              <a:xfrm>
                <a:off x="7039425" y="2448729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 Synthesis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65F1A68-2218-C6AF-75EE-F0122E1697F8}"/>
                </a:ext>
              </a:extLst>
            </p:cNvPr>
            <p:cNvGrpSpPr/>
            <p:nvPr/>
          </p:nvGrpSpPr>
          <p:grpSpPr>
            <a:xfrm>
              <a:off x="8447178" y="2215299"/>
              <a:ext cx="1714110" cy="1008668"/>
              <a:chOff x="9203243" y="2215300"/>
              <a:chExt cx="1714110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AFBDE9AF-7346-B867-29DF-5896EBC76C79}"/>
                  </a:ext>
                </a:extLst>
              </p:cNvPr>
              <p:cNvSpPr/>
              <p:nvPr/>
            </p:nvSpPr>
            <p:spPr>
              <a:xfrm>
                <a:off x="9203243" y="2215300"/>
                <a:ext cx="1714110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3B4251-2318-6BC8-9002-7BFE7277F951}"/>
                  </a:ext>
                </a:extLst>
              </p:cNvPr>
              <p:cNvSpPr txBox="1"/>
              <p:nvPr/>
            </p:nvSpPr>
            <p:spPr>
              <a:xfrm>
                <a:off x="9684451" y="2427246"/>
                <a:ext cx="9230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Build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8183D3-DC07-81EA-1AC4-112FC0EFD721}"/>
                </a:ext>
              </a:extLst>
            </p:cNvPr>
            <p:cNvGrpSpPr/>
            <p:nvPr/>
          </p:nvGrpSpPr>
          <p:grpSpPr>
            <a:xfrm>
              <a:off x="10008879" y="2217930"/>
              <a:ext cx="1904215" cy="1008668"/>
              <a:chOff x="10898944" y="2217931"/>
              <a:chExt cx="1904215" cy="10086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BC4E2C19-23D7-A25B-AD71-9E1CCE105287}"/>
                  </a:ext>
                </a:extLst>
              </p:cNvPr>
              <p:cNvSpPr/>
              <p:nvPr/>
            </p:nvSpPr>
            <p:spPr>
              <a:xfrm>
                <a:off x="10898944" y="2217931"/>
                <a:ext cx="1904215" cy="1008668"/>
              </a:xfrm>
              <a:prstGeom prst="chevron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9E3D6B-EFF3-67EC-0C8E-7AE3CF0CAA50}"/>
                  </a:ext>
                </a:extLst>
              </p:cNvPr>
              <p:cNvSpPr txBox="1"/>
              <p:nvPr/>
            </p:nvSpPr>
            <p:spPr>
              <a:xfrm>
                <a:off x="11323591" y="2429877"/>
                <a:ext cx="13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Assurance Generation</a:t>
                </a:r>
              </a:p>
            </p:txBody>
          </p:sp>
        </p:grpSp>
        <p:sp>
          <p:nvSpPr>
            <p:cNvPr id="27" name="Arrow: Curved Up 26">
              <a:extLst>
                <a:ext uri="{FF2B5EF4-FFF2-40B4-BE49-F238E27FC236}">
                  <a16:creationId xmlns:a16="http://schemas.microsoft.com/office/drawing/2014/main" id="{1D7195FC-B81F-8798-791C-CEB30861E540}"/>
                </a:ext>
              </a:extLst>
            </p:cNvPr>
            <p:cNvSpPr/>
            <p:nvPr/>
          </p:nvSpPr>
          <p:spPr>
            <a:xfrm flipH="1">
              <a:off x="2092749" y="3327661"/>
              <a:ext cx="2205874" cy="559009"/>
            </a:xfrm>
            <a:prstGeom prst="curvedUpArrow">
              <a:avLst>
                <a:gd name="adj1" fmla="val 45786"/>
                <a:gd name="adj2" fmla="val 98303"/>
                <a:gd name="adj3" fmla="val 25000"/>
              </a:avLst>
            </a:prstGeom>
            <a:solidFill>
              <a:schemeClr val="bg2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78734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1366799" y="2549804"/>
            <a:ext cx="3693299" cy="9569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reqsCorrectComplete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are correct and complete with respect to vulnerabilities found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architecture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1CE238-D4E6-3A39-E635-0E9DADD5AC2D}"/>
              </a:ext>
            </a:extLst>
          </p:cNvPr>
          <p:cNvSpPr/>
          <p:nvPr/>
        </p:nvSpPr>
        <p:spPr>
          <a:xfrm>
            <a:off x="6928701" y="2549805"/>
            <a:ext cx="3468366" cy="5344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4CF3C7-6CCD-C34A-F620-53A5C64D1E46}"/>
              </a:ext>
            </a:extLst>
          </p:cNvPr>
          <p:cNvSpPr/>
          <p:nvPr/>
        </p:nvSpPr>
        <p:spPr>
          <a:xfrm>
            <a:off x="5340998" y="3618614"/>
            <a:ext cx="2874606" cy="7357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reqSatisfiedInModel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8814FD-0112-6FE0-BCB3-191DABAC965B}"/>
              </a:ext>
            </a:extLst>
          </p:cNvPr>
          <p:cNvSpPr/>
          <p:nvPr/>
        </p:nvSpPr>
        <p:spPr>
          <a:xfrm>
            <a:off x="8404546" y="3618614"/>
            <a:ext cx="3540906" cy="7357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reqSatisfiedInImpl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realization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9346E6F-33E0-0941-2B4D-365AA8F08418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rot="16200000" flipH="1">
            <a:off x="7313061" y="1199981"/>
            <a:ext cx="352723" cy="23469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6A13F0-7286-CD71-EDE5-42161EC5D39F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rot="5400000">
            <a:off x="7573369" y="2513119"/>
            <a:ext cx="310427" cy="19005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3B9160-49FE-6281-730C-086276CA909C}"/>
              </a:ext>
            </a:extLst>
          </p:cNvPr>
          <p:cNvCxnSpPr>
            <a:cxnSpLocks/>
            <a:stCxn id="23" idx="3"/>
            <a:endCxn id="10" idx="0"/>
          </p:cNvCxnSpPr>
          <p:nvPr/>
        </p:nvCxnSpPr>
        <p:spPr>
          <a:xfrm rot="16200000" flipH="1">
            <a:off x="9271718" y="2715332"/>
            <a:ext cx="310427" cy="14961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Parallelogram 146">
            <a:extLst>
              <a:ext uri="{FF2B5EF4-FFF2-40B4-BE49-F238E27FC236}">
                <a16:creationId xmlns:a16="http://schemas.microsoft.com/office/drawing/2014/main" id="{013C034B-9A9C-0231-2F02-5CCBFD82CD4C}"/>
              </a:ext>
            </a:extLst>
          </p:cNvPr>
          <p:cNvSpPr/>
          <p:nvPr/>
        </p:nvSpPr>
        <p:spPr>
          <a:xfrm>
            <a:off x="4374037" y="1392187"/>
            <a:ext cx="3883846" cy="576738"/>
          </a:xfrm>
          <a:prstGeom prst="parallelogram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Strat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secReqsSatisfied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Argument over security requirements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E1D09E8-A550-05DD-F686-2483BB17BF01}"/>
              </a:ext>
            </a:extLst>
          </p:cNvPr>
          <p:cNvCxnSpPr>
            <a:cxnSpLocks/>
            <a:stCxn id="17" idx="3"/>
            <a:endCxn id="147" idx="0"/>
          </p:cNvCxnSpPr>
          <p:nvPr/>
        </p:nvCxnSpPr>
        <p:spPr>
          <a:xfrm>
            <a:off x="6315960" y="1158921"/>
            <a:ext cx="0" cy="233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1093092-AA9C-67A9-347B-DC88497CE8C7}"/>
              </a:ext>
            </a:extLst>
          </p:cNvPr>
          <p:cNvSpPr/>
          <p:nvPr/>
        </p:nvSpPr>
        <p:spPr>
          <a:xfrm>
            <a:off x="6140700" y="198893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1BFE3F5-34E7-FC5D-84D1-1D3041B67FBF}"/>
              </a:ext>
            </a:extLst>
          </p:cNvPr>
          <p:cNvSpPr/>
          <p:nvPr/>
        </p:nvSpPr>
        <p:spPr>
          <a:xfrm>
            <a:off x="6140700" y="95077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C29BA99-C4AB-64F0-2744-A9E481E83045}"/>
              </a:ext>
            </a:extLst>
          </p:cNvPr>
          <p:cNvSpPr/>
          <p:nvPr/>
        </p:nvSpPr>
        <p:spPr>
          <a:xfrm>
            <a:off x="8503603" y="310003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39C87A-ADF6-37F3-980D-3565F8FA4D01}"/>
              </a:ext>
            </a:extLst>
          </p:cNvPr>
          <p:cNvSpPr/>
          <p:nvPr/>
        </p:nvSpPr>
        <p:spPr>
          <a:xfrm>
            <a:off x="8328063" y="2275019"/>
            <a:ext cx="182880" cy="18889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450A17-E2A2-820B-D721-9763B779FF3D}"/>
              </a:ext>
            </a:extLst>
          </p:cNvPr>
          <p:cNvSpPr/>
          <p:nvPr/>
        </p:nvSpPr>
        <p:spPr>
          <a:xfrm>
            <a:off x="1515535" y="323494"/>
            <a:ext cx="2416386" cy="6034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System under development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907CDED-A765-CCEE-5EC3-8E873663457A}"/>
              </a:ext>
            </a:extLst>
          </p:cNvPr>
          <p:cNvSpPr/>
          <p:nvPr/>
        </p:nvSpPr>
        <p:spPr>
          <a:xfrm>
            <a:off x="2548468" y="94230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65CA2B-80D6-8E13-BE64-C97D7AB45A10}"/>
              </a:ext>
            </a:extLst>
          </p:cNvPr>
          <p:cNvGrpSpPr/>
          <p:nvPr/>
        </p:nvGrpSpPr>
        <p:grpSpPr>
          <a:xfrm rot="16200000">
            <a:off x="4114729" y="392927"/>
            <a:ext cx="122332" cy="464585"/>
            <a:chOff x="3771467" y="3747231"/>
            <a:chExt cx="93133" cy="412002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2B0DF7B-5484-256A-DCAC-F60865EA5733}"/>
                </a:ext>
              </a:extLst>
            </p:cNvPr>
            <p:cNvSpPr/>
            <p:nvPr/>
          </p:nvSpPr>
          <p:spPr>
            <a:xfrm>
              <a:off x="3771467" y="3747231"/>
              <a:ext cx="93133" cy="9594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37DDD8-A172-C86F-7EF9-FC7AF98617A6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rot="5400000" flipH="1">
              <a:off x="3660008" y="4001203"/>
              <a:ext cx="3160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9F95440-2912-77DE-0E8D-C032622E1499}"/>
              </a:ext>
            </a:extLst>
          </p:cNvPr>
          <p:cNvSpPr txBox="1"/>
          <p:nvPr/>
        </p:nvSpPr>
        <p:spPr>
          <a:xfrm>
            <a:off x="8419503" y="1886839"/>
            <a:ext cx="139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 of security requirements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8A78E1-FF4C-8EE9-16A5-087C0F8E8474}"/>
              </a:ext>
            </a:extLst>
          </p:cNvPr>
          <p:cNvCxnSpPr>
            <a:cxnSpLocks/>
          </p:cNvCxnSpPr>
          <p:nvPr/>
        </p:nvCxnSpPr>
        <p:spPr>
          <a:xfrm rot="5400000">
            <a:off x="4588344" y="822189"/>
            <a:ext cx="352722" cy="31025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04B07CB-52E8-6DBF-B8F5-5BAF7346FAAB}"/>
              </a:ext>
            </a:extLst>
          </p:cNvPr>
          <p:cNvSpPr/>
          <p:nvPr/>
        </p:nvSpPr>
        <p:spPr>
          <a:xfrm>
            <a:off x="1556809" y="1345126"/>
            <a:ext cx="2416386" cy="6034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Requirements</a:t>
            </a:r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3C81F116-D5E0-FC98-3CED-8D78B51958EB}"/>
              </a:ext>
            </a:extLst>
          </p:cNvPr>
          <p:cNvSpPr/>
          <p:nvPr/>
        </p:nvSpPr>
        <p:spPr>
          <a:xfrm>
            <a:off x="2589742" y="196393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A74C053-4591-8069-51CE-84F879F0D07C}"/>
              </a:ext>
            </a:extLst>
          </p:cNvPr>
          <p:cNvGrpSpPr/>
          <p:nvPr/>
        </p:nvGrpSpPr>
        <p:grpSpPr>
          <a:xfrm rot="16200000">
            <a:off x="4155996" y="1414559"/>
            <a:ext cx="122332" cy="464579"/>
            <a:chOff x="3771467" y="3747231"/>
            <a:chExt cx="93133" cy="411997"/>
          </a:xfrm>
        </p:grpSpPr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34783503-D042-FF9A-A2BF-E7FB540632D9}"/>
                </a:ext>
              </a:extLst>
            </p:cNvPr>
            <p:cNvSpPr/>
            <p:nvPr/>
          </p:nvSpPr>
          <p:spPr>
            <a:xfrm>
              <a:off x="3771467" y="3747231"/>
              <a:ext cx="93133" cy="9594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FBD08A-206F-B79C-7D05-A96ABF3A61D0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 rot="5400000" flipH="1">
              <a:off x="3660008" y="4001203"/>
              <a:ext cx="3160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F13B2CF-C654-1612-3575-3591353C0BE4}"/>
              </a:ext>
            </a:extLst>
          </p:cNvPr>
          <p:cNvSpPr/>
          <p:nvPr/>
        </p:nvSpPr>
        <p:spPr>
          <a:xfrm>
            <a:off x="1366805" y="3503397"/>
            <a:ext cx="3693293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Security Requirement Confidence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37D2134-49AD-1FAB-F0B4-B56AE08090AD}"/>
              </a:ext>
            </a:extLst>
          </p:cNvPr>
          <p:cNvGrpSpPr>
            <a:grpSpLocks noChangeAspect="1"/>
          </p:cNvGrpSpPr>
          <p:nvPr/>
        </p:nvGrpSpPr>
        <p:grpSpPr>
          <a:xfrm>
            <a:off x="1473204" y="3566623"/>
            <a:ext cx="254000" cy="143443"/>
            <a:chOff x="2294468" y="3973247"/>
            <a:chExt cx="355600" cy="20082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306E877-00A7-6EFD-2F72-0A1732CE0332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B0EE7A2-1145-1BBA-8B2C-8789B6E1DE8E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F040551C-6308-D17B-60B7-6AA51615E30C}"/>
              </a:ext>
            </a:extLst>
          </p:cNvPr>
          <p:cNvSpPr/>
          <p:nvPr/>
        </p:nvSpPr>
        <p:spPr>
          <a:xfrm>
            <a:off x="5340999" y="4357913"/>
            <a:ext cx="2874606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Model Correctness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408962F-FC50-3852-A7BE-6EBDF8F59C9D}"/>
              </a:ext>
            </a:extLst>
          </p:cNvPr>
          <p:cNvGrpSpPr>
            <a:grpSpLocks noChangeAspect="1"/>
          </p:cNvGrpSpPr>
          <p:nvPr/>
        </p:nvGrpSpPr>
        <p:grpSpPr>
          <a:xfrm>
            <a:off x="5447397" y="4421139"/>
            <a:ext cx="254000" cy="143443"/>
            <a:chOff x="2294468" y="3973247"/>
            <a:chExt cx="355600" cy="20082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4387B-9E8D-EA47-11A5-FC83A0C36198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8831C20-6CC6-BA47-F7AD-43CDC3B8B02D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579BD0C3-2237-260E-F0FF-C443400B725B}"/>
              </a:ext>
            </a:extLst>
          </p:cNvPr>
          <p:cNvSpPr/>
          <p:nvPr/>
        </p:nvSpPr>
        <p:spPr>
          <a:xfrm>
            <a:off x="8404545" y="4354384"/>
            <a:ext cx="3540906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Implementation Correctness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24397B4-6A57-762F-F051-198D41317319}"/>
              </a:ext>
            </a:extLst>
          </p:cNvPr>
          <p:cNvGrpSpPr>
            <a:grpSpLocks noChangeAspect="1"/>
          </p:cNvGrpSpPr>
          <p:nvPr/>
        </p:nvGrpSpPr>
        <p:grpSpPr>
          <a:xfrm>
            <a:off x="8510943" y="4417610"/>
            <a:ext cx="254000" cy="143443"/>
            <a:chOff x="2294468" y="3973247"/>
            <a:chExt cx="355600" cy="20082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C4B93AE-C93F-A7A4-79A8-E75228E573F2}"/>
                </a:ext>
              </a:extLst>
            </p:cNvPr>
            <p:cNvSpPr/>
            <p:nvPr/>
          </p:nvSpPr>
          <p:spPr>
            <a:xfrm>
              <a:off x="2294468" y="4038600"/>
              <a:ext cx="355600" cy="1354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65F4FC5-92A3-78E9-EEF7-2A558017CFEC}"/>
                </a:ext>
              </a:extLst>
            </p:cNvPr>
            <p:cNvSpPr/>
            <p:nvPr/>
          </p:nvSpPr>
          <p:spPr>
            <a:xfrm>
              <a:off x="2294468" y="3973247"/>
              <a:ext cx="177799" cy="653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EDD7AF-3766-55F1-A158-9E51AF58C90C}"/>
              </a:ext>
            </a:extLst>
          </p:cNvPr>
          <p:cNvSpPr/>
          <p:nvPr/>
        </p:nvSpPr>
        <p:spPr>
          <a:xfrm>
            <a:off x="4397829" y="331516"/>
            <a:ext cx="3879186" cy="6034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sysCyberResilient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The system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is acceptably cyber-resilient</a:t>
            </a:r>
          </a:p>
        </p:txBody>
      </p:sp>
    </p:spTree>
    <p:extLst>
      <p:ext uri="{BB962C8B-B14F-4D97-AF65-F5344CB8AC3E}">
        <p14:creationId xmlns:p14="http://schemas.microsoft.com/office/powerpoint/2010/main" val="337945399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2818832" y="597268"/>
            <a:ext cx="5216030" cy="8081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reqsCorrectComplete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are correct and complete with respect to vulnerabilities found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architecture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134715" y="2002575"/>
            <a:ext cx="1942278" cy="9582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reqsReviewed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secReqs</a:t>
            </a:r>
            <a:r>
              <a:rPr lang="en-US" sz="1400" dirty="0">
                <a:solidFill>
                  <a:schemeClr val="tx1"/>
                </a:solidFill>
              </a:rPr>
              <a:t>} were reviewed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8DD09-8B87-6D5D-45FB-868A8800833E}"/>
              </a:ext>
            </a:extLst>
          </p:cNvPr>
          <p:cNvSpPr/>
          <p:nvPr/>
        </p:nvSpPr>
        <p:spPr>
          <a:xfrm>
            <a:off x="2339601" y="2002574"/>
            <a:ext cx="2620257" cy="9582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reqsImportedOmitted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requirements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seqReqs</a:t>
            </a:r>
            <a:r>
              <a:rPr lang="en-US" sz="1400" dirty="0">
                <a:solidFill>
                  <a:schemeClr val="tx1"/>
                </a:solidFill>
              </a:rPr>
              <a:t>} were imported into model or omitted with rationale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7452573" y="2002575"/>
            <a:ext cx="3252469" cy="7033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noNewVulnerabilities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performed on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finds no new vulnerabilities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39" idx="3"/>
            <a:endCxn id="11" idx="0"/>
          </p:cNvCxnSpPr>
          <p:nvPr/>
        </p:nvCxnSpPr>
        <p:spPr>
          <a:xfrm rot="5400000">
            <a:off x="3074314" y="-341495"/>
            <a:ext cx="375610" cy="43125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E04F7B-473C-3517-D8C0-2F6B79CDF701}"/>
              </a:ext>
            </a:extLst>
          </p:cNvPr>
          <p:cNvCxnSpPr>
            <a:cxnSpLocks/>
            <a:stCxn id="39" idx="3"/>
            <a:endCxn id="12" idx="0"/>
          </p:cNvCxnSpPr>
          <p:nvPr/>
        </p:nvCxnSpPr>
        <p:spPr>
          <a:xfrm rot="5400000">
            <a:off x="4346253" y="930442"/>
            <a:ext cx="375609" cy="17686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39" idx="3"/>
            <a:endCxn id="13" idx="0"/>
          </p:cNvCxnSpPr>
          <p:nvPr/>
        </p:nvCxnSpPr>
        <p:spPr>
          <a:xfrm rot="16200000" flipH="1">
            <a:off x="7060791" y="-15442"/>
            <a:ext cx="375610" cy="36604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C113E-168C-F08E-DCD0-AEE709F2958D}"/>
              </a:ext>
            </a:extLst>
          </p:cNvPr>
          <p:cNvSpPr/>
          <p:nvPr/>
        </p:nvSpPr>
        <p:spPr>
          <a:xfrm>
            <a:off x="8246673" y="3245369"/>
            <a:ext cx="1975349" cy="11911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modelAnalyzed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was performed on most recent version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8D78DC-E49B-F509-DE72-2FBE86631B39}"/>
              </a:ext>
            </a:extLst>
          </p:cNvPr>
          <p:cNvSpPr/>
          <p:nvPr/>
        </p:nvSpPr>
        <p:spPr>
          <a:xfrm>
            <a:off x="10414000" y="3245370"/>
            <a:ext cx="1611745" cy="11911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noNewReqs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produces no new applicable requirements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10CEF3-3813-3A1E-29C9-A1B8C84D29EB}"/>
              </a:ext>
            </a:extLst>
          </p:cNvPr>
          <p:cNvSpPr/>
          <p:nvPr/>
        </p:nvSpPr>
        <p:spPr>
          <a:xfrm>
            <a:off x="4021667" y="3487947"/>
            <a:ext cx="1509488" cy="7232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modelStd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CASE Modeling Guidelines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48EE88F-2A7C-4BEB-523A-33F633B61A5E}"/>
              </a:ext>
            </a:extLst>
          </p:cNvPr>
          <p:cNvCxnSpPr>
            <a:cxnSpLocks/>
            <a:stCxn id="48" idx="3"/>
            <a:endCxn id="2" idx="0"/>
          </p:cNvCxnSpPr>
          <p:nvPr/>
        </p:nvCxnSpPr>
        <p:spPr>
          <a:xfrm rot="5400000">
            <a:off x="7844826" y="2011386"/>
            <a:ext cx="314821" cy="2153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8BB986A-9351-6954-A402-66463917C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9167" y="3010188"/>
            <a:ext cx="314822" cy="1555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8482806-2CEE-1DE4-E9E8-BCA1CE189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91934" y="2017430"/>
            <a:ext cx="314823" cy="21410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47E9686-1CBB-A938-C476-D72E5A6BBFF3}"/>
              </a:ext>
            </a:extLst>
          </p:cNvPr>
          <p:cNvSpPr/>
          <p:nvPr/>
        </p:nvSpPr>
        <p:spPr>
          <a:xfrm rot="16200000">
            <a:off x="5541759" y="3781155"/>
            <a:ext cx="122332" cy="10819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1BCABD-5D4D-7636-33BD-CE0816ACBB1B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657021" y="3835251"/>
            <a:ext cx="176526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1C4E88C-F2F5-A6EE-3039-7B18565C7E85}"/>
              </a:ext>
            </a:extLst>
          </p:cNvPr>
          <p:cNvSpPr/>
          <p:nvPr/>
        </p:nvSpPr>
        <p:spPr>
          <a:xfrm>
            <a:off x="5243124" y="141881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B677394-AE98-C892-C0FF-1F8EF9352582}"/>
              </a:ext>
            </a:extLst>
          </p:cNvPr>
          <p:cNvSpPr/>
          <p:nvPr/>
        </p:nvSpPr>
        <p:spPr>
          <a:xfrm>
            <a:off x="930594" y="296925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843540B-E452-9D25-303C-E1232886A75B}"/>
              </a:ext>
            </a:extLst>
          </p:cNvPr>
          <p:cNvSpPr/>
          <p:nvPr/>
        </p:nvSpPr>
        <p:spPr>
          <a:xfrm>
            <a:off x="3479317" y="296925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093842C-13DB-39B9-F184-2368D1EC7304}"/>
              </a:ext>
            </a:extLst>
          </p:cNvPr>
          <p:cNvSpPr/>
          <p:nvPr/>
        </p:nvSpPr>
        <p:spPr>
          <a:xfrm>
            <a:off x="8903547" y="272239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5AE840FC-5E40-E381-1BEB-6BB3A147615C}"/>
              </a:ext>
            </a:extLst>
          </p:cNvPr>
          <p:cNvSpPr/>
          <p:nvPr/>
        </p:nvSpPr>
        <p:spPr>
          <a:xfrm>
            <a:off x="6750403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8EC37972-E5E1-BC8B-272A-ACD4408F5E0E}"/>
              </a:ext>
            </a:extLst>
          </p:cNvPr>
          <p:cNvSpPr/>
          <p:nvPr/>
        </p:nvSpPr>
        <p:spPr>
          <a:xfrm>
            <a:off x="9059087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F2AEBD5-C1E8-0C26-5C87-10F6F4393480}"/>
              </a:ext>
            </a:extLst>
          </p:cNvPr>
          <p:cNvSpPr/>
          <p:nvPr/>
        </p:nvSpPr>
        <p:spPr>
          <a:xfrm>
            <a:off x="11044612" y="44480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4CC6D4-191D-5216-B9D7-04E8324554B8}"/>
              </a:ext>
            </a:extLst>
          </p:cNvPr>
          <p:cNvSpPr/>
          <p:nvPr/>
        </p:nvSpPr>
        <p:spPr>
          <a:xfrm>
            <a:off x="5812679" y="3245368"/>
            <a:ext cx="2225969" cy="11911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wellFormedModel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analysis was performed on well-formed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that complies with modeling guidelines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BF2CDF0-C6D6-878E-90F5-7C56E69642AF}"/>
              </a:ext>
            </a:extLst>
          </p:cNvPr>
          <p:cNvGrpSpPr/>
          <p:nvPr/>
        </p:nvGrpSpPr>
        <p:grpSpPr>
          <a:xfrm>
            <a:off x="6142497" y="4826671"/>
            <a:ext cx="1498152" cy="1361097"/>
            <a:chOff x="6104916" y="5035581"/>
            <a:chExt cx="1498152" cy="136109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8BB46FA-8951-8D53-CEDA-954216228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5EBC562-4932-CA3A-463A-3B27EDB01100}"/>
                </a:ext>
              </a:extLst>
            </p:cNvPr>
            <p:cNvSpPr txBox="1"/>
            <p:nvPr/>
          </p:nvSpPr>
          <p:spPr>
            <a:xfrm>
              <a:off x="6104916" y="5466985"/>
              <a:ext cx="1498152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lintResult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Results from </a:t>
              </a:r>
              <a:r>
                <a:rPr lang="en-US" sz="1200" dirty="0" err="1">
                  <a:solidFill>
                    <a:schemeClr val="tx1"/>
                  </a:solidFill>
                </a:rPr>
                <a:t>Resolint</a:t>
              </a:r>
              <a:r>
                <a:rPr lang="en-US" sz="1200" dirty="0">
                  <a:solidFill>
                    <a:schemeClr val="tx1"/>
                  </a:solidFill>
                </a:rPr>
                <a:t> tool</a:t>
              </a:r>
            </a:p>
          </p:txBody>
        </p:sp>
      </p:grp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4F9F82E8-F7E3-8522-774E-BFBE467EA6C6}"/>
              </a:ext>
            </a:extLst>
          </p:cNvPr>
          <p:cNvSpPr/>
          <p:nvPr/>
        </p:nvSpPr>
        <p:spPr>
          <a:xfrm>
            <a:off x="6741936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864230-DCD6-A6F9-3D2B-C96A412433E0}"/>
              </a:ext>
            </a:extLst>
          </p:cNvPr>
          <p:cNvCxnSpPr>
            <a:cxnSpLocks/>
            <a:stCxn id="81" idx="3"/>
            <a:endCxn id="34" idx="0"/>
          </p:cNvCxnSpPr>
          <p:nvPr/>
        </p:nvCxnSpPr>
        <p:spPr>
          <a:xfrm flipH="1">
            <a:off x="6921437" y="465624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3BB123-47C0-F84A-FFC8-B2544E57F13A}"/>
              </a:ext>
            </a:extLst>
          </p:cNvPr>
          <p:cNvGrpSpPr/>
          <p:nvPr/>
        </p:nvGrpSpPr>
        <p:grpSpPr>
          <a:xfrm>
            <a:off x="8445499" y="4838236"/>
            <a:ext cx="1583267" cy="1361097"/>
            <a:chOff x="6104915" y="5035581"/>
            <a:chExt cx="1583267" cy="136109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24EAC4D-6EC1-5616-7675-FFC32BD2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A779A32-DDBC-3B71-D10E-281C116396F9}"/>
                </a:ext>
              </a:extLst>
            </p:cNvPr>
            <p:cNvSpPr txBox="1"/>
            <p:nvPr/>
          </p:nvSpPr>
          <p:spPr>
            <a:xfrm>
              <a:off x="6104915" y="5272244"/>
              <a:ext cx="1583267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latin typeface="Consolas" panose="020B0609020204030204" pitchFamily="49" charset="0"/>
                </a:rPr>
                <a:t>mod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Compare model modification time with analysis log</a:t>
              </a:r>
            </a:p>
          </p:txBody>
        </p:sp>
      </p:grp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981B61A-CCED-1304-A343-BEDCF85A4939}"/>
              </a:ext>
            </a:extLst>
          </p:cNvPr>
          <p:cNvSpPr/>
          <p:nvPr/>
        </p:nvSpPr>
        <p:spPr>
          <a:xfrm>
            <a:off x="9044939" y="621038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972B772-83F8-21A3-FAA9-E2F5B73FD184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9224440" y="4667809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48712C1-A6EE-D882-CC58-B802FB3E444F}"/>
              </a:ext>
            </a:extLst>
          </p:cNvPr>
          <p:cNvGrpSpPr/>
          <p:nvPr/>
        </p:nvGrpSpPr>
        <p:grpSpPr>
          <a:xfrm>
            <a:off x="10434011" y="4826671"/>
            <a:ext cx="1583267" cy="1361097"/>
            <a:chOff x="6104915" y="5035581"/>
            <a:chExt cx="1583267" cy="136109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DD61E4C-8E97-512F-7F2A-F926D0FB2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B604448-E5DB-C69B-CC82-E9B47D61DD59}"/>
                </a:ext>
              </a:extLst>
            </p:cNvPr>
            <p:cNvSpPr txBox="1"/>
            <p:nvPr/>
          </p:nvSpPr>
          <p:spPr>
            <a:xfrm>
              <a:off x="6104915" y="5466985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newReqResult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No new </a:t>
              </a:r>
              <a:r>
                <a:rPr lang="en-US" sz="1200" dirty="0" err="1">
                  <a:solidFill>
                    <a:schemeClr val="tx1"/>
                  </a:solidFill>
                </a:rPr>
                <a:t>reqs</a:t>
              </a:r>
              <a:r>
                <a:rPr lang="en-US" sz="1200" dirty="0">
                  <a:solidFill>
                    <a:schemeClr val="tx1"/>
                  </a:solidFill>
                </a:rPr>
                <a:t> in analysis log</a:t>
              </a:r>
            </a:p>
          </p:txBody>
        </p:sp>
      </p:grp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04D824DE-4C76-384F-76FE-C3AD49DBE666}"/>
              </a:ext>
            </a:extLst>
          </p:cNvPr>
          <p:cNvSpPr/>
          <p:nvPr/>
        </p:nvSpPr>
        <p:spPr>
          <a:xfrm>
            <a:off x="11033451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D98C217-3855-6464-EF34-4D1D9D7461AA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11212952" y="465624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E9998B6-B7FA-FFA0-5D42-DFE1EDB633D4}"/>
              </a:ext>
            </a:extLst>
          </p:cNvPr>
          <p:cNvGrpSpPr/>
          <p:nvPr/>
        </p:nvGrpSpPr>
        <p:grpSpPr>
          <a:xfrm>
            <a:off x="314220" y="4826671"/>
            <a:ext cx="1583267" cy="1361097"/>
            <a:chOff x="6104915" y="5035581"/>
            <a:chExt cx="1583267" cy="136109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F670CB5-09DE-71AE-CE31-2E1ECD79D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8B8E46E-6DA2-3D53-1E96-7255453081F5}"/>
                </a:ext>
              </a:extLst>
            </p:cNvPr>
            <p:cNvSpPr txBox="1"/>
            <p:nvPr/>
          </p:nvSpPr>
          <p:spPr>
            <a:xfrm>
              <a:off x="6104915" y="5466985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reviewResult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Requirement </a:t>
              </a:r>
            </a:p>
            <a:p>
              <a:pPr algn="ctr"/>
              <a:r>
                <a:rPr lang="en-US" sz="1200" dirty="0"/>
                <a:t>r</a:t>
              </a:r>
              <a:r>
                <a:rPr lang="en-US" sz="1200" dirty="0">
                  <a:solidFill>
                    <a:schemeClr val="tx1"/>
                  </a:solidFill>
                </a:rPr>
                <a:t>eview </a:t>
              </a:r>
              <a:r>
                <a:rPr lang="en-US" sz="1200" dirty="0"/>
                <a:t>result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83989B41-2C51-F3EA-91E6-E780458B15E7}"/>
              </a:ext>
            </a:extLst>
          </p:cNvPr>
          <p:cNvSpPr/>
          <p:nvPr/>
        </p:nvSpPr>
        <p:spPr>
          <a:xfrm>
            <a:off x="913660" y="619882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D03BC84-7747-AC55-3E81-18ED426EE42A}"/>
              </a:ext>
            </a:extLst>
          </p:cNvPr>
          <p:cNvCxnSpPr>
            <a:cxnSpLocks/>
            <a:stCxn id="46" idx="3"/>
            <a:endCxn id="105" idx="0"/>
          </p:cNvCxnSpPr>
          <p:nvPr/>
        </p:nvCxnSpPr>
        <p:spPr>
          <a:xfrm flipH="1">
            <a:off x="1093161" y="3177409"/>
            <a:ext cx="12693" cy="16492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11D85F0-ECDD-0528-EE16-47BD62971679}"/>
              </a:ext>
            </a:extLst>
          </p:cNvPr>
          <p:cNvGrpSpPr/>
          <p:nvPr/>
        </p:nvGrpSpPr>
        <p:grpSpPr>
          <a:xfrm>
            <a:off x="2864318" y="4835138"/>
            <a:ext cx="1583267" cy="1361097"/>
            <a:chOff x="6104915" y="5035581"/>
            <a:chExt cx="1583267" cy="136109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60C3E71-885B-5E11-6A53-B9673B819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4645" y="5035581"/>
              <a:ext cx="1438422" cy="13610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C369B84-A45D-BB37-1F71-420D1C2FA735}"/>
                </a:ext>
              </a:extLst>
            </p:cNvPr>
            <p:cNvSpPr txBox="1"/>
            <p:nvPr/>
          </p:nvSpPr>
          <p:spPr>
            <a:xfrm>
              <a:off x="6104915" y="5433117"/>
              <a:ext cx="158326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tx1"/>
                  </a:solidFill>
                </a:rPr>
                <a:t>Sln</a:t>
              </a:r>
              <a:r>
                <a:rPr lang="en-US" sz="1200" dirty="0">
                  <a:solidFill>
                    <a:schemeClr val="tx1"/>
                  </a:solidFill>
                </a:rPr>
                <a:t>: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importResult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 Import results from analysis log</a:t>
              </a:r>
            </a:p>
          </p:txBody>
        </p:sp>
      </p:grp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F6B8B03-563E-CAFE-A78E-8A3D4D6970AC}"/>
              </a:ext>
            </a:extLst>
          </p:cNvPr>
          <p:cNvSpPr/>
          <p:nvPr/>
        </p:nvSpPr>
        <p:spPr>
          <a:xfrm>
            <a:off x="3472225" y="6207288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49C27E-716D-389F-F633-E01821046DA2}"/>
              </a:ext>
            </a:extLst>
          </p:cNvPr>
          <p:cNvCxnSpPr>
            <a:cxnSpLocks/>
          </p:cNvCxnSpPr>
          <p:nvPr/>
        </p:nvCxnSpPr>
        <p:spPr>
          <a:xfrm flipH="1">
            <a:off x="3651726" y="3185876"/>
            <a:ext cx="12693" cy="16492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069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6A13F0-7286-CD71-EDE5-42161EC5D39F}"/>
              </a:ext>
            </a:extLst>
          </p:cNvPr>
          <p:cNvCxnSpPr>
            <a:cxnSpLocks/>
            <a:stCxn id="2" idx="3"/>
            <a:endCxn id="14" idx="0"/>
          </p:cNvCxnSpPr>
          <p:nvPr/>
        </p:nvCxnSpPr>
        <p:spPr>
          <a:xfrm rot="16200000" flipH="1">
            <a:off x="6703054" y="458438"/>
            <a:ext cx="245992" cy="23549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1C4F8E-E53F-DDD7-C634-198EF3925A53}"/>
              </a:ext>
            </a:extLst>
          </p:cNvPr>
          <p:cNvSpPr/>
          <p:nvPr/>
        </p:nvSpPr>
        <p:spPr>
          <a:xfrm>
            <a:off x="1871134" y="635001"/>
            <a:ext cx="2016834" cy="50742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reqFilter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71B185-21C8-6D1F-E84A-E0D3362CF71D}"/>
              </a:ext>
            </a:extLst>
          </p:cNvPr>
          <p:cNvSpPr/>
          <p:nvPr/>
        </p:nvSpPr>
        <p:spPr>
          <a:xfrm>
            <a:off x="6496470" y="1758914"/>
            <a:ext cx="3014119" cy="753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formalVerification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Formal verification that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reqFilter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894C33-2749-6477-7925-839B5A0E5337}"/>
              </a:ext>
            </a:extLst>
          </p:cNvPr>
          <p:cNvSpPr/>
          <p:nvPr/>
        </p:nvSpPr>
        <p:spPr>
          <a:xfrm>
            <a:off x="182522" y="1762752"/>
            <a:ext cx="2659262" cy="753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filterAdded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 CASE 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is properly added to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935DC26-61F8-5A04-A4F1-E20193564D97}"/>
              </a:ext>
            </a:extLst>
          </p:cNvPr>
          <p:cNvCxnSpPr>
            <a:cxnSpLocks/>
            <a:stCxn id="2" idx="3"/>
            <a:endCxn id="19" idx="0"/>
          </p:cNvCxnSpPr>
          <p:nvPr/>
        </p:nvCxnSpPr>
        <p:spPr>
          <a:xfrm rot="5400000">
            <a:off x="3455447" y="-430371"/>
            <a:ext cx="249830" cy="41364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B7C547-8E0C-98BF-A259-FDEFE7BDAAB1}"/>
              </a:ext>
            </a:extLst>
          </p:cNvPr>
          <p:cNvSpPr/>
          <p:nvPr/>
        </p:nvSpPr>
        <p:spPr>
          <a:xfrm>
            <a:off x="7408733" y="635001"/>
            <a:ext cx="2361795" cy="5210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Target component in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8323BC-FF11-C8F1-4656-53681429CEE4}"/>
              </a:ext>
            </a:extLst>
          </p:cNvPr>
          <p:cNvSpPr/>
          <p:nvPr/>
        </p:nvSpPr>
        <p:spPr>
          <a:xfrm>
            <a:off x="-416599" y="2979537"/>
            <a:ext cx="1899248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filterExists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exists on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r>
              <a:rPr lang="en-US" sz="1400" dirty="0">
                <a:solidFill>
                  <a:schemeClr val="tx1"/>
                </a:solidFill>
              </a:rPr>
              <a:t>} in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EE2CEA-96F6-DE15-DD70-C6432E2E1CDF}"/>
              </a:ext>
            </a:extLst>
          </p:cNvPr>
          <p:cNvSpPr/>
          <p:nvPr/>
        </p:nvSpPr>
        <p:spPr>
          <a:xfrm>
            <a:off x="1586001" y="2979538"/>
            <a:ext cx="1780711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notBypassed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cannot be bypassed in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4048C02-CD80-8633-D240-7C729C6ABBE1}"/>
              </a:ext>
            </a:extLst>
          </p:cNvPr>
          <p:cNvSpPr/>
          <p:nvPr/>
        </p:nvSpPr>
        <p:spPr>
          <a:xfrm>
            <a:off x="8255066" y="2992433"/>
            <a:ext cx="2116368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verifPassed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Formal verification is run on current version of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and passes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5E7B40-72E8-817D-12AE-CB100A20F9A6}"/>
              </a:ext>
            </a:extLst>
          </p:cNvPr>
          <p:cNvSpPr/>
          <p:nvPr/>
        </p:nvSpPr>
        <p:spPr>
          <a:xfrm>
            <a:off x="10501199" y="2992434"/>
            <a:ext cx="1926856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verifReview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Formal verification results were reviewed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A66E7AF-258F-D632-901A-5BACC0925FDB}"/>
              </a:ext>
            </a:extLst>
          </p:cNvPr>
          <p:cNvSpPr/>
          <p:nvPr/>
        </p:nvSpPr>
        <p:spPr>
          <a:xfrm>
            <a:off x="3562263" y="4414023"/>
            <a:ext cx="2114620" cy="9784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contractsExist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Filter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flt</a:t>
            </a:r>
            <a:r>
              <a:rPr lang="en-US" sz="1400" dirty="0">
                <a:solidFill>
                  <a:schemeClr val="tx1"/>
                </a:solidFill>
              </a:rPr>
              <a:t>} and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targetComp</a:t>
            </a:r>
            <a:r>
              <a:rPr lang="en-US" sz="1400" dirty="0">
                <a:solidFill>
                  <a:schemeClr val="tx1"/>
                </a:solidFill>
              </a:rPr>
              <a:t>} have contracts specified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FE0305-68C8-B620-EB93-A737F4A75751}"/>
              </a:ext>
            </a:extLst>
          </p:cNvPr>
          <p:cNvCxnSpPr>
            <a:cxnSpLocks/>
            <a:stCxn id="46" idx="3"/>
            <a:endCxn id="180" idx="0"/>
          </p:cNvCxnSpPr>
          <p:nvPr/>
        </p:nvCxnSpPr>
        <p:spPr>
          <a:xfrm rot="5400000">
            <a:off x="7060738" y="2048798"/>
            <a:ext cx="262334" cy="1623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F30C36-83E5-F28D-417F-59369F6DEB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26801" y="2205984"/>
            <a:ext cx="263178" cy="1309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663E76E-4E2B-B5CF-138C-BB6C6FBFD1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02492" y="1130298"/>
            <a:ext cx="263179" cy="34610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3455B02-3DFF-1C3B-2043-0A0E93BC51A3}"/>
              </a:ext>
            </a:extLst>
          </p:cNvPr>
          <p:cNvCxnSpPr>
            <a:cxnSpLocks/>
          </p:cNvCxnSpPr>
          <p:nvPr/>
        </p:nvCxnSpPr>
        <p:spPr>
          <a:xfrm rot="5400000">
            <a:off x="899367" y="2366752"/>
            <a:ext cx="246445" cy="9791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C2CBBB2-52A4-DE0E-7F20-9CBDBB507E6F}"/>
              </a:ext>
            </a:extLst>
          </p:cNvPr>
          <p:cNvCxnSpPr>
            <a:cxnSpLocks/>
            <a:stCxn id="48" idx="3"/>
            <a:endCxn id="26" idx="0"/>
          </p:cNvCxnSpPr>
          <p:nvPr/>
        </p:nvCxnSpPr>
        <p:spPr>
          <a:xfrm rot="16200000" flipH="1">
            <a:off x="1871032" y="2374213"/>
            <a:ext cx="246446" cy="964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612F59-D648-3E47-F300-B6E9336E05A3}"/>
              </a:ext>
            </a:extLst>
          </p:cNvPr>
          <p:cNvSpPr/>
          <p:nvPr/>
        </p:nvSpPr>
        <p:spPr>
          <a:xfrm>
            <a:off x="5473310" y="130477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F10E70B-214C-7DE2-7AD1-88B470F7667C}"/>
              </a:ext>
            </a:extLst>
          </p:cNvPr>
          <p:cNvSpPr/>
          <p:nvPr/>
        </p:nvSpPr>
        <p:spPr>
          <a:xfrm rot="16200000">
            <a:off x="3908235" y="870860"/>
            <a:ext cx="122332" cy="10819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15AEB7-F732-0A66-9CAA-47D6AAFCABF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23497" y="924956"/>
            <a:ext cx="176526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FB8990-F667-FDE9-2F19-8DDC76E8D54C}"/>
              </a:ext>
            </a:extLst>
          </p:cNvPr>
          <p:cNvGrpSpPr/>
          <p:nvPr/>
        </p:nvGrpSpPr>
        <p:grpSpPr>
          <a:xfrm rot="10800000">
            <a:off x="7098784" y="863790"/>
            <a:ext cx="284718" cy="122332"/>
            <a:chOff x="4952729" y="4315951"/>
            <a:chExt cx="284718" cy="122332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08C0669-A41E-461A-E2EA-1CCEF12AEE4C}"/>
                </a:ext>
              </a:extLst>
            </p:cNvPr>
            <p:cNvSpPr/>
            <p:nvPr/>
          </p:nvSpPr>
          <p:spPr>
            <a:xfrm rot="16200000">
              <a:off x="4945659" y="4323021"/>
              <a:ext cx="122332" cy="1081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F56E1F-0970-BBF6-6B18-098E5FB39C7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5060921" y="4377117"/>
              <a:ext cx="1765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4CF3C7-6CCD-C34A-F620-53A5C64D1E46}"/>
              </a:ext>
            </a:extLst>
          </p:cNvPr>
          <p:cNvSpPr/>
          <p:nvPr/>
        </p:nvSpPr>
        <p:spPr>
          <a:xfrm>
            <a:off x="4211267" y="541868"/>
            <a:ext cx="2874606" cy="753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reqSatisfiedInModel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CAD4076-006C-9745-62A9-127A11D39E99}"/>
              </a:ext>
            </a:extLst>
          </p:cNvPr>
          <p:cNvSpPr/>
          <p:nvPr/>
        </p:nvSpPr>
        <p:spPr>
          <a:xfrm>
            <a:off x="7828269" y="252110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0A55DD6-6656-D0E7-A04F-599CBA5D11F6}"/>
              </a:ext>
            </a:extLst>
          </p:cNvPr>
          <p:cNvSpPr/>
          <p:nvPr/>
        </p:nvSpPr>
        <p:spPr>
          <a:xfrm>
            <a:off x="1336893" y="252494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4EDF1EA-B829-BE03-5A69-25B8E7D9B489}"/>
              </a:ext>
            </a:extLst>
          </p:cNvPr>
          <p:cNvSpPr/>
          <p:nvPr/>
        </p:nvSpPr>
        <p:spPr>
          <a:xfrm>
            <a:off x="8428015" y="117086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70BFEA76-FDF0-2BFC-3F16-2C1E4D0FB48C}"/>
              </a:ext>
            </a:extLst>
          </p:cNvPr>
          <p:cNvSpPr/>
          <p:nvPr/>
        </p:nvSpPr>
        <p:spPr>
          <a:xfrm>
            <a:off x="4446363" y="540779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2014DB6B-5139-9F8F-3F0E-B7C1A2821C4A}"/>
              </a:ext>
            </a:extLst>
          </p:cNvPr>
          <p:cNvSpPr/>
          <p:nvPr/>
        </p:nvSpPr>
        <p:spPr>
          <a:xfrm>
            <a:off x="9137115" y="397086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B83951CB-7437-819C-A15E-36907DFD6ED9}"/>
              </a:ext>
            </a:extLst>
          </p:cNvPr>
          <p:cNvSpPr/>
          <p:nvPr/>
        </p:nvSpPr>
        <p:spPr>
          <a:xfrm>
            <a:off x="11289367" y="397086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EB031292-6EFB-D266-BB27-CB80ED7CCA02}"/>
              </a:ext>
            </a:extLst>
          </p:cNvPr>
          <p:cNvSpPr/>
          <p:nvPr/>
        </p:nvSpPr>
        <p:spPr>
          <a:xfrm>
            <a:off x="357765" y="397470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72C591AE-0C7E-9D6D-B6F9-C31C2239DD19}"/>
              </a:ext>
            </a:extLst>
          </p:cNvPr>
          <p:cNvSpPr/>
          <p:nvPr/>
        </p:nvSpPr>
        <p:spPr>
          <a:xfrm>
            <a:off x="2301096" y="397470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DFEEC9E-D362-04FA-F61D-030750139E03}"/>
              </a:ext>
            </a:extLst>
          </p:cNvPr>
          <p:cNvSpPr>
            <a:spLocks noChangeAspect="1"/>
          </p:cNvSpPr>
          <p:nvPr/>
        </p:nvSpPr>
        <p:spPr>
          <a:xfrm>
            <a:off x="3905348" y="5786367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ADA8C5-9C4A-0C69-B0A2-95AF957343A5}"/>
              </a:ext>
            </a:extLst>
          </p:cNvPr>
          <p:cNvSpPr txBox="1"/>
          <p:nvPr/>
        </p:nvSpPr>
        <p:spPr>
          <a:xfrm>
            <a:off x="3828684" y="6217771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contractSpec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15179288-6F43-B7C9-EF28-718BEA574719}"/>
              </a:ext>
            </a:extLst>
          </p:cNvPr>
          <p:cNvSpPr/>
          <p:nvPr/>
        </p:nvSpPr>
        <p:spPr>
          <a:xfrm>
            <a:off x="4445058" y="7158517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E4D9CA-404B-3759-85F2-F4F885CB5A60}"/>
              </a:ext>
            </a:extLst>
          </p:cNvPr>
          <p:cNvCxnSpPr>
            <a:cxnSpLocks/>
            <a:stCxn id="153" idx="3"/>
            <a:endCxn id="158" idx="0"/>
          </p:cNvCxnSpPr>
          <p:nvPr/>
        </p:nvCxnSpPr>
        <p:spPr>
          <a:xfrm>
            <a:off x="4621623" y="5615941"/>
            <a:ext cx="2936" cy="1704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C31D671B-2B2F-C3EC-D207-F0E4223BC899}"/>
              </a:ext>
            </a:extLst>
          </p:cNvPr>
          <p:cNvSpPr>
            <a:spLocks noChangeAspect="1"/>
          </p:cNvSpPr>
          <p:nvPr/>
        </p:nvSpPr>
        <p:spPr>
          <a:xfrm>
            <a:off x="8584557" y="4349443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965592-4280-5CD0-2EE1-6CDBE8E1BD4D}"/>
              </a:ext>
            </a:extLst>
          </p:cNvPr>
          <p:cNvSpPr txBox="1"/>
          <p:nvPr/>
        </p:nvSpPr>
        <p:spPr>
          <a:xfrm>
            <a:off x="8524827" y="4780847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agreeCheck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0222D324-1890-A17A-C6C9-28AED1783500}"/>
              </a:ext>
            </a:extLst>
          </p:cNvPr>
          <p:cNvSpPr/>
          <p:nvPr/>
        </p:nvSpPr>
        <p:spPr>
          <a:xfrm>
            <a:off x="9124267" y="57215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98F4953-F551-13B1-B825-413492296F00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9303768" y="4179016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5CD6CDE0-26DE-5F2D-89A7-B7094545F28F}"/>
              </a:ext>
            </a:extLst>
          </p:cNvPr>
          <p:cNvSpPr>
            <a:spLocks noChangeAspect="1"/>
          </p:cNvSpPr>
          <p:nvPr/>
        </p:nvSpPr>
        <p:spPr>
          <a:xfrm>
            <a:off x="10735009" y="4352321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B4C0CD0-06C6-6555-1725-CB6ECB47C6A1}"/>
              </a:ext>
            </a:extLst>
          </p:cNvPr>
          <p:cNvSpPr txBox="1"/>
          <p:nvPr/>
        </p:nvSpPr>
        <p:spPr>
          <a:xfrm>
            <a:off x="10675279" y="4783725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agreeReview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AGREE review result</a:t>
            </a:r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A4BE53AC-7A26-8CB5-61B7-9E2F17C4E618}"/>
              </a:ext>
            </a:extLst>
          </p:cNvPr>
          <p:cNvSpPr/>
          <p:nvPr/>
        </p:nvSpPr>
        <p:spPr>
          <a:xfrm>
            <a:off x="11274719" y="572447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14F47F1-60DC-DBF6-E333-F7A63665E3A2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11454220" y="4181894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B2EBE046-96C4-7BFB-23A1-8D6A78F536B5}"/>
              </a:ext>
            </a:extLst>
          </p:cNvPr>
          <p:cNvSpPr>
            <a:spLocks noChangeAspect="1"/>
          </p:cNvSpPr>
          <p:nvPr/>
        </p:nvSpPr>
        <p:spPr>
          <a:xfrm>
            <a:off x="-192802" y="4353280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6CA351-721D-3FD7-68BF-5C2B7EBA77EE}"/>
              </a:ext>
            </a:extLst>
          </p:cNvPr>
          <p:cNvSpPr txBox="1"/>
          <p:nvPr/>
        </p:nvSpPr>
        <p:spPr>
          <a:xfrm>
            <a:off x="-252532" y="4784684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exists</a:t>
            </a: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8F1F8F65-9B0D-4C79-8604-043817AD9884}"/>
              </a:ext>
            </a:extLst>
          </p:cNvPr>
          <p:cNvSpPr/>
          <p:nvPr/>
        </p:nvSpPr>
        <p:spPr>
          <a:xfrm>
            <a:off x="346908" y="5725430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6BF0FDE-6242-01A3-0016-492196EED608}"/>
              </a:ext>
            </a:extLst>
          </p:cNvPr>
          <p:cNvCxnSpPr>
            <a:cxnSpLocks/>
            <a:endCxn id="170" idx="0"/>
          </p:cNvCxnSpPr>
          <p:nvPr/>
        </p:nvCxnSpPr>
        <p:spPr>
          <a:xfrm flipH="1">
            <a:off x="526409" y="4182853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0A1A716F-E8E3-851F-A0E3-4E1500B75B09}"/>
              </a:ext>
            </a:extLst>
          </p:cNvPr>
          <p:cNvSpPr>
            <a:spLocks noChangeAspect="1"/>
          </p:cNvSpPr>
          <p:nvPr/>
        </p:nvSpPr>
        <p:spPr>
          <a:xfrm>
            <a:off x="1761386" y="4364624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145AF2E-74C5-FD93-1FE7-4997CBE89494}"/>
              </a:ext>
            </a:extLst>
          </p:cNvPr>
          <p:cNvSpPr txBox="1"/>
          <p:nvPr/>
        </p:nvSpPr>
        <p:spPr>
          <a:xfrm>
            <a:off x="1701656" y="4796028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notBypassed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Resolute</a:t>
            </a:r>
          </a:p>
        </p:txBody>
      </p:sp>
      <p:sp>
        <p:nvSpPr>
          <p:cNvPr id="176" name="Isosceles Triangle 175">
            <a:extLst>
              <a:ext uri="{FF2B5EF4-FFF2-40B4-BE49-F238E27FC236}">
                <a16:creationId xmlns:a16="http://schemas.microsoft.com/office/drawing/2014/main" id="{21D5FCA1-005E-16AE-57EE-A7F153AB9970}"/>
              </a:ext>
            </a:extLst>
          </p:cNvPr>
          <p:cNvSpPr/>
          <p:nvPr/>
        </p:nvSpPr>
        <p:spPr>
          <a:xfrm>
            <a:off x="2301096" y="5736774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3FD491F-E1FD-14BB-8D01-BC048CB332FE}"/>
              </a:ext>
            </a:extLst>
          </p:cNvPr>
          <p:cNvCxnSpPr>
            <a:cxnSpLocks/>
            <a:endCxn id="174" idx="0"/>
          </p:cNvCxnSpPr>
          <p:nvPr/>
        </p:nvCxnSpPr>
        <p:spPr>
          <a:xfrm flipH="1">
            <a:off x="2480597" y="4194197"/>
            <a:ext cx="4226" cy="170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A2F28C79-1ABA-97E9-99D1-A67014F50E6A}"/>
              </a:ext>
            </a:extLst>
          </p:cNvPr>
          <p:cNvSpPr/>
          <p:nvPr/>
        </p:nvSpPr>
        <p:spPr>
          <a:xfrm>
            <a:off x="4973940" y="2991589"/>
            <a:ext cx="2812681" cy="9625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reqFormat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seqReq</a:t>
            </a:r>
            <a:r>
              <a:rPr lang="en-US" sz="1400" dirty="0">
                <a:solidFill>
                  <a:schemeClr val="tx1"/>
                </a:solidFill>
              </a:rPr>
              <a:t>} is stated in terms of component interfaces and publicly disclosed local state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8F4E039-D827-AEBC-3DA4-DDB4075C4852}"/>
              </a:ext>
            </a:extLst>
          </p:cNvPr>
          <p:cNvSpPr/>
          <p:nvPr/>
        </p:nvSpPr>
        <p:spPr>
          <a:xfrm>
            <a:off x="5862343" y="4415953"/>
            <a:ext cx="2424414" cy="96321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validFormalSpec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formally specified behavior is validated to align with the requirements intent</a:t>
            </a:r>
          </a:p>
        </p:txBody>
      </p:sp>
      <p:cxnSp>
        <p:nvCxnSpPr>
          <p:cNvPr id="183" name="Connector: Elbow 53">
            <a:extLst>
              <a:ext uri="{FF2B5EF4-FFF2-40B4-BE49-F238E27FC236}">
                <a16:creationId xmlns:a16="http://schemas.microsoft.com/office/drawing/2014/main" id="{3E704764-26C2-2566-3D70-35F51ECD9C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8948" y="3950350"/>
            <a:ext cx="236937" cy="6942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2D3C2DD8-344D-C204-08B2-889E2E9EDC74}"/>
              </a:ext>
            </a:extLst>
          </p:cNvPr>
          <p:cNvSpPr/>
          <p:nvPr/>
        </p:nvSpPr>
        <p:spPr>
          <a:xfrm>
            <a:off x="6205020" y="3970865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B6C06F85-D5CB-1590-8EEF-DE45D3B1F216}"/>
              </a:ext>
            </a:extLst>
          </p:cNvPr>
          <p:cNvSpPr/>
          <p:nvPr/>
        </p:nvSpPr>
        <p:spPr>
          <a:xfrm>
            <a:off x="6899290" y="5392456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95" name="Connector: Elbow 53">
            <a:extLst>
              <a:ext uri="{FF2B5EF4-FFF2-40B4-BE49-F238E27FC236}">
                <a16:creationId xmlns:a16="http://schemas.microsoft.com/office/drawing/2014/main" id="{964AB4A5-6B3F-9CF1-4755-09FD248EB68B}"/>
              </a:ext>
            </a:extLst>
          </p:cNvPr>
          <p:cNvCxnSpPr>
            <a:cxnSpLocks/>
            <a:stCxn id="184" idx="3"/>
            <a:endCxn id="33" idx="0"/>
          </p:cNvCxnSpPr>
          <p:nvPr/>
        </p:nvCxnSpPr>
        <p:spPr>
          <a:xfrm rot="5400000">
            <a:off x="5382424" y="3416166"/>
            <a:ext cx="235007" cy="17607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CED021E-4D03-5B54-BD9C-648F94ED7C82}"/>
              </a:ext>
            </a:extLst>
          </p:cNvPr>
          <p:cNvSpPr>
            <a:spLocks noChangeAspect="1"/>
          </p:cNvSpPr>
          <p:nvPr/>
        </p:nvSpPr>
        <p:spPr>
          <a:xfrm>
            <a:off x="6356892" y="5755461"/>
            <a:ext cx="1438422" cy="13610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4431B15-0447-E48E-B7E0-425D1CA5918E}"/>
              </a:ext>
            </a:extLst>
          </p:cNvPr>
          <p:cNvSpPr txBox="1"/>
          <p:nvPr/>
        </p:nvSpPr>
        <p:spPr>
          <a:xfrm>
            <a:off x="6280228" y="6152997"/>
            <a:ext cx="158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</a:rPr>
              <a:t>Sln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validSpec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 Verified by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65CFF9E5-4947-402B-0270-1CAFDCB46D85}"/>
              </a:ext>
            </a:extLst>
          </p:cNvPr>
          <p:cNvSpPr/>
          <p:nvPr/>
        </p:nvSpPr>
        <p:spPr>
          <a:xfrm>
            <a:off x="6888135" y="7127611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C4AAB26-68DB-C504-5B9B-413EE2A092DB}"/>
              </a:ext>
            </a:extLst>
          </p:cNvPr>
          <p:cNvCxnSpPr>
            <a:cxnSpLocks/>
            <a:stCxn id="186" idx="3"/>
            <a:endCxn id="201" idx="0"/>
          </p:cNvCxnSpPr>
          <p:nvPr/>
        </p:nvCxnSpPr>
        <p:spPr>
          <a:xfrm>
            <a:off x="7074550" y="5600607"/>
            <a:ext cx="1553" cy="1548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8545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4138960" y="1212"/>
            <a:ext cx="3574434" cy="7309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reqSatisfiedInImpl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realization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1368303" y="1246897"/>
            <a:ext cx="3192695" cy="837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deployedSWComp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Deployed software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8DD09-8B87-6D5D-45FB-868A8800833E}"/>
              </a:ext>
            </a:extLst>
          </p:cNvPr>
          <p:cNvSpPr/>
          <p:nvPr/>
        </p:nvSpPr>
        <p:spPr>
          <a:xfrm>
            <a:off x="5641213" y="1246897"/>
            <a:ext cx="2730357" cy="7298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platformComps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Platform components guarantee required properties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8575513" y="1246900"/>
            <a:ext cx="2730357" cy="729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sysI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mplSatReqs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Implementation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61" idx="3"/>
            <a:endCxn id="11" idx="0"/>
          </p:cNvCxnSpPr>
          <p:nvPr/>
        </p:nvCxnSpPr>
        <p:spPr>
          <a:xfrm rot="5400000">
            <a:off x="4297702" y="-381578"/>
            <a:ext cx="295424" cy="29615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E04F7B-473C-3517-D8C0-2F6B79CDF701}"/>
              </a:ext>
            </a:extLst>
          </p:cNvPr>
          <p:cNvCxnSpPr>
            <a:cxnSpLocks/>
            <a:stCxn id="61" idx="3"/>
            <a:endCxn id="12" idx="0"/>
          </p:cNvCxnSpPr>
          <p:nvPr/>
        </p:nvCxnSpPr>
        <p:spPr>
          <a:xfrm rot="16200000" flipH="1">
            <a:off x="6318572" y="559077"/>
            <a:ext cx="295424" cy="10802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61" idx="3"/>
            <a:endCxn id="13" idx="0"/>
          </p:cNvCxnSpPr>
          <p:nvPr/>
        </p:nvCxnSpPr>
        <p:spPr>
          <a:xfrm rot="16200000" flipH="1">
            <a:off x="7785721" y="-908072"/>
            <a:ext cx="295427" cy="40145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794650" y="2639626"/>
            <a:ext cx="2676953" cy="9510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6751236" y="2641029"/>
            <a:ext cx="2842377" cy="9496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5A83D1-3DD1-7F65-36F2-A62C8778BAD8}"/>
              </a:ext>
            </a:extLst>
          </p:cNvPr>
          <p:cNvSpPr/>
          <p:nvPr/>
        </p:nvSpPr>
        <p:spPr>
          <a:xfrm>
            <a:off x="3686731" y="2639626"/>
            <a:ext cx="2845877" cy="9510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aadlSemantics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AADL runtime infrastructure code satisfies AADL port and threading semantics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E859C2-F836-8DD6-0B73-A3E3ACEF71A3}"/>
              </a:ext>
            </a:extLst>
          </p:cNvPr>
          <p:cNvCxnSpPr>
            <a:cxnSpLocks/>
            <a:stCxn id="70" idx="3"/>
            <a:endCxn id="34" idx="0"/>
          </p:cNvCxnSpPr>
          <p:nvPr/>
        </p:nvCxnSpPr>
        <p:spPr>
          <a:xfrm rot="5400000">
            <a:off x="2423569" y="2020702"/>
            <a:ext cx="328482" cy="9093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D19555-E21A-101C-97B0-144B96B2FB4B}"/>
              </a:ext>
            </a:extLst>
          </p:cNvPr>
          <p:cNvCxnSpPr>
            <a:cxnSpLocks/>
            <a:stCxn id="70" idx="3"/>
            <a:endCxn id="41" idx="0"/>
          </p:cNvCxnSpPr>
          <p:nvPr/>
        </p:nvCxnSpPr>
        <p:spPr>
          <a:xfrm rot="16200000" flipH="1">
            <a:off x="3911840" y="1441796"/>
            <a:ext cx="328482" cy="20671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FE10C0-F5EF-F52E-4A2E-67F75CCAE3D4}"/>
              </a:ext>
            </a:extLst>
          </p:cNvPr>
          <p:cNvCxnSpPr>
            <a:cxnSpLocks/>
            <a:stCxn id="70" idx="3"/>
            <a:endCxn id="36" idx="0"/>
          </p:cNvCxnSpPr>
          <p:nvPr/>
        </p:nvCxnSpPr>
        <p:spPr>
          <a:xfrm rot="16200000" flipH="1">
            <a:off x="5442517" y="-88880"/>
            <a:ext cx="329885" cy="51299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305C16E-6614-1538-90A5-43FEEC8D6366}"/>
              </a:ext>
            </a:extLst>
          </p:cNvPr>
          <p:cNvSpPr/>
          <p:nvPr/>
        </p:nvSpPr>
        <p:spPr>
          <a:xfrm>
            <a:off x="5750917" y="74332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FF49709-DAAF-9F57-8008-E4CA246C8633}"/>
              </a:ext>
            </a:extLst>
          </p:cNvPr>
          <p:cNvSpPr/>
          <p:nvPr/>
        </p:nvSpPr>
        <p:spPr>
          <a:xfrm>
            <a:off x="2867233" y="21029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641823F9-8487-E192-F066-62C3A22AFA38}"/>
              </a:ext>
            </a:extLst>
          </p:cNvPr>
          <p:cNvSpPr/>
          <p:nvPr/>
        </p:nvSpPr>
        <p:spPr>
          <a:xfrm>
            <a:off x="5641214" y="1974165"/>
            <a:ext cx="272719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Platform Components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CFC7BBF-5BA7-6258-6389-2CF6AF88F603}"/>
              </a:ext>
            </a:extLst>
          </p:cNvPr>
          <p:cNvSpPr/>
          <p:nvPr/>
        </p:nvSpPr>
        <p:spPr>
          <a:xfrm>
            <a:off x="5747612" y="2084072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DA3248B-03A2-638A-AF95-C402E33E5CCB}"/>
              </a:ext>
            </a:extLst>
          </p:cNvPr>
          <p:cNvSpPr/>
          <p:nvPr/>
        </p:nvSpPr>
        <p:spPr>
          <a:xfrm>
            <a:off x="5747612" y="2037391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098A1B1-F7BC-A743-B9F3-D2EF1FEDAA18}"/>
              </a:ext>
            </a:extLst>
          </p:cNvPr>
          <p:cNvSpPr/>
          <p:nvPr/>
        </p:nvSpPr>
        <p:spPr>
          <a:xfrm>
            <a:off x="8575513" y="1974165"/>
            <a:ext cx="272719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System Implementation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E4BBFA-4E91-3D75-AF82-E2FDAF14782B}"/>
              </a:ext>
            </a:extLst>
          </p:cNvPr>
          <p:cNvSpPr/>
          <p:nvPr/>
        </p:nvSpPr>
        <p:spPr>
          <a:xfrm>
            <a:off x="8685825" y="2084072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FBBDDF3-0EC4-4C6F-DE43-1B6F8490CD05}"/>
              </a:ext>
            </a:extLst>
          </p:cNvPr>
          <p:cNvSpPr/>
          <p:nvPr/>
        </p:nvSpPr>
        <p:spPr>
          <a:xfrm>
            <a:off x="8685825" y="2037391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762A92E-10FF-5FE1-03E5-9F01C751AB4C}"/>
              </a:ext>
            </a:extLst>
          </p:cNvPr>
          <p:cNvSpPr/>
          <p:nvPr/>
        </p:nvSpPr>
        <p:spPr>
          <a:xfrm>
            <a:off x="796230" y="3583994"/>
            <a:ext cx="2675373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Interface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1CFAB87-609E-FD94-E45F-967BF68E7B12}"/>
              </a:ext>
            </a:extLst>
          </p:cNvPr>
          <p:cNvSpPr/>
          <p:nvPr/>
        </p:nvSpPr>
        <p:spPr>
          <a:xfrm>
            <a:off x="894161" y="3702610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2EB39D9-E7FA-6CC3-47D7-FD0F1927DDCF}"/>
              </a:ext>
            </a:extLst>
          </p:cNvPr>
          <p:cNvSpPr/>
          <p:nvPr/>
        </p:nvSpPr>
        <p:spPr>
          <a:xfrm>
            <a:off x="894161" y="3655929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19E7CE45-1410-0B81-D083-3E974A2A84A5}"/>
              </a:ext>
            </a:extLst>
          </p:cNvPr>
          <p:cNvSpPr/>
          <p:nvPr/>
        </p:nvSpPr>
        <p:spPr>
          <a:xfrm>
            <a:off x="3686731" y="3583994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Semantics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1734B4-7A1D-70F8-6E08-B4158BF95282}"/>
              </a:ext>
            </a:extLst>
          </p:cNvPr>
          <p:cNvSpPr/>
          <p:nvPr/>
        </p:nvSpPr>
        <p:spPr>
          <a:xfrm>
            <a:off x="3795645" y="3702610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F5B80CD-DC3D-2310-ED0B-A00822C1FFA9}"/>
              </a:ext>
            </a:extLst>
          </p:cNvPr>
          <p:cNvSpPr/>
          <p:nvPr/>
        </p:nvSpPr>
        <p:spPr>
          <a:xfrm>
            <a:off x="3795645" y="3655929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94D2B8A-7820-8D83-727D-1142772DDA45}"/>
              </a:ext>
            </a:extLst>
          </p:cNvPr>
          <p:cNvSpPr/>
          <p:nvPr/>
        </p:nvSpPr>
        <p:spPr>
          <a:xfrm>
            <a:off x="6747736" y="3590652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Platform Deployment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0498064-A4F6-4984-A770-58681F92084A}"/>
              </a:ext>
            </a:extLst>
          </p:cNvPr>
          <p:cNvSpPr/>
          <p:nvPr/>
        </p:nvSpPr>
        <p:spPr>
          <a:xfrm>
            <a:off x="6861755" y="3709026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CEBABB3-5E7E-5137-980A-DE3A8E63308A}"/>
              </a:ext>
            </a:extLst>
          </p:cNvPr>
          <p:cNvSpPr/>
          <p:nvPr/>
        </p:nvSpPr>
        <p:spPr>
          <a:xfrm>
            <a:off x="6861755" y="3662345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13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5E075-96CA-DAEC-1169-55EA2EAC396D}"/>
              </a:ext>
            </a:extLst>
          </p:cNvPr>
          <p:cNvSpPr/>
          <p:nvPr/>
        </p:nvSpPr>
        <p:spPr>
          <a:xfrm>
            <a:off x="4138960" y="1212"/>
            <a:ext cx="3574434" cy="7309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reqSatisfiedInImpl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Security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 is satisfied in the realization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7C5EC-51B6-9B6F-0CE2-EE20F2028BE2}"/>
              </a:ext>
            </a:extLst>
          </p:cNvPr>
          <p:cNvSpPr/>
          <p:nvPr/>
        </p:nvSpPr>
        <p:spPr>
          <a:xfrm>
            <a:off x="1908237" y="1246897"/>
            <a:ext cx="3192695" cy="837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deployedSWComp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Deployed software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satisfies requirement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secReq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1D45A-25FE-8ED8-35CF-2BF6CB1BC73A}"/>
              </a:ext>
            </a:extLst>
          </p:cNvPr>
          <p:cNvSpPr/>
          <p:nvPr/>
        </p:nvSpPr>
        <p:spPr>
          <a:xfrm>
            <a:off x="8227167" y="1246900"/>
            <a:ext cx="2730357" cy="729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sysImplSatReqs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Implementation of the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sys</a:t>
            </a:r>
            <a:r>
              <a:rPr lang="en-US" sz="1400" dirty="0">
                <a:solidFill>
                  <a:schemeClr val="tx1"/>
                </a:solidFill>
              </a:rPr>
              <a:t>} model satisfies requirements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0E76A64-29D3-3822-D51F-DB6A93193419}"/>
              </a:ext>
            </a:extLst>
          </p:cNvPr>
          <p:cNvCxnSpPr>
            <a:cxnSpLocks/>
            <a:stCxn id="61" idx="3"/>
            <a:endCxn id="11" idx="0"/>
          </p:cNvCxnSpPr>
          <p:nvPr/>
        </p:nvCxnSpPr>
        <p:spPr>
          <a:xfrm rot="5400000">
            <a:off x="4567669" y="-111611"/>
            <a:ext cx="295424" cy="24215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74627A-D48B-6E95-AC32-D155BCEA8E7E}"/>
              </a:ext>
            </a:extLst>
          </p:cNvPr>
          <p:cNvCxnSpPr>
            <a:cxnSpLocks/>
            <a:stCxn id="61" idx="3"/>
            <a:endCxn id="13" idx="0"/>
          </p:cNvCxnSpPr>
          <p:nvPr/>
        </p:nvCxnSpPr>
        <p:spPr>
          <a:xfrm rot="16200000" flipH="1">
            <a:off x="7611548" y="-733899"/>
            <a:ext cx="295427" cy="36661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451E46-8E23-7595-D5D4-9171D3636B69}"/>
              </a:ext>
            </a:extLst>
          </p:cNvPr>
          <p:cNvSpPr/>
          <p:nvPr/>
        </p:nvSpPr>
        <p:spPr>
          <a:xfrm>
            <a:off x="568216" y="2639626"/>
            <a:ext cx="2676953" cy="9510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interfaceConformance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application code conforms to its declared AADL interface and requirements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1C250-B9BB-C9C5-18A3-7BFCED84A1C4}"/>
              </a:ext>
            </a:extLst>
          </p:cNvPr>
          <p:cNvSpPr/>
          <p:nvPr/>
        </p:nvSpPr>
        <p:spPr>
          <a:xfrm>
            <a:off x="6524802" y="2641029"/>
            <a:ext cx="2842377" cy="9496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platformDeployment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platform deployment context of 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achieves its required assurance properties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5A83D1-3DD1-7F65-36F2-A62C8778BAD8}"/>
              </a:ext>
            </a:extLst>
          </p:cNvPr>
          <p:cNvSpPr/>
          <p:nvPr/>
        </p:nvSpPr>
        <p:spPr>
          <a:xfrm>
            <a:off x="3460297" y="2639626"/>
            <a:ext cx="2845877" cy="9510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aadlSemantics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The component {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swComp</a:t>
            </a:r>
            <a:r>
              <a:rPr lang="en-US" sz="1400" dirty="0">
                <a:solidFill>
                  <a:schemeClr val="tx1"/>
                </a:solidFill>
              </a:rPr>
              <a:t>} AADL runtime infrastructure code satisfies AADL port and threading semantics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E859C2-F836-8DD6-0B73-A3E3ACEF71A3}"/>
              </a:ext>
            </a:extLst>
          </p:cNvPr>
          <p:cNvCxnSpPr>
            <a:cxnSpLocks/>
            <a:stCxn id="70" idx="3"/>
            <a:endCxn id="34" idx="0"/>
          </p:cNvCxnSpPr>
          <p:nvPr/>
        </p:nvCxnSpPr>
        <p:spPr>
          <a:xfrm rot="5400000">
            <a:off x="2580319" y="1637518"/>
            <a:ext cx="328482" cy="16757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D19555-E21A-101C-97B0-144B96B2FB4B}"/>
              </a:ext>
            </a:extLst>
          </p:cNvPr>
          <p:cNvCxnSpPr>
            <a:cxnSpLocks/>
            <a:stCxn id="70" idx="3"/>
            <a:endCxn id="41" idx="0"/>
          </p:cNvCxnSpPr>
          <p:nvPr/>
        </p:nvCxnSpPr>
        <p:spPr>
          <a:xfrm rot="16200000" flipH="1">
            <a:off x="4068590" y="1824980"/>
            <a:ext cx="328482" cy="13008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FE10C0-F5EF-F52E-4A2E-67F75CCAE3D4}"/>
              </a:ext>
            </a:extLst>
          </p:cNvPr>
          <p:cNvCxnSpPr>
            <a:cxnSpLocks/>
            <a:stCxn id="70" idx="3"/>
            <a:endCxn id="36" idx="0"/>
          </p:cNvCxnSpPr>
          <p:nvPr/>
        </p:nvCxnSpPr>
        <p:spPr>
          <a:xfrm rot="16200000" flipH="1">
            <a:off x="5599267" y="294304"/>
            <a:ext cx="329885" cy="43635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305C16E-6614-1538-90A5-43FEEC8D6366}"/>
              </a:ext>
            </a:extLst>
          </p:cNvPr>
          <p:cNvSpPr/>
          <p:nvPr/>
        </p:nvSpPr>
        <p:spPr>
          <a:xfrm>
            <a:off x="5750917" y="743322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FF49709-DAAF-9F57-8008-E4CA246C8633}"/>
              </a:ext>
            </a:extLst>
          </p:cNvPr>
          <p:cNvSpPr/>
          <p:nvPr/>
        </p:nvSpPr>
        <p:spPr>
          <a:xfrm>
            <a:off x="3407167" y="2102993"/>
            <a:ext cx="350520" cy="20815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098A1B1-F7BC-A743-B9F3-D2EF1FEDAA18}"/>
              </a:ext>
            </a:extLst>
          </p:cNvPr>
          <p:cNvSpPr/>
          <p:nvPr/>
        </p:nvSpPr>
        <p:spPr>
          <a:xfrm>
            <a:off x="8227167" y="1974165"/>
            <a:ext cx="272719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System Implementation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E4BBFA-4E91-3D75-AF82-E2FDAF14782B}"/>
              </a:ext>
            </a:extLst>
          </p:cNvPr>
          <p:cNvSpPr/>
          <p:nvPr/>
        </p:nvSpPr>
        <p:spPr>
          <a:xfrm>
            <a:off x="8337479" y="2084072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FBBDDF3-0EC4-4C6F-DE43-1B6F8490CD05}"/>
              </a:ext>
            </a:extLst>
          </p:cNvPr>
          <p:cNvSpPr/>
          <p:nvPr/>
        </p:nvSpPr>
        <p:spPr>
          <a:xfrm>
            <a:off x="8337479" y="2037391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762A92E-10FF-5FE1-03E5-9F01C751AB4C}"/>
              </a:ext>
            </a:extLst>
          </p:cNvPr>
          <p:cNvSpPr/>
          <p:nvPr/>
        </p:nvSpPr>
        <p:spPr>
          <a:xfrm>
            <a:off x="569796" y="3583994"/>
            <a:ext cx="2675373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Interface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1CFAB87-609E-FD94-E45F-967BF68E7B12}"/>
              </a:ext>
            </a:extLst>
          </p:cNvPr>
          <p:cNvSpPr/>
          <p:nvPr/>
        </p:nvSpPr>
        <p:spPr>
          <a:xfrm>
            <a:off x="667727" y="3702610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2EB39D9-E7FA-6CC3-47D7-FD0F1927DDCF}"/>
              </a:ext>
            </a:extLst>
          </p:cNvPr>
          <p:cNvSpPr/>
          <p:nvPr/>
        </p:nvSpPr>
        <p:spPr>
          <a:xfrm>
            <a:off x="667727" y="3655929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19E7CE45-1410-0B81-D083-3E974A2A84A5}"/>
              </a:ext>
            </a:extLst>
          </p:cNvPr>
          <p:cNvSpPr/>
          <p:nvPr/>
        </p:nvSpPr>
        <p:spPr>
          <a:xfrm>
            <a:off x="3460297" y="3583994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AADL Semantics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1734B4-7A1D-70F8-6E08-B4158BF95282}"/>
              </a:ext>
            </a:extLst>
          </p:cNvPr>
          <p:cNvSpPr/>
          <p:nvPr/>
        </p:nvSpPr>
        <p:spPr>
          <a:xfrm>
            <a:off x="3569211" y="3702610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F5B80CD-DC3D-2310-ED0B-A00822C1FFA9}"/>
              </a:ext>
            </a:extLst>
          </p:cNvPr>
          <p:cNvSpPr/>
          <p:nvPr/>
        </p:nvSpPr>
        <p:spPr>
          <a:xfrm>
            <a:off x="3569211" y="3655929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94D2B8A-7820-8D83-727D-1142772DDA45}"/>
              </a:ext>
            </a:extLst>
          </p:cNvPr>
          <p:cNvSpPr/>
          <p:nvPr/>
        </p:nvSpPr>
        <p:spPr>
          <a:xfrm>
            <a:off x="6521302" y="3590652"/>
            <a:ext cx="2845877" cy="267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Platform Deployment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0498064-A4F6-4984-A770-58681F92084A}"/>
              </a:ext>
            </a:extLst>
          </p:cNvPr>
          <p:cNvSpPr/>
          <p:nvPr/>
        </p:nvSpPr>
        <p:spPr>
          <a:xfrm>
            <a:off x="6635321" y="3709026"/>
            <a:ext cx="254000" cy="967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CEBABB3-5E7E-5137-980A-DE3A8E63308A}"/>
              </a:ext>
            </a:extLst>
          </p:cNvPr>
          <p:cNvSpPr/>
          <p:nvPr/>
        </p:nvSpPr>
        <p:spPr>
          <a:xfrm>
            <a:off x="6635321" y="3662345"/>
            <a:ext cx="126999" cy="46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044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1849</Words>
  <Application>Microsoft Office PowerPoint</Application>
  <PresentationFormat>Widescreen</PresentationFormat>
  <Paragraphs>311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Regular</vt:lpstr>
      <vt:lpstr>Calibri</vt:lpstr>
      <vt:lpstr>Calibri Light</vt:lpstr>
      <vt:lpstr>Consolas</vt:lpstr>
      <vt:lpstr>Noto Sans Symbols</vt:lpstr>
      <vt:lpstr>Verdana</vt:lpstr>
      <vt:lpstr>Collins Aerospace 16x9</vt:lpstr>
      <vt:lpstr>Office Theme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Amundson, Isaac E                            Collins</cp:lastModifiedBy>
  <cp:revision>46</cp:revision>
  <dcterms:created xsi:type="dcterms:W3CDTF">2021-11-29T04:51:48Z</dcterms:created>
  <dcterms:modified xsi:type="dcterms:W3CDTF">2023-02-06T03:20:49Z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