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D9500-4B17-8B41-BF02-14D224D7A2CB}" v="8" dt="2020-11-12T17:24:37.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6327"/>
  </p:normalViewPr>
  <p:slideViewPr>
    <p:cSldViewPr snapToGrid="0" snapToObjects="1">
      <p:cViewPr varScale="1">
        <p:scale>
          <a:sx n="120" d="100"/>
          <a:sy n="120"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C123-3D07-E145-A7D7-E7E3D2144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2F541-C098-2442-8293-06D616692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3451F4-EACF-C44E-AE4D-D6A7DD5B2A1B}"/>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5" name="Footer Placeholder 4">
            <a:extLst>
              <a:ext uri="{FF2B5EF4-FFF2-40B4-BE49-F238E27FC236}">
                <a16:creationId xmlns:a16="http://schemas.microsoft.com/office/drawing/2014/main" id="{058A85F7-E2F4-194A-ABD0-DD08B6EEC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71671-C1F5-8F4E-8716-6DB3A1678D01}"/>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89552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635E-E9D7-1A44-8385-C0B4EBBBF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694876-95D8-C242-89F9-85EE937852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85E14-3A89-3446-A2B8-39E40440CE94}"/>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5" name="Footer Placeholder 4">
            <a:extLst>
              <a:ext uri="{FF2B5EF4-FFF2-40B4-BE49-F238E27FC236}">
                <a16:creationId xmlns:a16="http://schemas.microsoft.com/office/drawing/2014/main" id="{B724277C-F9C1-5B4F-B5DA-28088D59B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8D667-FD7F-BA4F-BE08-9DA2286F15A1}"/>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36908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B1127-BCBC-C44E-8B7D-3CD6A2C46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AAF3EF-53FC-764F-BBEE-C544533D7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1BA2D-D3A7-2449-A54E-71A3100ECF0D}"/>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5" name="Footer Placeholder 4">
            <a:extLst>
              <a:ext uri="{FF2B5EF4-FFF2-40B4-BE49-F238E27FC236}">
                <a16:creationId xmlns:a16="http://schemas.microsoft.com/office/drawing/2014/main" id="{6CE76FA6-7ABD-144B-83A0-EEC47697A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FBE8D-E2AA-0C46-BBA2-5A9CC19D8292}"/>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392335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FAD2-F0C6-844E-955D-41995F579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231EE-40DD-5C4A-8149-AC97CB3130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BCC9F-C3B9-BA4A-BF65-47E60F40651C}"/>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5" name="Footer Placeholder 4">
            <a:extLst>
              <a:ext uri="{FF2B5EF4-FFF2-40B4-BE49-F238E27FC236}">
                <a16:creationId xmlns:a16="http://schemas.microsoft.com/office/drawing/2014/main" id="{9EEC78C9-1EDF-7049-A657-1B83A0B19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5D095-277C-1F48-BCC8-EBA4738B2699}"/>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309468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90E4-766A-5944-AB6C-523BBC044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8F947-679B-9E47-8738-969C2E238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5888A-1747-CA47-8694-C1B6F6415411}"/>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5" name="Footer Placeholder 4">
            <a:extLst>
              <a:ext uri="{FF2B5EF4-FFF2-40B4-BE49-F238E27FC236}">
                <a16:creationId xmlns:a16="http://schemas.microsoft.com/office/drawing/2014/main" id="{70BFE905-8B8F-A94B-99A0-B99E2FE75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9E732-685A-2347-A806-89064E15E185}"/>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4310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EB16-8062-644B-9A53-C25C4CE04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49981-FB28-EC4E-92F4-148FE417F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BB9951-9642-8C46-8D96-47FCFD04A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8D83AB-1649-C048-9D52-C8BFB45DA5B8}"/>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6" name="Footer Placeholder 5">
            <a:extLst>
              <a:ext uri="{FF2B5EF4-FFF2-40B4-BE49-F238E27FC236}">
                <a16:creationId xmlns:a16="http://schemas.microsoft.com/office/drawing/2014/main" id="{5955FBF1-1124-374C-870C-CF27B8DBD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32CE5-26D9-F543-AD0E-4CDBDBF129DD}"/>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403036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9E2A-9859-564A-95A2-B00DCD766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9FF08-A9F9-5A48-9231-C8BF7C1A5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CA82F-E145-B042-9D4C-858EACF8F4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7D1AF1-210C-D541-A539-F3EEE86CA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3F549-AAD1-FB4B-BEEA-629DDE218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7B3808-6772-4044-8D2D-DDDF09209C77}"/>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8" name="Footer Placeholder 7">
            <a:extLst>
              <a:ext uri="{FF2B5EF4-FFF2-40B4-BE49-F238E27FC236}">
                <a16:creationId xmlns:a16="http://schemas.microsoft.com/office/drawing/2014/main" id="{65375449-83F6-3349-841D-EA58B8617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DC7B72-981D-A74F-B306-342CA46CF894}"/>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396642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A77C-7CA0-164E-94AB-01DCB4DAB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3A2909-4B05-D145-B356-6434D8C62A2D}"/>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4" name="Footer Placeholder 3">
            <a:extLst>
              <a:ext uri="{FF2B5EF4-FFF2-40B4-BE49-F238E27FC236}">
                <a16:creationId xmlns:a16="http://schemas.microsoft.com/office/drawing/2014/main" id="{383DB73E-A365-B44C-BC06-684D6B3F0C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43197-8337-6747-A78C-B9403BCE6189}"/>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54554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90663-E0C6-E347-B34C-D77EE3CCFF3C}"/>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3" name="Footer Placeholder 2">
            <a:extLst>
              <a:ext uri="{FF2B5EF4-FFF2-40B4-BE49-F238E27FC236}">
                <a16:creationId xmlns:a16="http://schemas.microsoft.com/office/drawing/2014/main" id="{BD6102A7-3CE6-124D-903B-C643C53B53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C8692D-CFF8-D846-9DE4-FC49E0F19779}"/>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125019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E144-509E-7346-BF8B-B67DDFC8F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5A8E9C-B482-614B-93E4-EB891546B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B2E2D-1496-DB4D-9849-1855663B3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0B0B4-152B-6643-AB4B-216B38644EB0}"/>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6" name="Footer Placeholder 5">
            <a:extLst>
              <a:ext uri="{FF2B5EF4-FFF2-40B4-BE49-F238E27FC236}">
                <a16:creationId xmlns:a16="http://schemas.microsoft.com/office/drawing/2014/main" id="{479B73F9-ECC4-B14D-B0D1-29DCA89FE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D3231-7908-984D-B4AF-670FB13F9CBF}"/>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6042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7E7C-1FED-D743-BDC8-79438F186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FED032-C504-014E-A46C-0E655A3C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4737CA-9B4B-234C-8E56-6ECBBA5A3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05431-BD7A-B84D-8549-BFEDFE3BFCC6}"/>
              </a:ext>
            </a:extLst>
          </p:cNvPr>
          <p:cNvSpPr>
            <a:spLocks noGrp="1"/>
          </p:cNvSpPr>
          <p:nvPr>
            <p:ph type="dt" sz="half" idx="10"/>
          </p:nvPr>
        </p:nvSpPr>
        <p:spPr/>
        <p:txBody>
          <a:bodyPr/>
          <a:lstStyle/>
          <a:p>
            <a:fld id="{B65AA950-EF9E-AE41-BDDC-36BC7EB5D6E9}" type="datetimeFigureOut">
              <a:rPr lang="en-US" smtClean="0"/>
              <a:t>11/27/22</a:t>
            </a:fld>
            <a:endParaRPr lang="en-US"/>
          </a:p>
        </p:txBody>
      </p:sp>
      <p:sp>
        <p:nvSpPr>
          <p:cNvPr id="6" name="Footer Placeholder 5">
            <a:extLst>
              <a:ext uri="{FF2B5EF4-FFF2-40B4-BE49-F238E27FC236}">
                <a16:creationId xmlns:a16="http://schemas.microsoft.com/office/drawing/2014/main" id="{5F2CD797-B76C-C04B-AB47-37E907699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93741-E560-B647-9259-7B937E00892F}"/>
              </a:ext>
            </a:extLst>
          </p:cNvPr>
          <p:cNvSpPr>
            <a:spLocks noGrp="1"/>
          </p:cNvSpPr>
          <p:nvPr>
            <p:ph type="sldNum" sz="quarter" idx="12"/>
          </p:nvPr>
        </p:nvSpPr>
        <p:spPr/>
        <p:txBody>
          <a:bodyPr/>
          <a:lstStyle/>
          <a:p>
            <a:fld id="{D38DE627-6610-4B46-9E4D-AB0B71FD280F}" type="slidenum">
              <a:rPr lang="en-US" smtClean="0"/>
              <a:t>‹#›</a:t>
            </a:fld>
            <a:endParaRPr lang="en-US"/>
          </a:p>
        </p:txBody>
      </p:sp>
    </p:spTree>
    <p:extLst>
      <p:ext uri="{BB962C8B-B14F-4D97-AF65-F5344CB8AC3E}">
        <p14:creationId xmlns:p14="http://schemas.microsoft.com/office/powerpoint/2010/main" val="159370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FAEFC-8D35-C64A-9CBF-FFACAA827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B21202-BCE9-5C47-A961-FCCE947CE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0630-A3D9-5040-9B2C-3EE0FE1BB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AA950-EF9E-AE41-BDDC-36BC7EB5D6E9}" type="datetimeFigureOut">
              <a:rPr lang="en-US" smtClean="0"/>
              <a:t>11/27/22</a:t>
            </a:fld>
            <a:endParaRPr lang="en-US"/>
          </a:p>
        </p:txBody>
      </p:sp>
      <p:sp>
        <p:nvSpPr>
          <p:cNvPr id="5" name="Footer Placeholder 4">
            <a:extLst>
              <a:ext uri="{FF2B5EF4-FFF2-40B4-BE49-F238E27FC236}">
                <a16:creationId xmlns:a16="http://schemas.microsoft.com/office/drawing/2014/main" id="{194CD06E-1AA2-7E43-8145-E7C9C86D5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988CFA-5F28-2542-8CFC-46F0E7D61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DE627-6610-4B46-9E4D-AB0B71FD280F}" type="slidenum">
              <a:rPr lang="en-US" smtClean="0"/>
              <a:t>‹#›</a:t>
            </a:fld>
            <a:endParaRPr lang="en-US"/>
          </a:p>
        </p:txBody>
      </p:sp>
    </p:spTree>
    <p:extLst>
      <p:ext uri="{BB962C8B-B14F-4D97-AF65-F5344CB8AC3E}">
        <p14:creationId xmlns:p14="http://schemas.microsoft.com/office/powerpoint/2010/main" val="1958125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interest.com/" TargetMode="External"/><Relationship Id="rId2" Type="http://schemas.openxmlformats.org/officeDocument/2006/relationships/hyperlink" Target="https://www.pexels.com/" TargetMode="External"/><Relationship Id="rId1" Type="http://schemas.openxmlformats.org/officeDocument/2006/relationships/slideLayout" Target="../slideLayouts/slideLayout2.xml"/><Relationship Id="rId4" Type="http://schemas.openxmlformats.org/officeDocument/2006/relationships/hyperlink" Target="https://www.stock.adob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8FDA-90D1-3C48-B08F-332457B5D76F}"/>
              </a:ext>
            </a:extLst>
          </p:cNvPr>
          <p:cNvSpPr>
            <a:spLocks noGrp="1"/>
          </p:cNvSpPr>
          <p:nvPr>
            <p:ph type="title"/>
          </p:nvPr>
        </p:nvSpPr>
        <p:spPr>
          <a:xfrm>
            <a:off x="446567" y="785015"/>
            <a:ext cx="12032350" cy="1221079"/>
          </a:xfrm>
        </p:spPr>
        <p:txBody>
          <a:bodyPr>
            <a:normAutofit/>
          </a:bodyPr>
          <a:lstStyle/>
          <a:p>
            <a:r>
              <a:rPr lang="en-US" sz="3200" kern="1200" dirty="0">
                <a:solidFill>
                  <a:srgbClr val="000000"/>
                </a:solidFill>
                <a:effectLst/>
                <a:latin typeface="Calibri" panose="020F0502020204030204" pitchFamily="34" charset="0"/>
                <a:ea typeface="+mn-ea"/>
                <a:cs typeface="+mn-cs"/>
              </a:rPr>
              <a:t>Infant Face Detection and Censor Using NCC and Covariance Tracking</a:t>
            </a:r>
            <a:endParaRPr lang="en-US" sz="3200" dirty="0"/>
          </a:p>
        </p:txBody>
      </p:sp>
      <p:sp>
        <p:nvSpPr>
          <p:cNvPr id="3" name="Content Placeholder 2">
            <a:extLst>
              <a:ext uri="{FF2B5EF4-FFF2-40B4-BE49-F238E27FC236}">
                <a16:creationId xmlns:a16="http://schemas.microsoft.com/office/drawing/2014/main" id="{609A6F26-112C-F045-9AA3-DB640277BE4E}"/>
              </a:ext>
            </a:extLst>
          </p:cNvPr>
          <p:cNvSpPr>
            <a:spLocks noGrp="1"/>
          </p:cNvSpPr>
          <p:nvPr>
            <p:ph idx="1"/>
          </p:nvPr>
        </p:nvSpPr>
        <p:spPr>
          <a:xfrm>
            <a:off x="720793" y="1917398"/>
            <a:ext cx="10515600" cy="3368816"/>
          </a:xfrm>
        </p:spPr>
        <p:txBody>
          <a:bodyPr>
            <a:normAutofit lnSpcReduction="10000"/>
          </a:bodyPr>
          <a:lstStyle/>
          <a:p>
            <a:pPr marL="0" indent="0">
              <a:lnSpc>
                <a:spcPct val="100000"/>
              </a:lnSpc>
              <a:buNone/>
            </a:pPr>
            <a:endParaRPr lang="en-US" sz="2400" b="1" dirty="0"/>
          </a:p>
          <a:p>
            <a:pPr marL="0" indent="0">
              <a:lnSpc>
                <a:spcPct val="100000"/>
              </a:lnSpc>
              <a:buNone/>
            </a:pPr>
            <a:r>
              <a:rPr lang="en-US" sz="2400" b="1" dirty="0"/>
              <a:t>Team Members: </a:t>
            </a:r>
            <a:r>
              <a:rPr lang="en-US" sz="2400" dirty="0"/>
              <a:t>Chowduri Suhrit and Utkarsh Pratap Singh Jadon</a:t>
            </a:r>
          </a:p>
          <a:p>
            <a:pPr marL="0" indent="0">
              <a:lnSpc>
                <a:spcPct val="100000"/>
              </a:lnSpc>
              <a:buNone/>
            </a:pPr>
            <a:r>
              <a:rPr lang="en-US" sz="2400" b="1" dirty="0"/>
              <a:t>Description: </a:t>
            </a:r>
          </a:p>
          <a:p>
            <a:pPr marL="0" indent="0">
              <a:lnSpc>
                <a:spcPct val="100000"/>
              </a:lnSpc>
              <a:buNone/>
            </a:pPr>
            <a:r>
              <a:rPr lang="en-US" sz="2400" dirty="0"/>
              <a:t>Due to privacy reasons, infant’s faces are blurred out in images posted on social media by people and celebrities. </a:t>
            </a:r>
          </a:p>
          <a:p>
            <a:pPr marL="0" indent="0">
              <a:lnSpc>
                <a:spcPct val="100000"/>
              </a:lnSpc>
              <a:buNone/>
            </a:pPr>
            <a:r>
              <a:rPr lang="en-US" sz="2400" dirty="0"/>
              <a:t>We aim to automate this task using two computer vision algorithms: NCC and Covariance Tracking. We have also incorporated image pyramids in the algorithms to handle different image sizes to improve the performance.</a:t>
            </a:r>
          </a:p>
        </p:txBody>
      </p:sp>
    </p:spTree>
    <p:extLst>
      <p:ext uri="{BB962C8B-B14F-4D97-AF65-F5344CB8AC3E}">
        <p14:creationId xmlns:p14="http://schemas.microsoft.com/office/powerpoint/2010/main" val="258016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8FDA-90D1-3C48-B08F-332457B5D76F}"/>
              </a:ext>
            </a:extLst>
          </p:cNvPr>
          <p:cNvSpPr>
            <a:spLocks noGrp="1"/>
          </p:cNvSpPr>
          <p:nvPr>
            <p:ph type="title"/>
          </p:nvPr>
        </p:nvSpPr>
        <p:spPr>
          <a:xfrm>
            <a:off x="838200" y="365126"/>
            <a:ext cx="10515600" cy="751294"/>
          </a:xfrm>
        </p:spPr>
        <p:txBody>
          <a:bodyPr>
            <a:normAutofit/>
          </a:bodyPr>
          <a:lstStyle/>
          <a:p>
            <a:r>
              <a:rPr lang="en-US" sz="3200" dirty="0"/>
              <a:t>Framework</a:t>
            </a:r>
          </a:p>
        </p:txBody>
      </p:sp>
      <p:sp>
        <p:nvSpPr>
          <p:cNvPr id="3" name="Content Placeholder 2">
            <a:extLst>
              <a:ext uri="{FF2B5EF4-FFF2-40B4-BE49-F238E27FC236}">
                <a16:creationId xmlns:a16="http://schemas.microsoft.com/office/drawing/2014/main" id="{609A6F26-112C-F045-9AA3-DB640277BE4E}"/>
              </a:ext>
            </a:extLst>
          </p:cNvPr>
          <p:cNvSpPr>
            <a:spLocks noGrp="1"/>
          </p:cNvSpPr>
          <p:nvPr>
            <p:ph idx="1"/>
          </p:nvPr>
        </p:nvSpPr>
        <p:spPr>
          <a:xfrm>
            <a:off x="838200" y="1116419"/>
            <a:ext cx="10515600" cy="4976037"/>
          </a:xfrm>
        </p:spPr>
        <p:txBody>
          <a:bodyPr>
            <a:normAutofit/>
          </a:bodyPr>
          <a:lstStyle/>
          <a:p>
            <a:pPr>
              <a:lnSpc>
                <a:spcPct val="100000"/>
              </a:lnSpc>
            </a:pPr>
            <a:r>
              <a:rPr lang="en-US" sz="2000" b="1" dirty="0"/>
              <a:t>Data</a:t>
            </a:r>
            <a:r>
              <a:rPr lang="en-US" sz="2400" b="1" dirty="0"/>
              <a:t>: </a:t>
            </a:r>
            <a:r>
              <a:rPr lang="en-US" sz="1600" dirty="0"/>
              <a:t>The input images used have been downloaded from the following royalty free image collection websites – </a:t>
            </a:r>
            <a:r>
              <a:rPr lang="en-US" sz="1600" dirty="0">
                <a:hlinkClick r:id="rId2"/>
              </a:rPr>
              <a:t>Pexels</a:t>
            </a:r>
            <a:r>
              <a:rPr lang="en-US" sz="1600" dirty="0"/>
              <a:t>, </a:t>
            </a:r>
            <a:r>
              <a:rPr lang="en-US" sz="1600" dirty="0">
                <a:hlinkClick r:id="rId3"/>
              </a:rPr>
              <a:t>Pinterest</a:t>
            </a:r>
            <a:r>
              <a:rPr lang="en-US" sz="1600" dirty="0"/>
              <a:t> and </a:t>
            </a:r>
            <a:r>
              <a:rPr lang="en-US" sz="1600" dirty="0">
                <a:hlinkClick r:id="rId4"/>
              </a:rPr>
              <a:t>Adobe Stock Images</a:t>
            </a:r>
            <a:endParaRPr lang="en-US" sz="2400" b="1" dirty="0"/>
          </a:p>
          <a:p>
            <a:pPr>
              <a:lnSpc>
                <a:spcPct val="100000"/>
              </a:lnSpc>
            </a:pPr>
            <a:r>
              <a:rPr lang="en-US" sz="2000" b="1" dirty="0"/>
              <a:t>Algorithms/methods explored:</a:t>
            </a:r>
            <a:endParaRPr lang="en-US" sz="1800" i="1" dirty="0"/>
          </a:p>
          <a:p>
            <a:pPr lvl="1">
              <a:lnSpc>
                <a:spcPct val="100000"/>
              </a:lnSpc>
              <a:buFont typeface="Wingdings" pitchFamily="2" charset="2"/>
              <a:buChar char="Ø"/>
            </a:pPr>
            <a:r>
              <a:rPr lang="en-US" sz="1600" i="1" dirty="0"/>
              <a:t>Normalized Cross Correlation(NCC): </a:t>
            </a:r>
            <a:r>
              <a:rPr lang="en-US" sz="1600" dirty="0"/>
              <a:t>NCC technique was used to perform Template Matching by using a common template of an infant along with multiple search images</a:t>
            </a:r>
          </a:p>
          <a:p>
            <a:pPr lvl="1">
              <a:lnSpc>
                <a:spcPct val="100000"/>
              </a:lnSpc>
              <a:buFont typeface="Wingdings" pitchFamily="2" charset="2"/>
              <a:buChar char="Ø"/>
            </a:pPr>
            <a:r>
              <a:rPr lang="en-US" sz="1600" i="1" dirty="0"/>
              <a:t>Covariance Tracking: </a:t>
            </a:r>
            <a:r>
              <a:rPr lang="en-US" sz="1600" dirty="0"/>
              <a:t>Covariance Tracking was performed by matching the feature vectors of the template image with those of the different patches in search image to find the best possible match</a:t>
            </a:r>
          </a:p>
          <a:p>
            <a:pPr lvl="1">
              <a:lnSpc>
                <a:spcPct val="100000"/>
              </a:lnSpc>
              <a:buFont typeface="Wingdings" pitchFamily="2" charset="2"/>
              <a:buChar char="Ø"/>
            </a:pPr>
            <a:r>
              <a:rPr lang="en-US" sz="1600" i="1" dirty="0"/>
              <a:t>Image Pyramids: </a:t>
            </a:r>
            <a:r>
              <a:rPr lang="en-US" sz="1600" dirty="0"/>
              <a:t>We performed downscaling of the images so that search images of different sizes can be handled</a:t>
            </a:r>
          </a:p>
          <a:p>
            <a:pPr lvl="1">
              <a:lnSpc>
                <a:spcPct val="100000"/>
              </a:lnSpc>
              <a:buFont typeface="Wingdings" pitchFamily="2" charset="2"/>
              <a:buChar char="Ø"/>
            </a:pPr>
            <a:r>
              <a:rPr lang="en-US" sz="1600" i="1" dirty="0"/>
              <a:t>Gaussian Blur: </a:t>
            </a:r>
            <a:r>
              <a:rPr lang="en-US" sz="1600" dirty="0"/>
              <a:t>Censoring of the faces of the matched infant was performed using Gaussian Blur technique</a:t>
            </a:r>
          </a:p>
          <a:p>
            <a:pPr>
              <a:lnSpc>
                <a:spcPct val="100000"/>
              </a:lnSpc>
            </a:pPr>
            <a:r>
              <a:rPr lang="en-US" sz="2000" b="1" dirty="0"/>
              <a:t>Contribution per team member:</a:t>
            </a:r>
          </a:p>
          <a:p>
            <a:pPr lvl="1">
              <a:lnSpc>
                <a:spcPct val="100000"/>
              </a:lnSpc>
              <a:buFont typeface="Wingdings" pitchFamily="2" charset="2"/>
              <a:buChar char="Ø"/>
            </a:pPr>
            <a:r>
              <a:rPr lang="en-US" sz="1600" i="1" dirty="0"/>
              <a:t>Suhrit</a:t>
            </a:r>
            <a:r>
              <a:rPr lang="en-US" sz="1600" b="1" dirty="0"/>
              <a:t> – </a:t>
            </a:r>
            <a:r>
              <a:rPr lang="en-US" sz="1600" dirty="0"/>
              <a:t>Worked on Normalized Cross Correlation. Using one template containing generic image of an infant, will perform NCC on given dataset, perform gaussian blurring in the region around best match in each image, generate output images, and calculate censor accuracy using Intersection over Union (IOU)</a:t>
            </a:r>
          </a:p>
          <a:p>
            <a:pPr lvl="1">
              <a:lnSpc>
                <a:spcPct val="100000"/>
              </a:lnSpc>
              <a:buFont typeface="Wingdings" pitchFamily="2" charset="2"/>
              <a:buChar char="Ø"/>
            </a:pPr>
            <a:r>
              <a:rPr lang="en-US" sz="1600" i="1" dirty="0"/>
              <a:t>Utkarsh</a:t>
            </a:r>
            <a:r>
              <a:rPr lang="en-US" sz="1600" b="1" dirty="0"/>
              <a:t> – </a:t>
            </a:r>
            <a:r>
              <a:rPr lang="en-US" sz="1600" dirty="0"/>
              <a:t>Worked on Covariance Tracking. Using covariance matrix of one template containing generic image of an infant, will perform Covariance Tracking on given dataset, perform gaussian blurring in the segmented section in each image, generate output images, and calculate censor accuracy using Intersection over Union (IOU)</a:t>
            </a:r>
          </a:p>
          <a:p>
            <a:pPr lvl="1">
              <a:lnSpc>
                <a:spcPct val="100000"/>
              </a:lnSpc>
              <a:buFont typeface="Wingdings" pitchFamily="2" charset="2"/>
              <a:buChar char="Ø"/>
            </a:pPr>
            <a:endParaRPr lang="en-US" sz="1600" dirty="0"/>
          </a:p>
          <a:p>
            <a:pPr lvl="1">
              <a:lnSpc>
                <a:spcPct val="100000"/>
              </a:lnSpc>
              <a:buFont typeface="Wingdings" pitchFamily="2" charset="2"/>
              <a:buChar char="Ø"/>
            </a:pPr>
            <a:endParaRPr lang="en-US" sz="1600" dirty="0"/>
          </a:p>
        </p:txBody>
      </p:sp>
    </p:spTree>
    <p:extLst>
      <p:ext uri="{BB962C8B-B14F-4D97-AF65-F5344CB8AC3E}">
        <p14:creationId xmlns:p14="http://schemas.microsoft.com/office/powerpoint/2010/main" val="124533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E9D2-EAFB-3544-A6D6-33E6216A88E2}"/>
              </a:ext>
            </a:extLst>
          </p:cNvPr>
          <p:cNvSpPr>
            <a:spLocks noGrp="1"/>
          </p:cNvSpPr>
          <p:nvPr>
            <p:ph type="title"/>
          </p:nvPr>
        </p:nvSpPr>
        <p:spPr>
          <a:xfrm>
            <a:off x="838200" y="365125"/>
            <a:ext cx="10515600" cy="655601"/>
          </a:xfrm>
        </p:spPr>
        <p:txBody>
          <a:bodyPr>
            <a:normAutofit/>
          </a:bodyPr>
          <a:lstStyle/>
          <a:p>
            <a:r>
              <a:rPr lang="en-US" sz="3200" dirty="0"/>
              <a:t>Results</a:t>
            </a:r>
          </a:p>
        </p:txBody>
      </p:sp>
      <p:sp>
        <p:nvSpPr>
          <p:cNvPr id="3" name="Content Placeholder 2">
            <a:extLst>
              <a:ext uri="{FF2B5EF4-FFF2-40B4-BE49-F238E27FC236}">
                <a16:creationId xmlns:a16="http://schemas.microsoft.com/office/drawing/2014/main" id="{97C81E6C-91F4-5944-9017-913294F5E17E}"/>
              </a:ext>
            </a:extLst>
          </p:cNvPr>
          <p:cNvSpPr>
            <a:spLocks noGrp="1"/>
          </p:cNvSpPr>
          <p:nvPr>
            <p:ph idx="1"/>
          </p:nvPr>
        </p:nvSpPr>
        <p:spPr>
          <a:xfrm>
            <a:off x="838200" y="925033"/>
            <a:ext cx="10515600" cy="5567842"/>
          </a:xfrm>
        </p:spPr>
        <p:txBody>
          <a:bodyPr>
            <a:normAutofit/>
          </a:bodyPr>
          <a:lstStyle/>
          <a:p>
            <a:r>
              <a:rPr lang="en-US" sz="1700" b="1" dirty="0"/>
              <a:t>Output Comparison</a:t>
            </a:r>
          </a:p>
          <a:p>
            <a:endParaRPr lang="en-US" dirty="0"/>
          </a:p>
          <a:p>
            <a:endParaRPr lang="en-US" dirty="0"/>
          </a:p>
          <a:p>
            <a:pPr marL="0" indent="0">
              <a:buNone/>
            </a:pPr>
            <a:r>
              <a:rPr lang="en-US" sz="1200" dirty="0"/>
              <a:t>		NCC Accuracy: 24.06% 	Covariance Accuracy: 0% 		           NCC Accuracy: 62.12%        Covariance Accuracy: 34.42% </a:t>
            </a:r>
            <a:endParaRPr lang="en-US" dirty="0"/>
          </a:p>
          <a:p>
            <a:pPr>
              <a:lnSpc>
                <a:spcPct val="120000"/>
              </a:lnSpc>
            </a:pPr>
            <a:r>
              <a:rPr lang="en-US" sz="1700" b="1" dirty="0"/>
              <a:t>Evaluate the results:</a:t>
            </a:r>
          </a:p>
          <a:p>
            <a:pPr lvl="1">
              <a:lnSpc>
                <a:spcPct val="120000"/>
              </a:lnSpc>
              <a:buFont typeface="Wingdings" pitchFamily="2" charset="2"/>
              <a:buChar char="Ø"/>
            </a:pPr>
            <a:r>
              <a:rPr lang="en-US" sz="1400" dirty="0"/>
              <a:t>Detection Accuracy  - Percentage of images in the dataset that were detected correctly (NCC - 75%, Covariance - 50%)</a:t>
            </a:r>
          </a:p>
          <a:p>
            <a:pPr lvl="1">
              <a:lnSpc>
                <a:spcPct val="120000"/>
              </a:lnSpc>
              <a:buFont typeface="Wingdings" pitchFamily="2" charset="2"/>
              <a:buChar char="Ø"/>
            </a:pPr>
            <a:r>
              <a:rPr lang="en-US" sz="1400" dirty="0"/>
              <a:t>Censor Accuracy - </a:t>
            </a:r>
            <a:r>
              <a:rPr lang="en-US" sz="1400" dirty="0">
                <a:solidFill>
                  <a:srgbClr val="292929"/>
                </a:solidFill>
              </a:rPr>
              <a:t>A</a:t>
            </a:r>
            <a:r>
              <a:rPr lang="en-US" sz="1400" b="0" i="0" dirty="0">
                <a:solidFill>
                  <a:srgbClr val="292929"/>
                </a:solidFill>
                <a:effectLst/>
              </a:rPr>
              <a:t>mount of overlap between the predicted and ground truth bounding box (IOU)  (NCC – 80.43% / 24.06% / 0% / 62.12, Covariance – 75.41% / 0% / 0% / 34.42%)</a:t>
            </a:r>
          </a:p>
          <a:p>
            <a:pPr>
              <a:lnSpc>
                <a:spcPct val="120000"/>
              </a:lnSpc>
            </a:pPr>
            <a:r>
              <a:rPr lang="en-US" sz="1700" b="1" dirty="0"/>
              <a:t>Problems encountered: </a:t>
            </a:r>
            <a:r>
              <a:rPr lang="en-US" sz="1700" dirty="0"/>
              <a:t>Algorithm did not perform well in cases where there is lower contrast between the primary subject versus the remaining objects in the search image</a:t>
            </a:r>
          </a:p>
          <a:p>
            <a:r>
              <a:rPr lang="en-US" sz="1700" b="1" dirty="0"/>
              <a:t>Lessons learned: </a:t>
            </a:r>
            <a:r>
              <a:rPr lang="en-US" sz="1700" dirty="0"/>
              <a:t>NCC works better than covariance tracking when we perform detection using a single template-image</a:t>
            </a:r>
          </a:p>
          <a:p>
            <a:r>
              <a:rPr lang="en-US" sz="1700" b="1" dirty="0"/>
              <a:t>What else could be done (if you had more time)?: </a:t>
            </a:r>
            <a:r>
              <a:rPr lang="en-US" sz="1700" dirty="0"/>
              <a:t>We would have explored techniques like Mean Shift and super-pixel segmentation to get better results on Edge Cases</a:t>
            </a:r>
          </a:p>
          <a:p>
            <a:endParaRPr lang="en-US" sz="1700" dirty="0"/>
          </a:p>
        </p:txBody>
      </p:sp>
      <p:pic>
        <p:nvPicPr>
          <p:cNvPr id="13" name="Picture 12">
            <a:extLst>
              <a:ext uri="{FF2B5EF4-FFF2-40B4-BE49-F238E27FC236}">
                <a16:creationId xmlns:a16="http://schemas.microsoft.com/office/drawing/2014/main" id="{D022BE91-A7B0-9733-6EB8-7AE3DF186E6F}"/>
              </a:ext>
            </a:extLst>
          </p:cNvPr>
          <p:cNvPicPr>
            <a:picLocks noChangeAspect="1"/>
          </p:cNvPicPr>
          <p:nvPr/>
        </p:nvPicPr>
        <p:blipFill>
          <a:blip r:embed="rId2"/>
          <a:stretch>
            <a:fillRect/>
          </a:stretch>
        </p:blipFill>
        <p:spPr>
          <a:xfrm>
            <a:off x="838201" y="1476819"/>
            <a:ext cx="1828800" cy="620516"/>
          </a:xfrm>
          <a:prstGeom prst="rect">
            <a:avLst/>
          </a:prstGeom>
        </p:spPr>
      </p:pic>
      <p:pic>
        <p:nvPicPr>
          <p:cNvPr id="15" name="Picture 14">
            <a:extLst>
              <a:ext uri="{FF2B5EF4-FFF2-40B4-BE49-F238E27FC236}">
                <a16:creationId xmlns:a16="http://schemas.microsoft.com/office/drawing/2014/main" id="{98151A1E-99AA-EBF3-2ADD-21352F619BFD}"/>
              </a:ext>
            </a:extLst>
          </p:cNvPr>
          <p:cNvPicPr>
            <a:picLocks noChangeAspect="1"/>
          </p:cNvPicPr>
          <p:nvPr/>
        </p:nvPicPr>
        <p:blipFill>
          <a:blip r:embed="rId3"/>
          <a:stretch>
            <a:fillRect/>
          </a:stretch>
        </p:blipFill>
        <p:spPr>
          <a:xfrm>
            <a:off x="2493355" y="964117"/>
            <a:ext cx="2132492" cy="1645920"/>
          </a:xfrm>
          <a:prstGeom prst="rect">
            <a:avLst/>
          </a:prstGeom>
        </p:spPr>
      </p:pic>
      <p:pic>
        <p:nvPicPr>
          <p:cNvPr id="17" name="Picture 16">
            <a:extLst>
              <a:ext uri="{FF2B5EF4-FFF2-40B4-BE49-F238E27FC236}">
                <a16:creationId xmlns:a16="http://schemas.microsoft.com/office/drawing/2014/main" id="{F20E2B8A-C2C1-9293-A202-BCDA9FBF8426}"/>
              </a:ext>
            </a:extLst>
          </p:cNvPr>
          <p:cNvPicPr>
            <a:picLocks noChangeAspect="1"/>
          </p:cNvPicPr>
          <p:nvPr/>
        </p:nvPicPr>
        <p:blipFill rotWithShape="1">
          <a:blip r:embed="rId4"/>
          <a:srcRect l="12977" t="32245" r="9814" b="31932"/>
          <a:stretch/>
        </p:blipFill>
        <p:spPr>
          <a:xfrm>
            <a:off x="4545378" y="1512757"/>
            <a:ext cx="1485599" cy="584578"/>
          </a:xfrm>
          <a:prstGeom prst="rect">
            <a:avLst/>
          </a:prstGeom>
        </p:spPr>
      </p:pic>
      <p:pic>
        <p:nvPicPr>
          <p:cNvPr id="19" name="Picture 18">
            <a:extLst>
              <a:ext uri="{FF2B5EF4-FFF2-40B4-BE49-F238E27FC236}">
                <a16:creationId xmlns:a16="http://schemas.microsoft.com/office/drawing/2014/main" id="{79641AA5-A53E-77D6-6C67-E16F1EC64E63}"/>
              </a:ext>
            </a:extLst>
          </p:cNvPr>
          <p:cNvPicPr>
            <a:picLocks noChangeAspect="1"/>
          </p:cNvPicPr>
          <p:nvPr/>
        </p:nvPicPr>
        <p:blipFill>
          <a:blip r:embed="rId5"/>
          <a:stretch>
            <a:fillRect/>
          </a:stretch>
        </p:blipFill>
        <p:spPr>
          <a:xfrm>
            <a:off x="6510934" y="1539275"/>
            <a:ext cx="1055221" cy="593145"/>
          </a:xfrm>
          <a:prstGeom prst="rect">
            <a:avLst/>
          </a:prstGeom>
        </p:spPr>
      </p:pic>
      <p:pic>
        <p:nvPicPr>
          <p:cNvPr id="21" name="Picture 20">
            <a:extLst>
              <a:ext uri="{FF2B5EF4-FFF2-40B4-BE49-F238E27FC236}">
                <a16:creationId xmlns:a16="http://schemas.microsoft.com/office/drawing/2014/main" id="{A03AD783-DBA8-7F2D-2D8C-96CCDAD28F0C}"/>
              </a:ext>
            </a:extLst>
          </p:cNvPr>
          <p:cNvPicPr>
            <a:picLocks noChangeAspect="1"/>
          </p:cNvPicPr>
          <p:nvPr/>
        </p:nvPicPr>
        <p:blipFill>
          <a:blip r:embed="rId6"/>
          <a:stretch>
            <a:fillRect/>
          </a:stretch>
        </p:blipFill>
        <p:spPr>
          <a:xfrm>
            <a:off x="7647685" y="1378474"/>
            <a:ext cx="1372118" cy="914745"/>
          </a:xfrm>
          <a:prstGeom prst="rect">
            <a:avLst/>
          </a:prstGeom>
        </p:spPr>
      </p:pic>
      <p:pic>
        <p:nvPicPr>
          <p:cNvPr id="23" name="Picture 22">
            <a:extLst>
              <a:ext uri="{FF2B5EF4-FFF2-40B4-BE49-F238E27FC236}">
                <a16:creationId xmlns:a16="http://schemas.microsoft.com/office/drawing/2014/main" id="{F85435CD-267F-C4EB-A885-5DF920580524}"/>
              </a:ext>
            </a:extLst>
          </p:cNvPr>
          <p:cNvPicPr>
            <a:picLocks noChangeAspect="1"/>
          </p:cNvPicPr>
          <p:nvPr/>
        </p:nvPicPr>
        <p:blipFill rotWithShape="1">
          <a:blip r:embed="rId7"/>
          <a:srcRect l="12727" t="18434" r="10141" b="18501"/>
          <a:stretch/>
        </p:blipFill>
        <p:spPr>
          <a:xfrm>
            <a:off x="9367147" y="1536786"/>
            <a:ext cx="1116411" cy="608534"/>
          </a:xfrm>
          <a:prstGeom prst="rect">
            <a:avLst/>
          </a:prstGeom>
        </p:spPr>
      </p:pic>
    </p:spTree>
    <p:extLst>
      <p:ext uri="{BB962C8B-B14F-4D97-AF65-F5344CB8AC3E}">
        <p14:creationId xmlns:p14="http://schemas.microsoft.com/office/powerpoint/2010/main" val="137016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489</Words>
  <Application>Microsoft Macintosh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Infant Face Detection and Censor Using NCC and Covariance Tracking</vt:lpstr>
      <vt:lpstr>Framework</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Title Student name(s)</dc:title>
  <dc:creator>Davis, Jim</dc:creator>
  <cp:lastModifiedBy>Jadon, Utkarsh Pratap Singh</cp:lastModifiedBy>
  <cp:revision>13</cp:revision>
  <dcterms:created xsi:type="dcterms:W3CDTF">2020-11-12T17:21:17Z</dcterms:created>
  <dcterms:modified xsi:type="dcterms:W3CDTF">2022-11-28T00:42:34Z</dcterms:modified>
</cp:coreProperties>
</file>