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1" r:id="rId3"/>
    <p:sldId id="272" r:id="rId4"/>
    <p:sldId id="266" r:id="rId5"/>
    <p:sldId id="260" r:id="rId6"/>
    <p:sldId id="261" r:id="rId7"/>
    <p:sldId id="262" r:id="rId8"/>
    <p:sldId id="263" r:id="rId9"/>
    <p:sldId id="269" r:id="rId10"/>
    <p:sldId id="273" r:id="rId11"/>
    <p:sldId id="276" r:id="rId12"/>
    <p:sldId id="264" r:id="rId13"/>
    <p:sldId id="274" r:id="rId14"/>
    <p:sldId id="277" r:id="rId15"/>
    <p:sldId id="278" r:id="rId16"/>
    <p:sldId id="280" r:id="rId17"/>
    <p:sldId id="282" r:id="rId18"/>
    <p:sldId id="279" r:id="rId19"/>
    <p:sldId id="281" r:id="rId20"/>
    <p:sldId id="275" r:id="rId21"/>
    <p:sldId id="268" r:id="rId22"/>
    <p:sldId id="267" r:id="rId23"/>
    <p:sldId id="270" r:id="rId24"/>
    <p:sldId id="283" r:id="rId25"/>
    <p:sldId id="25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809E08-E619-4ED3-A17A-770679142F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0BA28-770A-4BB1-B9AC-E0252F34D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77F07-C318-4C24-94E7-D745E62E3C9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614DA-6B26-4D70-BD48-7A7CE0BDAA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A5EB2-B269-4556-A209-8CE47E2695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F7C3A-229A-4C96-9D22-45343345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20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C304C-49E0-41E6-92B6-1924AA9086E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319A9-9876-472F-916A-5DBFBB14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88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319A9-9876-472F-916A-5DBFBB1494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6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2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3"/>
            <a:ext cx="2743200" cy="365125"/>
          </a:xfrm>
        </p:spPr>
        <p:txBody>
          <a:bodyPr/>
          <a:lstStyle/>
          <a:p>
            <a:fld id="{9254BFC8-7583-4520-8C0A-5332C9707D5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3"/>
            <a:ext cx="51248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3" y="5410201"/>
            <a:ext cx="771089" cy="365125"/>
          </a:xfrm>
        </p:spPr>
        <p:txBody>
          <a:bodyPr/>
          <a:lstStyle/>
          <a:p>
            <a:fld id="{684AD3BD-46F2-4017-905F-25CF2FE9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85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FC8-7583-4520-8C0A-5332C9707D5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3BD-46F2-4017-905F-25CF2FE9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2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FC8-7583-4520-8C0A-5332C9707D5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3BD-46F2-4017-905F-25CF2FE9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36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FC8-7583-4520-8C0A-5332C9707D5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3BD-46F2-4017-905F-25CF2FE969E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602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FC8-7583-4520-8C0A-5332C9707D5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3BD-46F2-4017-905F-25CF2FE9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88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4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FC8-7583-4520-8C0A-5332C9707D5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3BD-46F2-4017-905F-25CF2FE9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57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0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FC8-7583-4520-8C0A-5332C9707D5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3BD-46F2-4017-905F-25CF2FE9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8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FC8-7583-4520-8C0A-5332C9707D5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3BD-46F2-4017-905F-25CF2FE9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94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FC8-7583-4520-8C0A-5332C9707D5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3BD-46F2-4017-905F-25CF2FE9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65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FC8-7583-4520-8C0A-5332C9707D5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3BD-46F2-4017-905F-25CF2FE9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FC8-7583-4520-8C0A-5332C9707D5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3BD-46F2-4017-905F-25CF2FE9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82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FC8-7583-4520-8C0A-5332C9707D5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3BD-46F2-4017-905F-25CF2FE9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5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1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9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9"/>
            <a:ext cx="487521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FC8-7583-4520-8C0A-5332C9707D5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3BD-46F2-4017-905F-25CF2FE9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4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FC8-7583-4520-8C0A-5332C9707D5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3BD-46F2-4017-905F-25CF2FE9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5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FC8-7583-4520-8C0A-5332C9707D5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3BD-46F2-4017-905F-25CF2FE9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8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FC8-7583-4520-8C0A-5332C9707D5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3BD-46F2-4017-905F-25CF2FE9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3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FC8-7583-4520-8C0A-5332C9707D5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D3BD-46F2-4017-905F-25CF2FE9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2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4BFC8-7583-4520-8C0A-5332C9707D5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D3BD-46F2-4017-905F-25CF2FE9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69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188" r:id="rId12"/>
    <p:sldLayoutId id="2147484189" r:id="rId13"/>
    <p:sldLayoutId id="2147484190" r:id="rId14"/>
    <p:sldLayoutId id="2147484191" r:id="rId15"/>
    <p:sldLayoutId id="2147484192" r:id="rId16"/>
    <p:sldLayoutId id="2147484193" r:id="rId1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7.svg"/><Relationship Id="rId7" Type="http://schemas.openxmlformats.org/officeDocument/2006/relationships/image" Target="../media/image46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9.svg"/><Relationship Id="rId5" Type="http://schemas.openxmlformats.org/officeDocument/2006/relationships/image" Target="../media/image13.sv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image" Target="../media/image53.svg"/><Relationship Id="rId9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7765-57FB-4985-BBC8-CA56A44E4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" y="1304699"/>
            <a:ext cx="12191999" cy="155803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of the Killer robot </a:t>
            </a:r>
            <a:b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Division : The MillenNial five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422CA-5DDD-418B-AD79-5F317D6F8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3" y="2862729"/>
            <a:ext cx="4737100" cy="3792895"/>
          </a:xfrm>
        </p:spPr>
        <p:txBody>
          <a:bodyPr>
            <a:noAutofit/>
          </a:bodyPr>
          <a:lstStyle/>
          <a:p>
            <a:pPr algn="r"/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Detectives ASSIGNED: </a:t>
            </a:r>
          </a:p>
          <a:p>
            <a:pPr algn="r"/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Shreeya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Shakya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Sukant Rajkarnikar</a:t>
            </a:r>
          </a:p>
          <a:p>
            <a:pPr algn="r"/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Sumnima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Rajbanshi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Utkrista Acharya</a:t>
            </a:r>
          </a:p>
          <a:p>
            <a:pPr algn="r"/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Yubika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Shrestha</a:t>
            </a:r>
          </a:p>
          <a:p>
            <a:pPr algn="r"/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fld id="{684AD3BD-46F2-4017-905F-25CF2FE969E7}" type="slidenum">
              <a:rPr lang="en-US" sz="2400">
                <a:latin typeface="Arial Black" panose="020B0A04020102020204" pitchFamily="34" charset="0"/>
              </a:rPr>
              <a:pPr algn="ctr"/>
              <a:t>1</a:t>
            </a:fld>
            <a:endParaRPr lang="en-US" sz="2400" dirty="0">
              <a:latin typeface="Arial Black" panose="020B0A040201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7EB328-2D27-42EF-9EC0-CA171DAF3A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" t="22776" r="7004" b="18378"/>
          <a:stretch/>
        </p:blipFill>
        <p:spPr>
          <a:xfrm rot="20502412">
            <a:off x="1170449" y="3103265"/>
            <a:ext cx="4316055" cy="2196455"/>
          </a:xfrm>
          <a:prstGeom prst="rect">
            <a:avLst/>
          </a:prstGeom>
        </p:spPr>
      </p:pic>
      <p:pic>
        <p:nvPicPr>
          <p:cNvPr id="4" name="Graphic 3" descr="Detective">
            <a:extLst>
              <a:ext uri="{FF2B5EF4-FFF2-40B4-BE49-F238E27FC236}">
                <a16:creationId xmlns:a16="http://schemas.microsoft.com/office/drawing/2014/main" id="{2E965CE0-7AF0-4368-AEE6-A919CFCFF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1049" y="3743613"/>
            <a:ext cx="2031127" cy="203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0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76C3-9EDD-4079-BFC9-1475D7BA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327" y="34921"/>
            <a:ext cx="10189028" cy="1478571"/>
          </a:xfrm>
        </p:spPr>
        <p:txBody>
          <a:bodyPr>
            <a:normAutofit/>
          </a:bodyPr>
          <a:lstStyle/>
          <a:p>
            <a:r>
              <a:rPr lang="en-US" sz="2400" b="1" dirty="0"/>
              <a:t>Who/What to be indicted?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B82A6-C9E6-4E6B-A566-A8177C87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478" y="1603541"/>
            <a:ext cx="10605829" cy="525445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programmer that programmed faulty software?</a:t>
            </a:r>
          </a:p>
          <a:p>
            <a:pPr>
              <a:lnSpc>
                <a:spcPct val="200000"/>
              </a:lnSpc>
            </a:pPr>
            <a:r>
              <a:rPr lang="en-US" dirty="0"/>
              <a:t>The Entity known as the Robotics Division?</a:t>
            </a:r>
          </a:p>
          <a:p>
            <a:pPr>
              <a:lnSpc>
                <a:spcPct val="200000"/>
              </a:lnSpc>
            </a:pPr>
            <a:r>
              <a:rPr lang="en-US" dirty="0"/>
              <a:t>Silicon </a:t>
            </a:r>
            <a:r>
              <a:rPr lang="en-US" dirty="0" err="1"/>
              <a:t>Techtronics</a:t>
            </a:r>
            <a:r>
              <a:rPr lang="en-US" dirty="0"/>
              <a:t>?</a:t>
            </a:r>
          </a:p>
          <a:p>
            <a:pPr>
              <a:lnSpc>
                <a:spcPct val="200000"/>
              </a:lnSpc>
            </a:pPr>
            <a:r>
              <a:rPr lang="en-US" dirty="0"/>
              <a:t>The Robot?</a:t>
            </a:r>
          </a:p>
          <a:p>
            <a:pPr>
              <a:lnSpc>
                <a:spcPct val="200000"/>
              </a:lnSpc>
            </a:pPr>
            <a:r>
              <a:rPr lang="en-US" dirty="0"/>
              <a:t>Any employee at the company?</a:t>
            </a:r>
          </a:p>
        </p:txBody>
      </p:sp>
      <p:pic>
        <p:nvPicPr>
          <p:cNvPr id="4" name="Content Placeholder 4" descr="Programmer">
            <a:extLst>
              <a:ext uri="{FF2B5EF4-FFF2-40B4-BE49-F238E27FC236}">
                <a16:creationId xmlns:a16="http://schemas.microsoft.com/office/drawing/2014/main" id="{999ACE3A-41A7-44C3-AA0E-67771C6EE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9077" y="1565757"/>
            <a:ext cx="944267" cy="944267"/>
          </a:xfrm>
          <a:prstGeom prst="rect">
            <a:avLst/>
          </a:prstGeom>
        </p:spPr>
      </p:pic>
      <p:pic>
        <p:nvPicPr>
          <p:cNvPr id="6" name="Graphic 5" descr="Robot">
            <a:extLst>
              <a:ext uri="{FF2B5EF4-FFF2-40B4-BE49-F238E27FC236}">
                <a16:creationId xmlns:a16="http://schemas.microsoft.com/office/drawing/2014/main" id="{E910CB45-4CC0-4798-940A-55E3F01140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3659" y="4267368"/>
            <a:ext cx="987091" cy="987091"/>
          </a:xfrm>
          <a:prstGeom prst="rect">
            <a:avLst/>
          </a:prstGeom>
        </p:spPr>
      </p:pic>
      <p:pic>
        <p:nvPicPr>
          <p:cNvPr id="8" name="Graphic 7" descr="Group of people">
            <a:extLst>
              <a:ext uri="{FF2B5EF4-FFF2-40B4-BE49-F238E27FC236}">
                <a16:creationId xmlns:a16="http://schemas.microsoft.com/office/drawing/2014/main" id="{95E55B8A-A1AA-48AD-AD73-DA838262E9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52692" y="5229387"/>
            <a:ext cx="914400" cy="914400"/>
          </a:xfrm>
          <a:prstGeom prst="rect">
            <a:avLst/>
          </a:prstGeom>
        </p:spPr>
      </p:pic>
      <p:pic>
        <p:nvPicPr>
          <p:cNvPr id="10" name="Graphic 9" descr="City">
            <a:extLst>
              <a:ext uri="{FF2B5EF4-FFF2-40B4-BE49-F238E27FC236}">
                <a16:creationId xmlns:a16="http://schemas.microsoft.com/office/drawing/2014/main" id="{5A63622D-6694-49CB-B5F8-A2FE95210FD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07321" y="3420711"/>
            <a:ext cx="987091" cy="967389"/>
          </a:xfrm>
          <a:prstGeom prst="rect">
            <a:avLst/>
          </a:prstGeom>
        </p:spPr>
      </p:pic>
      <p:pic>
        <p:nvPicPr>
          <p:cNvPr id="14" name="Graphic 13" descr="Users">
            <a:extLst>
              <a:ext uri="{FF2B5EF4-FFF2-40B4-BE49-F238E27FC236}">
                <a16:creationId xmlns:a16="http://schemas.microsoft.com/office/drawing/2014/main" id="{CA068479-2822-4813-A588-6088C616685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6777" y="2587128"/>
            <a:ext cx="914400" cy="91440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fld id="{684AD3BD-46F2-4017-905F-25CF2FE969E7}" type="slidenum">
              <a:rPr lang="en-US" sz="2400" smtClean="0">
                <a:latin typeface="Arial Black" panose="020B0A04020102020204" pitchFamily="34" charset="0"/>
              </a:rPr>
              <a:pPr algn="ctr"/>
              <a:t>10</a:t>
            </a:fld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2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2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2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98A8-19FE-4916-B00B-3F9F26FC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91" y="9327"/>
            <a:ext cx="10189029" cy="1357272"/>
          </a:xfrm>
        </p:spPr>
        <p:txBody>
          <a:bodyPr>
            <a:normAutofit/>
          </a:bodyPr>
          <a:lstStyle/>
          <a:p>
            <a:r>
              <a:rPr lang="en-US" sz="2400" b="1" dirty="0"/>
              <a:t>Ground’s for Randy's indictment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CE14C-75F9-4D99-841E-F56F0D605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707" y="1623530"/>
            <a:ext cx="9905999" cy="52251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/>
              <a:t>McMurdock</a:t>
            </a:r>
            <a:r>
              <a:rPr lang="en-US" sz="2800" dirty="0"/>
              <a:t> revealed faulty line of code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Presence of 3 similar formulas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Bill Park identified fault at glance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Average taken instead of derivative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Not able to take in criticisms(arrogant)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fld id="{684AD3BD-46F2-4017-905F-25CF2FE969E7}" type="slidenum">
              <a:rPr lang="en-US" sz="2400" smtClean="0">
                <a:latin typeface="Arial Black" panose="020B0A04020102020204" pitchFamily="34" charset="0"/>
              </a:rPr>
              <a:pPr algn="ctr"/>
              <a:t>11</a:t>
            </a:fld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0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spicious Side Eye GIF by SpongeBob SquarePants - Find &amp; Share on GIPHY">
            <a:extLst>
              <a:ext uri="{FF2B5EF4-FFF2-40B4-BE49-F238E27FC236}">
                <a16:creationId xmlns:a16="http://schemas.microsoft.com/office/drawing/2014/main" id="{466BEF09-0F45-44E8-8331-BD947AA8BBC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61" y="270588"/>
            <a:ext cx="4867311" cy="437851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BA219-B2A8-4E1B-BBFD-4791B588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29" y="4957253"/>
            <a:ext cx="9905999" cy="1478571"/>
          </a:xfrm>
        </p:spPr>
        <p:txBody>
          <a:bodyPr/>
          <a:lstStyle/>
          <a:p>
            <a:pPr algn="ctr"/>
            <a:r>
              <a:rPr lang="en-US" dirty="0"/>
              <a:t>Time to dig deep into the matter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fld id="{684AD3BD-46F2-4017-905F-25CF2FE969E7}" type="slidenum">
              <a:rPr lang="en-US" sz="2400" smtClean="0">
                <a:latin typeface="Arial Black" panose="020B0A04020102020204" pitchFamily="34" charset="0"/>
              </a:rPr>
              <a:pPr algn="ctr"/>
              <a:t>12</a:t>
            </a:fld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81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D02EE1-755A-4280-9442-BA0DE4BAF9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5" b="5303"/>
          <a:stretch/>
        </p:blipFill>
        <p:spPr>
          <a:xfrm>
            <a:off x="1482527" y="12700"/>
            <a:ext cx="9638287" cy="6845300"/>
          </a:xfrm>
          <a:prstGeom prst="rect">
            <a:avLst/>
          </a:prstGeom>
        </p:spPr>
      </p:pic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F0D925C1-2362-45D3-90A2-356B498A54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2681" y="5407800"/>
            <a:ext cx="914400" cy="914400"/>
          </a:xfrm>
          <a:prstGeom prst="rect">
            <a:avLst/>
          </a:prstGeom>
        </p:spPr>
      </p:pic>
      <p:pic>
        <p:nvPicPr>
          <p:cNvPr id="12" name="Graphic 11" descr="Devil face with solid fill">
            <a:extLst>
              <a:ext uri="{FF2B5EF4-FFF2-40B4-BE49-F238E27FC236}">
                <a16:creationId xmlns:a16="http://schemas.microsoft.com/office/drawing/2014/main" id="{E9714712-3A3B-41CD-A24C-1877A63241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01824" y="5654114"/>
            <a:ext cx="914400" cy="914400"/>
          </a:xfrm>
          <a:prstGeom prst="rect">
            <a:avLst/>
          </a:prstGeom>
        </p:spPr>
      </p:pic>
      <p:pic>
        <p:nvPicPr>
          <p:cNvPr id="14" name="Graphic 13" descr="Money">
            <a:extLst>
              <a:ext uri="{FF2B5EF4-FFF2-40B4-BE49-F238E27FC236}">
                <a16:creationId xmlns:a16="http://schemas.microsoft.com/office/drawing/2014/main" id="{F9DA66B8-529E-4BF1-ADAA-B4168631CDC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55171" y="158779"/>
            <a:ext cx="914400" cy="914400"/>
          </a:xfrm>
          <a:prstGeom prst="rect">
            <a:avLst/>
          </a:prstGeom>
        </p:spPr>
      </p:pic>
      <p:pic>
        <p:nvPicPr>
          <p:cNvPr id="16" name="Graphic 15" descr="Rabbit">
            <a:extLst>
              <a:ext uri="{FF2B5EF4-FFF2-40B4-BE49-F238E27FC236}">
                <a16:creationId xmlns:a16="http://schemas.microsoft.com/office/drawing/2014/main" id="{8EF2564D-3C2B-410B-8BD2-949433D49AB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61765" y="333367"/>
            <a:ext cx="914400" cy="9144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fld id="{684AD3BD-46F2-4017-905F-25CF2FE969E7}" type="slidenum">
              <a:rPr lang="en-US" sz="2400" smtClean="0">
                <a:latin typeface="Arial Black" panose="020B0A04020102020204" pitchFamily="34" charset="0"/>
              </a:rPr>
              <a:pPr algn="ctr"/>
              <a:t>13</a:t>
            </a:fld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80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03D6-621A-4CDC-9776-A8AB4413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328" y="0"/>
            <a:ext cx="10179696" cy="1478571"/>
          </a:xfrm>
        </p:spPr>
        <p:txBody>
          <a:bodyPr>
            <a:normAutofit/>
          </a:bodyPr>
          <a:lstStyle/>
          <a:p>
            <a:r>
              <a:rPr lang="en-US" sz="2400" dirty="0"/>
              <a:t>The conspiracy 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FB807-EDE5-4840-9D5D-0DF9D8DA3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722" y="1658146"/>
            <a:ext cx="9905999" cy="51998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Almost everyone questioned</a:t>
            </a:r>
          </a:p>
          <a:p>
            <a:pPr>
              <a:lnSpc>
                <a:spcPct val="150000"/>
              </a:lnSpc>
            </a:pPr>
            <a:r>
              <a:rPr lang="en-US" dirty="0"/>
              <a:t>Most pointing finger at Randy(Scapegoat)</a:t>
            </a:r>
          </a:p>
          <a:p>
            <a:pPr>
              <a:lnSpc>
                <a:spcPct val="150000"/>
              </a:lnSpc>
            </a:pPr>
            <a:r>
              <a:rPr lang="en-US" dirty="0"/>
              <a:t>Some terming Randy as Prima Donna</a:t>
            </a:r>
          </a:p>
          <a:p>
            <a:pPr>
              <a:lnSpc>
                <a:spcPct val="150000"/>
              </a:lnSpc>
            </a:pPr>
            <a:r>
              <a:rPr lang="en-US" dirty="0"/>
              <a:t>Prosecution manipulating it as open-shut case</a:t>
            </a:r>
          </a:p>
          <a:p>
            <a:pPr>
              <a:lnSpc>
                <a:spcPct val="150000"/>
              </a:lnSpc>
            </a:pPr>
            <a:r>
              <a:rPr lang="en-US" dirty="0"/>
              <a:t>Cut throat argument over waterfall vs prototype model</a:t>
            </a:r>
          </a:p>
          <a:p>
            <a:pPr>
              <a:lnSpc>
                <a:spcPct val="150000"/>
              </a:lnSpc>
            </a:pPr>
            <a:r>
              <a:rPr lang="en-US" dirty="0"/>
              <a:t>Jan Anderson fired for favoring prototype modelling</a:t>
            </a:r>
          </a:p>
        </p:txBody>
      </p:sp>
      <p:pic>
        <p:nvPicPr>
          <p:cNvPr id="5" name="Graphic 4" descr="Devil face with no fill">
            <a:extLst>
              <a:ext uri="{FF2B5EF4-FFF2-40B4-BE49-F238E27FC236}">
                <a16:creationId xmlns:a16="http://schemas.microsoft.com/office/drawing/2014/main" id="{B42D89D9-36A8-4301-BC43-F7398EB2D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9768" y="115892"/>
            <a:ext cx="1452464" cy="14524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fld id="{684AD3BD-46F2-4017-905F-25CF2FE969E7}" type="slidenum">
              <a:rPr lang="en-US" sz="2400" smtClean="0">
                <a:latin typeface="Arial Black" panose="020B0A04020102020204" pitchFamily="34" charset="0"/>
              </a:rPr>
              <a:pPr algn="ctr"/>
              <a:t>14</a:t>
            </a:fld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62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E755-184B-4A23-ACB7-AC5E665D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61" y="0"/>
            <a:ext cx="10148625" cy="1478571"/>
          </a:xfrm>
        </p:spPr>
        <p:txBody>
          <a:bodyPr>
            <a:normAutofit/>
          </a:bodyPr>
          <a:lstStyle/>
          <a:p>
            <a:r>
              <a:rPr lang="en-US" sz="2400" dirty="0"/>
              <a:t>The Political 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D0C95-FB92-4A55-9EAA-626B4F42A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8571"/>
            <a:ext cx="9905999" cy="53794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Lump sum contribution made by Waterson(CEO)</a:t>
            </a:r>
          </a:p>
          <a:p>
            <a:pPr>
              <a:lnSpc>
                <a:spcPct val="200000"/>
              </a:lnSpc>
            </a:pPr>
            <a:r>
              <a:rPr lang="en-US" dirty="0"/>
              <a:t>To McMurdock(Prosecution) reelection campaign</a:t>
            </a:r>
          </a:p>
          <a:p>
            <a:pPr>
              <a:lnSpc>
                <a:spcPct val="200000"/>
              </a:lnSpc>
            </a:pPr>
            <a:r>
              <a:rPr lang="en-US" dirty="0"/>
              <a:t>A desperate attempt of saving face</a:t>
            </a:r>
          </a:p>
          <a:p>
            <a:pPr>
              <a:lnSpc>
                <a:spcPct val="200000"/>
              </a:lnSpc>
            </a:pPr>
            <a:r>
              <a:rPr lang="en-US" dirty="0"/>
              <a:t>Marking all employees expendable</a:t>
            </a:r>
          </a:p>
          <a:p>
            <a:pPr>
              <a:lnSpc>
                <a:spcPct val="200000"/>
              </a:lnSpc>
            </a:pPr>
            <a:r>
              <a:rPr lang="en-US" dirty="0"/>
              <a:t>Attempts to manipulate facts 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Graphic 4" descr="Money">
            <a:extLst>
              <a:ext uri="{FF2B5EF4-FFF2-40B4-BE49-F238E27FC236}">
                <a16:creationId xmlns:a16="http://schemas.microsoft.com/office/drawing/2014/main" id="{49D50739-CBFC-40A8-9C4F-9BD3FD832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2350" y="-151805"/>
            <a:ext cx="1782181" cy="178218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fld id="{684AD3BD-46F2-4017-905F-25CF2FE969E7}" type="slidenum">
              <a:rPr lang="en-US" sz="2400" smtClean="0">
                <a:latin typeface="Arial Black" panose="020B0A04020102020204" pitchFamily="34" charset="0"/>
              </a:rPr>
              <a:pPr algn="ctr"/>
              <a:t>15</a:t>
            </a:fld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70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CA5E-F8CD-4DB1-9B92-FC292A22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1"/>
            <a:ext cx="9905999" cy="1184988"/>
          </a:xfrm>
        </p:spPr>
        <p:txBody>
          <a:bodyPr>
            <a:normAutofit/>
          </a:bodyPr>
          <a:lstStyle/>
          <a:p>
            <a:r>
              <a:rPr lang="en-US" sz="2400" dirty="0"/>
              <a:t>The technicality 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5378-506D-45D9-A4D2-364FF5DE2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5" y="998379"/>
            <a:ext cx="9905999" cy="5667464"/>
          </a:xfrm>
        </p:spPr>
        <p:txBody>
          <a:bodyPr>
            <a:noAutofit/>
          </a:bodyPr>
          <a:lstStyle/>
          <a:p>
            <a:pPr marL="342891" indent="-342891">
              <a:lnSpc>
                <a:spcPct val="2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5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Faulty design with lack of proper input device</a:t>
            </a:r>
          </a:p>
          <a:p>
            <a:pPr marL="342891" indent="-342891">
              <a:lnSpc>
                <a:spcPct val="2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5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Cluttered user interface losing track</a:t>
            </a:r>
          </a:p>
          <a:p>
            <a:pPr marL="342891" indent="-342891">
              <a:lnSpc>
                <a:spcPct val="2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5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Even basic tasks required a trip through the manual </a:t>
            </a:r>
          </a:p>
          <a:p>
            <a:pPr marL="342891" indent="-342891">
              <a:lnSpc>
                <a:spcPct val="2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5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Error message was green when it should’ve been red </a:t>
            </a:r>
          </a:p>
          <a:p>
            <a:pPr marL="342891" indent="-342891">
              <a:lnSpc>
                <a:spcPct val="2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5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Sandra seeing CX30 gone through rigorous testing</a:t>
            </a:r>
          </a:p>
          <a:p>
            <a:pPr marL="342891" indent="-342891">
              <a:lnSpc>
                <a:spcPct val="2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5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But discrepancies data accumulated vs recorded</a:t>
            </a:r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AB65246E-6DDC-46B0-8F05-E20BE38E07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2775" y="0"/>
            <a:ext cx="1327382" cy="13273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fld id="{684AD3BD-46F2-4017-905F-25CF2FE969E7}" type="slidenum">
              <a:rPr lang="en-US" sz="2400" smtClean="0">
                <a:latin typeface="Arial Black" panose="020B0A04020102020204" pitchFamily="34" charset="0"/>
              </a:rPr>
              <a:pPr algn="ctr"/>
              <a:t>16</a:t>
            </a:fld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93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CA5E-F8CD-4DB1-9B92-FC292A22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1"/>
            <a:ext cx="9905999" cy="1184988"/>
          </a:xfrm>
        </p:spPr>
        <p:txBody>
          <a:bodyPr>
            <a:normAutofit/>
          </a:bodyPr>
          <a:lstStyle/>
          <a:p>
            <a:r>
              <a:rPr lang="en-US" sz="2400" dirty="0"/>
              <a:t>The technicality 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5378-506D-45D9-A4D2-364FF5DE2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5" y="998378"/>
            <a:ext cx="9905999" cy="5508439"/>
          </a:xfrm>
        </p:spPr>
        <p:txBody>
          <a:bodyPr>
            <a:noAutofit/>
          </a:bodyPr>
          <a:lstStyle/>
          <a:p>
            <a:pPr marL="342891" indent="-34289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5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project was doomed since its inception</a:t>
            </a:r>
          </a:p>
          <a:p>
            <a:pPr marL="342891" indent="-34289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5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Leaps and bounds from previous iterations</a:t>
            </a:r>
          </a:p>
          <a:p>
            <a:pPr marL="342891" indent="-34289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5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Waterfall model implemented(no proper testing)</a:t>
            </a:r>
          </a:p>
          <a:p>
            <a:pPr marL="342891" indent="-34289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5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Underestimating the need for proper UI</a:t>
            </a:r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AB65246E-6DDC-46B0-8F05-E20BE38E07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2775" y="0"/>
            <a:ext cx="1261121" cy="12611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fld id="{684AD3BD-46F2-4017-905F-25CF2FE969E7}" type="slidenum">
              <a:rPr lang="en-US" sz="2400" smtClean="0">
                <a:latin typeface="Arial Black" panose="020B0A04020102020204" pitchFamily="34" charset="0"/>
              </a:rPr>
              <a:pPr algn="ctr"/>
              <a:t>17</a:t>
            </a:fld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38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E253-7BF5-4D1B-AC8B-DB74ECBD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1" y="139960"/>
            <a:ext cx="10708432" cy="650445"/>
          </a:xfrm>
        </p:spPr>
        <p:txBody>
          <a:bodyPr>
            <a:noAutofit/>
          </a:bodyPr>
          <a:lstStyle/>
          <a:p>
            <a:r>
              <a:rPr lang="en-US" sz="2400" dirty="0"/>
              <a:t>Violation of Schneiderman's eight golden rules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79EC-BD62-4F08-8277-50EF9DDD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045" y="1147669"/>
            <a:ext cx="9905999" cy="53989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Consistency above all(proper color coding)</a:t>
            </a:r>
          </a:p>
          <a:p>
            <a:pPr>
              <a:lnSpc>
                <a:spcPct val="150000"/>
              </a:lnSpc>
            </a:pPr>
            <a:r>
              <a:rPr lang="en-US" dirty="0"/>
              <a:t>Pinpoint errors and provide appropriate solutions</a:t>
            </a:r>
          </a:p>
          <a:p>
            <a:pPr>
              <a:lnSpc>
                <a:spcPct val="150000"/>
              </a:lnSpc>
            </a:pPr>
            <a:r>
              <a:rPr lang="en-US" dirty="0"/>
              <a:t>Identification of beginning and the end</a:t>
            </a:r>
          </a:p>
          <a:p>
            <a:pPr>
              <a:lnSpc>
                <a:spcPct val="150000"/>
              </a:lnSpc>
            </a:pPr>
            <a:r>
              <a:rPr lang="en-US" dirty="0"/>
              <a:t>Provision for shortcut for power users</a:t>
            </a:r>
          </a:p>
          <a:p>
            <a:pPr>
              <a:lnSpc>
                <a:spcPct val="150000"/>
              </a:lnSpc>
            </a:pPr>
            <a:r>
              <a:rPr lang="en-US" dirty="0"/>
              <a:t>The provision for undo and redo</a:t>
            </a:r>
          </a:p>
          <a:p>
            <a:pPr>
              <a:lnSpc>
                <a:spcPct val="150000"/>
              </a:lnSpc>
            </a:pPr>
            <a:r>
              <a:rPr lang="en-US" dirty="0"/>
              <a:t>Satisfaction that he’s the one in control(</a:t>
            </a:r>
            <a:r>
              <a:rPr lang="en-US" u="sng" dirty="0"/>
              <a:t>machine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User friendly toning down user memory burden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fld id="{684AD3BD-46F2-4017-905F-25CF2FE969E7}" type="slidenum">
              <a:rPr lang="en-US" sz="2400" smtClean="0">
                <a:latin typeface="Arial Black" panose="020B0A04020102020204" pitchFamily="34" charset="0"/>
              </a:rPr>
              <a:pPr algn="ctr"/>
              <a:t>18</a:t>
            </a:fld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8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ightbulb">
            <a:extLst>
              <a:ext uri="{FF2B5EF4-FFF2-40B4-BE49-F238E27FC236}">
                <a16:creationId xmlns:a16="http://schemas.microsoft.com/office/drawing/2014/main" id="{E9D671F7-9722-4737-8775-9825AEC97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5941" y="388775"/>
            <a:ext cx="3915747" cy="391574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88ABBEF-E17C-48D5-A712-905140F1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673" y="4326291"/>
            <a:ext cx="9905999" cy="1478571"/>
          </a:xfrm>
        </p:spPr>
        <p:txBody>
          <a:bodyPr/>
          <a:lstStyle/>
          <a:p>
            <a:pPr algn="ctr"/>
            <a:r>
              <a:rPr lang="en-US" dirty="0"/>
              <a:t>In light of new developments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fld id="{684AD3BD-46F2-4017-905F-25CF2FE969E7}" type="slidenum">
              <a:rPr lang="en-US" sz="2400" smtClean="0">
                <a:latin typeface="Arial Black" panose="020B0A04020102020204" pitchFamily="34" charset="0"/>
              </a:rPr>
              <a:pPr algn="ctr"/>
              <a:t>19</a:t>
            </a:fld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5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7164-F8E5-42C3-8465-76CF9C62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971" y="6021"/>
            <a:ext cx="10203936" cy="917484"/>
          </a:xfrm>
        </p:spPr>
        <p:txBody>
          <a:bodyPr>
            <a:normAutofit/>
          </a:bodyPr>
          <a:lstStyle/>
          <a:p>
            <a:r>
              <a:rPr lang="en-US" sz="2400" b="1" dirty="0"/>
              <a:t>WHAT WENT DOWN?</a:t>
            </a:r>
          </a:p>
        </p:txBody>
      </p:sp>
      <p:pic>
        <p:nvPicPr>
          <p:cNvPr id="5" name="Content Placeholder 4" descr="Programmer">
            <a:extLst>
              <a:ext uri="{FF2B5EF4-FFF2-40B4-BE49-F238E27FC236}">
                <a16:creationId xmlns:a16="http://schemas.microsoft.com/office/drawing/2014/main" id="{0F091E66-A94F-41BC-AF0C-FE7B7270D3B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905" y="1737292"/>
            <a:ext cx="2008531" cy="2008531"/>
          </a:xfrm>
        </p:spPr>
      </p:pic>
      <p:pic>
        <p:nvPicPr>
          <p:cNvPr id="7" name="Graphic 6" descr="Construction worker">
            <a:extLst>
              <a:ext uri="{FF2B5EF4-FFF2-40B4-BE49-F238E27FC236}">
                <a16:creationId xmlns:a16="http://schemas.microsoft.com/office/drawing/2014/main" id="{8CB8289F-3DF7-4360-AC11-EDB0E1BACC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3864" y="2236365"/>
            <a:ext cx="1590481" cy="1590481"/>
          </a:xfrm>
          <a:prstGeom prst="rect">
            <a:avLst/>
          </a:prstGeom>
        </p:spPr>
      </p:pic>
      <p:pic>
        <p:nvPicPr>
          <p:cNvPr id="9" name="Graphic 8" descr="School girl">
            <a:extLst>
              <a:ext uri="{FF2B5EF4-FFF2-40B4-BE49-F238E27FC236}">
                <a16:creationId xmlns:a16="http://schemas.microsoft.com/office/drawing/2014/main" id="{AEDE9128-5330-41F7-8283-50057C33F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4187" y="4684785"/>
            <a:ext cx="1984040" cy="1984040"/>
          </a:xfrm>
          <a:prstGeom prst="rect">
            <a:avLst/>
          </a:prstGeom>
        </p:spPr>
      </p:pic>
      <p:pic>
        <p:nvPicPr>
          <p:cNvPr id="11" name="Graphic 10" descr="Robot">
            <a:extLst>
              <a:ext uri="{FF2B5EF4-FFF2-40B4-BE49-F238E27FC236}">
                <a16:creationId xmlns:a16="http://schemas.microsoft.com/office/drawing/2014/main" id="{A5D5AB51-1930-49D7-A181-39B15BFDD5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4733" y="1907729"/>
            <a:ext cx="1792827" cy="1792827"/>
          </a:xfrm>
          <a:prstGeom prst="rect">
            <a:avLst/>
          </a:prstGeom>
        </p:spPr>
      </p:pic>
      <p:pic>
        <p:nvPicPr>
          <p:cNvPr id="13" name="Graphic 12" descr="City">
            <a:extLst>
              <a:ext uri="{FF2B5EF4-FFF2-40B4-BE49-F238E27FC236}">
                <a16:creationId xmlns:a16="http://schemas.microsoft.com/office/drawing/2014/main" id="{42CB2163-F4DD-4D3D-A1ED-2620CB2CB4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57580" y="-107530"/>
            <a:ext cx="2076451" cy="2035007"/>
          </a:xfrm>
          <a:prstGeom prst="rect">
            <a:avLst/>
          </a:prstGeom>
        </p:spPr>
      </p:pic>
      <p:pic>
        <p:nvPicPr>
          <p:cNvPr id="15" name="Graphic 14" descr="Devil face with solid fill">
            <a:extLst>
              <a:ext uri="{FF2B5EF4-FFF2-40B4-BE49-F238E27FC236}">
                <a16:creationId xmlns:a16="http://schemas.microsoft.com/office/drawing/2014/main" id="{5564066D-8039-4003-9255-1FB5E1BD63E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81657" y="1975172"/>
            <a:ext cx="779947" cy="779947"/>
          </a:xfrm>
          <a:prstGeom prst="rect">
            <a:avLst/>
          </a:prstGeom>
        </p:spPr>
      </p:pic>
      <p:pic>
        <p:nvPicPr>
          <p:cNvPr id="17" name="Graphic 16" descr="Skull">
            <a:extLst>
              <a:ext uri="{FF2B5EF4-FFF2-40B4-BE49-F238E27FC236}">
                <a16:creationId xmlns:a16="http://schemas.microsoft.com/office/drawing/2014/main" id="{F3B8AD37-758D-4CBD-A347-B1EF3FFC357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81854" y="3714762"/>
            <a:ext cx="841943" cy="841943"/>
          </a:xfrm>
          <a:prstGeom prst="rect">
            <a:avLst/>
          </a:prstGeom>
        </p:spPr>
      </p:pic>
      <p:pic>
        <p:nvPicPr>
          <p:cNvPr id="23" name="Graphic 22" descr="Judge">
            <a:extLst>
              <a:ext uri="{FF2B5EF4-FFF2-40B4-BE49-F238E27FC236}">
                <a16:creationId xmlns:a16="http://schemas.microsoft.com/office/drawing/2014/main" id="{CC099EB2-69D0-49F1-A3B6-6DFC836CC45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78709" y="5132993"/>
            <a:ext cx="1413384" cy="1413384"/>
          </a:xfrm>
          <a:prstGeom prst="rect">
            <a:avLst/>
          </a:prstGeom>
        </p:spPr>
      </p:pic>
      <p:pic>
        <p:nvPicPr>
          <p:cNvPr id="25" name="Graphic 24" descr="Handcuffs">
            <a:extLst>
              <a:ext uri="{FF2B5EF4-FFF2-40B4-BE49-F238E27FC236}">
                <a16:creationId xmlns:a16="http://schemas.microsoft.com/office/drawing/2014/main" id="{C49582DF-9E83-465D-B79C-797985874D4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76763" y="4104933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78AD9A6-A359-4516-B59A-678B197E76D3}"/>
              </a:ext>
            </a:extLst>
          </p:cNvPr>
          <p:cNvSpPr txBox="1"/>
          <p:nvPr/>
        </p:nvSpPr>
        <p:spPr>
          <a:xfrm>
            <a:off x="2846099" y="2594255"/>
            <a:ext cx="2008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Randy Samuels Programs CX30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F42621F-ECF2-4311-934B-C6614132FC17}"/>
              </a:ext>
            </a:extLst>
          </p:cNvPr>
          <p:cNvSpPr/>
          <p:nvPr/>
        </p:nvSpPr>
        <p:spPr>
          <a:xfrm>
            <a:off x="2833327" y="3057230"/>
            <a:ext cx="1726163" cy="279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175522-57CB-42F0-BD94-BBAB9A09211D}"/>
              </a:ext>
            </a:extLst>
          </p:cNvPr>
          <p:cNvSpPr txBox="1"/>
          <p:nvPr/>
        </p:nvSpPr>
        <p:spPr>
          <a:xfrm>
            <a:off x="8678917" y="1577175"/>
            <a:ext cx="297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Silicon </a:t>
            </a:r>
            <a:r>
              <a:rPr lang="en-US" sz="1600" b="1" dirty="0" err="1"/>
              <a:t>Techtronics</a:t>
            </a:r>
            <a:endParaRPr 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7D1EAB-66A2-4A59-8BB8-F437C3E4D835}"/>
              </a:ext>
            </a:extLst>
          </p:cNvPr>
          <p:cNvSpPr txBox="1"/>
          <p:nvPr/>
        </p:nvSpPr>
        <p:spPr>
          <a:xfrm>
            <a:off x="2830360" y="3303623"/>
            <a:ext cx="1590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Faulty Program?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571E6F5-38F0-4248-807A-00BF61A4D360}"/>
              </a:ext>
            </a:extLst>
          </p:cNvPr>
          <p:cNvSpPr/>
          <p:nvPr/>
        </p:nvSpPr>
        <p:spPr>
          <a:xfrm>
            <a:off x="6282806" y="3180068"/>
            <a:ext cx="3881535" cy="31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8C9A2D-C64E-4486-B930-95216953C14B}"/>
              </a:ext>
            </a:extLst>
          </p:cNvPr>
          <p:cNvSpPr txBox="1"/>
          <p:nvPr/>
        </p:nvSpPr>
        <p:spPr>
          <a:xfrm>
            <a:off x="6382329" y="2746611"/>
            <a:ext cx="3881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Arm went haywire and decapitated operator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2E9B3F-9E5C-4D35-A8E9-E4BC7B0E6A21}"/>
              </a:ext>
            </a:extLst>
          </p:cNvPr>
          <p:cNvSpPr txBox="1"/>
          <p:nvPr/>
        </p:nvSpPr>
        <p:spPr>
          <a:xfrm>
            <a:off x="6653973" y="3692615"/>
            <a:ext cx="3434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Bart Matthews(Deceased) 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DC60D8EC-BC03-4FD6-B210-A897E68D04D4}"/>
              </a:ext>
            </a:extLst>
          </p:cNvPr>
          <p:cNvSpPr/>
          <p:nvPr/>
        </p:nvSpPr>
        <p:spPr>
          <a:xfrm rot="16200000">
            <a:off x="3125782" y="4245451"/>
            <a:ext cx="765065" cy="3470991"/>
          </a:xfrm>
          <a:prstGeom prst="bentUpArrow">
            <a:avLst>
              <a:gd name="adj1" fmla="val 25000"/>
              <a:gd name="adj2" fmla="val 2439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D90DDA4B-90F9-47F1-AA92-FF1631157C56}"/>
              </a:ext>
            </a:extLst>
          </p:cNvPr>
          <p:cNvSpPr/>
          <p:nvPr/>
        </p:nvSpPr>
        <p:spPr>
          <a:xfrm>
            <a:off x="1600202" y="5074728"/>
            <a:ext cx="345233" cy="4761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13807E-D056-4520-A676-69BB1174B372}"/>
              </a:ext>
            </a:extLst>
          </p:cNvPr>
          <p:cNvSpPr txBox="1"/>
          <p:nvPr/>
        </p:nvSpPr>
        <p:spPr>
          <a:xfrm>
            <a:off x="1865722" y="5368349"/>
            <a:ext cx="3715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Jane </a:t>
            </a:r>
            <a:r>
              <a:rPr lang="en-US" sz="1600" b="1" dirty="0" err="1"/>
              <a:t>McMurdock</a:t>
            </a:r>
            <a:r>
              <a:rPr lang="en-US" sz="1600" b="1" dirty="0"/>
              <a:t>(Prosecution)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0B87C1-076E-45B7-9CE4-98BBCFCB101F}"/>
              </a:ext>
            </a:extLst>
          </p:cNvPr>
          <p:cNvSpPr txBox="1"/>
          <p:nvPr/>
        </p:nvSpPr>
        <p:spPr>
          <a:xfrm>
            <a:off x="2257310" y="5915708"/>
            <a:ext cx="2548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charges Randy guilty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A44BBB-A414-4ED8-96AA-753C01281B0A}"/>
              </a:ext>
            </a:extLst>
          </p:cNvPr>
          <p:cNvSpPr txBox="1"/>
          <p:nvPr/>
        </p:nvSpPr>
        <p:spPr>
          <a:xfrm>
            <a:off x="1139140" y="3928605"/>
            <a:ext cx="2397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Prime Suspect</a:t>
            </a:r>
          </a:p>
        </p:txBody>
      </p:sp>
      <p:sp>
        <p:nvSpPr>
          <p:cNvPr id="44" name="Arrow: Curved Left 43">
            <a:extLst>
              <a:ext uri="{FF2B5EF4-FFF2-40B4-BE49-F238E27FC236}">
                <a16:creationId xmlns:a16="http://schemas.microsoft.com/office/drawing/2014/main" id="{7E1AC02F-6CB3-4251-B93E-B4973963387F}"/>
              </a:ext>
            </a:extLst>
          </p:cNvPr>
          <p:cNvSpPr/>
          <p:nvPr/>
        </p:nvSpPr>
        <p:spPr>
          <a:xfrm>
            <a:off x="7905551" y="4236382"/>
            <a:ext cx="614028" cy="14911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D99304C-1E60-4B14-A2FB-0D6B1CC2506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6441">
            <a:off x="8811497" y="4758090"/>
            <a:ext cx="3310275" cy="165971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2BA825D-F8A7-4DD0-A5C5-B2703E1E2658}"/>
              </a:ext>
            </a:extLst>
          </p:cNvPr>
          <p:cNvSpPr/>
          <p:nvPr/>
        </p:nvSpPr>
        <p:spPr>
          <a:xfrm>
            <a:off x="203367" y="1077185"/>
            <a:ext cx="51181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>
                  <a:solidFill>
                    <a:srgbClr val="FF0000"/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May 17, 1992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3930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4" grpId="0"/>
      <p:bldP spid="35" grpId="0"/>
      <p:bldP spid="36" grpId="0" animBg="1"/>
      <p:bldP spid="37" grpId="0"/>
      <p:bldP spid="38" grpId="0"/>
      <p:bldP spid="39" grpId="0" animBg="1"/>
      <p:bldP spid="40" grpId="0" animBg="1"/>
      <p:bldP spid="41" grpId="0"/>
      <p:bldP spid="42" grpId="0"/>
      <p:bldP spid="43" grpId="0"/>
      <p:bldP spid="44" grpId="0" animBg="1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7495-DBC7-49D3-BD46-1DD5D1C5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7" y="0"/>
            <a:ext cx="10213938" cy="1478570"/>
          </a:xfrm>
        </p:spPr>
        <p:txBody>
          <a:bodyPr>
            <a:normAutofit/>
          </a:bodyPr>
          <a:lstStyle/>
          <a:p>
            <a:r>
              <a:rPr lang="en-US" sz="2400" dirty="0"/>
              <a:t>The hustle(A paradigm shift)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6C450-A3A2-4D09-BDDA-C354A1E27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7" y="1478570"/>
            <a:ext cx="9905999" cy="48333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Pressurized to meet the deadline</a:t>
            </a:r>
          </a:p>
          <a:p>
            <a:pPr>
              <a:lnSpc>
                <a:spcPct val="150000"/>
              </a:lnSpc>
            </a:pPr>
            <a:r>
              <a:rPr lang="en-US" dirty="0"/>
              <a:t>Sparkling friction between Ray and Sam </a:t>
            </a:r>
          </a:p>
          <a:p>
            <a:pPr>
              <a:lnSpc>
                <a:spcPct val="150000"/>
              </a:lnSpc>
            </a:pPr>
            <a:r>
              <a:rPr lang="en-US" dirty="0"/>
              <a:t>Ray hiring 20 new programmers(</a:t>
            </a:r>
            <a:r>
              <a:rPr lang="en-US" b="1" dirty="0"/>
              <a:t>last minute hiring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Sam Reynolds to robotics division to cut cost</a:t>
            </a:r>
          </a:p>
          <a:p>
            <a:pPr>
              <a:lnSpc>
                <a:spcPct val="150000"/>
              </a:lnSpc>
            </a:pPr>
            <a:r>
              <a:rPr lang="en-US" dirty="0"/>
              <a:t>Undermining the level of sophistication of CX30</a:t>
            </a:r>
          </a:p>
          <a:p>
            <a:pPr>
              <a:lnSpc>
                <a:spcPct val="150000"/>
              </a:lnSpc>
            </a:pPr>
            <a:r>
              <a:rPr lang="en-US" dirty="0"/>
              <a:t>Driven by the ivory snow theory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Graphic 4" descr="Rabbit">
            <a:extLst>
              <a:ext uri="{FF2B5EF4-FFF2-40B4-BE49-F238E27FC236}">
                <a16:creationId xmlns:a16="http://schemas.microsoft.com/office/drawing/2014/main" id="{80820F57-2B6B-4F95-A5B1-DBD231C722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7057" y="0"/>
            <a:ext cx="1237860" cy="12378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95532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723E-3206-44C9-B362-D31EAEA3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62" y="31254"/>
            <a:ext cx="10148624" cy="669107"/>
          </a:xfrm>
        </p:spPr>
        <p:txBody>
          <a:bodyPr>
            <a:normAutofit/>
          </a:bodyPr>
          <a:lstStyle/>
          <a:p>
            <a:r>
              <a:rPr lang="en-US" sz="2800" dirty="0"/>
              <a:t>So who is guilty?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A2FD-9882-402C-BCCD-FBD272D28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520" y="5206140"/>
            <a:ext cx="4809445" cy="110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/>
              <a:t>Ray Johnson</a:t>
            </a:r>
          </a:p>
        </p:txBody>
      </p:sp>
      <p:pic>
        <p:nvPicPr>
          <p:cNvPr id="1028" name="Picture 4" descr="Jail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46" y="1103424"/>
            <a:ext cx="4356652" cy="435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38" y="2068353"/>
            <a:ext cx="3137791" cy="31377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546" y="1103425"/>
            <a:ext cx="4356652" cy="4356652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22264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8CD6-8ED6-48A1-9D1C-8DF5430F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80" y="0"/>
            <a:ext cx="10142376" cy="1478571"/>
          </a:xfrm>
        </p:spPr>
        <p:txBody>
          <a:bodyPr>
            <a:normAutofit/>
          </a:bodyPr>
          <a:lstStyle/>
          <a:p>
            <a:r>
              <a:rPr lang="en-US" sz="2400" b="1" dirty="0"/>
              <a:t>BCS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6F7E-58E5-46C4-8725-1FBEBBC60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17" y="1211459"/>
            <a:ext cx="9905999" cy="55322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Governing body responsible maintaining ethics.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Binds all, irrespective to position.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Promotes healthy and non discriminatory work environment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No-one untouchable in case of violation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2050" name="Picture 2" descr="Trainings BCS-The Chartered Institute for IT | PCPS College">
            <a:extLst>
              <a:ext uri="{FF2B5EF4-FFF2-40B4-BE49-F238E27FC236}">
                <a16:creationId xmlns:a16="http://schemas.microsoft.com/office/drawing/2014/main" id="{0CA00DF1-7BCA-4347-9929-AE05C318A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813" y="458837"/>
            <a:ext cx="1783312" cy="22669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74569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January 18, Cartoon Portrait Of Donald Trump - Illustration Of.. Stock  Photo, Picture And Royalty Free Image. Image 93499448.">
            <a:extLst>
              <a:ext uri="{FF2B5EF4-FFF2-40B4-BE49-F238E27FC236}">
                <a16:creationId xmlns:a16="http://schemas.microsoft.com/office/drawing/2014/main" id="{A6D10984-BE62-4FCD-968A-294C906BE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23" y="152400"/>
            <a:ext cx="2331389" cy="23313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4 Guilty Stamp (PNG Transparent) | OnlyGFX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831" y="202885"/>
            <a:ext cx="3473371" cy="230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7" y="0"/>
            <a:ext cx="10232599" cy="1026367"/>
          </a:xfrm>
        </p:spPr>
        <p:txBody>
          <a:bodyPr>
            <a:normAutofit/>
          </a:bodyPr>
          <a:lstStyle/>
          <a:p>
            <a:r>
              <a:rPr lang="en-US" sz="2400" b="1" dirty="0"/>
              <a:t>Why and on what grounds?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8" y="1167136"/>
            <a:ext cx="7857602" cy="5474964"/>
          </a:xfrm>
        </p:spPr>
        <p:txBody>
          <a:bodyPr>
            <a:normAutofit/>
          </a:bodyPr>
          <a:lstStyle/>
          <a:p>
            <a:r>
              <a:rPr lang="en-US" b="1" dirty="0"/>
              <a:t>Violation of BCS Code of Conduct:</a:t>
            </a:r>
          </a:p>
          <a:p>
            <a:pPr lvl="1"/>
            <a:r>
              <a:rPr lang="en-US" sz="2400" b="1" dirty="0"/>
              <a:t>2A</a:t>
            </a:r>
            <a:r>
              <a:rPr lang="en-US" sz="2400" dirty="0"/>
              <a:t>:</a:t>
            </a:r>
          </a:p>
          <a:p>
            <a:pPr marL="914377" lvl="2" indent="0">
              <a:buNone/>
            </a:pPr>
            <a:r>
              <a:rPr lang="en-US" sz="2400" dirty="0"/>
              <a:t>Only take work within professional competence</a:t>
            </a:r>
          </a:p>
          <a:p>
            <a:pPr lvl="1"/>
            <a:r>
              <a:rPr lang="en-US" sz="2400" b="1" dirty="0"/>
              <a:t>2F</a:t>
            </a:r>
            <a:r>
              <a:rPr lang="en-US" sz="2400" dirty="0"/>
              <a:t>:</a:t>
            </a:r>
          </a:p>
          <a:p>
            <a:pPr marL="457189" lvl="1" indent="0">
              <a:buNone/>
            </a:pPr>
            <a:r>
              <a:rPr lang="en-US" sz="2400" dirty="0"/>
              <a:t>	Avoid injuring others with your 	negligence.</a:t>
            </a:r>
          </a:p>
          <a:p>
            <a:pPr lvl="1"/>
            <a:r>
              <a:rPr lang="en-US" sz="2400" b="1" dirty="0"/>
              <a:t>2G</a:t>
            </a:r>
            <a:r>
              <a:rPr lang="en-US" sz="2400" dirty="0"/>
              <a:t>:</a:t>
            </a:r>
          </a:p>
          <a:p>
            <a:pPr marL="914377" lvl="2" indent="0">
              <a:buNone/>
            </a:pPr>
            <a:r>
              <a:rPr lang="en-US" sz="2400" dirty="0"/>
              <a:t>Will not make offer of unethical inducement.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65743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January 18, Cartoon Portrait Of Donald Trump - Illustration Of.. Stock  Photo, Picture And Royalty Free Image. Image 93499448.">
            <a:extLst>
              <a:ext uri="{FF2B5EF4-FFF2-40B4-BE49-F238E27FC236}">
                <a16:creationId xmlns:a16="http://schemas.microsoft.com/office/drawing/2014/main" id="{A6D10984-BE62-4FCD-968A-294C906BE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23" y="152400"/>
            <a:ext cx="2331389" cy="23313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4 Guilty Stamp (PNG Transparent) | OnlyGFX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831" y="202885"/>
            <a:ext cx="3473371" cy="230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7" y="0"/>
            <a:ext cx="10232599" cy="1026367"/>
          </a:xfrm>
        </p:spPr>
        <p:txBody>
          <a:bodyPr>
            <a:normAutofit/>
          </a:bodyPr>
          <a:lstStyle/>
          <a:p>
            <a:r>
              <a:rPr lang="en-US" sz="2400" b="1" dirty="0"/>
              <a:t>Why and on what grounds?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8" y="1167136"/>
            <a:ext cx="7857602" cy="5474964"/>
          </a:xfrm>
        </p:spPr>
        <p:txBody>
          <a:bodyPr>
            <a:normAutofit/>
          </a:bodyPr>
          <a:lstStyle/>
          <a:p>
            <a:r>
              <a:rPr lang="en-US" b="1" dirty="0"/>
              <a:t>Violation of BCS Code of Conduct:</a:t>
            </a:r>
          </a:p>
          <a:p>
            <a:pPr lvl="1"/>
            <a:r>
              <a:rPr lang="en-US" sz="2400" b="1" dirty="0"/>
              <a:t>3B:</a:t>
            </a:r>
          </a:p>
          <a:p>
            <a:pPr marL="457189" lvl="1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Avoid situation that causes Conflict 	of interest.</a:t>
            </a:r>
            <a:endParaRPr lang="en-US" sz="2400" b="1" dirty="0"/>
          </a:p>
          <a:p>
            <a:pPr lvl="1"/>
            <a:r>
              <a:rPr lang="en-US" sz="2400" b="1" dirty="0"/>
              <a:t>3E:</a:t>
            </a:r>
          </a:p>
          <a:p>
            <a:pPr marL="457189" lvl="1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Shall not withhold information of 	product</a:t>
            </a:r>
            <a:endParaRPr lang="en-US" sz="2400" b="1" dirty="0"/>
          </a:p>
          <a:p>
            <a:pPr lvl="1"/>
            <a:r>
              <a:rPr lang="en-US" sz="2400" b="1" dirty="0"/>
              <a:t>4B:</a:t>
            </a:r>
          </a:p>
          <a:p>
            <a:pPr marL="914377" lvl="2" indent="0">
              <a:buNone/>
            </a:pPr>
            <a:r>
              <a:rPr lang="en-US" sz="2200" dirty="0"/>
              <a:t>Seek to improve professional standard.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14560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BC9C-7AD1-4534-9BAD-723D1BDA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584" y="3632305"/>
            <a:ext cx="3144416" cy="1478571"/>
          </a:xfrm>
        </p:spPr>
        <p:txBody>
          <a:bodyPr/>
          <a:lstStyle/>
          <a:p>
            <a:pPr algn="ctr"/>
            <a:r>
              <a:rPr lang="en-US" b="1" dirty="0"/>
              <a:t>THANK   YOU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585692" y="78847"/>
            <a:ext cx="5166423" cy="51649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6833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8855-9A69-436F-8237-AF896591D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5" y="1"/>
            <a:ext cx="8894724" cy="710779"/>
          </a:xfrm>
        </p:spPr>
        <p:txBody>
          <a:bodyPr>
            <a:normAutofit/>
          </a:bodyPr>
          <a:lstStyle/>
          <a:p>
            <a:r>
              <a:rPr lang="en-US" sz="2400" b="1" dirty="0"/>
              <a:t>The crime-scene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288F2A2-E8A9-4E65-BE3D-8E40649C1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4379" y="1109533"/>
            <a:ext cx="8791575" cy="5748467"/>
          </a:xfrm>
        </p:spPr>
        <p:txBody>
          <a:bodyPr>
            <a:normAutofit/>
          </a:bodyPr>
          <a:lstStyle/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Blood smeared all over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Decapitated head of </a:t>
            </a:r>
            <a:r>
              <a:rPr lang="en-US" sz="2800" dirty="0" err="1">
                <a:solidFill>
                  <a:schemeClr val="tx1"/>
                </a:solidFill>
              </a:rPr>
              <a:t>bart</a:t>
            </a:r>
            <a:r>
              <a:rPr lang="en-US" sz="2800" dirty="0">
                <a:solidFill>
                  <a:schemeClr val="tx1"/>
                </a:solidFill>
              </a:rPr>
              <a:t> Matthews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num lock not on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Numeric key pad bloody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Pointing out a desperate attempt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3AE0F-3D4C-4110-B21C-42C790453E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3860">
            <a:off x="6899355" y="4222399"/>
            <a:ext cx="5601363" cy="1790373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6132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DDC4-11FB-4CA6-A32D-8D88D1FE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327" y="9728"/>
            <a:ext cx="10185855" cy="802432"/>
          </a:xfrm>
        </p:spPr>
        <p:txBody>
          <a:bodyPr>
            <a:normAutofit/>
          </a:bodyPr>
          <a:lstStyle/>
          <a:p>
            <a:r>
              <a:rPr lang="en-US" sz="2400" b="1" dirty="0"/>
              <a:t>OUR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6F3E-0C10-4E14-B260-8ED59F3B7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625" y="1437728"/>
            <a:ext cx="9905999" cy="5420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Clues laid out way beyond jurisdiction</a:t>
            </a:r>
          </a:p>
          <a:p>
            <a:pPr>
              <a:lnSpc>
                <a:spcPct val="150000"/>
              </a:lnSpc>
            </a:pPr>
            <a:r>
              <a:rPr lang="en-US" dirty="0"/>
              <a:t>Media involvement, but with new developments</a:t>
            </a:r>
          </a:p>
          <a:p>
            <a:pPr>
              <a:lnSpc>
                <a:spcPct val="150000"/>
              </a:lnSpc>
            </a:pPr>
            <a:r>
              <a:rPr lang="en-US" dirty="0"/>
              <a:t>Media content not admissible in the court</a:t>
            </a:r>
          </a:p>
          <a:p>
            <a:pPr>
              <a:lnSpc>
                <a:spcPct val="150000"/>
              </a:lnSpc>
            </a:pPr>
            <a:r>
              <a:rPr lang="en-US" dirty="0"/>
              <a:t>Unorthodox approach, working with what we had</a:t>
            </a:r>
          </a:p>
          <a:p>
            <a:pPr>
              <a:lnSpc>
                <a:spcPct val="150000"/>
              </a:lnSpc>
            </a:pPr>
            <a:r>
              <a:rPr lang="en-US" dirty="0"/>
              <a:t>Thorough analysis of facts in hand</a:t>
            </a:r>
          </a:p>
          <a:p>
            <a:pPr>
              <a:lnSpc>
                <a:spcPct val="150000"/>
              </a:lnSpc>
            </a:pPr>
            <a:r>
              <a:rPr lang="en-US" dirty="0"/>
              <a:t>Seeking the who’s the what’s and why’s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Graphic 4" descr="Detective">
            <a:extLst>
              <a:ext uri="{FF2B5EF4-FFF2-40B4-BE49-F238E27FC236}">
                <a16:creationId xmlns:a16="http://schemas.microsoft.com/office/drawing/2014/main" id="{E90E4E0B-A8FB-432B-9991-7A58307C6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8510" y="-134304"/>
            <a:ext cx="1892126" cy="189212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393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988" y="3"/>
            <a:ext cx="10161036" cy="664183"/>
          </a:xfrm>
        </p:spPr>
        <p:txBody>
          <a:bodyPr>
            <a:normAutofit/>
          </a:bodyPr>
          <a:lstStyle/>
          <a:p>
            <a:r>
              <a:rPr lang="en-US" sz="2400" b="1" dirty="0"/>
              <a:t>The Who’s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277" y="1406078"/>
            <a:ext cx="9905999" cy="48259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Robbie </a:t>
            </a:r>
            <a:r>
              <a:rPr lang="en-US" sz="2800" b="1" dirty="0">
                <a:solidFill>
                  <a:srgbClr val="FF0000"/>
                </a:solidFill>
              </a:rPr>
              <a:t>(Killer Robot)</a:t>
            </a:r>
            <a:r>
              <a:rPr lang="en-US" sz="2800" b="1" dirty="0"/>
              <a:t>:</a:t>
            </a:r>
          </a:p>
          <a:p>
            <a:pPr marL="457189" lvl="1" indent="0">
              <a:lnSpc>
                <a:spcPct val="150000"/>
              </a:lnSpc>
              <a:buNone/>
            </a:pPr>
            <a:r>
              <a:rPr lang="en-US" sz="2400" b="1" dirty="0"/>
              <a:t>	</a:t>
            </a:r>
            <a:r>
              <a:rPr lang="en-US" sz="2400" dirty="0"/>
              <a:t>Went haywire to decapitate it’s operator.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800" b="1" dirty="0"/>
              <a:t>Bart Matthews</a:t>
            </a:r>
            <a:r>
              <a:rPr lang="en-US" sz="2800" b="1" dirty="0">
                <a:solidFill>
                  <a:srgbClr val="FF0000"/>
                </a:solidFill>
              </a:rPr>
              <a:t>(Deceased)</a:t>
            </a:r>
            <a:r>
              <a:rPr lang="en-US" sz="2800" b="1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	</a:t>
            </a:r>
            <a:r>
              <a:rPr lang="en-US" sz="2800" dirty="0"/>
              <a:t>CX-30 operator. Killed by Robbie.	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Randy Samuels (Prime Suspect):</a:t>
            </a:r>
          </a:p>
          <a:p>
            <a:pPr marL="457189" lvl="1" indent="0">
              <a:lnSpc>
                <a:spcPct val="150000"/>
              </a:lnSpc>
              <a:buNone/>
            </a:pPr>
            <a:r>
              <a:rPr lang="en-US" sz="2800" b="1" dirty="0"/>
              <a:t>	</a:t>
            </a:r>
            <a:r>
              <a:rPr lang="en-US" sz="2800" dirty="0"/>
              <a:t>Programmer of killer Robbie CX-30.</a:t>
            </a:r>
          </a:p>
          <a:p>
            <a:pPr marL="457189" lvl="1" indent="0">
              <a:lnSpc>
                <a:spcPct val="150000"/>
              </a:lnSpc>
              <a:buNone/>
            </a:pPr>
            <a:endParaRPr lang="en-US" sz="2800" b="1" dirty="0"/>
          </a:p>
        </p:txBody>
      </p:sp>
      <p:pic>
        <p:nvPicPr>
          <p:cNvPr id="3074" name="Picture 2" descr="Rip">
            <a:extLst>
              <a:ext uri="{FF2B5EF4-FFF2-40B4-BE49-F238E27FC236}">
                <a16:creationId xmlns:a16="http://schemas.microsoft.com/office/drawing/2014/main" id="{AB6A0F69-C9BA-4F2B-911C-3A8B95FB5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786" y="3165931"/>
            <a:ext cx="1611119" cy="16111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rminator Art by VectorPosterArt #terminatorfan #theterminator #t800  #terminator #t1000 #t2 #terminator #judgeme… | Terminator, Terminator  movies, Terminator 1984">
            <a:extLst>
              <a:ext uri="{FF2B5EF4-FFF2-40B4-BE49-F238E27FC236}">
                <a16:creationId xmlns:a16="http://schemas.microsoft.com/office/drawing/2014/main" id="{E1DE6696-BD19-4F8F-9B29-6C68CE4F4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786" y="1006097"/>
            <a:ext cx="1611119" cy="20144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rogrammer | Css grid, Personal logo inspiration, Motion design">
            <a:extLst>
              <a:ext uri="{FF2B5EF4-FFF2-40B4-BE49-F238E27FC236}">
                <a16:creationId xmlns:a16="http://schemas.microsoft.com/office/drawing/2014/main" id="{DDE3852B-AAEE-4799-AF8C-A644B1E12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694" y="4922397"/>
            <a:ext cx="2203676" cy="18808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8983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7" y="3"/>
            <a:ext cx="10180584" cy="666140"/>
          </a:xfrm>
        </p:spPr>
        <p:txBody>
          <a:bodyPr>
            <a:normAutofit/>
          </a:bodyPr>
          <a:lstStyle/>
          <a:p>
            <a:r>
              <a:rPr lang="en-US" sz="2400" b="1" dirty="0"/>
              <a:t>The who’s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187" y="994439"/>
            <a:ext cx="10254309" cy="56375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Sam Reynolds:</a:t>
            </a:r>
          </a:p>
          <a:p>
            <a:pPr marL="914377" lvl="2" indent="0">
              <a:lnSpc>
                <a:spcPct val="150000"/>
              </a:lnSpc>
              <a:buNone/>
            </a:pPr>
            <a:r>
              <a:rPr lang="en-US" sz="2800" dirty="0"/>
              <a:t>CX-30 Project Manager.</a:t>
            </a:r>
            <a:endParaRPr lang="en-US" sz="2800" b="1" dirty="0"/>
          </a:p>
          <a:p>
            <a:pPr>
              <a:lnSpc>
                <a:spcPct val="150000"/>
              </a:lnSpc>
            </a:pPr>
            <a:r>
              <a:rPr lang="en-US" sz="2800" b="1" dirty="0"/>
              <a:t>Ray Johnson: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	</a:t>
            </a:r>
            <a:r>
              <a:rPr lang="en-US" sz="2800" dirty="0"/>
              <a:t>Chief of robotics division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Jane McMurdock:</a:t>
            </a:r>
          </a:p>
          <a:p>
            <a:pPr marL="457189" lvl="1" indent="0">
              <a:lnSpc>
                <a:spcPct val="150000"/>
              </a:lnSpc>
              <a:buNone/>
            </a:pPr>
            <a:r>
              <a:rPr lang="en-US" sz="2800" b="1" dirty="0"/>
              <a:t>	</a:t>
            </a:r>
            <a:r>
              <a:rPr lang="en-US" sz="2800" dirty="0"/>
              <a:t>Prosecutor indicting Randy Samuels.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AF21D64-28E0-40C1-8EF9-0D65EAB90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039" y="676211"/>
            <a:ext cx="1867677" cy="18676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January 18, Cartoon Portrait Of Donald Trump - Illustration Of.. Stock  Photo, Picture And Royalty Free Image. Image 93499448.">
            <a:extLst>
              <a:ext uri="{FF2B5EF4-FFF2-40B4-BE49-F238E27FC236}">
                <a16:creationId xmlns:a16="http://schemas.microsoft.com/office/drawing/2014/main" id="{A6D10984-BE62-4FCD-968A-294C906BE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281" y="2795509"/>
            <a:ext cx="1943199" cy="19431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Lawyer Cartoon Stock Photos And Images - 123RF">
            <a:extLst>
              <a:ext uri="{FF2B5EF4-FFF2-40B4-BE49-F238E27FC236}">
                <a16:creationId xmlns:a16="http://schemas.microsoft.com/office/drawing/2014/main" id="{CB4B51E6-BE84-42F7-951B-E78F29D8D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041" y="4990323"/>
            <a:ext cx="1943199" cy="18319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9327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2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2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988" y="87087"/>
            <a:ext cx="10161036" cy="664183"/>
          </a:xfrm>
        </p:spPr>
        <p:txBody>
          <a:bodyPr>
            <a:normAutofit/>
          </a:bodyPr>
          <a:lstStyle/>
          <a:p>
            <a:r>
              <a:rPr lang="en-US" sz="2400" b="1" dirty="0"/>
              <a:t>The who’s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369" y="892627"/>
            <a:ext cx="10379311" cy="52614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Martha (Anonymous alias):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	</a:t>
            </a:r>
            <a:r>
              <a:rPr lang="en-US" sz="2800" dirty="0"/>
              <a:t>insider informant.(nitty-gritty)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Jane Anderson(Former Programmer):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</a:t>
            </a:r>
            <a:r>
              <a:rPr lang="en-US" sz="2800" dirty="0"/>
              <a:t>Opposer of Reynold’s Waterfall model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Michael Waterson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	 </a:t>
            </a:r>
            <a:r>
              <a:rPr lang="en-US" sz="2800" dirty="0"/>
              <a:t>CEO Silicon Techtronic’s</a:t>
            </a:r>
            <a:endParaRPr lang="en-US" sz="2800" b="1" dirty="0"/>
          </a:p>
          <a:p>
            <a:pPr marL="0" indent="0">
              <a:lnSpc>
                <a:spcPct val="150000"/>
              </a:lnSpc>
              <a:buNone/>
            </a:pPr>
            <a:endParaRPr lang="en-US" sz="2800" b="1" dirty="0"/>
          </a:p>
          <a:p>
            <a:pPr marL="0" indent="0">
              <a:lnSpc>
                <a:spcPct val="150000"/>
              </a:lnSpc>
              <a:buNone/>
            </a:pPr>
            <a:endParaRPr lang="en-US" sz="2800" b="1" dirty="0"/>
          </a:p>
        </p:txBody>
      </p:sp>
      <p:pic>
        <p:nvPicPr>
          <p:cNvPr id="5122" name="Picture 2" descr="Guy Fawkes Mask | Guy fawkes mask, Guy fawkes, V for vendetta mask">
            <a:extLst>
              <a:ext uri="{FF2B5EF4-FFF2-40B4-BE49-F238E27FC236}">
                <a16:creationId xmlns:a16="http://schemas.microsoft.com/office/drawing/2014/main" id="{D17542AF-79DD-4C52-B22C-B644923F4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86" y="529592"/>
            <a:ext cx="2102441" cy="19422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artoon business woman at workplace laptop Vector Image">
            <a:extLst>
              <a:ext uri="{FF2B5EF4-FFF2-40B4-BE49-F238E27FC236}">
                <a16:creationId xmlns:a16="http://schemas.microsoft.com/office/drawing/2014/main" id="{2C177810-8B44-4685-ADBC-1363D79BC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557" y="2751252"/>
            <a:ext cx="1874173" cy="18636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ViacomCBS Press Express | CARTOON TRUMP AND CARTOON BIDEN FACE OFF AS OUR  CARTOON PRESIDENT RETURNS TO SHOWTIME">
            <a:extLst>
              <a:ext uri="{FF2B5EF4-FFF2-40B4-BE49-F238E27FC236}">
                <a16:creationId xmlns:a16="http://schemas.microsoft.com/office/drawing/2014/main" id="{90F683EF-0270-4B60-8AE9-38E0396F5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557" y="4819691"/>
            <a:ext cx="1874172" cy="18335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6724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2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2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327" y="3"/>
            <a:ext cx="10179697" cy="664183"/>
          </a:xfrm>
        </p:spPr>
        <p:txBody>
          <a:bodyPr>
            <a:normAutofit/>
          </a:bodyPr>
          <a:lstStyle/>
          <a:p>
            <a:r>
              <a:rPr lang="en-US" sz="2400" b="1" dirty="0"/>
              <a:t>The who’s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767" y="1172189"/>
            <a:ext cx="9507895" cy="5373759"/>
          </a:xfrm>
        </p:spPr>
        <p:txBody>
          <a:bodyPr>
            <a:noAutofit/>
          </a:bodyPr>
          <a:lstStyle/>
          <a:p>
            <a:r>
              <a:rPr lang="en-US" sz="2800" b="1" dirty="0"/>
              <a:t>Max Worthington(Chief of security)</a:t>
            </a:r>
          </a:p>
          <a:p>
            <a:pPr marL="0" indent="0">
              <a:buNone/>
            </a:pPr>
            <a:r>
              <a:rPr lang="en-US" sz="2800" dirty="0"/>
              <a:t>	monitored emails among employees</a:t>
            </a:r>
          </a:p>
          <a:p>
            <a:pPr marL="457189" lvl="1" indent="0">
              <a:buNone/>
            </a:pPr>
            <a:r>
              <a:rPr lang="en-US" sz="2800" b="1" dirty="0"/>
              <a:t>	</a:t>
            </a:r>
            <a:endParaRPr lang="en-US" sz="2800" dirty="0"/>
          </a:p>
          <a:p>
            <a:r>
              <a:rPr lang="en-US" sz="2800" b="1" dirty="0"/>
              <a:t>Cindy Yardley(Software tester)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responsible for testing </a:t>
            </a:r>
            <a:endParaRPr lang="en-US" sz="2800" b="1" dirty="0"/>
          </a:p>
          <a:p>
            <a:pPr marL="0" indent="0">
              <a:buNone/>
            </a:pPr>
            <a:r>
              <a:rPr lang="en-US" b="1" dirty="0"/>
              <a:t>	</a:t>
            </a:r>
            <a:endParaRPr lang="en-US" sz="2800" dirty="0"/>
          </a:p>
          <a:p>
            <a:r>
              <a:rPr lang="en-US" sz="2800" b="1" dirty="0"/>
              <a:t>Harry Yoder (Professor)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Samuel Southerland Professor(Ethics)</a:t>
            </a:r>
            <a:endParaRPr lang="en-US" sz="2800" b="1" dirty="0"/>
          </a:p>
          <a:p>
            <a:pPr marL="914377" lvl="2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pic>
        <p:nvPicPr>
          <p:cNvPr id="6146" name="Picture 2" descr="Watchman Sitting At Security Room Monitoring Video Stock Vector -  Illustration of security, screen: 91590353">
            <a:extLst>
              <a:ext uri="{FF2B5EF4-FFF2-40B4-BE49-F238E27FC236}">
                <a16:creationId xmlns:a16="http://schemas.microsoft.com/office/drawing/2014/main" id="{C71E74AB-074C-40F3-A32C-EABF5FF94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485" y="664183"/>
            <a:ext cx="1943895" cy="194389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ukti Software">
            <a:extLst>
              <a:ext uri="{FF2B5EF4-FFF2-40B4-BE49-F238E27FC236}">
                <a16:creationId xmlns:a16="http://schemas.microsoft.com/office/drawing/2014/main" id="{8850C9B7-C849-4676-A555-54EA54D4C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126" y="2798839"/>
            <a:ext cx="1841254" cy="18419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rnab Goswami: Latest News on Arnab Goswami, Arnab Goswami Photos |  Outlookindia">
            <a:extLst>
              <a:ext uri="{FF2B5EF4-FFF2-40B4-BE49-F238E27FC236}">
                <a16:creationId xmlns:a16="http://schemas.microsoft.com/office/drawing/2014/main" id="{D7ECB4D8-78C4-460B-A36B-4E2C0A126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615" y="4762956"/>
            <a:ext cx="1904276" cy="197375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19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327" y="3"/>
            <a:ext cx="10198359" cy="664183"/>
          </a:xfrm>
        </p:spPr>
        <p:txBody>
          <a:bodyPr>
            <a:normAutofit/>
          </a:bodyPr>
          <a:lstStyle/>
          <a:p>
            <a:r>
              <a:rPr lang="en-US" sz="2400" b="1" dirty="0"/>
              <a:t>The who’s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848" y="970385"/>
            <a:ext cx="11293152" cy="58876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Prof. Wesley Silber: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	Professor who analyzed software test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Mabel Muckraker: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</a:t>
            </a:r>
            <a:r>
              <a:rPr lang="en-US" sz="2800" dirty="0"/>
              <a:t> special investigative reporter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Bill Park</a:t>
            </a:r>
            <a:r>
              <a:rPr lang="en-US" sz="28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	professor and expert in C language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 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787" y="2397739"/>
            <a:ext cx="2159637" cy="2418795"/>
          </a:xfrm>
          <a:prstGeom prst="rect">
            <a:avLst/>
          </a:prstGeom>
        </p:spPr>
      </p:pic>
      <p:pic>
        <p:nvPicPr>
          <p:cNvPr id="1028" name="Picture 4" descr="Cartoon Illustration Of Professor Or Scientist Or Writer Taking.. Royalty  Free Cliparts, Vectors, And Stock Illustration. Image 31051783.">
            <a:extLst>
              <a:ext uri="{FF2B5EF4-FFF2-40B4-BE49-F238E27FC236}">
                <a16:creationId xmlns:a16="http://schemas.microsoft.com/office/drawing/2014/main" id="{65DE7AB5-F02F-4D9F-A495-685B11F7A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953" y="4685678"/>
            <a:ext cx="1812471" cy="17929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awyer clipart - Clip Art Library">
            <a:extLst>
              <a:ext uri="{FF2B5EF4-FFF2-40B4-BE49-F238E27FC236}">
                <a16:creationId xmlns:a16="http://schemas.microsoft.com/office/drawing/2014/main" id="{CC3BC093-0DD2-40C8-B426-A0A2886A6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237" y="868298"/>
            <a:ext cx="1948737" cy="16602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6109" y="12700"/>
            <a:ext cx="645895" cy="584200"/>
          </a:xfrm>
        </p:spPr>
        <p:txBody>
          <a:bodyPr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9559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Killer Robot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2550</TotalTime>
  <Words>787</Words>
  <Application>Microsoft Office PowerPoint</Application>
  <PresentationFormat>Widescreen</PresentationFormat>
  <Paragraphs>175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Courier New</vt:lpstr>
      <vt:lpstr>Symbol</vt:lpstr>
      <vt:lpstr>Circuit</vt:lpstr>
      <vt:lpstr>Case of the Killer robot  Division : The MillenNial five</vt:lpstr>
      <vt:lpstr>WHAT WENT DOWN?</vt:lpstr>
      <vt:lpstr>The crime-scene</vt:lpstr>
      <vt:lpstr>OUR Response</vt:lpstr>
      <vt:lpstr>The Who’s</vt:lpstr>
      <vt:lpstr>The who’s</vt:lpstr>
      <vt:lpstr>The who’s </vt:lpstr>
      <vt:lpstr>The who’s</vt:lpstr>
      <vt:lpstr>The who’s</vt:lpstr>
      <vt:lpstr>Who/What to be indicted?</vt:lpstr>
      <vt:lpstr>Ground’s for Randy's indictment</vt:lpstr>
      <vt:lpstr>Time to dig deep into the matter</vt:lpstr>
      <vt:lpstr>PowerPoint Presentation</vt:lpstr>
      <vt:lpstr>The conspiracy angle</vt:lpstr>
      <vt:lpstr>The Political Angle</vt:lpstr>
      <vt:lpstr>The technicality angle</vt:lpstr>
      <vt:lpstr>The technicality angle</vt:lpstr>
      <vt:lpstr>Violation of Schneiderman's eight golden rules  </vt:lpstr>
      <vt:lpstr>In light of new developments</vt:lpstr>
      <vt:lpstr>The hustle(A paradigm shift) </vt:lpstr>
      <vt:lpstr>So who is guilty?</vt:lpstr>
      <vt:lpstr>BCS Code of conduct</vt:lpstr>
      <vt:lpstr>Why and on what grounds?</vt:lpstr>
      <vt:lpstr>Why and on what grounds?</vt:lpstr>
      <vt:lpstr>THANK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OF The Killer Robot</dc:title>
  <dc:creator>Utkrista Acharya</dc:creator>
  <cp:lastModifiedBy>Utkrista Acharya</cp:lastModifiedBy>
  <cp:revision>408</cp:revision>
  <dcterms:created xsi:type="dcterms:W3CDTF">2020-11-02T10:29:12Z</dcterms:created>
  <dcterms:modified xsi:type="dcterms:W3CDTF">2020-11-09T16:50:24Z</dcterms:modified>
</cp:coreProperties>
</file>