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216-19E5-4F6E-3F82-E847EDA8EE3A}"/>
              </a:ext>
            </a:extLst>
          </p:cNvPr>
          <p:cNvSpPr>
            <a:spLocks noGrp="1"/>
          </p:cNvSpPr>
          <p:nvPr>
            <p:ph type="ctrTitle"/>
          </p:nvPr>
        </p:nvSpPr>
        <p:spPr>
          <a:xfrm>
            <a:off x="1489252" y="481780"/>
            <a:ext cx="8825658" cy="943897"/>
          </a:xfrm>
        </p:spPr>
        <p:txBody>
          <a:bodyPr/>
          <a:lstStyle/>
          <a:p>
            <a:pPr algn="ctr"/>
            <a:r>
              <a:rPr lang="en-US" b="1" u="sng" dirty="0">
                <a:latin typeface="Nunito" pitchFamily="2" charset="0"/>
              </a:rPr>
              <a:t>Introduction</a:t>
            </a:r>
            <a:endParaRPr lang="en-IN" b="1" u="sng" dirty="0">
              <a:latin typeface="Nunito" pitchFamily="2" charset="0"/>
            </a:endParaRPr>
          </a:p>
        </p:txBody>
      </p:sp>
      <p:sp>
        <p:nvSpPr>
          <p:cNvPr id="3" name="Subtitle 2">
            <a:extLst>
              <a:ext uri="{FF2B5EF4-FFF2-40B4-BE49-F238E27FC236}">
                <a16:creationId xmlns:a16="http://schemas.microsoft.com/office/drawing/2014/main" id="{840E94AB-36CE-8D0D-508E-2FD163BF76AE}"/>
              </a:ext>
            </a:extLst>
          </p:cNvPr>
          <p:cNvSpPr>
            <a:spLocks noGrp="1"/>
          </p:cNvSpPr>
          <p:nvPr>
            <p:ph type="subTitle" idx="1"/>
          </p:nvPr>
        </p:nvSpPr>
        <p:spPr>
          <a:xfrm>
            <a:off x="1154955" y="1592826"/>
            <a:ext cx="8825658" cy="2163097"/>
          </a:xfrm>
        </p:spPr>
        <p:txBody>
          <a:bodyPr>
            <a:noAutofit/>
          </a:bodyPr>
          <a:lstStyle/>
          <a:p>
            <a:r>
              <a:rPr lang="en-US" sz="2400" cap="none" dirty="0">
                <a:solidFill>
                  <a:schemeClr val="bg1"/>
                </a:solidFill>
                <a:latin typeface="Nunito" pitchFamily="2" charset="0"/>
              </a:rPr>
              <a:t>Hello and welcome. In this presentation, I will take you through our company’s sales performance for the year 2010 and 2011.</a:t>
            </a:r>
          </a:p>
          <a:p>
            <a:r>
              <a:rPr lang="en-US" sz="2400" cap="none" dirty="0">
                <a:solidFill>
                  <a:schemeClr val="bg1"/>
                </a:solidFill>
                <a:latin typeface="Nunito" pitchFamily="2" charset="0"/>
              </a:rPr>
              <a:t>I appreciate the opportunity you gave me to dive into this data to gain insightful information about the store’s performance.</a:t>
            </a:r>
          </a:p>
          <a:p>
            <a:r>
              <a:rPr lang="en-US" sz="2400" cap="none" dirty="0">
                <a:solidFill>
                  <a:schemeClr val="bg1"/>
                </a:solidFill>
                <a:latin typeface="Nunito" pitchFamily="2" charset="0"/>
              </a:rPr>
              <a:t>Thank you also for the question you asked since they provided a general direction for the kind of insights you are looking to get from this analysis.</a:t>
            </a:r>
            <a:endParaRPr lang="en-IN" sz="2400" cap="none" dirty="0">
              <a:solidFill>
                <a:schemeClr val="bg1"/>
              </a:solidFill>
              <a:latin typeface="Nunito" pitchFamily="2" charset="0"/>
            </a:endParaRPr>
          </a:p>
        </p:txBody>
      </p:sp>
    </p:spTree>
    <p:extLst>
      <p:ext uri="{BB962C8B-B14F-4D97-AF65-F5344CB8AC3E}">
        <p14:creationId xmlns:p14="http://schemas.microsoft.com/office/powerpoint/2010/main" val="33331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216-19E5-4F6E-3F82-E847EDA8EE3A}"/>
              </a:ext>
            </a:extLst>
          </p:cNvPr>
          <p:cNvSpPr>
            <a:spLocks noGrp="1"/>
          </p:cNvSpPr>
          <p:nvPr>
            <p:ph type="ctrTitle"/>
          </p:nvPr>
        </p:nvSpPr>
        <p:spPr>
          <a:xfrm>
            <a:off x="1489252" y="481780"/>
            <a:ext cx="8825658" cy="943897"/>
          </a:xfrm>
        </p:spPr>
        <p:txBody>
          <a:bodyPr/>
          <a:lstStyle/>
          <a:p>
            <a:pPr algn="ctr"/>
            <a:r>
              <a:rPr lang="en-US" sz="3200" b="1" u="sng" dirty="0">
                <a:latin typeface="Nunito" pitchFamily="2" charset="0"/>
              </a:rPr>
              <a:t>Thought Process</a:t>
            </a:r>
            <a:endParaRPr lang="en-IN" sz="3200" b="1" u="sng" dirty="0">
              <a:latin typeface="Nunito" pitchFamily="2" charset="0"/>
            </a:endParaRPr>
          </a:p>
        </p:txBody>
      </p:sp>
      <p:sp>
        <p:nvSpPr>
          <p:cNvPr id="3" name="Subtitle 2">
            <a:extLst>
              <a:ext uri="{FF2B5EF4-FFF2-40B4-BE49-F238E27FC236}">
                <a16:creationId xmlns:a16="http://schemas.microsoft.com/office/drawing/2014/main" id="{840E94AB-36CE-8D0D-508E-2FD163BF76AE}"/>
              </a:ext>
            </a:extLst>
          </p:cNvPr>
          <p:cNvSpPr>
            <a:spLocks noGrp="1"/>
          </p:cNvSpPr>
          <p:nvPr>
            <p:ph type="subTitle" idx="1"/>
          </p:nvPr>
        </p:nvSpPr>
        <p:spPr>
          <a:xfrm>
            <a:off x="1154955" y="1592826"/>
            <a:ext cx="8825658" cy="2163097"/>
          </a:xfrm>
        </p:spPr>
        <p:txBody>
          <a:bodyPr>
            <a:noAutofit/>
          </a:bodyPr>
          <a:lstStyle/>
          <a:p>
            <a:r>
              <a:rPr lang="en-US" sz="2400" cap="none" dirty="0">
                <a:solidFill>
                  <a:schemeClr val="bg1"/>
                </a:solidFill>
                <a:latin typeface="Nunito" pitchFamily="2" charset="0"/>
              </a:rPr>
              <a:t>I assure you that I took all the necessary steps to ensure that this analysis is accurate and correct.</a:t>
            </a:r>
          </a:p>
          <a:p>
            <a:r>
              <a:rPr lang="en-US" sz="2400" cap="none" dirty="0">
                <a:solidFill>
                  <a:schemeClr val="bg1"/>
                </a:solidFill>
                <a:latin typeface="Nunito" pitchFamily="2" charset="0"/>
              </a:rPr>
              <a:t>I cleaned up the data you provided by removing all the negative values in the Unit price, blank cells and Quantity columns and also filtered the data as required for all the visualizations.</a:t>
            </a:r>
          </a:p>
        </p:txBody>
      </p:sp>
    </p:spTree>
    <p:extLst>
      <p:ext uri="{BB962C8B-B14F-4D97-AF65-F5344CB8AC3E}">
        <p14:creationId xmlns:p14="http://schemas.microsoft.com/office/powerpoint/2010/main" val="38311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DC8D-3B04-89D9-E2DD-B9547EFDC79E}"/>
              </a:ext>
            </a:extLst>
          </p:cNvPr>
          <p:cNvSpPr>
            <a:spLocks noGrp="1"/>
          </p:cNvSpPr>
          <p:nvPr>
            <p:ph type="title"/>
          </p:nvPr>
        </p:nvSpPr>
        <p:spPr/>
        <p:txBody>
          <a:bodyPr/>
          <a:lstStyle/>
          <a:p>
            <a:pPr algn="ctr"/>
            <a:r>
              <a:rPr lang="en-US" sz="3200" b="1" u="sng" dirty="0">
                <a:latin typeface="Nunito" pitchFamily="2" charset="0"/>
              </a:rPr>
              <a:t>Revenue by Month, 2011</a:t>
            </a:r>
            <a:endParaRPr lang="en-IN" sz="3200" b="1" u="sng" dirty="0">
              <a:latin typeface="Nunito" pitchFamily="2" charset="0"/>
            </a:endParaRPr>
          </a:p>
        </p:txBody>
      </p:sp>
      <p:sp>
        <p:nvSpPr>
          <p:cNvPr id="10" name="TextBox 9">
            <a:extLst>
              <a:ext uri="{FF2B5EF4-FFF2-40B4-BE49-F238E27FC236}">
                <a16:creationId xmlns:a16="http://schemas.microsoft.com/office/drawing/2014/main" id="{F3ACF272-38FC-4E5E-836C-CC93A6C64882}"/>
              </a:ext>
            </a:extLst>
          </p:cNvPr>
          <p:cNvSpPr txBox="1"/>
          <p:nvPr/>
        </p:nvSpPr>
        <p:spPr>
          <a:xfrm>
            <a:off x="7670801" y="2530961"/>
            <a:ext cx="3992880" cy="3570208"/>
          </a:xfrm>
          <a:prstGeom prst="rect">
            <a:avLst/>
          </a:prstGeom>
          <a:noFill/>
        </p:spPr>
        <p:txBody>
          <a:bodyPr wrap="square" rtlCol="0">
            <a:spAutoFit/>
          </a:bodyPr>
          <a:lstStyle/>
          <a:p>
            <a:pPr algn="ctr"/>
            <a:r>
              <a:rPr lang="en-US" sz="1600" b="1" u="sng" dirty="0">
                <a:latin typeface="Nunito" pitchFamily="2" charset="0"/>
              </a:rPr>
              <a:t>Observations</a:t>
            </a:r>
          </a:p>
          <a:p>
            <a:pPr marL="285750" indent="-285750">
              <a:buFont typeface="Arial" panose="020B0604020202020204" pitchFamily="34" charset="0"/>
              <a:buChar char="•"/>
            </a:pPr>
            <a:r>
              <a:rPr lang="en-US" sz="1600" dirty="0">
                <a:latin typeface="Nunito" pitchFamily="2" charset="0"/>
              </a:rPr>
              <a:t>The first 8 months had stable revenues with an average of $685,000.</a:t>
            </a:r>
          </a:p>
          <a:p>
            <a:pPr marL="285750" indent="-285750">
              <a:buFont typeface="Arial" panose="020B0604020202020204" pitchFamily="34" charset="0"/>
              <a:buChar char="•"/>
            </a:pPr>
            <a:r>
              <a:rPr lang="en-US" sz="1600" dirty="0">
                <a:latin typeface="Nunito" pitchFamily="2" charset="0"/>
              </a:rPr>
              <a:t>We had a significant increase in revenue from September with the revenue peaking at $1.51 Million in November and an average of 21.18% increase in revenue from August to November.</a:t>
            </a:r>
          </a:p>
          <a:p>
            <a:pPr marL="285750" indent="-285750">
              <a:buFont typeface="Arial" panose="020B0604020202020204" pitchFamily="34" charset="0"/>
              <a:buChar char="•"/>
            </a:pPr>
            <a:r>
              <a:rPr lang="en-US" sz="1600" dirty="0">
                <a:latin typeface="Nunito" pitchFamily="2" charset="0"/>
              </a:rPr>
              <a:t>The revenue trend from August to December demonstrates how seasonality affects retail store sales.</a:t>
            </a:r>
          </a:p>
          <a:p>
            <a:r>
              <a:rPr lang="en-US" sz="1600" dirty="0"/>
              <a:t> </a:t>
            </a:r>
            <a:endParaRPr lang="en-IN" sz="1600" dirty="0"/>
          </a:p>
        </p:txBody>
      </p:sp>
      <p:pic>
        <p:nvPicPr>
          <p:cNvPr id="18" name="Content Placeholder 17">
            <a:extLst>
              <a:ext uri="{FF2B5EF4-FFF2-40B4-BE49-F238E27FC236}">
                <a16:creationId xmlns:a16="http://schemas.microsoft.com/office/drawing/2014/main" id="{C749A883-0B64-C312-B310-32EA1041DFC6}"/>
              </a:ext>
            </a:extLst>
          </p:cNvPr>
          <p:cNvPicPr>
            <a:picLocks noGrp="1" noChangeAspect="1"/>
          </p:cNvPicPr>
          <p:nvPr>
            <p:ph idx="1"/>
          </p:nvPr>
        </p:nvPicPr>
        <p:blipFill>
          <a:blip r:embed="rId2"/>
          <a:stretch>
            <a:fillRect/>
          </a:stretch>
        </p:blipFill>
        <p:spPr>
          <a:xfrm>
            <a:off x="742704" y="2692400"/>
            <a:ext cx="6928097" cy="3479800"/>
          </a:xfrm>
        </p:spPr>
      </p:pic>
    </p:spTree>
    <p:extLst>
      <p:ext uri="{BB962C8B-B14F-4D97-AF65-F5344CB8AC3E}">
        <p14:creationId xmlns:p14="http://schemas.microsoft.com/office/powerpoint/2010/main" val="37781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12B0-0047-A08B-9A7C-0179BFE29C6C}"/>
              </a:ext>
            </a:extLst>
          </p:cNvPr>
          <p:cNvSpPr>
            <a:spLocks noGrp="1"/>
          </p:cNvSpPr>
          <p:nvPr>
            <p:ph type="title"/>
          </p:nvPr>
        </p:nvSpPr>
        <p:spPr/>
        <p:txBody>
          <a:bodyPr/>
          <a:lstStyle/>
          <a:p>
            <a:pPr algn="ctr"/>
            <a:r>
              <a:rPr lang="en-US" sz="2800" b="1" u="sng" dirty="0"/>
              <a:t>Top 10 Countries by Revenue and their Quantity</a:t>
            </a:r>
            <a:endParaRPr lang="en-IN" sz="2800" b="1" u="sng" dirty="0"/>
          </a:p>
        </p:txBody>
      </p:sp>
      <p:pic>
        <p:nvPicPr>
          <p:cNvPr id="5" name="Content Placeholder 4">
            <a:extLst>
              <a:ext uri="{FF2B5EF4-FFF2-40B4-BE49-F238E27FC236}">
                <a16:creationId xmlns:a16="http://schemas.microsoft.com/office/drawing/2014/main" id="{0D9F2E55-6CAB-748A-BBC6-3F1358B614B8}"/>
              </a:ext>
            </a:extLst>
          </p:cNvPr>
          <p:cNvPicPr>
            <a:picLocks noGrp="1" noChangeAspect="1"/>
          </p:cNvPicPr>
          <p:nvPr>
            <p:ph idx="1"/>
          </p:nvPr>
        </p:nvPicPr>
        <p:blipFill>
          <a:blip r:embed="rId2"/>
          <a:stretch>
            <a:fillRect/>
          </a:stretch>
        </p:blipFill>
        <p:spPr>
          <a:xfrm>
            <a:off x="500416" y="2590800"/>
            <a:ext cx="6884281" cy="3779520"/>
          </a:xfrm>
        </p:spPr>
      </p:pic>
      <p:sp>
        <p:nvSpPr>
          <p:cNvPr id="6" name="TextBox 5">
            <a:extLst>
              <a:ext uri="{FF2B5EF4-FFF2-40B4-BE49-F238E27FC236}">
                <a16:creationId xmlns:a16="http://schemas.microsoft.com/office/drawing/2014/main" id="{D122CF52-A474-9A48-EFA6-7B36E599EA56}"/>
              </a:ext>
            </a:extLst>
          </p:cNvPr>
          <p:cNvSpPr txBox="1"/>
          <p:nvPr/>
        </p:nvSpPr>
        <p:spPr>
          <a:xfrm>
            <a:off x="7538720" y="25908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4316473F-1C18-965F-76E7-65E70C928603}"/>
              </a:ext>
            </a:extLst>
          </p:cNvPr>
          <p:cNvSpPr txBox="1"/>
          <p:nvPr/>
        </p:nvSpPr>
        <p:spPr>
          <a:xfrm>
            <a:off x="7670801" y="2530961"/>
            <a:ext cx="3992880" cy="4062651"/>
          </a:xfrm>
          <a:prstGeom prst="rect">
            <a:avLst/>
          </a:prstGeom>
          <a:noFill/>
        </p:spPr>
        <p:txBody>
          <a:bodyPr wrap="square" rtlCol="0">
            <a:spAutoFit/>
          </a:bodyPr>
          <a:lstStyle/>
          <a:p>
            <a:pPr algn="ctr"/>
            <a:r>
              <a:rPr lang="en-US" sz="1600" b="1" u="sng" dirty="0">
                <a:latin typeface="Nunito" pitchFamily="2" charset="0"/>
              </a:rPr>
              <a:t>Observations</a:t>
            </a:r>
          </a:p>
          <a:p>
            <a:pPr marL="285750" indent="-285750">
              <a:buFont typeface="Arial" panose="020B0604020202020204" pitchFamily="34" charset="0"/>
              <a:buChar char="•"/>
            </a:pPr>
            <a:r>
              <a:rPr lang="en-US" sz="1600" dirty="0">
                <a:latin typeface="Nunito" pitchFamily="2" charset="0"/>
              </a:rPr>
              <a:t>This chart represents the top 10 countries in revenue and the quantities bought in these countries except The United Kingdom.</a:t>
            </a:r>
          </a:p>
          <a:p>
            <a:pPr marL="285750" indent="-285750">
              <a:buFont typeface="Arial" panose="020B0604020202020204" pitchFamily="34" charset="0"/>
              <a:buChar char="•"/>
            </a:pPr>
            <a:r>
              <a:rPr lang="en-US" sz="1600" dirty="0">
                <a:latin typeface="Nunito" pitchFamily="2" charset="0"/>
              </a:rPr>
              <a:t>There is no major difference between the revenue and the quantity of goods sold in these countries, showing a high purchasing power in these countries.</a:t>
            </a:r>
          </a:p>
          <a:p>
            <a:pPr marL="285750" indent="-285750">
              <a:buFont typeface="Arial" panose="020B0604020202020204" pitchFamily="34" charset="0"/>
              <a:buChar char="•"/>
            </a:pPr>
            <a:r>
              <a:rPr lang="en-US" sz="1600" dirty="0">
                <a:latin typeface="Nunito" pitchFamily="2" charset="0"/>
              </a:rPr>
              <a:t>These countries represent regions with the highest potential to generate more revenue that management needs to focus more on in terms of marketing strategies.</a:t>
            </a:r>
          </a:p>
          <a:p>
            <a:r>
              <a:rPr lang="en-US" sz="1600" dirty="0"/>
              <a:t> </a:t>
            </a:r>
            <a:endParaRPr lang="en-IN" sz="1600" dirty="0"/>
          </a:p>
        </p:txBody>
      </p:sp>
    </p:spTree>
    <p:extLst>
      <p:ext uri="{BB962C8B-B14F-4D97-AF65-F5344CB8AC3E}">
        <p14:creationId xmlns:p14="http://schemas.microsoft.com/office/powerpoint/2010/main" val="378945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6BE7-FC01-6F06-77AD-171BFA133E72}"/>
              </a:ext>
            </a:extLst>
          </p:cNvPr>
          <p:cNvSpPr>
            <a:spLocks noGrp="1"/>
          </p:cNvSpPr>
          <p:nvPr>
            <p:ph type="title"/>
          </p:nvPr>
        </p:nvSpPr>
        <p:spPr/>
        <p:txBody>
          <a:bodyPr/>
          <a:lstStyle/>
          <a:p>
            <a:pPr algn="ctr"/>
            <a:r>
              <a:rPr lang="en-US" sz="3200" b="1" u="sng" dirty="0">
                <a:latin typeface="Nunito" pitchFamily="2" charset="0"/>
              </a:rPr>
              <a:t>Top 10 Customers by Revenue</a:t>
            </a:r>
            <a:endParaRPr lang="en-IN" sz="3200" b="1" u="sng" dirty="0">
              <a:latin typeface="Nunito" pitchFamily="2" charset="0"/>
            </a:endParaRPr>
          </a:p>
        </p:txBody>
      </p:sp>
      <p:pic>
        <p:nvPicPr>
          <p:cNvPr id="6" name="Content Placeholder 5">
            <a:extLst>
              <a:ext uri="{FF2B5EF4-FFF2-40B4-BE49-F238E27FC236}">
                <a16:creationId xmlns:a16="http://schemas.microsoft.com/office/drawing/2014/main" id="{6978BE38-FB9B-A749-E8E4-1A531F61C1A6}"/>
              </a:ext>
            </a:extLst>
          </p:cNvPr>
          <p:cNvPicPr>
            <a:picLocks noGrp="1" noChangeAspect="1"/>
          </p:cNvPicPr>
          <p:nvPr>
            <p:ph idx="1"/>
          </p:nvPr>
        </p:nvPicPr>
        <p:blipFill>
          <a:blip r:embed="rId2"/>
          <a:stretch>
            <a:fillRect/>
          </a:stretch>
        </p:blipFill>
        <p:spPr>
          <a:xfrm>
            <a:off x="553249" y="2664460"/>
            <a:ext cx="6758294" cy="3416300"/>
          </a:xfrm>
        </p:spPr>
      </p:pic>
      <p:sp>
        <p:nvSpPr>
          <p:cNvPr id="7" name="TextBox 6">
            <a:extLst>
              <a:ext uri="{FF2B5EF4-FFF2-40B4-BE49-F238E27FC236}">
                <a16:creationId xmlns:a16="http://schemas.microsoft.com/office/drawing/2014/main" id="{FB672831-F08C-5F95-2B08-EB59426B6D08}"/>
              </a:ext>
            </a:extLst>
          </p:cNvPr>
          <p:cNvSpPr txBox="1"/>
          <p:nvPr/>
        </p:nvSpPr>
        <p:spPr>
          <a:xfrm>
            <a:off x="7670801" y="2530961"/>
            <a:ext cx="3992880" cy="3539430"/>
          </a:xfrm>
          <a:prstGeom prst="rect">
            <a:avLst/>
          </a:prstGeom>
          <a:noFill/>
        </p:spPr>
        <p:txBody>
          <a:bodyPr wrap="square" rtlCol="0">
            <a:spAutoFit/>
          </a:bodyPr>
          <a:lstStyle/>
          <a:p>
            <a:pPr algn="ctr"/>
            <a:r>
              <a:rPr lang="en-US" sz="1600" b="1" u="sng" dirty="0">
                <a:latin typeface="Nunito" pitchFamily="2" charset="0"/>
              </a:rPr>
              <a:t>Observations</a:t>
            </a:r>
          </a:p>
          <a:p>
            <a:pPr marL="285750" indent="-285750">
              <a:buFont typeface="Arial" panose="020B0604020202020204" pitchFamily="34" charset="0"/>
              <a:buChar char="•"/>
            </a:pPr>
            <a:r>
              <a:rPr lang="en-US" sz="1600" dirty="0">
                <a:latin typeface="Nunito" pitchFamily="2" charset="0"/>
              </a:rPr>
              <a:t>This chart shows that there is no major difference between the top 10 customers in terms of revenue generated.</a:t>
            </a:r>
          </a:p>
          <a:p>
            <a:pPr marL="285750" indent="-285750">
              <a:buFont typeface="Arial" panose="020B0604020202020204" pitchFamily="34" charset="0"/>
              <a:buChar char="•"/>
            </a:pPr>
            <a:r>
              <a:rPr lang="en-US" sz="1600" dirty="0">
                <a:latin typeface="Nunito" pitchFamily="2" charset="0"/>
              </a:rPr>
              <a:t>The average difference in revenue between the top 10 customers is 15.8%.</a:t>
            </a:r>
          </a:p>
          <a:p>
            <a:pPr marL="285750" indent="-285750">
              <a:buFont typeface="Arial" panose="020B0604020202020204" pitchFamily="34" charset="0"/>
              <a:buChar char="•"/>
            </a:pPr>
            <a:r>
              <a:rPr lang="en-US" sz="1600" dirty="0">
                <a:latin typeface="Nunito" pitchFamily="2" charset="0"/>
              </a:rPr>
              <a:t>The company can aim to strengthen the relationship with these customers to increase customers loyalty and retention, and ultimately drive more sales and revenue for the company.</a:t>
            </a:r>
          </a:p>
          <a:p>
            <a:r>
              <a:rPr lang="en-US" sz="1600" dirty="0"/>
              <a:t> </a:t>
            </a:r>
            <a:endParaRPr lang="en-IN" sz="1600" dirty="0"/>
          </a:p>
        </p:txBody>
      </p:sp>
    </p:spTree>
    <p:extLst>
      <p:ext uri="{BB962C8B-B14F-4D97-AF65-F5344CB8AC3E}">
        <p14:creationId xmlns:p14="http://schemas.microsoft.com/office/powerpoint/2010/main" val="41786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F703-517C-7C68-A6F0-C20916B8B0A0}"/>
              </a:ext>
            </a:extLst>
          </p:cNvPr>
          <p:cNvSpPr>
            <a:spLocks noGrp="1"/>
          </p:cNvSpPr>
          <p:nvPr>
            <p:ph type="title"/>
          </p:nvPr>
        </p:nvSpPr>
        <p:spPr/>
        <p:txBody>
          <a:bodyPr/>
          <a:lstStyle/>
          <a:p>
            <a:pPr algn="ctr"/>
            <a:r>
              <a:rPr lang="en-US" sz="3200" b="1" u="sng" dirty="0">
                <a:latin typeface="Nunito" pitchFamily="2" charset="0"/>
              </a:rPr>
              <a:t>Revenue by Country</a:t>
            </a:r>
            <a:endParaRPr lang="en-IN" sz="3200" b="1" u="sng" dirty="0">
              <a:latin typeface="Nunito" pitchFamily="2" charset="0"/>
            </a:endParaRPr>
          </a:p>
        </p:txBody>
      </p:sp>
      <p:pic>
        <p:nvPicPr>
          <p:cNvPr id="9" name="Content Placeholder 8">
            <a:extLst>
              <a:ext uri="{FF2B5EF4-FFF2-40B4-BE49-F238E27FC236}">
                <a16:creationId xmlns:a16="http://schemas.microsoft.com/office/drawing/2014/main" id="{77044761-E73B-1767-8CDB-D276B3660A67}"/>
              </a:ext>
            </a:extLst>
          </p:cNvPr>
          <p:cNvPicPr>
            <a:picLocks noGrp="1" noChangeAspect="1"/>
          </p:cNvPicPr>
          <p:nvPr>
            <p:ph idx="1"/>
          </p:nvPr>
        </p:nvPicPr>
        <p:blipFill>
          <a:blip r:embed="rId2"/>
          <a:stretch>
            <a:fillRect/>
          </a:stretch>
        </p:blipFill>
        <p:spPr>
          <a:xfrm>
            <a:off x="528320" y="2722056"/>
            <a:ext cx="6818284" cy="3416300"/>
          </a:xfrm>
        </p:spPr>
      </p:pic>
      <p:sp>
        <p:nvSpPr>
          <p:cNvPr id="10" name="TextBox 9">
            <a:extLst>
              <a:ext uri="{FF2B5EF4-FFF2-40B4-BE49-F238E27FC236}">
                <a16:creationId xmlns:a16="http://schemas.microsoft.com/office/drawing/2014/main" id="{3B189321-C664-5F6D-850B-73E360CA5C29}"/>
              </a:ext>
            </a:extLst>
          </p:cNvPr>
          <p:cNvSpPr txBox="1"/>
          <p:nvPr/>
        </p:nvSpPr>
        <p:spPr>
          <a:xfrm>
            <a:off x="7670800" y="2216001"/>
            <a:ext cx="3992880" cy="4770537"/>
          </a:xfrm>
          <a:prstGeom prst="rect">
            <a:avLst/>
          </a:prstGeom>
          <a:noFill/>
        </p:spPr>
        <p:txBody>
          <a:bodyPr wrap="square" rtlCol="0">
            <a:spAutoFit/>
          </a:bodyPr>
          <a:lstStyle/>
          <a:p>
            <a:pPr algn="ctr"/>
            <a:r>
              <a:rPr lang="en-US" sz="1600" b="1" u="sng" dirty="0">
                <a:latin typeface="Nunito" pitchFamily="2" charset="0"/>
              </a:rPr>
              <a:t>Observations</a:t>
            </a:r>
          </a:p>
          <a:p>
            <a:pPr marL="285750" indent="-285750">
              <a:buFont typeface="Arial" panose="020B0604020202020204" pitchFamily="34" charset="0"/>
              <a:buChar char="•"/>
            </a:pPr>
            <a:r>
              <a:rPr lang="en-US" sz="1600" dirty="0">
                <a:latin typeface="Nunito" pitchFamily="2" charset="0"/>
              </a:rPr>
              <a:t>The map chart concludes by comparing the places that have produced the greatest revenue to those that have not.</a:t>
            </a:r>
          </a:p>
          <a:p>
            <a:pPr marL="285750" indent="-285750">
              <a:buFont typeface="Arial" panose="020B0604020202020204" pitchFamily="34" charset="0"/>
              <a:buChar char="•"/>
            </a:pPr>
            <a:r>
              <a:rPr lang="en-US" sz="1600" dirty="0">
                <a:latin typeface="Nunito" pitchFamily="2" charset="0"/>
              </a:rPr>
              <a:t>The map also reveals that the majority of sales occur only in the European zone, with only a small number in the American region along with Russia, there is no market for the items in Africa or Asia.</a:t>
            </a:r>
          </a:p>
          <a:p>
            <a:pPr marL="285750" indent="-285750">
              <a:buFont typeface="Arial" panose="020B0604020202020204" pitchFamily="34" charset="0"/>
              <a:buChar char="•"/>
            </a:pPr>
            <a:r>
              <a:rPr lang="en-US" sz="1600" dirty="0">
                <a:latin typeface="Nunito" pitchFamily="2" charset="0"/>
              </a:rPr>
              <a:t>The company can concentrate on the European market more and dive deeper into countries in the region to come up with strategies that will maximize sales from each country in the region alongside Australia and Japan.</a:t>
            </a:r>
          </a:p>
          <a:p>
            <a:r>
              <a:rPr lang="en-US" sz="1600" dirty="0"/>
              <a:t> </a:t>
            </a:r>
            <a:endParaRPr lang="en-IN" sz="1600" dirty="0"/>
          </a:p>
        </p:txBody>
      </p:sp>
    </p:spTree>
    <p:extLst>
      <p:ext uri="{BB962C8B-B14F-4D97-AF65-F5344CB8AC3E}">
        <p14:creationId xmlns:p14="http://schemas.microsoft.com/office/powerpoint/2010/main" val="356330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216-19E5-4F6E-3F82-E847EDA8EE3A}"/>
              </a:ext>
            </a:extLst>
          </p:cNvPr>
          <p:cNvSpPr>
            <a:spLocks noGrp="1"/>
          </p:cNvSpPr>
          <p:nvPr>
            <p:ph type="ctrTitle"/>
          </p:nvPr>
        </p:nvSpPr>
        <p:spPr>
          <a:xfrm>
            <a:off x="1489252" y="481780"/>
            <a:ext cx="8825658" cy="943897"/>
          </a:xfrm>
        </p:spPr>
        <p:txBody>
          <a:bodyPr/>
          <a:lstStyle/>
          <a:p>
            <a:pPr algn="ctr"/>
            <a:r>
              <a:rPr lang="en-US" sz="3200" b="1" u="sng" dirty="0">
                <a:latin typeface="Nunito" pitchFamily="2" charset="0"/>
              </a:rPr>
              <a:t>Recommendations</a:t>
            </a:r>
            <a:endParaRPr lang="en-IN" sz="3200" b="1" u="sng" dirty="0">
              <a:latin typeface="Nunito" pitchFamily="2" charset="0"/>
            </a:endParaRPr>
          </a:p>
        </p:txBody>
      </p:sp>
      <p:sp>
        <p:nvSpPr>
          <p:cNvPr id="3" name="Subtitle 2">
            <a:extLst>
              <a:ext uri="{FF2B5EF4-FFF2-40B4-BE49-F238E27FC236}">
                <a16:creationId xmlns:a16="http://schemas.microsoft.com/office/drawing/2014/main" id="{840E94AB-36CE-8D0D-508E-2FD163BF76AE}"/>
              </a:ext>
            </a:extLst>
          </p:cNvPr>
          <p:cNvSpPr>
            <a:spLocks noGrp="1"/>
          </p:cNvSpPr>
          <p:nvPr>
            <p:ph type="subTitle" idx="1"/>
          </p:nvPr>
        </p:nvSpPr>
        <p:spPr>
          <a:xfrm>
            <a:off x="1154955" y="1592826"/>
            <a:ext cx="8825658" cy="2163097"/>
          </a:xfrm>
        </p:spPr>
        <p:txBody>
          <a:bodyPr>
            <a:noAutofit/>
          </a:bodyPr>
          <a:lstStyle/>
          <a:p>
            <a:pPr marL="342900" indent="-342900">
              <a:buClr>
                <a:schemeClr val="bg1"/>
              </a:buClr>
              <a:buFont typeface="Arial" panose="020B0604020202020204" pitchFamily="34" charset="0"/>
              <a:buChar char="•"/>
            </a:pPr>
            <a:r>
              <a:rPr lang="en-US" cap="none" dirty="0">
                <a:solidFill>
                  <a:schemeClr val="bg1"/>
                </a:solidFill>
                <a:latin typeface="Nunito" pitchFamily="2" charset="0"/>
              </a:rPr>
              <a:t>The company should come up with strategies that aim at stocking and advertising seasonal products to maximize sales when the demand for these goods goes up.</a:t>
            </a:r>
          </a:p>
          <a:p>
            <a:pPr marL="342900" indent="-342900">
              <a:buClr>
                <a:schemeClr val="bg1"/>
              </a:buClr>
              <a:buFont typeface="Arial" panose="020B0604020202020204" pitchFamily="34" charset="0"/>
              <a:buChar char="•"/>
            </a:pPr>
            <a:r>
              <a:rPr lang="en-US" cap="none" dirty="0">
                <a:solidFill>
                  <a:schemeClr val="bg1"/>
                </a:solidFill>
                <a:latin typeface="Nunito" pitchFamily="2" charset="0"/>
              </a:rPr>
              <a:t>The company should do a deeper analysis of products that are usually in high demand during low-sales months to come up with strategies for marketing these products.</a:t>
            </a:r>
          </a:p>
          <a:p>
            <a:pPr marL="342900" indent="-342900">
              <a:buClr>
                <a:schemeClr val="bg1"/>
              </a:buClr>
              <a:buFont typeface="Arial" panose="020B0604020202020204" pitchFamily="34" charset="0"/>
              <a:buChar char="•"/>
            </a:pPr>
            <a:r>
              <a:rPr lang="en-US" cap="none" dirty="0">
                <a:solidFill>
                  <a:schemeClr val="bg1"/>
                </a:solidFill>
                <a:latin typeface="Nunito" pitchFamily="2" charset="0"/>
              </a:rPr>
              <a:t>A deeper dive into the type of products and the revenue generated for these products for each region would be key in guiding region-specific marketing strategies.</a:t>
            </a:r>
          </a:p>
          <a:p>
            <a:pPr marL="342900" indent="-342900">
              <a:buClr>
                <a:schemeClr val="bg1"/>
              </a:buClr>
              <a:buFont typeface="Arial" panose="020B0604020202020204" pitchFamily="34" charset="0"/>
              <a:buChar char="•"/>
            </a:pPr>
            <a:r>
              <a:rPr lang="en-US" cap="none" dirty="0">
                <a:solidFill>
                  <a:schemeClr val="bg1"/>
                </a:solidFill>
                <a:latin typeface="Nunito" pitchFamily="2" charset="0"/>
              </a:rPr>
              <a:t>The company should consider incentivizing top revenue-generating customers to strengthen the relationship with these customers.</a:t>
            </a:r>
          </a:p>
          <a:p>
            <a:pPr marL="342900" indent="-342900">
              <a:buClr>
                <a:schemeClr val="bg1"/>
              </a:buClr>
              <a:buFont typeface="Arial" panose="020B0604020202020204" pitchFamily="34" charset="0"/>
              <a:buChar char="•"/>
            </a:pPr>
            <a:r>
              <a:rPr lang="en-US" cap="none" dirty="0">
                <a:solidFill>
                  <a:schemeClr val="bg1"/>
                </a:solidFill>
                <a:latin typeface="Nunito" pitchFamily="2" charset="0"/>
              </a:rPr>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1900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{7045500F-535F-424C-A8B1-CA85197BF3CD}tf02900722</Template>
  <TotalTime>83</TotalTime>
  <Words>579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Nunito</vt:lpstr>
      <vt:lpstr>Wingdings 3</vt:lpstr>
      <vt:lpstr>Ion Boardroom</vt:lpstr>
      <vt:lpstr>Introduction</vt:lpstr>
      <vt:lpstr>Thought Process</vt:lpstr>
      <vt:lpstr>Revenue by Month, 2011</vt:lpstr>
      <vt:lpstr>Top 10 Countries by Revenue and their Quantity</vt:lpstr>
      <vt:lpstr>Top 10 Customers by Revenue</vt:lpstr>
      <vt:lpstr>Revenue by Country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merc er</dc:creator>
  <cp:lastModifiedBy>merc er</cp:lastModifiedBy>
  <cp:revision>1</cp:revision>
  <dcterms:created xsi:type="dcterms:W3CDTF">2023-12-05T09:10:41Z</dcterms:created>
  <dcterms:modified xsi:type="dcterms:W3CDTF">2023-12-05T10:34:00Z</dcterms:modified>
</cp:coreProperties>
</file>