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5"/>
  </p:handoutMasterIdLst>
  <p:sldIdLst>
    <p:sldId id="256" r:id="rId2"/>
    <p:sldId id="267" r:id="rId3"/>
    <p:sldId id="257" r:id="rId4"/>
    <p:sldId id="272" r:id="rId5"/>
    <p:sldId id="270" r:id="rId6"/>
    <p:sldId id="271" r:id="rId7"/>
    <p:sldId id="259" r:id="rId8"/>
    <p:sldId id="265" r:id="rId9"/>
    <p:sldId id="261" r:id="rId10"/>
    <p:sldId id="262" r:id="rId11"/>
    <p:sldId id="263" r:id="rId12"/>
    <p:sldId id="264" r:id="rId13"/>
    <p:sldId id="266" r:id="rId14"/>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a:srgbClr val="333300"/>
    <a:srgbClr val="080808"/>
    <a:srgbClr val="3366CC"/>
    <a:srgbClr val="007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284" y="2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768DB1A-0284-4D0B-9A6D-4264244A5BBC}" type="datetimeFigureOut">
              <a:rPr kumimoji="0" lang="en-US" sz="1200" b="0" i="0" u="none" strike="noStrike" kern="1200" cap="none" spc="0" normalizeH="0" baseline="0" noProof="0">
                <a:ln>
                  <a:noFill/>
                </a:ln>
                <a:solidFill>
                  <a:schemeClr val="tx1"/>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151EBCB-3C63-43DF-81B6-AD127535E067}" type="slidenum">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b="1">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356350"/>
            <a:ext cx="12192000" cy="500048"/>
          </a:xfrm>
          <a:prstGeom prst="rect">
            <a:avLst/>
          </a:prstGeom>
          <a:pattFill prst="pct80">
            <a:fgClr>
              <a:srgbClr val="FFFF00"/>
            </a:fgClr>
            <a:bgClr>
              <a:schemeClr val="bg1"/>
            </a:bgClr>
          </a:pattFill>
          <a:ln>
            <a:noFill/>
          </a:ln>
          <a:scene3d>
            <a:camera prst="orthographicFront"/>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B050"/>
                </a:solidFill>
                <a:effectLst/>
                <a:uLnTx/>
                <a:uFillTx/>
                <a:latin typeface="Arial Narrow" panose="020B0606020202030204" pitchFamily="34" charset="0"/>
                <a:ea typeface="+mn-ea"/>
                <a:cs typeface="Times New Roman" panose="02020603050405020304" pitchFamily="18" charset="0"/>
              </a:rPr>
              <a:t>CENTRE FOR ENGINEERING EXPLORATION</a:t>
            </a:r>
          </a:p>
        </p:txBody>
      </p:sp>
      <p:sp>
        <p:nvSpPr>
          <p:cNvPr id="8" name="Rectangle 7"/>
          <p:cNvSpPr/>
          <p:nvPr/>
        </p:nvSpPr>
        <p:spPr>
          <a:xfrm>
            <a:off x="-14287" y="1090613"/>
            <a:ext cx="11069638" cy="68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4" name="Picture 6" descr="Sri Shakthi Institute Of Engineering And Technology, HD Png Download ,  Transparent Png Image - PNGitem"/>
          <p:cNvPicPr>
            <a:picLocks noChangeAspect="1"/>
          </p:cNvPicPr>
          <p:nvPr userDrawn="1"/>
        </p:nvPicPr>
        <p:blipFill>
          <a:blip r:embed="rId2">
            <a:clrChange>
              <a:clrFrom>
                <a:srgbClr val="F7F7F7"/>
              </a:clrFrom>
              <a:clrTo>
                <a:srgbClr val="F7F7F7">
                  <a:alpha val="0"/>
                </a:srgbClr>
              </a:clrTo>
            </a:clrChange>
          </a:blip>
          <a:srcRect l="39227" t="6972" r="40034" b="48077"/>
          <a:stretch>
            <a:fillRect/>
          </a:stretch>
        </p:blipFill>
        <p:spPr>
          <a:xfrm>
            <a:off x="11131550" y="31750"/>
            <a:ext cx="973138" cy="1158875"/>
          </a:xfrm>
          <a:prstGeom prst="rect">
            <a:avLst/>
          </a:prstGeom>
          <a:noFill/>
          <a:ln w="9525">
            <a:noFill/>
          </a:ln>
        </p:spPr>
      </p:pic>
      <p:sp>
        <p:nvSpPr>
          <p:cNvPr id="2" name="Title 1"/>
          <p:cNvSpPr>
            <a:spLocks noGrp="1"/>
          </p:cNvSpPr>
          <p:nvPr>
            <p:ph type="title"/>
          </p:nvPr>
        </p:nvSpPr>
        <p:spPr>
          <a:xfrm>
            <a:off x="291609" y="155223"/>
            <a:ext cx="10777905" cy="744157"/>
          </a:xfrm>
        </p:spPr>
        <p:txBody>
          <a:bodyPr/>
          <a:lstStyle>
            <a:lvl1pPr>
              <a:defRPr b="1">
                <a:solidFill>
                  <a:srgbClr val="00B05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291610" y="1322784"/>
            <a:ext cx="10777904" cy="489801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90937C6-7AEC-4013-8140-44F432D27EF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4901AE-1A57-4968-9054-7AC779B28207}"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5A50C5B-C9AC-4BE0-9731-4CD4AA892F1F}"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12/13/2022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B252A6-CF26-4137-9DF8-0369D3E82D8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Sri Shakthi Institute Of Engineering And Technology, HD Png Download ,  Transparent Png Image - PNGitem"/>
          <p:cNvPicPr>
            <a:picLocks noChangeAspect="1"/>
          </p:cNvPicPr>
          <p:nvPr/>
        </p:nvPicPr>
        <p:blipFill>
          <a:blip r:embed="rId2">
            <a:clrChange>
              <a:clrFrom>
                <a:srgbClr val="F7F7F7"/>
              </a:clrFrom>
              <a:clrTo>
                <a:srgbClr val="F7F7F7">
                  <a:alpha val="0"/>
                </a:srgbClr>
              </a:clrTo>
            </a:clrChange>
          </a:blip>
          <a:srcRect t="50995"/>
          <a:stretch>
            <a:fillRect/>
          </a:stretch>
        </p:blipFill>
        <p:spPr>
          <a:xfrm>
            <a:off x="3552825" y="528638"/>
            <a:ext cx="5086350" cy="1330325"/>
          </a:xfrm>
          <a:prstGeom prst="rect">
            <a:avLst/>
          </a:prstGeom>
          <a:noFill/>
          <a:ln w="9525">
            <a:noFill/>
          </a:ln>
        </p:spPr>
      </p:pic>
      <p:pic>
        <p:nvPicPr>
          <p:cNvPr id="4099" name="Picture 6" descr="Sri Shakthi Institute Of Engineering And Technology, HD Png Download ,  Transparent Png Image - PNGitem"/>
          <p:cNvPicPr>
            <a:picLocks noChangeAspect="1"/>
          </p:cNvPicPr>
          <p:nvPr/>
        </p:nvPicPr>
        <p:blipFill>
          <a:blip r:embed="rId2">
            <a:clrChange>
              <a:clrFrom>
                <a:srgbClr val="F7F7F7"/>
              </a:clrFrom>
              <a:clrTo>
                <a:srgbClr val="F7F7F7">
                  <a:alpha val="0"/>
                </a:srgbClr>
              </a:clrTo>
            </a:clrChange>
          </a:blip>
          <a:srcRect b="48077"/>
          <a:stretch>
            <a:fillRect/>
          </a:stretch>
        </p:blipFill>
        <p:spPr>
          <a:xfrm>
            <a:off x="1168882" y="528638"/>
            <a:ext cx="4060825" cy="1125538"/>
          </a:xfrm>
          <a:prstGeom prst="rect">
            <a:avLst/>
          </a:prstGeom>
          <a:noFill/>
          <a:ln w="9525">
            <a:noFill/>
          </a:ln>
        </p:spPr>
      </p:pic>
      <p:sp>
        <p:nvSpPr>
          <p:cNvPr id="4100" name="TextBox 5"/>
          <p:cNvSpPr txBox="1"/>
          <p:nvPr/>
        </p:nvSpPr>
        <p:spPr>
          <a:xfrm>
            <a:off x="-143749" y="2782543"/>
            <a:ext cx="12192000" cy="9139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50000"/>
              </a:lnSpc>
              <a:spcBef>
                <a:spcPct val="0"/>
              </a:spcBef>
              <a:buFontTx/>
              <a:buNone/>
            </a:pPr>
            <a:r>
              <a:rPr lang="en-US" altLang="en-US" sz="1800" b="1" dirty="0">
                <a:latin typeface="Times New Roman" panose="02020603050405020304" pitchFamily="18" charset="0"/>
                <a:cs typeface="Times New Roman" panose="02020603050405020304" pitchFamily="18" charset="0"/>
              </a:rPr>
              <a:t>PROJECT TITLE</a:t>
            </a:r>
            <a:endParaRPr lang="en-US" altLang="en-US" sz="1800" b="1" i="1" dirty="0">
              <a:latin typeface="Times New Roman" panose="02020603050405020304" pitchFamily="18" charset="0"/>
              <a:cs typeface="Times New Roman" panose="02020603050405020304" pitchFamily="18" charset="0"/>
            </a:endParaRPr>
          </a:p>
          <a:p>
            <a:pPr marL="0" lvl="0" indent="0" algn="ctr" eaLnBrk="1" hangingPunct="1">
              <a:lnSpc>
                <a:spcPct val="150000"/>
              </a:lnSpc>
              <a:spcBef>
                <a:spcPct val="0"/>
              </a:spcBef>
              <a:buFontTx/>
              <a:buNone/>
            </a:pPr>
            <a:r>
              <a:rPr lang="en-US" altLang="en-US" sz="2000" b="1" i="1" dirty="0">
                <a:solidFill>
                  <a:srgbClr val="FF0000"/>
                </a:solidFill>
                <a:latin typeface="Sitka Small" pitchFamily="2" charset="0"/>
                <a:cs typeface="Times New Roman" panose="02020603050405020304" pitchFamily="18" charset="0"/>
              </a:rPr>
              <a:t>HAND GESTURE BOT [WITH VOICE CONTROL]</a:t>
            </a:r>
            <a:endParaRPr lang="en-US" altLang="en-US" sz="2000" b="1" dirty="0">
              <a:solidFill>
                <a:srgbClr val="FF0000"/>
              </a:solidFill>
              <a:latin typeface="Sitka Small" pitchFamily="2" charset="0"/>
              <a:cs typeface="Times New Roman" panose="02020603050405020304" pitchFamily="18" charset="0"/>
            </a:endParaRPr>
          </a:p>
        </p:txBody>
      </p:sp>
      <p:pic>
        <p:nvPicPr>
          <p:cNvPr id="4118" name="Picture 2"/>
          <p:cNvPicPr>
            <a:picLocks noChangeAspect="1"/>
          </p:cNvPicPr>
          <p:nvPr/>
        </p:nvPicPr>
        <p:blipFill>
          <a:blip r:embed="rId3"/>
          <a:stretch>
            <a:fillRect/>
          </a:stretch>
        </p:blipFill>
        <p:spPr>
          <a:xfrm>
            <a:off x="4058363" y="1723132"/>
            <a:ext cx="3746500" cy="884237"/>
          </a:xfrm>
          <a:prstGeom prst="rect">
            <a:avLst/>
          </a:prstGeom>
          <a:noFill/>
          <a:ln w="9525">
            <a:noFill/>
          </a:ln>
        </p:spPr>
      </p:pic>
      <p:sp>
        <p:nvSpPr>
          <p:cNvPr id="4119" name="TextBox 5"/>
          <p:cNvSpPr txBox="1"/>
          <p:nvPr/>
        </p:nvSpPr>
        <p:spPr>
          <a:xfrm>
            <a:off x="4261748" y="2411884"/>
            <a:ext cx="3668504" cy="45807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50000"/>
              </a:lnSpc>
              <a:spcBef>
                <a:spcPct val="0"/>
              </a:spcBef>
              <a:buFontTx/>
              <a:buNone/>
            </a:pPr>
            <a:r>
              <a:rPr lang="en-US" altLang="en-US" sz="1800" b="1" dirty="0">
                <a:latin typeface="Times New Roman" panose="02020603050405020304" pitchFamily="18" charset="0"/>
                <a:cs typeface="Cambria" panose="02040503050406030204" pitchFamily="18" charset="0"/>
              </a:rPr>
              <a:t>ENGINEERING EXPLORATION </a:t>
            </a:r>
          </a:p>
        </p:txBody>
      </p:sp>
      <p:graphicFrame>
        <p:nvGraphicFramePr>
          <p:cNvPr id="6" name="Group 3">
            <a:extLst>
              <a:ext uri="{FF2B5EF4-FFF2-40B4-BE49-F238E27FC236}">
                <a16:creationId xmlns:a16="http://schemas.microsoft.com/office/drawing/2014/main" id="{07F5D07A-E980-9AAA-801D-3F7528EF6BF0}"/>
              </a:ext>
            </a:extLst>
          </p:cNvPr>
          <p:cNvGraphicFramePr>
            <a:graphicFrameLocks noGrp="1"/>
          </p:cNvGraphicFramePr>
          <p:nvPr>
            <p:extLst>
              <p:ext uri="{D42A27DB-BD31-4B8C-83A1-F6EECF244321}">
                <p14:modId xmlns:p14="http://schemas.microsoft.com/office/powerpoint/2010/main" val="1292508270"/>
              </p:ext>
            </p:extLst>
          </p:nvPr>
        </p:nvGraphicFramePr>
        <p:xfrm>
          <a:off x="2743200" y="3871622"/>
          <a:ext cx="6921128" cy="2875403"/>
        </p:xfrm>
        <a:graphic>
          <a:graphicData uri="http://schemas.openxmlformats.org/drawingml/2006/table">
            <a:tbl>
              <a:tblPr/>
              <a:tblGrid>
                <a:gridCol w="3286333">
                  <a:extLst>
                    <a:ext uri="{9D8B030D-6E8A-4147-A177-3AD203B41FA5}">
                      <a16:colId xmlns:a16="http://schemas.microsoft.com/office/drawing/2014/main" val="20000"/>
                    </a:ext>
                  </a:extLst>
                </a:gridCol>
                <a:gridCol w="3634795">
                  <a:extLst>
                    <a:ext uri="{9D8B030D-6E8A-4147-A177-3AD203B41FA5}">
                      <a16:colId xmlns:a16="http://schemas.microsoft.com/office/drawing/2014/main" val="20001"/>
                    </a:ext>
                  </a:extLst>
                </a:gridCol>
              </a:tblGrid>
              <a:tr h="386544">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rPr>
                        <a:t>STUDENT  NAME </a:t>
                      </a:r>
                      <a:endParaRPr kumimoji="0" lang="en-US" altLang="en-US" sz="1700" b="0" i="0" u="none" strike="noStrike" cap="none" normalizeH="0" baseline="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rPr>
                        <a:t>  FACULTY / MENTOR</a:t>
                      </a:r>
                      <a:endParaRPr kumimoji="0" lang="en-US" altLang="en-US" sz="1700" b="0" i="0" u="none" strike="noStrike" cap="none" normalizeH="0" baseline="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641384">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rPr>
                        <a:t>VARUN.A-21EC111</a:t>
                      </a: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73199">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7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rPr>
                        <a:t>YASVANT.R-21EC115</a:t>
                      </a:r>
                      <a:endParaRPr kumimoji="0" lang="zh-CN" altLang="en-US" sz="17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23252">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rPr>
                        <a:t>SUJITH.R-21EC102</a:t>
                      </a: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651024">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rPr>
                        <a:t>VETRIVEL.K-21EC113</a:t>
                      </a: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lnSpc>
                          <a:spcPct val="90000"/>
                        </a:lnSpc>
                        <a:spcBef>
                          <a:spcPts val="1000"/>
                        </a:spcBef>
                        <a:buFont typeface="Arial" panose="020B0604020202020204" pitchFamily="34" charset="0"/>
                        <a:defRPr sz="2400">
                          <a:solidFill>
                            <a:srgbClr val="000000"/>
                          </a:solidFill>
                          <a:latin typeface="Calibri" panose="020F0502020204030204" pitchFamily="34" charset="0"/>
                          <a:cs typeface="Calibri" panose="020F0502020204030204" pitchFamily="34" charset="0"/>
                        </a:defRPr>
                      </a:lvl1pPr>
                      <a:lvl2pPr eaLnBrk="0" hangingPunct="0">
                        <a:lnSpc>
                          <a:spcPct val="90000"/>
                        </a:lnSpc>
                        <a:spcBef>
                          <a:spcPts val="500"/>
                        </a:spcBef>
                        <a:buFont typeface="Arial" panose="020B0604020202020204" pitchFamily="34" charset="0"/>
                        <a:defRPr sz="2000">
                          <a:solidFill>
                            <a:srgbClr val="000000"/>
                          </a:solidFill>
                          <a:latin typeface="Calibri" panose="020F0502020204030204" pitchFamily="34" charset="0"/>
                          <a:cs typeface="Calibri" panose="020F0502020204030204" pitchFamily="34" charset="0"/>
                        </a:defRPr>
                      </a:lvl2pPr>
                      <a:lvl3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3pPr>
                      <a:lvl4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4pPr>
                      <a:lvl5pPr eaLnBrk="0" hangingPunct="0">
                        <a:lnSpc>
                          <a:spcPct val="90000"/>
                        </a:lnSpc>
                        <a:spcBef>
                          <a:spcPts val="500"/>
                        </a:spcBef>
                        <a:buFont typeface="Arial" panose="020B0604020202020204" pitchFamily="34" charset="0"/>
                        <a:defRPr>
                          <a:solidFill>
                            <a:srgbClr val="000000"/>
                          </a:solidFill>
                          <a:latin typeface="Calibri" panose="020F0502020204030204" pitchFamily="34" charset="0"/>
                          <a:cs typeface="Calibri" panose="020F0502020204030204" pitchFamily="34" charset="0"/>
                        </a:defRPr>
                      </a:lvl5pPr>
                      <a:lvl6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6pPr>
                      <a:lvl7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7pPr>
                      <a:lvl8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8pPr>
                      <a:lvl9pPr eaLnBrk="0" fontAlgn="base" hangingPunct="0">
                        <a:lnSpc>
                          <a:spcPct val="90000"/>
                        </a:lnSpc>
                        <a:spcBef>
                          <a:spcPts val="500"/>
                        </a:spcBef>
                        <a:spcAft>
                          <a:spcPct val="0"/>
                        </a:spcAft>
                        <a:buFont typeface="Arial" panose="020B0604020202020204" pitchFamily="34" charset="0"/>
                        <a:defRPr>
                          <a:solidFill>
                            <a:srgbClr val="000000"/>
                          </a:solidFill>
                          <a:latin typeface="Calibri" panose="020F0502020204030204" pitchFamily="34" charset="0"/>
                          <a:cs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endParaRPr>
                    </a:p>
                  </a:txBody>
                  <a:tcPr marL="88009" marR="88009" marT="44002" marB="44002" horzOverflow="overflow">
                    <a:lnL w="14287" cap="flat" cmpd="sng" algn="ctr">
                      <a:solidFill>
                        <a:srgbClr val="000000"/>
                      </a:solidFill>
                      <a:prstDash val="solid"/>
                      <a:round/>
                      <a:headEnd type="none" w="med" len="med"/>
                      <a:tailEnd type="none" w="med" len="med"/>
                    </a:lnL>
                    <a:lnR w="14287" cap="flat" cmpd="sng" algn="ctr">
                      <a:solidFill>
                        <a:srgbClr val="000000"/>
                      </a:solidFill>
                      <a:prstDash val="solid"/>
                      <a:round/>
                      <a:headEnd type="none" w="med" len="med"/>
                      <a:tailEnd type="none" w="med" len="med"/>
                    </a:lnR>
                    <a:lnT w="14287" cap="flat" cmpd="sng" algn="ctr">
                      <a:solidFill>
                        <a:srgbClr val="000000"/>
                      </a:solidFill>
                      <a:prstDash val="solid"/>
                      <a:round/>
                      <a:headEnd type="none" w="med" len="med"/>
                      <a:tailEnd type="none" w="med" len="med"/>
                    </a:lnT>
                    <a:lnB w="14287"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0" name="Rectangle 9">
            <a:extLst>
              <a:ext uri="{FF2B5EF4-FFF2-40B4-BE49-F238E27FC236}">
                <a16:creationId xmlns:a16="http://schemas.microsoft.com/office/drawing/2014/main" id="{2C692554-934D-5388-40EC-1FD5F27D6D68}"/>
              </a:ext>
            </a:extLst>
          </p:cNvPr>
          <p:cNvSpPr/>
          <p:nvPr/>
        </p:nvSpPr>
        <p:spPr>
          <a:xfrm>
            <a:off x="6015210" y="4241494"/>
            <a:ext cx="3649118" cy="25055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236E6B4-9D8E-1DA6-8339-3FFB8544241F}"/>
              </a:ext>
            </a:extLst>
          </p:cNvPr>
          <p:cNvSpPr txBox="1"/>
          <p:nvPr/>
        </p:nvSpPr>
        <p:spPr>
          <a:xfrm flipH="1">
            <a:off x="6556688" y="5089793"/>
            <a:ext cx="2618711" cy="1107996"/>
          </a:xfrm>
          <a:prstGeom prst="rect">
            <a:avLst/>
          </a:prstGeom>
          <a:noFill/>
        </p:spPr>
        <p:txBody>
          <a:bodyPr wrap="square" rtlCol="0">
            <a:spAutoFit/>
          </a:bodyPr>
          <a:lstStyle/>
          <a:p>
            <a:pPr algn="ctr">
              <a:lnSpc>
                <a:spcPct val="100000"/>
              </a:lnSpc>
              <a:spcBef>
                <a:spcPct val="0"/>
              </a:spcBef>
              <a:buFontTx/>
              <a:buNone/>
            </a:pPr>
            <a:r>
              <a:rPr lang="en-US" altLang="en-US" sz="2400" dirty="0"/>
              <a:t>Mrs.</a:t>
            </a:r>
            <a:endParaRPr lang="en-US" altLang="en-US" sz="2000" dirty="0"/>
          </a:p>
          <a:p>
            <a:pPr algn="ctr">
              <a:lnSpc>
                <a:spcPct val="100000"/>
              </a:lnSpc>
              <a:spcBef>
                <a:spcPct val="0"/>
              </a:spcBef>
              <a:buFontTx/>
              <a:buNone/>
            </a:pPr>
            <a:r>
              <a:rPr lang="en-US" altLang="en-US" sz="2400" dirty="0">
                <a:latin typeface="Hanyiforvivo 65" charset="0"/>
                <a:cs typeface="Hanyiforvivo 65" charset="0"/>
              </a:rPr>
              <a:t>REMYA / ECE</a:t>
            </a:r>
            <a:endParaRPr lang="zh-CN" altLang="en-US" sz="2000" dirty="0">
              <a:ea typeface="宋体" panose="02010600030101010101" pitchFamily="2" charset="-122"/>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ADVANTAGES</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4" name="Rectangle 3"/>
          <p:cNvSpPr/>
          <p:nvPr/>
        </p:nvSpPr>
        <p:spPr>
          <a:xfrm>
            <a:off x="3773488" y="4597400"/>
            <a:ext cx="939800" cy="90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flipV="1">
            <a:off x="7985125" y="6130925"/>
            <a:ext cx="554038" cy="184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id="{5EE0A4BD-DC52-93A2-D728-0151091DE0A1}"/>
              </a:ext>
            </a:extLst>
          </p:cNvPr>
          <p:cNvSpPr>
            <a:spLocks noGrp="1"/>
          </p:cNvSpPr>
          <p:nvPr>
            <p:ph idx="1"/>
          </p:nvPr>
        </p:nvSpPr>
        <p:spPr>
          <a:xfrm>
            <a:off x="291610" y="1867300"/>
            <a:ext cx="10777904" cy="4353501"/>
          </a:xfrm>
        </p:spPr>
        <p:txBody>
          <a:bodyPr/>
          <a:lstStyle/>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Easy to operate.</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Low power consumption.</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User friendly.</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Single equipment =multiple application.</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When extended further in the hardware section ,numerous applications can be added.</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One can able to control one’s slave robot just by hand gestures by this technology. </a:t>
            </a:r>
            <a:endParaRPr lang="en-IN"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DISADVANTAGES</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3" name="Content Placeholder 2">
            <a:extLst>
              <a:ext uri="{FF2B5EF4-FFF2-40B4-BE49-F238E27FC236}">
                <a16:creationId xmlns:a16="http://schemas.microsoft.com/office/drawing/2014/main" id="{63C83B01-BB4F-3311-1CB7-9DB403FF89EB}"/>
              </a:ext>
            </a:extLst>
          </p:cNvPr>
          <p:cNvSpPr>
            <a:spLocks noGrp="1"/>
          </p:cNvSpPr>
          <p:nvPr>
            <p:ph idx="1"/>
          </p:nvPr>
        </p:nvSpPr>
        <p:spPr>
          <a:xfrm>
            <a:off x="291610" y="2454442"/>
            <a:ext cx="10777904" cy="3766360"/>
          </a:xfrm>
        </p:spPr>
        <p:txBody>
          <a:bodyPr/>
          <a:lstStyle/>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 </a:t>
            </a:r>
            <a:r>
              <a:rPr lang="en-US" b="1" dirty="0" err="1">
                <a:effectLst/>
                <a:latin typeface="Arial Narrow" panose="020B0606020202030204" pitchFamily="34" charset="0"/>
                <a:ea typeface="Times New Roman" panose="02020603050405020304" pitchFamily="18" charset="0"/>
              </a:rPr>
              <a:t>Irrelevent</a:t>
            </a:r>
            <a:r>
              <a:rPr lang="en-US" b="1" dirty="0">
                <a:effectLst/>
                <a:latin typeface="Arial Narrow" panose="020B0606020202030204" pitchFamily="34" charset="0"/>
                <a:ea typeface="Times New Roman" panose="02020603050405020304" pitchFamily="18" charset="0"/>
              </a:rPr>
              <a:t> object might overlap with the hand .Wrong objects extractions appeared if the objects large than hand .</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Performance recognition algorithm decreases when the distance is greater than 1.5 meters between the user and the camera .</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Ambient light affects the </a:t>
            </a:r>
            <a:r>
              <a:rPr lang="en-US" b="1" dirty="0" err="1">
                <a:effectLst/>
                <a:latin typeface="Arial Narrow" panose="020B0606020202030204" pitchFamily="34" charset="0"/>
                <a:ea typeface="Times New Roman" panose="02020603050405020304" pitchFamily="18" charset="0"/>
              </a:rPr>
              <a:t>colour</a:t>
            </a:r>
            <a:r>
              <a:rPr lang="en-US" b="1" dirty="0">
                <a:effectLst/>
                <a:latin typeface="Arial Narrow" panose="020B0606020202030204" pitchFamily="34" charset="0"/>
                <a:ea typeface="Times New Roman" panose="02020603050405020304" pitchFamily="18" charset="0"/>
              </a:rPr>
              <a:t> detection threshold.</a:t>
            </a:r>
            <a:endParaRPr lang="en-IN"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292100" y="2473693"/>
            <a:ext cx="10777538" cy="3747720"/>
          </a:xfrm>
          <a:ln/>
        </p:spPr>
        <p:txBody>
          <a:bodyPr vert="horz" wrap="square" lIns="91440" tIns="45720" rIns="91440" bIns="45720" anchor="t" anchorCtr="0"/>
          <a:lstStyle/>
          <a:p>
            <a:pPr algn="just" eaLnBrk="1" hangingPunct="1">
              <a:lnSpc>
                <a:spcPct val="150000"/>
              </a:lnSpc>
              <a:buFont typeface="Wingdings" panose="05000000000000000000" pitchFamily="2" charset="2"/>
              <a:buChar char="Ø"/>
            </a:pPr>
            <a:r>
              <a:rPr lang="en-US" sz="3200" b="1" dirty="0">
                <a:effectLst/>
                <a:latin typeface="Arial Narrow" panose="020B0606020202030204" pitchFamily="34" charset="0"/>
                <a:ea typeface="Calibri" panose="020F0502020204030204" pitchFamily="34" charset="0"/>
                <a:cs typeface="Times New Roman" panose="02020603050405020304" pitchFamily="18" charset="0"/>
              </a:rPr>
              <a:t> Hand gesture recognition is of the great importance for human computer interaction(HCI)because of its extensive  applications in the virtual reality and sign language recognition etc.</a:t>
            </a:r>
            <a:endParaRPr lang="en-US" altLang="en-US" sz="3200" kern="1200" dirty="0">
              <a:latin typeface="Times New Roman" panose="02020603050405020304" pitchFamily="18" charset="0"/>
              <a:ea typeface="Times New Roman" panose="02020603050405020304" pitchFamily="18" charset="0"/>
              <a:cs typeface="+mn-cs"/>
            </a:endParaRPr>
          </a:p>
        </p:txBody>
      </p:sp>
      <p:sp>
        <p:nvSpPr>
          <p:cNvPr id="3" name="Title 2">
            <a:extLst>
              <a:ext uri="{FF2B5EF4-FFF2-40B4-BE49-F238E27FC236}">
                <a16:creationId xmlns:a16="http://schemas.microsoft.com/office/drawing/2014/main" id="{3A106CBB-6A00-3744-D5E5-2A44DDDBAC39}"/>
              </a:ext>
            </a:extLst>
          </p:cNvPr>
          <p:cNvSpPr>
            <a:spLocks noGrp="1"/>
          </p:cNvSpPr>
          <p:nvPr>
            <p:ph type="title"/>
          </p:nvPr>
        </p:nvSpPr>
        <p:spPr/>
        <p:txBody>
          <a:bodyPr/>
          <a:lstStyle/>
          <a:p>
            <a:r>
              <a:rPr lang="en-US" dirty="0"/>
              <a:t>CONCLUSION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kern="1200" dirty="0">
                <a:solidFill>
                  <a:srgbClr val="00B050"/>
                </a:solidFill>
                <a:latin typeface="Times New Roman" panose="02020603050405020304" pitchFamily="18" charset="0"/>
                <a:ea typeface="+mj-ea"/>
                <a:cs typeface="Times New Roman" panose="02020603050405020304" pitchFamily="18" charset="0"/>
              </a:rPr>
              <a:t>HARDWARE MODEL</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10" name="AutoShape 12">
            <a:extLst>
              <a:ext uri="{FF2B5EF4-FFF2-40B4-BE49-F238E27FC236}">
                <a16:creationId xmlns:a16="http://schemas.microsoft.com/office/drawing/2014/main" id="{DDD8E8E7-E509-B2DB-76A7-D9A14D764DA3}"/>
              </a:ext>
            </a:extLst>
          </p:cNvPr>
          <p:cNvSpPr>
            <a:spLocks noChangeAspect="1" noChangeArrowheads="1"/>
          </p:cNvSpPr>
          <p:nvPr/>
        </p:nvSpPr>
        <p:spPr bwMode="auto">
          <a:xfrm>
            <a:off x="292100" y="1574799"/>
            <a:ext cx="11899899" cy="4635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BB708CB0-E86D-401C-4763-E668ED97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669" y="1511299"/>
            <a:ext cx="7793831" cy="4384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kern="1200" dirty="0">
                <a:solidFill>
                  <a:srgbClr val="00B050"/>
                </a:solidFill>
                <a:latin typeface="Times New Roman" panose="02020603050405020304" pitchFamily="18" charset="0"/>
                <a:ea typeface="+mj-ea"/>
                <a:cs typeface="Times New Roman" panose="02020603050405020304" pitchFamily="18" charset="0"/>
              </a:rPr>
              <a:t>CONTENTS</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3" name="Content Placeholder 2"/>
          <p:cNvSpPr>
            <a:spLocks noGrp="1"/>
          </p:cNvSpPr>
          <p:nvPr>
            <p:ph idx="1"/>
          </p:nvPr>
        </p:nvSpPr>
        <p:spPr>
          <a:xfrm>
            <a:off x="292100" y="1418640"/>
            <a:ext cx="10777538" cy="4899025"/>
          </a:xfrm>
        </p:spPr>
        <p:txBody>
          <a:bodyPr vert="horz" wrap="square" lIns="91440" tIns="45720" rIns="91440" bIns="45720" numCol="1" rtlCol="0" anchor="t" anchorCtr="0" compatLnSpc="1">
            <a:normAutofit lnSpcReduction="10000"/>
          </a:bodyPr>
          <a:lstStyle/>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WORKING PRINCPLE</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BLOCK DIAGRAM</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COMPONENTS REQUIRED</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CIRCUIT DIAGRAM</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CONSTRUCTION</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APPLICATION</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ADVANTAGES</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DISADVANTAGES</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Ø"/>
              <a:defRPr/>
            </a:pPr>
            <a:r>
              <a:rPr lang="en-US" dirty="0"/>
              <a:t>CONCLUSION</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INTRODUCTION</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6147" name="Content Placeholder 2"/>
          <p:cNvSpPr>
            <a:spLocks noGrp="1"/>
          </p:cNvSpPr>
          <p:nvPr>
            <p:ph idx="1"/>
          </p:nvPr>
        </p:nvSpPr>
        <p:spPr>
          <a:xfrm>
            <a:off x="292100" y="1322388"/>
            <a:ext cx="10777538" cy="4899025"/>
          </a:xfrm>
          <a:ln/>
        </p:spPr>
        <p:txBody>
          <a:bodyPr vert="horz" wrap="square" lIns="91440" tIns="45720" rIns="91440" bIns="45720" anchor="t" anchorCtr="0"/>
          <a:lstStyle/>
          <a:p>
            <a:pPr>
              <a:lnSpc>
                <a:spcPct val="107000"/>
              </a:lnSpc>
              <a:spcAft>
                <a:spcPts val="800"/>
              </a:spcAft>
              <a:buFont typeface="Wingdings" panose="05000000000000000000" pitchFamily="2" charset="2"/>
              <a:buChar char="Ø"/>
            </a:pP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Robots are playing an essential role in automation across all sectors like construction, military, medical, manufacturing, etc. After making some basic robots like a line follower robot, a computer-controlled robot, etc., we have developed this accelerometer-based gesture-controlled robot with an Arduino Uno. We have used hand gesture motion to drive the robot using an accelerometer. A gesture-controlled robot is controlled by using the hand in place of any other method like buttons or joystick. Here one only needs to move the hand to operate the robot. A transmitting device is placed in the user's hand, which contains the RF Transmitter and accelerometer to transmit a command to the robot so that it can perform the required task of moving forward, back, turning left, right and stop. These tasks will be identified using the hand gesture.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92100" y="155575"/>
            <a:ext cx="10777538" cy="744538"/>
          </a:xfrm>
          <a:ln/>
        </p:spPr>
        <p:txBody>
          <a:bodyPr vert="horz" wrap="square" lIns="91440" tIns="45720" rIns="91440" bIns="45720" anchor="ctr" anchorCtr="0"/>
          <a:lstStyle/>
          <a:p>
            <a:r>
              <a:rPr lang="en-US" altLang="en-US" dirty="0"/>
              <a:t>WORKING PRINCIPLE									</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3" name="Content Placeholder 2">
            <a:extLst>
              <a:ext uri="{FF2B5EF4-FFF2-40B4-BE49-F238E27FC236}">
                <a16:creationId xmlns:a16="http://schemas.microsoft.com/office/drawing/2014/main" id="{6C5A73C1-DD39-F607-E082-E56905C2DFAC}"/>
              </a:ext>
            </a:extLst>
          </p:cNvPr>
          <p:cNvSpPr>
            <a:spLocks noGrp="1"/>
          </p:cNvSpPr>
          <p:nvPr>
            <p:ph idx="1"/>
          </p:nvPr>
        </p:nvSpPr>
        <p:spPr>
          <a:xfrm>
            <a:off x="291610" y="1284270"/>
            <a:ext cx="10777904" cy="1582220"/>
          </a:xfrm>
        </p:spPr>
        <p:txBody>
          <a:bodyPr/>
          <a:lstStyle/>
          <a:p>
            <a:pPr marL="0" indent="0">
              <a:buNone/>
            </a:pPr>
            <a:r>
              <a:rPr lang="en-US" b="1" dirty="0">
                <a:effectLst/>
                <a:latin typeface="Rockwell" panose="02060603020205020403" pitchFamily="18" charset="0"/>
                <a:ea typeface="Calibri" panose="020F0502020204030204" pitchFamily="34" charset="0"/>
                <a:cs typeface="Times New Roman" panose="02020603050405020304" pitchFamily="18" charset="0"/>
              </a:rPr>
              <a:t>Our gesture-controlled robot works based on accelerometer outputs, which correspond to hand movements and sends that data to a comparator which assigns specific voltage level to the movements. This information is transferred to an encoder which encodes it before RF transmission. On the other end, the information is received wirelessly via RF. These decisions are sent to the motor driver, which triggers the motors in specific configurations to make the robot move in different directions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48337" y="254715"/>
            <a:ext cx="10777538" cy="744538"/>
          </a:xfrm>
          <a:ln/>
        </p:spPr>
        <p:txBody>
          <a:bodyPr vert="horz" wrap="square" lIns="91440" tIns="45720" rIns="91440" bIns="45720" anchor="ctr" anchorCtr="0"/>
          <a:lstStyle/>
          <a:p>
            <a:pPr eaLnBrk="1" hangingPunct="1"/>
            <a:r>
              <a:rPr lang="en-US" altLang="en-US" kern="1200" dirty="0">
                <a:solidFill>
                  <a:srgbClr val="00B050"/>
                </a:solidFill>
                <a:latin typeface="Times New Roman" panose="02020603050405020304" pitchFamily="18" charset="0"/>
                <a:ea typeface="Times New Roman" panose="02020603050405020304" pitchFamily="18" charset="0"/>
                <a:cs typeface="+mj-cs"/>
              </a:rPr>
              <a:t>BLOCK DIAGRAM</a:t>
            </a:r>
          </a:p>
        </p:txBody>
      </p:sp>
      <p:sp>
        <p:nvSpPr>
          <p:cNvPr id="6" name="Rectangle 5"/>
          <p:cNvSpPr/>
          <p:nvPr/>
        </p:nvSpPr>
        <p:spPr>
          <a:xfrm>
            <a:off x="-99922" y="24909"/>
            <a:ext cx="9468061" cy="1754326"/>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5400" b="1" i="0" u="none" strike="noStrike" kern="1200" cap="none" spc="0" normalizeH="0" baseline="0" noProof="0" dirty="0">
              <a:ln w="22225">
                <a:solidFill>
                  <a:schemeClr val="accent2"/>
                </a:solidFill>
                <a:prstDash val="solid"/>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5400" b="1"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cs"/>
            </a:endParaRPr>
          </a:p>
        </p:txBody>
      </p:sp>
      <p:sp>
        <p:nvSpPr>
          <p:cNvPr id="5" name="Rectangle 2">
            <a:extLst>
              <a:ext uri="{FF2B5EF4-FFF2-40B4-BE49-F238E27FC236}">
                <a16:creationId xmlns:a16="http://schemas.microsoft.com/office/drawing/2014/main" id="{F34F9C15-1F77-1E93-DBC9-8D55480C2C1D}"/>
              </a:ext>
            </a:extLst>
          </p:cNvPr>
          <p:cNvSpPr>
            <a:spLocks noChangeArrowheads="1"/>
          </p:cNvSpPr>
          <p:nvPr/>
        </p:nvSpPr>
        <p:spPr bwMode="auto">
          <a:xfrm>
            <a:off x="291610" y="7912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
            <a:extLst>
              <a:ext uri="{FF2B5EF4-FFF2-40B4-BE49-F238E27FC236}">
                <a16:creationId xmlns:a16="http://schemas.microsoft.com/office/drawing/2014/main" id="{16FD6CFE-F89B-46E4-1062-1BFA46A21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05" y="1571964"/>
            <a:ext cx="6038850" cy="42691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34D1FA86-B7CF-AFBD-E2EE-BC7F24402C90}"/>
              </a:ext>
            </a:extLst>
          </p:cNvPr>
          <p:cNvSpPr>
            <a:spLocks noChangeArrowheads="1"/>
          </p:cNvSpPr>
          <p:nvPr/>
        </p:nvSpPr>
        <p:spPr bwMode="auto">
          <a:xfrm>
            <a:off x="291610" y="65443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COMPONENTS REQUIRED</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5" name="TextBox 4">
            <a:extLst>
              <a:ext uri="{FF2B5EF4-FFF2-40B4-BE49-F238E27FC236}">
                <a16:creationId xmlns:a16="http://schemas.microsoft.com/office/drawing/2014/main" id="{29615A5A-C8AA-9367-3E12-8DEDD7A43F86}"/>
              </a:ext>
            </a:extLst>
          </p:cNvPr>
          <p:cNvSpPr txBox="1"/>
          <p:nvPr/>
        </p:nvSpPr>
        <p:spPr>
          <a:xfrm>
            <a:off x="449982" y="1445991"/>
            <a:ext cx="6116854" cy="4262834"/>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Motor driver shield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Bluetooth module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Gear motor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Robot Wheels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Li-ion battery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tabLst>
                <a:tab pos="457200" algn="l"/>
              </a:tabLst>
            </a:pPr>
            <a:r>
              <a:rPr lang="en-US" sz="2400" b="1" dirty="0">
                <a:effectLst/>
                <a:latin typeface="Arial Narrow" panose="020B0606020202030204" pitchFamily="34" charset="0"/>
                <a:ea typeface="Times New Roman" panose="02020603050405020304" pitchFamily="18" charset="0"/>
              </a:rPr>
              <a:t>Battery Holder</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IN" sz="2400" b="1" dirty="0">
                <a:effectLst/>
                <a:latin typeface="Rockwell Extra Bold" panose="02060903040505020403" pitchFamily="18" charset="0"/>
                <a:ea typeface="Calibri" panose="020F0502020204030204" pitchFamily="34" charset="0"/>
                <a:cs typeface="Times New Roman" panose="02020603050405020304" pitchFamily="18" charset="0"/>
              </a:rPr>
              <a:t> </a:t>
            </a:r>
            <a:r>
              <a:rPr lang="en-US" sz="2400" b="1" dirty="0">
                <a:effectLst/>
                <a:latin typeface="Arial Narrow" panose="020B0606020202030204" pitchFamily="34" charset="0"/>
                <a:ea typeface="Calibri" panose="020F0502020204030204" pitchFamily="34" charset="0"/>
                <a:cs typeface="Times New Roman" panose="02020603050405020304" pitchFamily="18" charset="0"/>
              </a:rPr>
              <a:t>Arduino  Uno board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tabLst>
                <a:tab pos="457200" algn="l"/>
              </a:tabLst>
            </a:pPr>
            <a:r>
              <a:rPr lang="en-US" sz="2400" b="1" dirty="0">
                <a:effectLst/>
                <a:latin typeface="Arial Narrow" panose="020B0606020202030204" pitchFamily="34" charset="0"/>
                <a:ea typeface="Times New Roman" panose="02020603050405020304" pitchFamily="18" charset="0"/>
              </a:rPr>
              <a:t>Jumper Wires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Wingdings" panose="05000000000000000000" pitchFamily="2" charset="2"/>
              <a:buChar char=""/>
              <a:tabLst>
                <a:tab pos="457200" algn="l"/>
              </a:tabLst>
            </a:pPr>
            <a:r>
              <a:rPr lang="en-US" sz="2400" b="1" dirty="0">
                <a:effectLst/>
                <a:latin typeface="Arial Narrow" panose="020B0606020202030204" pitchFamily="34" charset="0"/>
                <a:ea typeface="Times New Roman" panose="02020603050405020304" pitchFamily="18" charset="0"/>
              </a:rPr>
              <a:t>Acrylic sheets</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CIRCUIT DIAGRAM</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5" name="Rectangle 4"/>
          <p:cNvSpPr/>
          <p:nvPr/>
        </p:nvSpPr>
        <p:spPr>
          <a:xfrm>
            <a:off x="957263" y="2028825"/>
            <a:ext cx="1414463" cy="571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0257" name="AutoShape 20" descr="Distance measurement using ultrasonic | Electronic, Computer Projects for  Diploma, Engineering Final Year Students projects - MakeItOrTakeIt -  MakeItOrTakeIt"/>
          <p:cNvSpPr>
            <a:spLocks noChangeAspect="1"/>
          </p:cNvSpPr>
          <p:nvPr/>
        </p:nvSpPr>
        <p:spPr>
          <a:xfrm>
            <a:off x="144463" y="-144462"/>
            <a:ext cx="304800" cy="304800"/>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endParaRPr lang="en-US" altLang="en-US" sz="1800" dirty="0"/>
          </a:p>
        </p:txBody>
      </p:sp>
      <p:pic>
        <p:nvPicPr>
          <p:cNvPr id="4" name="Picture 3">
            <a:extLst>
              <a:ext uri="{FF2B5EF4-FFF2-40B4-BE49-F238E27FC236}">
                <a16:creationId xmlns:a16="http://schemas.microsoft.com/office/drawing/2014/main" id="{1BDE258C-8E2D-4048-D78A-A31B698A1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442" y="1299411"/>
            <a:ext cx="7030285" cy="4793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CONSTRUCTION</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3" name="Content Placeholder 2">
            <a:extLst>
              <a:ext uri="{FF2B5EF4-FFF2-40B4-BE49-F238E27FC236}">
                <a16:creationId xmlns:a16="http://schemas.microsoft.com/office/drawing/2014/main" id="{58FCE40F-6240-D339-BC66-B9B79D99D13A}"/>
              </a:ext>
            </a:extLst>
          </p:cNvPr>
          <p:cNvSpPr>
            <a:spLocks noGrp="1"/>
          </p:cNvSpPr>
          <p:nvPr>
            <p:ph idx="1"/>
          </p:nvPr>
        </p:nvSpPr>
        <p:spPr/>
        <p:txBody>
          <a:bodyPr/>
          <a:lstStyle/>
          <a:p>
            <a:pPr marL="342900" lvl="0" indent="-342900">
              <a:buFont typeface="Wingdings" panose="05000000000000000000" pitchFamily="2" charset="2"/>
              <a:buChar char=""/>
              <a:tabLst>
                <a:tab pos="1308735" algn="l"/>
              </a:tabLst>
            </a:pPr>
            <a:r>
              <a:rPr lang="en-US" sz="1800" b="1" dirty="0">
                <a:effectLst/>
                <a:latin typeface="Arial Narrow" panose="020B0606020202030204" pitchFamily="34" charset="0"/>
                <a:ea typeface="Times New Roman" panose="02020603050405020304" pitchFamily="18" charset="0"/>
              </a:rPr>
              <a:t>Gear motors 1,2,3,4 is connected to motor driver shield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Gear motor 1 is connected to m1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Gear motor 2 is connected to m2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Gear motor 3 is connected to m3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Gear motor 4 is connected to m4.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The +</a:t>
            </a:r>
            <a:r>
              <a:rPr lang="en-US" sz="1800" b="1" dirty="0" err="1">
                <a:effectLst/>
                <a:latin typeface="Arial Narrow" panose="020B0606020202030204" pitchFamily="34" charset="0"/>
                <a:ea typeface="Calibri" panose="020F0502020204030204" pitchFamily="34" charset="0"/>
                <a:cs typeface="Times New Roman" panose="02020603050405020304" pitchFamily="18" charset="0"/>
              </a:rPr>
              <a:t>vcc</a:t>
            </a: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 of Bluetooth module is connected to the 5v in Arduino.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The GND is connected to the GND of Arduino</a:t>
            </a:r>
            <a:r>
              <a:rPr lang="en-US" sz="1800" b="1" u="sng" dirty="0">
                <a:effectLst/>
                <a:latin typeface="Arial Narrow" panose="020B0606020202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Tact switch is type of switch which are signal switches that require a touch to open or close the circuit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1308735" algn="l"/>
              </a:tabLs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The tact switch has two ends where one end is connected to the </a:t>
            </a:r>
            <a:r>
              <a:rPr lang="en-US" sz="1800" b="1" dirty="0" err="1">
                <a:effectLst/>
                <a:latin typeface="Arial Narrow" panose="020B0606020202030204" pitchFamily="34" charset="0"/>
                <a:ea typeface="Calibri" panose="020F0502020204030204" pitchFamily="34" charset="0"/>
                <a:cs typeface="Times New Roman" panose="02020603050405020304" pitchFamily="18" charset="0"/>
              </a:rPr>
              <a:t>arduino</a:t>
            </a: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 pin of D12 and another end of the tact switch is  connected to the ground GND.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dirty="0">
                <a:effectLst/>
                <a:latin typeface="Arial Narrow" panose="020B0606020202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92100" y="155575"/>
            <a:ext cx="10777538" cy="744538"/>
          </a:xfrm>
          <a:ln/>
        </p:spPr>
        <p:txBody>
          <a:bodyPr vert="horz" wrap="square" lIns="91440" tIns="45720" rIns="91440" bIns="45720" anchor="ctr" anchorCtr="0"/>
          <a:lstStyle/>
          <a:p>
            <a:pPr eaLnBrk="1" hangingPunct="1"/>
            <a:r>
              <a:rPr lang="en-US" altLang="en-US" dirty="0"/>
              <a:t>APPLICATION</a:t>
            </a:r>
            <a:endParaRPr lang="en-US" altLang="en-US" kern="1200" dirty="0">
              <a:solidFill>
                <a:srgbClr val="00B050"/>
              </a:solidFill>
              <a:latin typeface="Times New Roman" panose="02020603050405020304" pitchFamily="18" charset="0"/>
              <a:ea typeface="Times New Roman" panose="02020603050405020304" pitchFamily="18" charset="0"/>
              <a:cs typeface="+mj-cs"/>
            </a:endParaRPr>
          </a:p>
        </p:txBody>
      </p:sp>
      <p:sp>
        <p:nvSpPr>
          <p:cNvPr id="4" name="Rectangle 3"/>
          <p:cNvSpPr/>
          <p:nvPr/>
        </p:nvSpPr>
        <p:spPr>
          <a:xfrm>
            <a:off x="246063" y="5149850"/>
            <a:ext cx="5435600" cy="1104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4"/>
          <p:cNvSpPr/>
          <p:nvPr/>
        </p:nvSpPr>
        <p:spPr>
          <a:xfrm>
            <a:off x="5138738" y="5629275"/>
            <a:ext cx="3284538" cy="625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id="{EEEC6714-3EFE-6B82-A072-6173C06A6C13}"/>
              </a:ext>
            </a:extLst>
          </p:cNvPr>
          <p:cNvSpPr>
            <a:spLocks noGrp="1"/>
          </p:cNvSpPr>
          <p:nvPr>
            <p:ph idx="1"/>
          </p:nvPr>
        </p:nvSpPr>
        <p:spPr>
          <a:xfrm>
            <a:off x="291610" y="1953928"/>
            <a:ext cx="10777904" cy="4266874"/>
          </a:xfrm>
        </p:spPr>
        <p:txBody>
          <a:bodyPr/>
          <a:lstStyle/>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Wireless controlled robots are very useful in many applications like remote </a:t>
            </a:r>
            <a:r>
              <a:rPr lang="en-US" b="1" dirty="0" err="1">
                <a:effectLst/>
                <a:latin typeface="Arial Narrow" panose="020B0606020202030204" pitchFamily="34" charset="0"/>
                <a:ea typeface="Times New Roman" panose="02020603050405020304" pitchFamily="18" charset="0"/>
              </a:rPr>
              <a:t>surveillence</a:t>
            </a:r>
            <a:r>
              <a:rPr lang="en-US" b="1" dirty="0">
                <a:effectLst/>
                <a:latin typeface="Arial Narrow" panose="020B0606020202030204" pitchFamily="34" charset="0"/>
                <a:ea typeface="Times New Roman" panose="02020603050405020304" pitchFamily="18" charset="0"/>
              </a:rPr>
              <a:t> ,military </a:t>
            </a:r>
            <a:r>
              <a:rPr lang="en-US" b="1" dirty="0" err="1">
                <a:effectLst/>
                <a:latin typeface="Arial Narrow" panose="020B0606020202030204" pitchFamily="34" charset="0"/>
                <a:ea typeface="Times New Roman" panose="02020603050405020304" pitchFamily="18" charset="0"/>
              </a:rPr>
              <a:t>etc</a:t>
            </a:r>
            <a:r>
              <a:rPr lang="en-US" b="1" dirty="0">
                <a:effectLst/>
                <a:latin typeface="Arial Narrow" panose="020B0606020202030204" pitchFamily="34"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Hand gesture controlled robot can be used by physically challenged in wheelchairs.</a:t>
            </a:r>
            <a:endParaRPr lang="en-IN"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b="1" dirty="0">
                <a:effectLst/>
                <a:latin typeface="Arial Narrow" panose="020B0606020202030204" pitchFamily="34" charset="0"/>
                <a:ea typeface="Times New Roman" panose="02020603050405020304" pitchFamily="18" charset="0"/>
              </a:rPr>
              <a:t>Hand gesture controlled industrial grade robotic arms can be developed.</a:t>
            </a:r>
            <a:endParaRPr lang="en-IN"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610</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Narrow</vt:lpstr>
      <vt:lpstr>Calibri</vt:lpstr>
      <vt:lpstr>Calibri Light</vt:lpstr>
      <vt:lpstr>Hanyiforvivo 65</vt:lpstr>
      <vt:lpstr>Rockwell</vt:lpstr>
      <vt:lpstr>Rockwell Extra Bold</vt:lpstr>
      <vt:lpstr>Sitka Small</vt:lpstr>
      <vt:lpstr>Times New Roman</vt:lpstr>
      <vt:lpstr>Wingdings</vt:lpstr>
      <vt:lpstr>Office Theme</vt:lpstr>
      <vt:lpstr>PowerPoint Presentation</vt:lpstr>
      <vt:lpstr>CONTENTS</vt:lpstr>
      <vt:lpstr>INTRODUCTION</vt:lpstr>
      <vt:lpstr>WORKING PRINCIPLE         </vt:lpstr>
      <vt:lpstr>BLOCK DIAGRAM</vt:lpstr>
      <vt:lpstr>COMPONENTS REQUIRED</vt:lpstr>
      <vt:lpstr>CIRCUIT DIAGRAM</vt:lpstr>
      <vt:lpstr>CONSTRUCTION</vt:lpstr>
      <vt:lpstr>APPLICATION</vt:lpstr>
      <vt:lpstr>ADVANTAGES</vt:lpstr>
      <vt:lpstr>DISADVANTAGES</vt:lpstr>
      <vt:lpstr>CONCLUSION</vt:lpstr>
      <vt:lpstr>HARDWARE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Dhamodharan S</dc:creator>
  <cp:lastModifiedBy>Varun Ashokbabu</cp:lastModifiedBy>
  <cp:revision>69</cp:revision>
  <dcterms:created xsi:type="dcterms:W3CDTF">2021-09-11T05:15:30Z</dcterms:created>
  <dcterms:modified xsi:type="dcterms:W3CDTF">2022-12-13T05:49:43Z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4910F156C0B442DB996D5215049983D2</vt:lpwstr>
  </property>
  <property fmtid="{D5CDD505-2E9C-101B-9397-08002B2CF9AE}" pid="3" name="KSOProductBuildVer">
    <vt:lpwstr>1033-11.2.0.11156</vt:lpwstr>
  </property>
</Properties>
</file>