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TT Hoves" panose="020B0604020202020204" charset="0"/>
      <p:regular r:id="rId17"/>
    </p:embeddedFont>
    <p:embeddedFont>
      <p:font typeface="TT Hove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7576" y="-2295434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696258" y="-450527"/>
            <a:ext cx="19680517" cy="1704491"/>
            <a:chOff x="0" y="0"/>
            <a:chExt cx="5183346" cy="4489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14197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0365" y="3629820"/>
            <a:ext cx="10910396" cy="474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b="1" spc="-63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Career Aspiration of GenZ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274" y="8850003"/>
            <a:ext cx="8556154" cy="50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3751" spc="-7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Presented by Vinay Patel (Data Analyst)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055814"/>
            <a:ext cx="17445101" cy="7348749"/>
          </a:xfrm>
          <a:custGeom>
            <a:avLst/>
            <a:gdLst/>
            <a:ahLst/>
            <a:cxnLst/>
            <a:rect l="l" t="t" r="r" b="b"/>
            <a:pathLst>
              <a:path w="17445101" h="7348749">
                <a:moveTo>
                  <a:pt x="0" y="0"/>
                </a:moveTo>
                <a:lnTo>
                  <a:pt x="17445101" y="0"/>
                </a:lnTo>
                <a:lnTo>
                  <a:pt x="17445101" y="7348749"/>
                </a:lnTo>
                <a:lnTo>
                  <a:pt x="0" y="734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559219" y="878524"/>
            <a:ext cx="1591645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spc="-42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Learning Aspiration Dashboard</a:t>
            </a:r>
          </a:p>
        </p:txBody>
      </p:sp>
      <p:sp>
        <p:nvSpPr>
          <p:cNvPr id="4" name="Freeform 4"/>
          <p:cNvSpPr/>
          <p:nvPr/>
        </p:nvSpPr>
        <p:spPr>
          <a:xfrm>
            <a:off x="-2052924" y="-4210569"/>
            <a:ext cx="7224286" cy="7224286"/>
          </a:xfrm>
          <a:custGeom>
            <a:avLst/>
            <a:gdLst/>
            <a:ahLst/>
            <a:cxnLst/>
            <a:rect l="l" t="t" r="r" b="b"/>
            <a:pathLst>
              <a:path w="7224286" h="7224286">
                <a:moveTo>
                  <a:pt x="0" y="0"/>
                </a:moveTo>
                <a:lnTo>
                  <a:pt x="7224286" y="0"/>
                </a:lnTo>
                <a:lnTo>
                  <a:pt x="7224286" y="7224287"/>
                </a:lnTo>
                <a:lnTo>
                  <a:pt x="0" y="7224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3969" y="873096"/>
            <a:ext cx="16161297" cy="9535165"/>
          </a:xfrm>
          <a:custGeom>
            <a:avLst/>
            <a:gdLst/>
            <a:ahLst/>
            <a:cxnLst/>
            <a:rect l="l" t="t" r="r" b="b"/>
            <a:pathLst>
              <a:path w="16161297" h="9535165">
                <a:moveTo>
                  <a:pt x="0" y="0"/>
                </a:moveTo>
                <a:lnTo>
                  <a:pt x="16161297" y="0"/>
                </a:lnTo>
                <a:lnTo>
                  <a:pt x="16161297" y="9535165"/>
                </a:lnTo>
                <a:lnTo>
                  <a:pt x="0" y="9535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098416" y="-7939543"/>
            <a:ext cx="11559685" cy="11559685"/>
          </a:xfrm>
          <a:custGeom>
            <a:avLst/>
            <a:gdLst/>
            <a:ahLst/>
            <a:cxnLst/>
            <a:rect l="l" t="t" r="r" b="b"/>
            <a:pathLst>
              <a:path w="11559685" h="11559685">
                <a:moveTo>
                  <a:pt x="0" y="0"/>
                </a:moveTo>
                <a:lnTo>
                  <a:pt x="11559684" y="0"/>
                </a:lnTo>
                <a:lnTo>
                  <a:pt x="11559684" y="11559685"/>
                </a:lnTo>
                <a:lnTo>
                  <a:pt x="0" y="11559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35007" y="-33025"/>
            <a:ext cx="14039221" cy="78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 spc="-2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Manager Aspiration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8760680"/>
          </a:xfrm>
          <a:custGeom>
            <a:avLst/>
            <a:gdLst/>
            <a:ahLst/>
            <a:cxnLst/>
            <a:rect l="l" t="t" r="r" b="b"/>
            <a:pathLst>
              <a:path w="18288000" h="8760680">
                <a:moveTo>
                  <a:pt x="0" y="0"/>
                </a:moveTo>
                <a:lnTo>
                  <a:pt x="18288000" y="0"/>
                </a:lnTo>
                <a:lnTo>
                  <a:pt x="18288000" y="8760680"/>
                </a:lnTo>
                <a:lnTo>
                  <a:pt x="0" y="876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378177" y="243835"/>
            <a:ext cx="11025576" cy="78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 spc="-2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Mission Aspiration Dashboard</a:t>
            </a:r>
          </a:p>
        </p:txBody>
      </p:sp>
      <p:sp>
        <p:nvSpPr>
          <p:cNvPr id="4" name="Freeform 4"/>
          <p:cNvSpPr/>
          <p:nvPr/>
        </p:nvSpPr>
        <p:spPr>
          <a:xfrm>
            <a:off x="10481596" y="-8000173"/>
            <a:ext cx="11074639" cy="11074639"/>
          </a:xfrm>
          <a:custGeom>
            <a:avLst/>
            <a:gdLst/>
            <a:ahLst/>
            <a:cxnLst/>
            <a:rect l="l" t="t" r="r" b="b"/>
            <a:pathLst>
              <a:path w="11074639" h="11074639">
                <a:moveTo>
                  <a:pt x="0" y="0"/>
                </a:moveTo>
                <a:lnTo>
                  <a:pt x="11074639" y="0"/>
                </a:lnTo>
                <a:lnTo>
                  <a:pt x="11074639" y="11074638"/>
                </a:lnTo>
                <a:lnTo>
                  <a:pt x="0" y="110746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8519" y="1972374"/>
            <a:ext cx="3979306" cy="101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798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Align Mission with Action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58519" y="5488416"/>
            <a:ext cx="3789369" cy="101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Promote Social Impact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58519" y="2949358"/>
            <a:ext cx="3345677" cy="2108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8"/>
              </a:lnSpc>
            </a:pPr>
            <a:r>
              <a:rPr lang="en-US" sz="18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 Ensure your company’s mission and values are clearly communicated and reflected in everyday business practices to attract purpose-driven Gen Z talent.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58519" y="6799183"/>
            <a:ext cx="2732862" cy="2108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17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Highlight and expand on your company’s contributions to social good and sustainability to resonate with Gen Z’s values.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37598" y="1920446"/>
            <a:ext cx="3398572" cy="101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Offer Flexibility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51296" y="2910792"/>
            <a:ext cx="2747991" cy="1756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17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 Create flexible working environments, including remote and hybrid options, to meet Gen Z’s work-life balance expectations.</a:t>
            </a:r>
          </a:p>
        </p:txBody>
      </p:sp>
      <p:sp>
        <p:nvSpPr>
          <p:cNvPr id="8" name="Freeform 8"/>
          <p:cNvSpPr/>
          <p:nvPr/>
        </p:nvSpPr>
        <p:spPr>
          <a:xfrm>
            <a:off x="12823805" y="597476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0"/>
                </a:lnTo>
                <a:lnTo>
                  <a:pt x="0" y="762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3103723" y="5576120"/>
            <a:ext cx="4784397" cy="101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Support Continuous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03723" y="6799183"/>
            <a:ext cx="2646492" cy="2108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17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 Offer opportunities for further education, including sponsorships for higher learning or international programs, to retain ambitious talent.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898774" y="2154593"/>
            <a:ext cx="273982" cy="245024"/>
            <a:chOff x="0" y="0"/>
            <a:chExt cx="91718" cy="820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98774" y="5729739"/>
            <a:ext cx="273982" cy="245024"/>
            <a:chOff x="0" y="0"/>
            <a:chExt cx="91718" cy="820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86814" y="5729739"/>
            <a:ext cx="273982" cy="245024"/>
            <a:chOff x="0" y="0"/>
            <a:chExt cx="91718" cy="820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686814" y="2154593"/>
            <a:ext cx="273982" cy="245024"/>
            <a:chOff x="0" y="0"/>
            <a:chExt cx="91718" cy="8202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22665" y="-795948"/>
            <a:ext cx="7178388" cy="11878896"/>
            <a:chOff x="0" y="0"/>
            <a:chExt cx="1890604" cy="312859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 rot="-5400000">
            <a:off x="-1396596" y="5264546"/>
            <a:ext cx="8463418" cy="166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15"/>
              </a:lnSpc>
            </a:pPr>
            <a:r>
              <a:rPr lang="en-US" sz="12515" b="1" spc="-600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Kulturehire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-707284" y="-253023"/>
            <a:ext cx="3677731" cy="284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6"/>
              </a:lnSpc>
            </a:pPr>
            <a:r>
              <a:rPr lang="en-US" sz="22241" b="1" spc="-108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431659" y="190500"/>
            <a:ext cx="10545073" cy="1330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16"/>
              </a:lnSpc>
            </a:pPr>
            <a:r>
              <a:rPr lang="en-US" sz="10016" b="1" spc="-48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Recommendations</a:t>
            </a:r>
          </a:p>
        </p:txBody>
      </p:sp>
      <p:sp>
        <p:nvSpPr>
          <p:cNvPr id="29" name="TextBox 29"/>
          <p:cNvSpPr txBox="1"/>
          <p:nvPr/>
        </p:nvSpPr>
        <p:spPr>
          <a:xfrm rot="-5400000">
            <a:off x="1033732" y="7127377"/>
            <a:ext cx="5330354" cy="40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3149" b="1" spc="-15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Career Aspiration of GenZ</a:t>
            </a:r>
          </a:p>
        </p:txBody>
      </p:sp>
      <p:sp>
        <p:nvSpPr>
          <p:cNvPr id="30" name="TextBox 30"/>
          <p:cNvSpPr txBox="1"/>
          <p:nvPr/>
        </p:nvSpPr>
        <p:spPr>
          <a:xfrm rot="-5400000">
            <a:off x="2646076" y="1019652"/>
            <a:ext cx="2105665" cy="409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3149" b="1" spc="-15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Vinay Patel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16809" y="7139097"/>
            <a:ext cx="6393149" cy="411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sz="32302" b="1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672061" y="3808631"/>
            <a:ext cx="5587239" cy="2662922"/>
            <a:chOff x="0" y="0"/>
            <a:chExt cx="2065940" cy="984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72061" y="6595378"/>
            <a:ext cx="5587239" cy="2662922"/>
            <a:chOff x="0" y="0"/>
            <a:chExt cx="2065940" cy="9846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3126789" y="-2986203"/>
            <a:ext cx="9584989" cy="9584989"/>
          </a:xfrm>
          <a:custGeom>
            <a:avLst/>
            <a:gdLst/>
            <a:ahLst/>
            <a:cxnLst/>
            <a:rect l="l" t="t" r="r" b="b"/>
            <a:pathLst>
              <a:path w="9584989" h="9584989">
                <a:moveTo>
                  <a:pt x="0" y="0"/>
                </a:moveTo>
                <a:lnTo>
                  <a:pt x="9584989" y="0"/>
                </a:lnTo>
                <a:lnTo>
                  <a:pt x="9584989" y="9584989"/>
                </a:lnTo>
                <a:lnTo>
                  <a:pt x="0" y="958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3812039"/>
            <a:ext cx="5587239" cy="2662922"/>
            <a:chOff x="0" y="0"/>
            <a:chExt cx="2065940" cy="9846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6598786"/>
            <a:ext cx="5587239" cy="2662922"/>
            <a:chOff x="0" y="0"/>
            <a:chExt cx="2065940" cy="9846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7900054">
            <a:off x="7348622" y="213302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 rot="-2700000">
            <a:off x="10017119" y="21444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Freeform 24"/>
          <p:cNvSpPr/>
          <p:nvPr/>
        </p:nvSpPr>
        <p:spPr>
          <a:xfrm rot="3209977">
            <a:off x="9982257" y="7689589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Freeform 25"/>
          <p:cNvSpPr/>
          <p:nvPr/>
        </p:nvSpPr>
        <p:spPr>
          <a:xfrm rot="7866361">
            <a:off x="7243302" y="766545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TextBox 26"/>
          <p:cNvSpPr txBox="1"/>
          <p:nvPr/>
        </p:nvSpPr>
        <p:spPr>
          <a:xfrm>
            <a:off x="14101836" y="1764298"/>
            <a:ext cx="281662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70"/>
              </a:lnSpc>
              <a:spcBef>
                <a:spcPct val="0"/>
              </a:spcBef>
            </a:pPr>
            <a:r>
              <a:rPr lang="en-US" sz="30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Learning Opportunities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101836" y="4161767"/>
            <a:ext cx="2816627" cy="1661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70"/>
              </a:lnSpc>
              <a:spcBef>
                <a:spcPct val="0"/>
              </a:spcBef>
            </a:pPr>
            <a:r>
              <a:rPr lang="en-US" sz="30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Socially Conscious Workforce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078017" y="7258095"/>
            <a:ext cx="281662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70"/>
              </a:lnSpc>
              <a:spcBef>
                <a:spcPct val="0"/>
              </a:spcBef>
            </a:pPr>
            <a:r>
              <a:rPr lang="en-US" sz="30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Mental Health &amp; Well-Being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58475" y="2060489"/>
            <a:ext cx="2816627" cy="53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69"/>
              </a:lnSpc>
            </a:pPr>
            <a:r>
              <a:rPr lang="en-US" sz="2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Purpose Matters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58475" y="4477280"/>
            <a:ext cx="281662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0"/>
              </a:lnSpc>
            </a:pPr>
            <a:r>
              <a:rPr lang="en-US" sz="30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Flexibility is Crucial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458475" y="7258095"/>
            <a:ext cx="281662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70"/>
              </a:lnSpc>
            </a:pPr>
            <a:r>
              <a:rPr lang="en-US" sz="30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Fast Career Growth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95244" y="4477315"/>
            <a:ext cx="4297511" cy="822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111"/>
              </a:lnSpc>
              <a:spcBef>
                <a:spcPct val="0"/>
              </a:spcBef>
            </a:pPr>
            <a:r>
              <a:rPr lang="en-US" sz="63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Takeaways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09697" y="1825939"/>
            <a:ext cx="1786853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09697" y="4551396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09697" y="7332211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102381" y="1798260"/>
            <a:ext cx="1999455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102381" y="4523717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102381" y="7304532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30063" y="1936909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696258" y="-450527"/>
            <a:ext cx="19680517" cy="1704491"/>
            <a:chOff x="0" y="0"/>
            <a:chExt cx="5183346" cy="4489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14197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41865" y="344568"/>
            <a:ext cx="3811810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4590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60790" y="2862623"/>
            <a:ext cx="10598510" cy="208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sz="16402" b="1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99505" y="5033021"/>
            <a:ext cx="8459795" cy="113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  <a:p>
            <a:pPr algn="r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vinaypatel0039@gmail.com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49115" y="3677859"/>
            <a:ext cx="9638885" cy="4687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Introduction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Objective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Problem Statement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Scope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Tools and Technologies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Key Findings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Key Wow Insight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Dashboard</a:t>
            </a:r>
          </a:p>
          <a:p>
            <a:pPr marL="594879" lvl="1" indent="-297440" algn="just">
              <a:lnSpc>
                <a:spcPts val="3719"/>
              </a:lnSpc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Recommendations</a:t>
            </a:r>
          </a:p>
          <a:p>
            <a:pPr marL="594879" lvl="1" indent="-297440" algn="just">
              <a:lnSpc>
                <a:spcPts val="3719"/>
              </a:lnSpc>
              <a:spcBef>
                <a:spcPct val="0"/>
              </a:spcBef>
              <a:buAutoNum type="arabicPeriod"/>
            </a:pPr>
            <a:r>
              <a:rPr lang="en-US" sz="2755" spc="16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Takeaways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8490051" y="989703"/>
            <a:ext cx="7866381" cy="246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6"/>
              </a:lnSpc>
            </a:pPr>
            <a:r>
              <a:rPr lang="en-US" sz="10038" b="1" spc="-49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Table of Content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2480552" y="4323842"/>
            <a:ext cx="8279674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  <a:spcBef>
                <a:spcPct val="0"/>
              </a:spcBef>
            </a:pPr>
            <a:r>
              <a:rPr lang="en-US" sz="12000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Kulturehire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4418364" y="7994594"/>
            <a:ext cx="2079102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58505" y="4538976"/>
            <a:ext cx="8740281" cy="4680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421" lvl="1" indent="-269710" algn="just">
              <a:lnSpc>
                <a:spcPts val="3372"/>
              </a:lnSpc>
              <a:buFont typeface="Arial"/>
              <a:buChar char="•"/>
            </a:pPr>
            <a:r>
              <a:rPr lang="en-US" sz="2498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Born between 1997 and 2012, Gen Z is the youngest generation in the workforce</a:t>
            </a:r>
          </a:p>
          <a:p>
            <a:pPr marL="539421" lvl="1" indent="-269710" algn="just">
              <a:lnSpc>
                <a:spcPts val="3372"/>
              </a:lnSpc>
              <a:buFont typeface="Arial"/>
              <a:buChar char="•"/>
            </a:pPr>
            <a:r>
              <a:rPr lang="en-US" sz="2498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Known for their digital fluency, social consciousness, and desire for meaningful work.</a:t>
            </a:r>
          </a:p>
          <a:p>
            <a:pPr marL="539421" lvl="1" indent="-269710" algn="just">
              <a:lnSpc>
                <a:spcPts val="3372"/>
              </a:lnSpc>
              <a:buFont typeface="Arial"/>
              <a:buChar char="•"/>
            </a:pPr>
            <a:r>
              <a:rPr lang="en-US" sz="2498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Gen Z will make up a significant portion of the global workforce in the coming years.</a:t>
            </a:r>
          </a:p>
          <a:p>
            <a:pPr marL="539421" lvl="1" indent="-269710" algn="just">
              <a:lnSpc>
                <a:spcPts val="3372"/>
              </a:lnSpc>
              <a:buFont typeface="Arial"/>
              <a:buChar char="•"/>
            </a:pPr>
            <a:r>
              <a:rPr lang="en-US" sz="2498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Understanding their career preferences helps businesses attract, engage, and retain top talent.</a:t>
            </a:r>
          </a:p>
          <a:p>
            <a:pPr marL="539421" lvl="1" indent="-269710" algn="just">
              <a:lnSpc>
                <a:spcPts val="3372"/>
              </a:lnSpc>
              <a:buFont typeface="Arial"/>
              <a:buChar char="•"/>
            </a:pPr>
            <a:r>
              <a:rPr lang="en-US" sz="2498" spc="14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Their unique perspectives will influence future workplace trends and company culture.</a:t>
            </a:r>
          </a:p>
          <a:p>
            <a:pPr marL="0" lvl="0" indent="0" algn="just">
              <a:lnSpc>
                <a:spcPts val="3372"/>
              </a:lnSpc>
              <a:spcBef>
                <a:spcPct val="0"/>
              </a:spcBef>
            </a:pPr>
            <a:endParaRPr lang="en-US" sz="2498" spc="149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8126267" y="2142827"/>
            <a:ext cx="9760574" cy="1574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sz="12388" b="1" spc="-60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4153815" y="7844385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4153815" y="207655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4166802" y="5039305"/>
            <a:ext cx="3548547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725735" y="6821207"/>
            <a:ext cx="5791812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56" y="4903591"/>
            <a:ext cx="6768973" cy="299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Analyze career aspirations, work preferences, education abroad, salary expectations of GenZ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Identify key factors influencing their career choices, including education, work environment, and salary expectations.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Understand how Gen Z aligns their professional goals with personal values like social impact and work-life balance.</a:t>
            </a:r>
          </a:p>
          <a:p>
            <a:pPr algn="just">
              <a:lnSpc>
                <a:spcPts val="2699"/>
              </a:lnSpc>
            </a:pPr>
            <a:endParaRPr lang="en-US" sz="1999" spc="119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06356" y="2511622"/>
            <a:ext cx="7639050" cy="132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sz="9695" b="1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Objective</a:t>
            </a:r>
          </a:p>
        </p:txBody>
      </p:sp>
      <p:sp>
        <p:nvSpPr>
          <p:cNvPr id="4" name="Freeform 4"/>
          <p:cNvSpPr/>
          <p:nvPr/>
        </p:nvSpPr>
        <p:spPr>
          <a:xfrm>
            <a:off x="9560011" y="-2564899"/>
            <a:ext cx="16075318" cy="16075318"/>
          </a:xfrm>
          <a:custGeom>
            <a:avLst/>
            <a:gdLst/>
            <a:ahLst/>
            <a:cxnLst/>
            <a:rect l="l" t="t" r="r" b="b"/>
            <a:pathLst>
              <a:path w="16075318" h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-696258" y="-976142"/>
            <a:ext cx="2222590" cy="11878896"/>
            <a:chOff x="0" y="0"/>
            <a:chExt cx="585373" cy="312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5373" cy="3128598"/>
            </a:xfrm>
            <a:custGeom>
              <a:avLst/>
              <a:gdLst/>
              <a:ahLst/>
              <a:cxnLst/>
              <a:rect l="l" t="t" r="r" b="b"/>
              <a:pathLst>
                <a:path w="585373" h="3128598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-849366" y="780325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849366" y="2035431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687506" y="4243663"/>
            <a:ext cx="3184762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01687" y="6540872"/>
            <a:ext cx="7498697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56" y="4903591"/>
            <a:ext cx="6768973" cy="39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</a:t>
            </a:r>
            <a:r>
              <a:rPr lang="en-US" sz="1999" u="none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rganizations struggle to align traditional career paths with Gen Z’s evolving preferences.</a:t>
            </a:r>
          </a:p>
          <a:p>
            <a:pPr marL="431799" lvl="1" indent="-215899" algn="just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Gen Z is seeking purpose-driven careers, yet companies often lack clarity on how to provide these opportunities.</a:t>
            </a:r>
          </a:p>
          <a:p>
            <a:pPr marL="431799" lvl="1" indent="-215899" algn="just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There is a disconnect between what Gen Z values (flexibility, work-life balance, social impact) and what many companies offer.</a:t>
            </a:r>
          </a:p>
          <a:p>
            <a:pPr marL="431799" lvl="1" indent="-215899" algn="just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Understanding these career aspirations is critical for businesses to attract, engage, and retain this new generation of talent.</a:t>
            </a:r>
          </a:p>
          <a:p>
            <a:pPr marL="0" lvl="0" indent="0" algn="just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06356" y="1868684"/>
            <a:ext cx="7639050" cy="261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sz="9695" b="1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Problem Statement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9560011" y="-2564899"/>
            <a:ext cx="16075318" cy="16075318"/>
          </a:xfrm>
          <a:custGeom>
            <a:avLst/>
            <a:gdLst/>
            <a:ahLst/>
            <a:cxnLst/>
            <a:rect l="l" t="t" r="r" b="b"/>
            <a:pathLst>
              <a:path w="16075318" h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-696258" y="-976142"/>
            <a:ext cx="2222590" cy="11878896"/>
            <a:chOff x="0" y="0"/>
            <a:chExt cx="585373" cy="312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5373" cy="3128598"/>
            </a:xfrm>
            <a:custGeom>
              <a:avLst/>
              <a:gdLst/>
              <a:ahLst/>
              <a:cxnLst/>
              <a:rect l="l" t="t" r="r" b="b"/>
              <a:pathLst>
                <a:path w="585373" h="3128598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-849366" y="780325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849366" y="2035431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758242" y="4314398"/>
            <a:ext cx="3326234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01687" y="6540872"/>
            <a:ext cx="7498697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26789" y="-298620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47598" y="3945855"/>
            <a:ext cx="12342850" cy="111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368"/>
              </a:lnSpc>
            </a:pPr>
            <a:r>
              <a:rPr lang="en-US" sz="8627" b="1" spc="-414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85916" y="5244396"/>
            <a:ext cx="7615182" cy="332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Focuses on Gen Z individuals (born 1997–2012) who are entering or are in the early stages of their careers.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Career aspirations and long-term goals.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Salary expectations and growth over the first 5 years.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Importance of company values, social impact, and mission alignment.</a:t>
            </a:r>
          </a:p>
          <a:p>
            <a:pPr marL="431799" lvl="1" indent="-215899" algn="just">
              <a:lnSpc>
                <a:spcPts val="2699"/>
              </a:lnSpc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Interest in pursuing education abroad and sponsorship opportunities.</a:t>
            </a:r>
          </a:p>
          <a:p>
            <a:pPr algn="just">
              <a:lnSpc>
                <a:spcPts val="2699"/>
              </a:lnSpc>
            </a:pPr>
            <a:endParaRPr lang="en-US" sz="1999" spc="119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0" lvl="0" indent="0" algn="just">
              <a:lnSpc>
                <a:spcPts val="2699"/>
              </a:lnSpc>
              <a:spcBef>
                <a:spcPct val="0"/>
              </a:spcBef>
            </a:pPr>
            <a:endParaRPr lang="en-US" sz="1999" spc="119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109612" y="-666477"/>
            <a:ext cx="7178388" cy="11878896"/>
            <a:chOff x="0" y="0"/>
            <a:chExt cx="1890604" cy="312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15959685" y="8154051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15959685" y="2386223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16083829" y="4611115"/>
            <a:ext cx="3326234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80136" y="7130873"/>
            <a:ext cx="6265091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7223" y="665142"/>
            <a:ext cx="1675893" cy="52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3"/>
              </a:lnSpc>
            </a:pPr>
            <a:r>
              <a:rPr lang="en-US" sz="3799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48698" y="2407222"/>
            <a:ext cx="2197323" cy="52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07223" y="1235280"/>
            <a:ext cx="5076531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5W1H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48698" y="2841837"/>
            <a:ext cx="2732862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Google Forms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52203" y="797179"/>
            <a:ext cx="2197323" cy="520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49296" y="1225755"/>
            <a:ext cx="3038819" cy="58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1"/>
              </a:lnSpc>
            </a:pPr>
            <a:r>
              <a:rPr lang="en-US" sz="31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Excel Dashboard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5528" y="2406858"/>
            <a:ext cx="2197323" cy="52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61703" y="2841837"/>
            <a:ext cx="3126412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Microsoft Word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47478" y="783676"/>
            <a:ext cx="273982" cy="245024"/>
            <a:chOff x="0" y="0"/>
            <a:chExt cx="91718" cy="820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47478" y="2516232"/>
            <a:ext cx="273982" cy="245024"/>
            <a:chOff x="0" y="0"/>
            <a:chExt cx="91718" cy="8202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87721" y="2515502"/>
            <a:ext cx="273982" cy="245754"/>
            <a:chOff x="0" y="0"/>
            <a:chExt cx="91718" cy="8226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1718" cy="82268"/>
            </a:xfrm>
            <a:custGeom>
              <a:avLst/>
              <a:gdLst/>
              <a:ahLst/>
              <a:cxnLst/>
              <a:rect l="l" t="t" r="r" b="b"/>
              <a:pathLst>
                <a:path w="91718" h="82268">
                  <a:moveTo>
                    <a:pt x="0" y="0"/>
                  </a:moveTo>
                  <a:lnTo>
                    <a:pt x="91718" y="0"/>
                  </a:lnTo>
                  <a:lnTo>
                    <a:pt x="91718" y="82268"/>
                  </a:lnTo>
                  <a:lnTo>
                    <a:pt x="0" y="8226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5725"/>
              <a:ext cx="91718" cy="82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87721" y="906188"/>
            <a:ext cx="273982" cy="245024"/>
            <a:chOff x="0" y="0"/>
            <a:chExt cx="91718" cy="8202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684190" y="6014380"/>
            <a:ext cx="10447134" cy="2713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74"/>
              </a:lnSpc>
            </a:pPr>
            <a:r>
              <a:rPr lang="en-US" sz="13714" b="1" spc="-67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Tools And Technologies</a:t>
            </a:r>
          </a:p>
        </p:txBody>
      </p:sp>
      <p:sp>
        <p:nvSpPr>
          <p:cNvPr id="23" name="Freeform 23"/>
          <p:cNvSpPr/>
          <p:nvPr/>
        </p:nvSpPr>
        <p:spPr>
          <a:xfrm>
            <a:off x="9555412" y="-7939543"/>
            <a:ext cx="14102688" cy="14102688"/>
          </a:xfrm>
          <a:custGeom>
            <a:avLst/>
            <a:gdLst/>
            <a:ahLst/>
            <a:cxnLst/>
            <a:rect l="l" t="t" r="r" b="b"/>
            <a:pathLst>
              <a:path w="14102688" h="14102688">
                <a:moveTo>
                  <a:pt x="0" y="0"/>
                </a:moveTo>
                <a:lnTo>
                  <a:pt x="14102688" y="0"/>
                </a:lnTo>
                <a:lnTo>
                  <a:pt x="14102688" y="14102689"/>
                </a:lnTo>
                <a:lnTo>
                  <a:pt x="0" y="1410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4" name="TextBox 24"/>
          <p:cNvSpPr txBox="1"/>
          <p:nvPr/>
        </p:nvSpPr>
        <p:spPr>
          <a:xfrm>
            <a:off x="12880286" y="-327462"/>
            <a:ext cx="6393149" cy="411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sz="32302" b="1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-696258" y="9258300"/>
            <a:ext cx="19680517" cy="1115933"/>
            <a:chOff x="0" y="0"/>
            <a:chExt cx="5183346" cy="29390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141979" y="946483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946483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85339" y="9464838"/>
            <a:ext cx="386510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484590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330761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48698" y="4083537"/>
            <a:ext cx="2197323" cy="52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585528" y="4127185"/>
            <a:ext cx="2197323" cy="520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6187721" y="4236194"/>
            <a:ext cx="273982" cy="245024"/>
            <a:chOff x="0" y="0"/>
            <a:chExt cx="91718" cy="8202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611097" y="4236194"/>
            <a:ext cx="273982" cy="245024"/>
            <a:chOff x="0" y="0"/>
            <a:chExt cx="91718" cy="8202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885079" y="4640517"/>
            <a:ext cx="2860100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Microsoft Excel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85528" y="4630992"/>
            <a:ext cx="2646492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Chat GPT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547478" y="6040634"/>
            <a:ext cx="273982" cy="245024"/>
            <a:chOff x="0" y="0"/>
            <a:chExt cx="91718" cy="82024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948698" y="5931624"/>
            <a:ext cx="2197323" cy="52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6187721" y="6019110"/>
            <a:ext cx="273982" cy="245024"/>
            <a:chOff x="0" y="0"/>
            <a:chExt cx="91718" cy="82024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6585528" y="5861154"/>
            <a:ext cx="2197323" cy="520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4"/>
              </a:lnSpc>
            </a:pPr>
            <a:r>
              <a:rPr lang="en-US" sz="3800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948698" y="6489917"/>
            <a:ext cx="2732862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My SQL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585528" y="6362296"/>
            <a:ext cx="2646492" cy="5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2"/>
              </a:lnSpc>
            </a:pPr>
            <a:r>
              <a:rPr lang="en-US" sz="32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70795" y="-3846784"/>
            <a:ext cx="9598990" cy="9598990"/>
          </a:xfrm>
          <a:custGeom>
            <a:avLst/>
            <a:gdLst/>
            <a:ahLst/>
            <a:cxnLst/>
            <a:rect l="l" t="t" r="r" b="b"/>
            <a:pathLst>
              <a:path w="9598990" h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350201" y="2052069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01687" y="6540872"/>
            <a:ext cx="7498697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350201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50201" y="737637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96645" y="1870286"/>
            <a:ext cx="5176654" cy="1176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67"/>
              </a:lnSpc>
              <a:spcBef>
                <a:spcPct val="0"/>
              </a:spcBef>
            </a:pPr>
            <a:r>
              <a:rPr lang="en-US" sz="1753" b="1" spc="28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Purpose Over Pay: Gen Z prioritizes meaningful work, choosing employers whose missions align with their personal values over high-paying jobs without purpose.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96645" y="4414892"/>
            <a:ext cx="5176654" cy="1176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67"/>
              </a:lnSpc>
              <a:spcBef>
                <a:spcPct val="0"/>
              </a:spcBef>
            </a:pPr>
            <a:r>
              <a:rPr lang="en-US" sz="1753" b="1" spc="28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Flexibility is Non-Negotiable: Flexible work environments, particularly remote and hybrid options, are essential for attracting and retaining Gen Z talent.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96645" y="7109676"/>
            <a:ext cx="5176654" cy="1176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67"/>
              </a:lnSpc>
              <a:spcBef>
                <a:spcPct val="0"/>
              </a:spcBef>
            </a:pPr>
            <a:r>
              <a:rPr lang="en-US" sz="1753" b="1" spc="28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Fast-Tracked Career Growth: Gen Z has high expectations for rapid professional development and significant salary increases within the first few years of their career.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4950" y="4027753"/>
            <a:ext cx="7639050" cy="132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Findings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92085"/>
            <a:ext cx="8115300" cy="335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13278" b="1" spc="-624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WOW Insight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469445"/>
            <a:ext cx="9258161" cy="278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43"/>
              </a:lnSpc>
              <a:spcBef>
                <a:spcPct val="0"/>
              </a:spcBef>
            </a:pPr>
            <a:r>
              <a:rPr lang="en-US" sz="2402" spc="144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Purpose is the New Currency: Gen Z overwhelmingly values purpose-driven work over traditional financial incentives. They seek roles where they can contribute to social impact and align with companies that reflect their personal values. This shift marks a transformation in workforce priorities, making purpose a powerful tool for companies to differentiate themselves and attract top Gen Z talent.</a:t>
            </a:r>
          </a:p>
        </p:txBody>
      </p:sp>
      <p:sp>
        <p:nvSpPr>
          <p:cNvPr id="4" name="Freeform 4"/>
          <p:cNvSpPr/>
          <p:nvPr/>
        </p:nvSpPr>
        <p:spPr>
          <a:xfrm>
            <a:off x="8480781" y="-7939543"/>
            <a:ext cx="15177319" cy="15177319"/>
          </a:xfrm>
          <a:custGeom>
            <a:avLst/>
            <a:gdLst/>
            <a:ahLst/>
            <a:cxnLst/>
            <a:rect l="l" t="t" r="r" b="b"/>
            <a:pathLst>
              <a:path w="15177319" h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0766469" y="5556794"/>
            <a:ext cx="8217790" cy="4817439"/>
            <a:chOff x="0" y="0"/>
            <a:chExt cx="2164356" cy="12687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64356" cy="1268790"/>
            </a:xfrm>
            <a:custGeom>
              <a:avLst/>
              <a:gdLst/>
              <a:ahLst/>
              <a:cxnLst/>
              <a:rect l="l" t="t" r="r" b="b"/>
              <a:pathLst>
                <a:path w="2164356" h="1268790">
                  <a:moveTo>
                    <a:pt x="0" y="0"/>
                  </a:moveTo>
                  <a:lnTo>
                    <a:pt x="2164356" y="0"/>
                  </a:lnTo>
                  <a:lnTo>
                    <a:pt x="2164356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64356" cy="13259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719168" y="6975212"/>
            <a:ext cx="6265091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58405" y="5872480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Kulturehire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19198" y="5872480"/>
            <a:ext cx="2932515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Career Aspiration of Genz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69441" y="5872480"/>
            <a:ext cx="1927462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Vinay Patel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Custom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TT Hoves Bold</vt:lpstr>
      <vt:lpstr>Arial</vt:lpstr>
      <vt:lpstr>TT Hoves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Vinay Patel</cp:lastModifiedBy>
  <cp:revision>2</cp:revision>
  <dcterms:created xsi:type="dcterms:W3CDTF">2006-08-16T00:00:00Z</dcterms:created>
  <dcterms:modified xsi:type="dcterms:W3CDTF">2024-09-22T18:54:03Z</dcterms:modified>
  <dc:identifier>DAGRgcp5LtU</dc:identifier>
</cp:coreProperties>
</file>