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300" r:id="rId5"/>
    <p:sldId id="264" r:id="rId6"/>
    <p:sldId id="267" r:id="rId7"/>
    <p:sldId id="260" r:id="rId8"/>
    <p:sldId id="299" r:id="rId9"/>
    <p:sldId id="301" r:id="rId10"/>
    <p:sldId id="302" r:id="rId11"/>
    <p:sldId id="262" r:id="rId12"/>
    <p:sldId id="261" r:id="rId13"/>
    <p:sldId id="269" r:id="rId14"/>
    <p:sldId id="270" r:id="rId15"/>
    <p:sldId id="275" r:id="rId16"/>
    <p:sldId id="276" r:id="rId17"/>
    <p:sldId id="278" r:id="rId18"/>
    <p:sldId id="279" r:id="rId19"/>
    <p:sldId id="280" r:id="rId20"/>
    <p:sldId id="285" r:id="rId21"/>
    <p:sldId id="287" r:id="rId22"/>
    <p:sldId id="288" r:id="rId23"/>
    <p:sldId id="289" r:id="rId24"/>
    <p:sldId id="291" r:id="rId25"/>
    <p:sldId id="292" r:id="rId26"/>
    <p:sldId id="293" r:id="rId27"/>
    <p:sldId id="294" r:id="rId28"/>
    <p:sldId id="295" r:id="rId29"/>
    <p:sldId id="296" r:id="rId30"/>
    <p:sldId id="297" r:id="rId31"/>
    <p:sldId id="298" r:id="rId32"/>
    <p:sldId id="273" r:id="rId33"/>
    <p:sldId id="27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94660"/>
  </p:normalViewPr>
  <p:slideViewPr>
    <p:cSldViewPr snapToGrid="0">
      <p:cViewPr>
        <p:scale>
          <a:sx n="76" d="100"/>
          <a:sy n="76" d="100"/>
        </p:scale>
        <p:origin x="-414" y="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FB127A-AE6A-44C2-BCF1-2C966EA63ABB}" type="datetimeFigureOut">
              <a:rPr lang="en-IN" smtClean="0"/>
              <a:t>28-09-2021</a:t>
            </a:fld>
            <a:endParaRPr lang="en-IN" dirty="0"/>
          </a:p>
        </p:txBody>
      </p:sp>
      <p:sp>
        <p:nvSpPr>
          <p:cNvPr id="5" name="Footer Placeholder 4"/>
          <p:cNvSpPr>
            <a:spLocks noGrp="1"/>
          </p:cNvSpPr>
          <p:nvPr>
            <p:ph type="ftr" sz="quarter" idx="11"/>
          </p:nvPr>
        </p:nvSpPr>
        <p:spPr>
          <a:xfrm>
            <a:off x="2416500" y="329307"/>
            <a:ext cx="4973915" cy="309201"/>
          </a:xfrm>
        </p:spPr>
        <p:txBody>
          <a:bodyPr/>
          <a:lstStyle/>
          <a:p>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1BD9060D-F6AA-416D-B750-7F304398B201}" type="slidenum">
              <a:rPr lang="en-IN" smtClean="0"/>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2953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FB127A-AE6A-44C2-BCF1-2C966EA63ABB}" type="datetimeFigureOut">
              <a:rPr lang="en-IN" smtClean="0"/>
              <a:t>28-09-2021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BD9060D-F6AA-416D-B750-7F304398B201}" type="slidenum">
              <a:rPr lang="en-IN" smtClean="0"/>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3028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FB127A-AE6A-44C2-BCF1-2C966EA63ABB}" type="datetimeFigureOut">
              <a:rPr lang="en-IN" smtClean="0"/>
              <a:t>28-09-2021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BD9060D-F6AA-416D-B750-7F304398B201}" type="slidenum">
              <a:rPr lang="en-IN" smtClean="0"/>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2047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FB127A-AE6A-44C2-BCF1-2C966EA63ABB}" type="datetimeFigureOut">
              <a:rPr lang="en-IN" smtClean="0"/>
              <a:t>28-09-2021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BD9060D-F6AA-416D-B750-7F304398B201}" type="slidenum">
              <a:rPr lang="en-IN" smtClean="0"/>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1572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FB127A-AE6A-44C2-BCF1-2C966EA63ABB}" type="datetimeFigureOut">
              <a:rPr lang="en-IN" smtClean="0"/>
              <a:t>28-09-2021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BD9060D-F6AA-416D-B750-7F304398B201}" type="slidenum">
              <a:rPr lang="en-IN" smtClean="0"/>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6666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FB127A-AE6A-44C2-BCF1-2C966EA63ABB}" type="datetimeFigureOut">
              <a:rPr lang="en-IN" smtClean="0"/>
              <a:t>28-09-2021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BD9060D-F6AA-416D-B750-7F304398B201}" type="slidenum">
              <a:rPr lang="en-IN" smtClean="0"/>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2060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FB127A-AE6A-44C2-BCF1-2C966EA63ABB}" type="datetimeFigureOut">
              <a:rPr lang="en-IN" smtClean="0"/>
              <a:t>28-09-2021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BD9060D-F6AA-416D-B750-7F304398B201}" type="slidenum">
              <a:rPr lang="en-IN" smtClean="0"/>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9124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FB127A-AE6A-44C2-BCF1-2C966EA63ABB}" type="datetimeFigureOut">
              <a:rPr lang="en-IN" smtClean="0"/>
              <a:t>28-09-2021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BD9060D-F6AA-416D-B750-7F304398B201}" type="slidenum">
              <a:rPr lang="en-IN" smtClean="0"/>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1152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FB127A-AE6A-44C2-BCF1-2C966EA63ABB}" type="datetimeFigureOut">
              <a:rPr lang="en-IN" smtClean="0"/>
              <a:t>28-09-2021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BD9060D-F6AA-416D-B750-7F304398B201}" type="slidenum">
              <a:rPr lang="en-IN" smtClean="0"/>
              <a:t>‹#›</a:t>
            </a:fld>
            <a:endParaRPr lang="en-IN" dirty="0"/>
          </a:p>
        </p:txBody>
      </p:sp>
    </p:spTree>
    <p:extLst>
      <p:ext uri="{BB962C8B-B14F-4D97-AF65-F5344CB8AC3E}">
        <p14:creationId xmlns:p14="http://schemas.microsoft.com/office/powerpoint/2010/main" val="3532975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FB127A-AE6A-44C2-BCF1-2C966EA63ABB}" type="datetimeFigureOut">
              <a:rPr lang="en-IN" smtClean="0"/>
              <a:t>28-09-2021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BD9060D-F6AA-416D-B750-7F304398B201}" type="slidenum">
              <a:rPr lang="en-IN" smtClean="0"/>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8598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6FB127A-AE6A-44C2-BCF1-2C966EA63ABB}" type="datetimeFigureOut">
              <a:rPr lang="en-IN" smtClean="0"/>
              <a:t>28-09-2021</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1BD9060D-F6AA-416D-B750-7F304398B201}" type="slidenum">
              <a:rPr lang="en-IN" smtClean="0"/>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526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6FB127A-AE6A-44C2-BCF1-2C966EA63ABB}" type="datetimeFigureOut">
              <a:rPr lang="en-IN" smtClean="0"/>
              <a:t>28-09-2021</a:t>
            </a:fld>
            <a:endParaRPr lang="en-IN"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BD9060D-F6AA-416D-B750-7F304398B201}"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0575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BC21C2-87BC-4E89-8410-7C542D126DC6}"/>
              </a:ext>
            </a:extLst>
          </p:cNvPr>
          <p:cNvSpPr>
            <a:spLocks noGrp="1"/>
          </p:cNvSpPr>
          <p:nvPr>
            <p:ph type="ctrTitle"/>
          </p:nvPr>
        </p:nvSpPr>
        <p:spPr>
          <a:xfrm>
            <a:off x="2558456" y="441373"/>
            <a:ext cx="8637073" cy="2541431"/>
          </a:xfrm>
        </p:spPr>
        <p:txBody>
          <a:bodyPr>
            <a:normAutofit/>
          </a:bodyPr>
          <a:lstStyle/>
          <a:p>
            <a:pPr algn="just"/>
            <a:r>
              <a:rPr lang="en-IN" sz="3600" b="1" u="sng" dirty="0">
                <a:latin typeface="Bahnschrift" panose="020B0502040204020203" pitchFamily="34" charset="0"/>
                <a:cs typeface="Times New Roman" panose="02020603050405020304" pitchFamily="18" charset="0"/>
              </a:rPr>
              <a:t>Data Science Process Pipeline to solve employee Attrition and their Job Performance and Predicting With </a:t>
            </a:r>
            <a:r>
              <a:rPr lang="en-IN" sz="3600" b="1" u="sng" dirty="0" smtClean="0">
                <a:latin typeface="Bahnschrift" panose="020B0502040204020203" pitchFamily="34" charset="0"/>
                <a:cs typeface="Times New Roman" panose="02020603050405020304" pitchFamily="18" charset="0"/>
              </a:rPr>
              <a:t>AI</a:t>
            </a:r>
            <a:endParaRPr lang="en-IN" sz="3600" b="1" u="sng" dirty="0">
              <a:latin typeface="Bahnschrift" panose="020B0502040204020203"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xmlns="" id="{43D11DCF-4AF8-432B-81D1-32A0FB48E835}"/>
              </a:ext>
            </a:extLst>
          </p:cNvPr>
          <p:cNvSpPr txBox="1"/>
          <p:nvPr/>
        </p:nvSpPr>
        <p:spPr>
          <a:xfrm>
            <a:off x="2700997" y="3761381"/>
            <a:ext cx="8299938" cy="2215991"/>
          </a:xfrm>
          <a:prstGeom prst="rect">
            <a:avLst/>
          </a:prstGeom>
          <a:noFill/>
        </p:spPr>
        <p:txBody>
          <a:bodyPr wrap="square" rtlCol="0">
            <a:spAutoFit/>
          </a:bodyPr>
          <a:lstStyle/>
          <a:p>
            <a:pPr algn="just"/>
            <a:r>
              <a:rPr lang="en-IN" sz="3000" b="1" dirty="0">
                <a:solidFill>
                  <a:srgbClr val="002060"/>
                </a:solidFill>
                <a:latin typeface="Bahnschrift" panose="020B0502040204020203" pitchFamily="34" charset="0"/>
                <a:cs typeface="Times New Roman" panose="02020603050405020304" pitchFamily="18" charset="0"/>
              </a:rPr>
              <a:t>S Vinay </a:t>
            </a:r>
            <a:endParaRPr lang="en-IN" sz="3000" b="1" dirty="0" smtClean="0">
              <a:solidFill>
                <a:srgbClr val="002060"/>
              </a:solidFill>
              <a:latin typeface="Bahnschrift" panose="020B0502040204020203" pitchFamily="34" charset="0"/>
              <a:cs typeface="Times New Roman" panose="02020603050405020304" pitchFamily="18" charset="0"/>
            </a:endParaRPr>
          </a:p>
          <a:p>
            <a:pPr algn="just"/>
            <a:r>
              <a:rPr lang="en-IN" sz="3000" b="1" dirty="0" smtClean="0">
                <a:solidFill>
                  <a:srgbClr val="002060"/>
                </a:solidFill>
                <a:latin typeface="Bahnschrift" panose="020B0502040204020203" pitchFamily="34" charset="0"/>
                <a:cs typeface="Times New Roman" panose="02020603050405020304" pitchFamily="18" charset="0"/>
              </a:rPr>
              <a:t>Vanka </a:t>
            </a:r>
            <a:r>
              <a:rPr lang="en-IN" sz="3000" b="1" dirty="0">
                <a:solidFill>
                  <a:srgbClr val="002060"/>
                </a:solidFill>
                <a:latin typeface="Bahnschrift" panose="020B0502040204020203" pitchFamily="34" charset="0"/>
                <a:cs typeface="Times New Roman" panose="02020603050405020304" pitchFamily="18" charset="0"/>
              </a:rPr>
              <a:t>Hari Janardhan </a:t>
            </a:r>
            <a:endParaRPr lang="en-IN" sz="3000" b="1" dirty="0" smtClean="0">
              <a:solidFill>
                <a:srgbClr val="002060"/>
              </a:solidFill>
              <a:latin typeface="Bahnschrift" panose="020B0502040204020203" pitchFamily="34" charset="0"/>
              <a:cs typeface="Times New Roman" panose="02020603050405020304" pitchFamily="18" charset="0"/>
            </a:endParaRPr>
          </a:p>
          <a:p>
            <a:pPr algn="just"/>
            <a:r>
              <a:rPr lang="en-IN" sz="3000" b="1" dirty="0" smtClean="0">
                <a:solidFill>
                  <a:srgbClr val="002060"/>
                </a:solidFill>
                <a:latin typeface="Bahnschrift" panose="020B0502040204020203" pitchFamily="34" charset="0"/>
                <a:cs typeface="Times New Roman" panose="02020603050405020304" pitchFamily="18" charset="0"/>
              </a:rPr>
              <a:t>T </a:t>
            </a:r>
            <a:r>
              <a:rPr lang="en-IN" sz="3000" b="1" dirty="0">
                <a:solidFill>
                  <a:srgbClr val="002060"/>
                </a:solidFill>
                <a:latin typeface="Bahnschrift" panose="020B0502040204020203" pitchFamily="34" charset="0"/>
                <a:cs typeface="Times New Roman" panose="02020603050405020304" pitchFamily="18" charset="0"/>
              </a:rPr>
              <a:t>Manikanta Naga Hanuman </a:t>
            </a:r>
            <a:endParaRPr lang="en-IN" sz="3000" b="1" dirty="0" smtClean="0">
              <a:solidFill>
                <a:srgbClr val="002060"/>
              </a:solidFill>
              <a:latin typeface="Bahnschrift" panose="020B0502040204020203" pitchFamily="34" charset="0"/>
              <a:cs typeface="Times New Roman" panose="02020603050405020304" pitchFamily="18" charset="0"/>
            </a:endParaRPr>
          </a:p>
          <a:p>
            <a:pPr algn="just"/>
            <a:r>
              <a:rPr lang="en-IN" sz="3000" u="sng" dirty="0" smtClean="0">
                <a:latin typeface="Bahnschrift" panose="020B0502040204020203" pitchFamily="34" charset="0"/>
                <a:cs typeface="Times New Roman" panose="02020603050405020304" pitchFamily="18" charset="0"/>
              </a:rPr>
              <a:t>PROJECT </a:t>
            </a:r>
            <a:r>
              <a:rPr lang="en-IN" sz="3000" u="sng" dirty="0">
                <a:latin typeface="Bahnschrift" panose="020B0502040204020203" pitchFamily="34" charset="0"/>
                <a:cs typeface="Times New Roman" panose="02020603050405020304" pitchFamily="18" charset="0"/>
              </a:rPr>
              <a:t>GUIDE </a:t>
            </a:r>
            <a:r>
              <a:rPr lang="en-IN" sz="3000" dirty="0">
                <a:solidFill>
                  <a:srgbClr val="002060"/>
                </a:solidFill>
                <a:latin typeface="Bahnschrift" panose="020B0502040204020203" pitchFamily="34" charset="0"/>
                <a:cs typeface="Times New Roman" panose="02020603050405020304" pitchFamily="18" charset="0"/>
              </a:rPr>
              <a:t>– </a:t>
            </a:r>
            <a:r>
              <a:rPr lang="en-IN" sz="3000" b="1" dirty="0">
                <a:solidFill>
                  <a:srgbClr val="002060"/>
                </a:solidFill>
                <a:latin typeface="Bahnschrift" panose="020B0502040204020203" pitchFamily="34" charset="0"/>
                <a:cs typeface="Times New Roman" panose="02020603050405020304" pitchFamily="18" charset="0"/>
              </a:rPr>
              <a:t>Mr. T Siva Ratna Sai</a:t>
            </a:r>
          </a:p>
          <a:p>
            <a:endParaRPr lang="en-IN" dirty="0"/>
          </a:p>
        </p:txBody>
      </p:sp>
    </p:spTree>
    <p:extLst>
      <p:ext uri="{BB962C8B-B14F-4D97-AF65-F5344CB8AC3E}">
        <p14:creationId xmlns:p14="http://schemas.microsoft.com/office/powerpoint/2010/main" val="483615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A403E91-EF41-402E-9843-E5359631CE81}"/>
              </a:ext>
            </a:extLst>
          </p:cNvPr>
          <p:cNvSpPr/>
          <p:nvPr/>
        </p:nvSpPr>
        <p:spPr>
          <a:xfrm>
            <a:off x="436098" y="225701"/>
            <a:ext cx="11437034" cy="5940088"/>
          </a:xfrm>
          <a:prstGeom prst="rect">
            <a:avLst/>
          </a:prstGeom>
        </p:spPr>
        <p:txBody>
          <a:bodyPr wrap="square">
            <a:spAutoFit/>
          </a:bodyPr>
          <a:lstStyle/>
          <a:p>
            <a:pPr marL="285750" lvl="0" indent="-285750" algn="just">
              <a:buFont typeface="Wingdings" panose="05000000000000000000" pitchFamily="2" charset="2"/>
              <a:buChar char="v"/>
            </a:pPr>
            <a:r>
              <a:rPr lang="en-IN" sz="2400" b="1" u="sng" dirty="0">
                <a:solidFill>
                  <a:srgbClr val="002060"/>
                </a:solidFill>
                <a:latin typeface="Bahnschrift" panose="020B0502040204020203" pitchFamily="34" charset="0"/>
              </a:rPr>
              <a:t>Scikit-learn</a:t>
            </a:r>
            <a:r>
              <a:rPr lang="en-IN" sz="2400" dirty="0">
                <a:solidFill>
                  <a:prstClr val="black"/>
                </a:solidFill>
                <a:latin typeface="Bahnschrift" panose="020B0502040204020203" pitchFamily="34" charset="0"/>
              </a:rPr>
              <a:t> </a:t>
            </a:r>
          </a:p>
          <a:p>
            <a:pPr marL="285750" lvl="0" indent="-285750" algn="just">
              <a:buFont typeface="Wingdings" panose="05000000000000000000" pitchFamily="2" charset="2"/>
              <a:buChar char="v"/>
            </a:pPr>
            <a:endParaRPr lang="en-IN" sz="2400" dirty="0">
              <a:solidFill>
                <a:prstClr val="black"/>
              </a:solidFill>
              <a:latin typeface="Bahnschrift" panose="020B0502040204020203" pitchFamily="34" charset="0"/>
            </a:endParaRPr>
          </a:p>
          <a:p>
            <a:pPr lvl="0" algn="just"/>
            <a:r>
              <a:rPr lang="en-IN" sz="1900" dirty="0">
                <a:solidFill>
                  <a:prstClr val="black"/>
                </a:solidFill>
                <a:latin typeface="Bahnschrift" panose="020B0502040204020203" pitchFamily="34" charset="0"/>
              </a:rPr>
              <a:t>Scikit-learn is a free software </a:t>
            </a:r>
            <a:r>
              <a:rPr lang="en-IN" sz="1900" b="1" dirty="0">
                <a:solidFill>
                  <a:prstClr val="black"/>
                </a:solidFill>
                <a:latin typeface="Bahnschrift" panose="020B0502040204020203" pitchFamily="34" charset="0"/>
              </a:rPr>
              <a:t>machine learning library </a:t>
            </a:r>
            <a:r>
              <a:rPr lang="en-IN" sz="1900" dirty="0">
                <a:solidFill>
                  <a:prstClr val="black"/>
                </a:solidFill>
                <a:latin typeface="Bahnschrift" panose="020B0502040204020203" pitchFamily="34" charset="0"/>
              </a:rPr>
              <a:t>for the Python programming language. It features various </a:t>
            </a:r>
            <a:r>
              <a:rPr lang="en-IN" sz="1900" b="1" dirty="0">
                <a:solidFill>
                  <a:prstClr val="black"/>
                </a:solidFill>
                <a:latin typeface="Bahnschrift" panose="020B0502040204020203" pitchFamily="34" charset="0"/>
              </a:rPr>
              <a:t>classification, regression and clustering algorithms </a:t>
            </a:r>
            <a:r>
              <a:rPr lang="en-IN" sz="1900" dirty="0">
                <a:solidFill>
                  <a:prstClr val="black"/>
                </a:solidFill>
                <a:latin typeface="Bahnschrift" panose="020B0502040204020203" pitchFamily="34" charset="0"/>
              </a:rPr>
              <a:t>including support vector machines, random forests, gradient boosting, k-means and DBSCAN, and is designed to interoperate with the Python numerical and scientific libraries NumPy and Pandas.</a:t>
            </a:r>
          </a:p>
          <a:p>
            <a:pPr lvl="0" algn="just"/>
            <a:endParaRPr lang="en-IN" dirty="0">
              <a:solidFill>
                <a:prstClr val="black"/>
              </a:solidFill>
              <a:latin typeface="Bahnschrift" panose="020B0502040204020203" pitchFamily="34" charset="0"/>
            </a:endParaRPr>
          </a:p>
          <a:p>
            <a:pPr marL="285750" lvl="0" indent="-285750" algn="just">
              <a:buFont typeface="Wingdings" panose="05000000000000000000" pitchFamily="2" charset="2"/>
              <a:buChar char="v"/>
            </a:pPr>
            <a:r>
              <a:rPr lang="en-IN" sz="2400" b="1" u="sng" dirty="0">
                <a:solidFill>
                  <a:srgbClr val="002060"/>
                </a:solidFill>
                <a:latin typeface="Bahnschrift" panose="020B0502040204020203" pitchFamily="34" charset="0"/>
              </a:rPr>
              <a:t>Matplotlib</a:t>
            </a:r>
          </a:p>
          <a:p>
            <a:pPr marL="285750" lvl="0" indent="-285750" algn="just">
              <a:buFont typeface="Wingdings" panose="05000000000000000000" pitchFamily="2" charset="2"/>
              <a:buChar char="v"/>
            </a:pPr>
            <a:endParaRPr lang="en-IN" sz="2400" b="1" u="sng" dirty="0">
              <a:solidFill>
                <a:srgbClr val="002060"/>
              </a:solidFill>
              <a:latin typeface="Bahnschrift" panose="020B0502040204020203" pitchFamily="34" charset="0"/>
            </a:endParaRPr>
          </a:p>
          <a:p>
            <a:pPr lvl="0" algn="just"/>
            <a:r>
              <a:rPr lang="en-IN" sz="1900" dirty="0">
                <a:solidFill>
                  <a:prstClr val="black"/>
                </a:solidFill>
                <a:latin typeface="Bahnschrift" panose="020B0502040204020203" pitchFamily="34" charset="0"/>
              </a:rPr>
              <a:t>Matplotlib is a </a:t>
            </a:r>
            <a:r>
              <a:rPr lang="en-IN" sz="1900" b="1" dirty="0">
                <a:solidFill>
                  <a:prstClr val="black"/>
                </a:solidFill>
                <a:latin typeface="Bahnschrift" panose="020B0502040204020203" pitchFamily="34" charset="0"/>
              </a:rPr>
              <a:t>plotting library </a:t>
            </a:r>
            <a:r>
              <a:rPr lang="en-IN" sz="1900" dirty="0">
                <a:solidFill>
                  <a:prstClr val="black"/>
                </a:solidFill>
                <a:latin typeface="Bahnschrift" panose="020B0502040204020203" pitchFamily="34" charset="0"/>
              </a:rPr>
              <a:t>for the Python programming language and its numerical mathematics extension NumPy. It provides an object-oriented </a:t>
            </a:r>
            <a:r>
              <a:rPr lang="en-IN" sz="1900" b="1" dirty="0">
                <a:solidFill>
                  <a:prstClr val="black"/>
                </a:solidFill>
                <a:latin typeface="Bahnschrift" panose="020B0502040204020203" pitchFamily="34" charset="0"/>
              </a:rPr>
              <a:t>API for embedding plots </a:t>
            </a:r>
            <a:r>
              <a:rPr lang="en-IN" sz="1900" dirty="0">
                <a:solidFill>
                  <a:prstClr val="black"/>
                </a:solidFill>
                <a:latin typeface="Bahnschrift" panose="020B0502040204020203" pitchFamily="34" charset="0"/>
              </a:rPr>
              <a:t>into applications using general-purpose GUI toolkits like </a:t>
            </a:r>
            <a:r>
              <a:rPr lang="en-IN" sz="1900" b="1" dirty="0">
                <a:solidFill>
                  <a:prstClr val="black"/>
                </a:solidFill>
                <a:latin typeface="Bahnschrift" panose="020B0502040204020203" pitchFamily="34" charset="0"/>
              </a:rPr>
              <a:t>Tkinter, wxPython, Qt, or GTK+.</a:t>
            </a:r>
          </a:p>
          <a:p>
            <a:pPr lvl="0" algn="just"/>
            <a:endParaRPr lang="en-IN" dirty="0">
              <a:solidFill>
                <a:prstClr val="black"/>
              </a:solidFill>
              <a:latin typeface="Bahnschrift" panose="020B0502040204020203" pitchFamily="34" charset="0"/>
            </a:endParaRPr>
          </a:p>
          <a:p>
            <a:pPr marL="285750" lvl="0" indent="-285750" algn="just">
              <a:buFont typeface="Wingdings" panose="05000000000000000000" pitchFamily="2" charset="2"/>
              <a:buChar char="v"/>
            </a:pPr>
            <a:r>
              <a:rPr lang="en-IN" sz="2400" b="1" u="sng" dirty="0">
                <a:solidFill>
                  <a:srgbClr val="002060"/>
                </a:solidFill>
                <a:latin typeface="Bahnschrift" panose="020B0502040204020203" pitchFamily="34" charset="0"/>
              </a:rPr>
              <a:t>Seaborn</a:t>
            </a:r>
          </a:p>
          <a:p>
            <a:pPr marL="285750" lvl="0" indent="-285750" algn="just">
              <a:buFont typeface="Wingdings" panose="05000000000000000000" pitchFamily="2" charset="2"/>
              <a:buChar char="v"/>
            </a:pPr>
            <a:endParaRPr lang="en-IN" sz="2400" b="1" u="sng" dirty="0">
              <a:solidFill>
                <a:srgbClr val="002060"/>
              </a:solidFill>
              <a:latin typeface="Bahnschrift" panose="020B0502040204020203" pitchFamily="34" charset="0"/>
            </a:endParaRPr>
          </a:p>
          <a:p>
            <a:pPr lvl="0" algn="just"/>
            <a:r>
              <a:rPr lang="en-IN" sz="1900" dirty="0">
                <a:solidFill>
                  <a:prstClr val="black"/>
                </a:solidFill>
                <a:latin typeface="Bahnschrift" panose="020B0502040204020203" pitchFamily="34" charset="0"/>
              </a:rPr>
              <a:t>It is a Python </a:t>
            </a:r>
            <a:r>
              <a:rPr lang="en-IN" sz="1900" b="1" dirty="0">
                <a:solidFill>
                  <a:prstClr val="black"/>
                </a:solidFill>
                <a:latin typeface="Bahnschrift" panose="020B0502040204020203" pitchFamily="34" charset="0"/>
              </a:rPr>
              <a:t>data visualization </a:t>
            </a:r>
            <a:r>
              <a:rPr lang="en-IN" sz="1900" dirty="0">
                <a:solidFill>
                  <a:prstClr val="black"/>
                </a:solidFill>
                <a:latin typeface="Bahnschrift" panose="020B0502040204020203" pitchFamily="34" charset="0"/>
              </a:rPr>
              <a:t>library based on matplotlib. It provides a high-level interface for drawing </a:t>
            </a:r>
            <a:r>
              <a:rPr lang="en-IN" sz="1900" b="1" dirty="0">
                <a:solidFill>
                  <a:prstClr val="black"/>
                </a:solidFill>
                <a:latin typeface="Bahnschrift" panose="020B0502040204020203" pitchFamily="34" charset="0"/>
              </a:rPr>
              <a:t>attractive and informative statistical graphics</a:t>
            </a:r>
            <a:r>
              <a:rPr lang="en-IN" sz="1900" dirty="0">
                <a:solidFill>
                  <a:prstClr val="black"/>
                </a:solidFill>
                <a:latin typeface="Bahnschrift" panose="020B0502040204020203" pitchFamily="34" charset="0"/>
              </a:rPr>
              <a:t>. Seaborn aims to make visualization a central part of exploring and understanding data.</a:t>
            </a:r>
          </a:p>
        </p:txBody>
      </p:sp>
    </p:spTree>
    <p:extLst>
      <p:ext uri="{BB962C8B-B14F-4D97-AF65-F5344CB8AC3E}">
        <p14:creationId xmlns:p14="http://schemas.microsoft.com/office/powerpoint/2010/main" val="2819202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F2732C1-DB7D-4493-9DFC-CE444533310C}"/>
              </a:ext>
            </a:extLst>
          </p:cNvPr>
          <p:cNvSpPr/>
          <p:nvPr/>
        </p:nvSpPr>
        <p:spPr>
          <a:xfrm>
            <a:off x="4357208" y="341560"/>
            <a:ext cx="3451586" cy="651076"/>
          </a:xfrm>
          <a:prstGeom prst="rect">
            <a:avLst/>
          </a:prstGeom>
        </p:spPr>
        <p:txBody>
          <a:bodyPr wrap="none">
            <a:spAutoFit/>
          </a:bodyPr>
          <a:lstStyle/>
          <a:p>
            <a:pPr>
              <a:lnSpc>
                <a:spcPct val="150000"/>
              </a:lnSpc>
              <a:spcAft>
                <a:spcPts val="0"/>
              </a:spcAft>
            </a:pPr>
            <a:r>
              <a:rPr lang="en-US" sz="2800" b="1" u="sng" dirty="0">
                <a:solidFill>
                  <a:srgbClr val="002060"/>
                </a:solidFill>
                <a:latin typeface="Bahnschrift" panose="020B0502040204020203" pitchFamily="34" charset="0"/>
                <a:ea typeface="Times New Roman" panose="02020603050405020304" pitchFamily="18" charset="0"/>
                <a:cs typeface="Times New Roman" panose="02020603050405020304" pitchFamily="18" charset="0"/>
              </a:rPr>
              <a:t>System Architecture</a:t>
            </a:r>
            <a:endParaRPr lang="en-IN" sz="2800" u="sng" dirty="0">
              <a:solidFill>
                <a:srgbClr val="002060"/>
              </a:solidFill>
              <a:effectLst/>
              <a:latin typeface="Bahnschrift" panose="020B0502040204020203"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xmlns="" id="{068CC9C4-EBAA-427D-A535-D870013C0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8634"/>
            <a:ext cx="12192000" cy="5605976"/>
          </a:xfrm>
          <a:prstGeom prst="rect">
            <a:avLst/>
          </a:prstGeom>
        </p:spPr>
      </p:pic>
    </p:spTree>
    <p:extLst>
      <p:ext uri="{BB962C8B-B14F-4D97-AF65-F5344CB8AC3E}">
        <p14:creationId xmlns:p14="http://schemas.microsoft.com/office/powerpoint/2010/main" val="2100474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5D4F158-302F-488C-932F-0D44A7B30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65045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CB6F95-E87D-4F6A-B4CA-1BD01C7CE9FB}"/>
              </a:ext>
            </a:extLst>
          </p:cNvPr>
          <p:cNvSpPr>
            <a:spLocks noGrp="1"/>
          </p:cNvSpPr>
          <p:nvPr>
            <p:ph type="title"/>
          </p:nvPr>
        </p:nvSpPr>
        <p:spPr>
          <a:xfrm>
            <a:off x="1142090" y="7230"/>
            <a:ext cx="9603275" cy="1049235"/>
          </a:xfrm>
        </p:spPr>
        <p:txBody>
          <a:bodyPr/>
          <a:lstStyle/>
          <a:p>
            <a:pPr algn="ctr"/>
            <a:r>
              <a:rPr lang="en-IN" u="sng" dirty="0">
                <a:solidFill>
                  <a:srgbClr val="002060"/>
                </a:solidFill>
                <a:latin typeface="Bahnschrift" panose="020B0502040204020203" pitchFamily="34" charset="0"/>
              </a:rPr>
              <a:t>CLASS DIAGRAM</a:t>
            </a:r>
          </a:p>
        </p:txBody>
      </p:sp>
      <p:pic>
        <p:nvPicPr>
          <p:cNvPr id="4" name="Picture 3">
            <a:extLst>
              <a:ext uri="{FF2B5EF4-FFF2-40B4-BE49-F238E27FC236}">
                <a16:creationId xmlns:a16="http://schemas.microsoft.com/office/drawing/2014/main" xmlns="" id="{0EFCF48A-28A5-4B9A-93C4-8A78A358F4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8641"/>
            <a:ext cx="12192000" cy="6302130"/>
          </a:xfrm>
          <a:prstGeom prst="rect">
            <a:avLst/>
          </a:prstGeom>
        </p:spPr>
      </p:pic>
    </p:spTree>
    <p:extLst>
      <p:ext uri="{BB962C8B-B14F-4D97-AF65-F5344CB8AC3E}">
        <p14:creationId xmlns:p14="http://schemas.microsoft.com/office/powerpoint/2010/main" val="225919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55F808-7BA8-46F4-B958-5A29F41329DF}"/>
              </a:ext>
            </a:extLst>
          </p:cNvPr>
          <p:cNvSpPr>
            <a:spLocks noGrp="1"/>
          </p:cNvSpPr>
          <p:nvPr>
            <p:ph type="title"/>
          </p:nvPr>
        </p:nvSpPr>
        <p:spPr>
          <a:xfrm>
            <a:off x="1156158" y="126609"/>
            <a:ext cx="9603275" cy="1049235"/>
          </a:xfrm>
        </p:spPr>
        <p:txBody>
          <a:bodyPr/>
          <a:lstStyle/>
          <a:p>
            <a:pPr algn="ctr"/>
            <a:r>
              <a:rPr lang="en-IN" u="sng" dirty="0">
                <a:solidFill>
                  <a:srgbClr val="002060"/>
                </a:solidFill>
                <a:latin typeface="Bahnschrift" panose="020B0502040204020203" pitchFamily="34" charset="0"/>
              </a:rPr>
              <a:t>SEQUENCE DIAGRAM</a:t>
            </a:r>
          </a:p>
        </p:txBody>
      </p:sp>
      <p:pic>
        <p:nvPicPr>
          <p:cNvPr id="4" name="Picture 3">
            <a:extLst>
              <a:ext uri="{FF2B5EF4-FFF2-40B4-BE49-F238E27FC236}">
                <a16:creationId xmlns:a16="http://schemas.microsoft.com/office/drawing/2014/main" xmlns="" id="{B8795FC5-0B32-441A-801D-5457B8723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7452"/>
            <a:ext cx="12192000" cy="6140548"/>
          </a:xfrm>
          <a:prstGeom prst="rect">
            <a:avLst/>
          </a:prstGeom>
        </p:spPr>
      </p:pic>
    </p:spTree>
    <p:extLst>
      <p:ext uri="{BB962C8B-B14F-4D97-AF65-F5344CB8AC3E}">
        <p14:creationId xmlns:p14="http://schemas.microsoft.com/office/powerpoint/2010/main" val="2209654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xmlns="" id="{A065471B-2A92-4FDA-ACC0-5872C690FB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9642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AF2A18E-CF86-427A-9C1A-1CFA31AB7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80908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3B9977F-C846-40E1-9E6E-A874E9228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24051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E3C9AE9-A6CD-4B5B-A1CA-D3C3A34A5E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72928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1FFEBF9-1A3F-4212-8462-78C2771DC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67419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C36872-243E-4A06-92CF-0F254D09B77B}"/>
              </a:ext>
            </a:extLst>
          </p:cNvPr>
          <p:cNvSpPr>
            <a:spLocks noGrp="1"/>
          </p:cNvSpPr>
          <p:nvPr>
            <p:ph type="title"/>
          </p:nvPr>
        </p:nvSpPr>
        <p:spPr>
          <a:xfrm>
            <a:off x="1294362" y="867037"/>
            <a:ext cx="9603275" cy="1049235"/>
          </a:xfrm>
        </p:spPr>
        <p:txBody>
          <a:bodyPr/>
          <a:lstStyle/>
          <a:p>
            <a:pPr algn="ctr"/>
            <a:r>
              <a:rPr lang="en-IN" u="sng" dirty="0">
                <a:solidFill>
                  <a:srgbClr val="002060"/>
                </a:solidFill>
                <a:latin typeface="Bahnschrift" panose="020B0502040204020203" pitchFamily="34" charset="0"/>
              </a:rPr>
              <a:t>Contents</a:t>
            </a:r>
          </a:p>
        </p:txBody>
      </p:sp>
      <p:sp>
        <p:nvSpPr>
          <p:cNvPr id="3" name="Content Placeholder 2">
            <a:extLst>
              <a:ext uri="{FF2B5EF4-FFF2-40B4-BE49-F238E27FC236}">
                <a16:creationId xmlns:a16="http://schemas.microsoft.com/office/drawing/2014/main" xmlns="" id="{49EB723B-A9EB-4DF5-969B-9119C8428C43}"/>
              </a:ext>
            </a:extLst>
          </p:cNvPr>
          <p:cNvSpPr>
            <a:spLocks noGrp="1"/>
          </p:cNvSpPr>
          <p:nvPr>
            <p:ph idx="1"/>
          </p:nvPr>
        </p:nvSpPr>
        <p:spPr>
          <a:xfrm>
            <a:off x="1395309" y="1933406"/>
            <a:ext cx="9603275" cy="4103714"/>
          </a:xfrm>
        </p:spPr>
        <p:txBody>
          <a:bodyPr>
            <a:normAutofit fontScale="85000" lnSpcReduction="10000"/>
          </a:bodyPr>
          <a:lstStyle/>
          <a:p>
            <a:pPr algn="just">
              <a:buFont typeface="Wingdings" panose="05000000000000000000" pitchFamily="2" charset="2"/>
              <a:buChar char="Ø"/>
            </a:pPr>
            <a:r>
              <a:rPr lang="en-IN" dirty="0">
                <a:latin typeface="Bahnschrift" panose="020B0502040204020203" pitchFamily="34" charset="0"/>
              </a:rPr>
              <a:t>Abstract</a:t>
            </a:r>
          </a:p>
          <a:p>
            <a:pPr algn="just">
              <a:buFont typeface="Wingdings" panose="05000000000000000000" pitchFamily="2" charset="2"/>
              <a:buChar char="Ø"/>
            </a:pPr>
            <a:r>
              <a:rPr lang="en-IN" dirty="0">
                <a:latin typeface="Bahnschrift" panose="020B0502040204020203" pitchFamily="34" charset="0"/>
              </a:rPr>
              <a:t>Introduction</a:t>
            </a:r>
          </a:p>
          <a:p>
            <a:pPr algn="just">
              <a:buFont typeface="Wingdings" panose="05000000000000000000" pitchFamily="2" charset="2"/>
              <a:buChar char="Ø"/>
            </a:pPr>
            <a:r>
              <a:rPr lang="en-IN" dirty="0">
                <a:latin typeface="Bahnschrift" panose="020B0502040204020203" pitchFamily="34" charset="0"/>
              </a:rPr>
              <a:t>Existing System</a:t>
            </a:r>
          </a:p>
          <a:p>
            <a:pPr algn="just">
              <a:buFont typeface="Wingdings" panose="05000000000000000000" pitchFamily="2" charset="2"/>
              <a:buChar char="Ø"/>
            </a:pPr>
            <a:r>
              <a:rPr lang="en-IN" dirty="0">
                <a:latin typeface="Bahnschrift" panose="020B0502040204020203" pitchFamily="34" charset="0"/>
              </a:rPr>
              <a:t>Proposed System</a:t>
            </a:r>
          </a:p>
          <a:p>
            <a:pPr algn="just">
              <a:buFont typeface="Wingdings" panose="05000000000000000000" pitchFamily="2" charset="2"/>
              <a:buChar char="Ø"/>
            </a:pPr>
            <a:r>
              <a:rPr lang="en-IN" dirty="0">
                <a:latin typeface="Bahnschrift" panose="020B0502040204020203" pitchFamily="34" charset="0"/>
              </a:rPr>
              <a:t>Requirements</a:t>
            </a:r>
          </a:p>
          <a:p>
            <a:pPr algn="just">
              <a:buFont typeface="Wingdings" panose="05000000000000000000" pitchFamily="2" charset="2"/>
              <a:buChar char="Ø"/>
            </a:pPr>
            <a:r>
              <a:rPr lang="en-IN" dirty="0">
                <a:latin typeface="Bahnschrift" panose="020B0502040204020203" pitchFamily="34" charset="0"/>
              </a:rPr>
              <a:t>Modules</a:t>
            </a:r>
          </a:p>
          <a:p>
            <a:pPr algn="just">
              <a:buFont typeface="Wingdings" panose="05000000000000000000" pitchFamily="2" charset="2"/>
              <a:buChar char="Ø"/>
            </a:pPr>
            <a:r>
              <a:rPr lang="en-IN" dirty="0">
                <a:latin typeface="Bahnschrift" panose="020B0502040204020203" pitchFamily="34" charset="0"/>
              </a:rPr>
              <a:t>System Architecture</a:t>
            </a:r>
          </a:p>
          <a:p>
            <a:pPr algn="just">
              <a:buFont typeface="Wingdings" panose="05000000000000000000" pitchFamily="2" charset="2"/>
              <a:buChar char="Ø"/>
            </a:pPr>
            <a:r>
              <a:rPr lang="en-IN" dirty="0">
                <a:latin typeface="Bahnschrift" panose="020B0502040204020203" pitchFamily="34" charset="0"/>
              </a:rPr>
              <a:t>UML Diagrams</a:t>
            </a:r>
          </a:p>
          <a:p>
            <a:pPr algn="just">
              <a:buFont typeface="Wingdings" panose="05000000000000000000" pitchFamily="2" charset="2"/>
              <a:buChar char="Ø"/>
            </a:pPr>
            <a:r>
              <a:rPr lang="en-IN" dirty="0">
                <a:latin typeface="Bahnschrift" panose="020B0502040204020203" pitchFamily="34" charset="0"/>
              </a:rPr>
              <a:t>Code Execution with Outputs</a:t>
            </a:r>
          </a:p>
          <a:p>
            <a:pPr algn="just">
              <a:buFont typeface="Wingdings" panose="05000000000000000000" pitchFamily="2" charset="2"/>
              <a:buChar char="Ø"/>
            </a:pPr>
            <a:r>
              <a:rPr lang="en-IN" dirty="0">
                <a:latin typeface="Bahnschrift" panose="020B0502040204020203" pitchFamily="34" charset="0"/>
              </a:rPr>
              <a:t>Conclusion</a:t>
            </a:r>
          </a:p>
        </p:txBody>
      </p:sp>
    </p:spTree>
    <p:extLst>
      <p:ext uri="{BB962C8B-B14F-4D97-AF65-F5344CB8AC3E}">
        <p14:creationId xmlns:p14="http://schemas.microsoft.com/office/powerpoint/2010/main" val="3849114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563E95C-37E8-4E41-9DFC-41F4F70847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71215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DBEC9C3-62CC-4CA4-9E11-2DE83F8A3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4825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4EAD4BB-285E-451D-B868-A16A29A7C2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47303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388E137-8392-44D5-BE49-601AABB356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5497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6F9A606-F07E-43AE-BAA1-AA32BE908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08978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CEB6B0F-F5DD-42D0-BC2D-B7A6DB899E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54639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24C3955-172C-4614-9981-46F12B8CE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76082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50220C7-BA48-4126-AAAB-48DEF5A7E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71575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00C1AAE-1EBC-47C2-8962-11C8899DB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92956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2B9339E-301A-44C5-A001-56F041F30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80887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9490E2-2744-4FFE-B2CB-12BF3DE884E1}"/>
              </a:ext>
            </a:extLst>
          </p:cNvPr>
          <p:cNvSpPr>
            <a:spLocks noGrp="1"/>
          </p:cNvSpPr>
          <p:nvPr>
            <p:ph type="title"/>
          </p:nvPr>
        </p:nvSpPr>
        <p:spPr>
          <a:xfrm>
            <a:off x="1453930" y="966497"/>
            <a:ext cx="9603275" cy="1049235"/>
          </a:xfrm>
        </p:spPr>
        <p:txBody>
          <a:bodyPr/>
          <a:lstStyle/>
          <a:p>
            <a:pPr algn="ctr"/>
            <a:r>
              <a:rPr lang="en-IN" u="sng" dirty="0">
                <a:solidFill>
                  <a:srgbClr val="002060"/>
                </a:solidFill>
                <a:latin typeface="Bahnschrift" panose="020B0502040204020203" pitchFamily="34" charset="0"/>
              </a:rPr>
              <a:t>ABSTRACT</a:t>
            </a:r>
          </a:p>
        </p:txBody>
      </p:sp>
      <p:sp>
        <p:nvSpPr>
          <p:cNvPr id="3" name="Content Placeholder 2">
            <a:extLst>
              <a:ext uri="{FF2B5EF4-FFF2-40B4-BE49-F238E27FC236}">
                <a16:creationId xmlns:a16="http://schemas.microsoft.com/office/drawing/2014/main" xmlns="" id="{94B8DB06-7D8D-4FD4-92BB-1C8FCBE66A2E}"/>
              </a:ext>
            </a:extLst>
          </p:cNvPr>
          <p:cNvSpPr>
            <a:spLocks noGrp="1"/>
          </p:cNvSpPr>
          <p:nvPr>
            <p:ph idx="1"/>
          </p:nvPr>
        </p:nvSpPr>
        <p:spPr>
          <a:xfrm>
            <a:off x="1453930" y="2170477"/>
            <a:ext cx="9603275" cy="4089646"/>
          </a:xfrm>
        </p:spPr>
        <p:txBody>
          <a:bodyPr>
            <a:normAutofit fontScale="77500" lnSpcReduction="20000"/>
          </a:bodyPr>
          <a:lstStyle/>
          <a:p>
            <a:pPr algn="just" fontAlgn="base">
              <a:buFont typeface="Wingdings" panose="05000000000000000000" pitchFamily="2" charset="2"/>
              <a:buChar char="Ø"/>
            </a:pPr>
            <a:r>
              <a:rPr lang="en-IN" sz="2900" dirty="0">
                <a:latin typeface="Bahnschrift" panose="020B0502040204020203" pitchFamily="34" charset="0"/>
              </a:rPr>
              <a:t>Employee attrition is one of the key problems in today’s scenario. Attrition is said to be gradual reduction in number of employees through resignation, death and retirement. </a:t>
            </a:r>
          </a:p>
          <a:p>
            <a:pPr algn="just" fontAlgn="base">
              <a:buFont typeface="Wingdings" panose="05000000000000000000" pitchFamily="2" charset="2"/>
              <a:buChar char="Ø"/>
            </a:pPr>
            <a:r>
              <a:rPr lang="en-IN" sz="2900" dirty="0">
                <a:latin typeface="Bahnschrift" panose="020B0502040204020203" pitchFamily="34" charset="0"/>
              </a:rPr>
              <a:t>When an employee leaves the organization for any reason, it creates an empty space in an organization. It creates a great difficulty for a Human resource personnel to fill the gap that has occurred. </a:t>
            </a:r>
          </a:p>
          <a:p>
            <a:pPr algn="just" fontAlgn="base">
              <a:buFont typeface="Wingdings" panose="05000000000000000000" pitchFamily="2" charset="2"/>
              <a:buChar char="Ø"/>
            </a:pPr>
            <a:r>
              <a:rPr lang="en-IN" sz="2900" dirty="0">
                <a:latin typeface="Bahnschrift" panose="020B0502040204020203" pitchFamily="34" charset="0"/>
              </a:rPr>
              <a:t>Many of the employees may also tend to leave the job for various undisclosed factors. This study helps in predicting employee attrition.</a:t>
            </a:r>
          </a:p>
        </p:txBody>
      </p:sp>
    </p:spTree>
    <p:extLst>
      <p:ext uri="{BB962C8B-B14F-4D97-AF65-F5344CB8AC3E}">
        <p14:creationId xmlns:p14="http://schemas.microsoft.com/office/powerpoint/2010/main" val="32154243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66A5454-5B37-413B-BFE7-8DABF7D75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96649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2E9DE56-E817-4F2F-87C0-DD5927F4E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18170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7DEC96-A3E6-40A5-B4B1-4A1BA61EBCE1}"/>
              </a:ext>
            </a:extLst>
          </p:cNvPr>
          <p:cNvSpPr>
            <a:spLocks noGrp="1"/>
          </p:cNvSpPr>
          <p:nvPr>
            <p:ph type="title"/>
          </p:nvPr>
        </p:nvSpPr>
        <p:spPr/>
        <p:txBody>
          <a:bodyPr/>
          <a:lstStyle/>
          <a:p>
            <a:pPr algn="ctr"/>
            <a:r>
              <a:rPr lang="en-IN" u="sng" dirty="0">
                <a:solidFill>
                  <a:srgbClr val="002060"/>
                </a:solidFill>
                <a:latin typeface="Bahnschrift" panose="020B0502040204020203" pitchFamily="34" charset="0"/>
              </a:rPr>
              <a:t>conclusion</a:t>
            </a:r>
          </a:p>
        </p:txBody>
      </p:sp>
      <p:sp>
        <p:nvSpPr>
          <p:cNvPr id="3" name="Content Placeholder 2">
            <a:extLst>
              <a:ext uri="{FF2B5EF4-FFF2-40B4-BE49-F238E27FC236}">
                <a16:creationId xmlns:a16="http://schemas.microsoft.com/office/drawing/2014/main" xmlns="" id="{3B057C10-3D6B-43FB-94D6-72621A20A384}"/>
              </a:ext>
            </a:extLst>
          </p:cNvPr>
          <p:cNvSpPr>
            <a:spLocks noGrp="1"/>
          </p:cNvSpPr>
          <p:nvPr>
            <p:ph idx="1"/>
          </p:nvPr>
        </p:nvSpPr>
        <p:spPr>
          <a:xfrm>
            <a:off x="1451579" y="2156409"/>
            <a:ext cx="9603275" cy="3450613"/>
          </a:xfrm>
        </p:spPr>
        <p:txBody>
          <a:bodyPr>
            <a:normAutofit fontScale="85000" lnSpcReduction="20000"/>
          </a:bodyPr>
          <a:lstStyle/>
          <a:p>
            <a:pPr algn="just">
              <a:buFont typeface="Wingdings" panose="05000000000000000000" pitchFamily="2" charset="2"/>
              <a:buChar char="Ø"/>
            </a:pPr>
            <a:r>
              <a:rPr lang="en-IN" sz="2400" dirty="0">
                <a:latin typeface="Bahnschrift" panose="020B0502040204020203" pitchFamily="34" charset="0"/>
              </a:rPr>
              <a:t>The main objective of the organization is to earn profit and to do that the employer should concentrate in retaining talents and making them stick to the organization for the long run.</a:t>
            </a:r>
          </a:p>
          <a:p>
            <a:pPr algn="just">
              <a:buFont typeface="Wingdings" panose="05000000000000000000" pitchFamily="2" charset="2"/>
              <a:buChar char="Ø"/>
            </a:pPr>
            <a:r>
              <a:rPr lang="en-IN" sz="2400" dirty="0">
                <a:latin typeface="Bahnschrift" panose="020B0502040204020203" pitchFamily="34" charset="0"/>
              </a:rPr>
              <a:t>Employees are the assets of the organization. Hence it is important for the employers to minimize the attrition rate and help in both individual as well as organizational growth. </a:t>
            </a:r>
          </a:p>
          <a:p>
            <a:pPr algn="just">
              <a:buFont typeface="Wingdings" panose="05000000000000000000" pitchFamily="2" charset="2"/>
              <a:buChar char="Ø"/>
            </a:pPr>
            <a:r>
              <a:rPr lang="en-IN" sz="2400" dirty="0">
                <a:latin typeface="Bahnschrift" panose="020B0502040204020203" pitchFamily="34" charset="0"/>
              </a:rPr>
              <a:t>It can be concluded that the major reasons for employee turnover are opportunity for growth and promotion outside, compensation, working conditions, work timings/shifts, relationship with managers, location of the organisation and workload.</a:t>
            </a:r>
          </a:p>
        </p:txBody>
      </p:sp>
    </p:spTree>
    <p:extLst>
      <p:ext uri="{BB962C8B-B14F-4D97-AF65-F5344CB8AC3E}">
        <p14:creationId xmlns:p14="http://schemas.microsoft.com/office/powerpoint/2010/main" val="2765323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DB096B9E-D7C5-41FF-8F7D-88E36CBACF3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94862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40AF675-E997-49DB-99BE-362BC3D79772}"/>
              </a:ext>
            </a:extLst>
          </p:cNvPr>
          <p:cNvSpPr/>
          <p:nvPr/>
        </p:nvSpPr>
        <p:spPr>
          <a:xfrm>
            <a:off x="4611458" y="614703"/>
            <a:ext cx="2969083" cy="584775"/>
          </a:xfrm>
          <a:prstGeom prst="rect">
            <a:avLst/>
          </a:prstGeom>
        </p:spPr>
        <p:txBody>
          <a:bodyPr wrap="none">
            <a:spAutoFit/>
          </a:bodyPr>
          <a:lstStyle/>
          <a:p>
            <a:r>
              <a:rPr lang="en-IN" sz="3200" u="sng" cap="all" dirty="0">
                <a:solidFill>
                  <a:srgbClr val="002060"/>
                </a:solidFill>
                <a:latin typeface="Bahnschrift" panose="020B0502040204020203" pitchFamily="34" charset="0"/>
                <a:ea typeface="+mj-ea"/>
                <a:cs typeface="+mj-cs"/>
              </a:rPr>
              <a:t>Introduction</a:t>
            </a:r>
            <a:endParaRPr lang="en-IN" dirty="0"/>
          </a:p>
        </p:txBody>
      </p:sp>
      <p:sp>
        <p:nvSpPr>
          <p:cNvPr id="3" name="Rectangle 2">
            <a:extLst>
              <a:ext uri="{FF2B5EF4-FFF2-40B4-BE49-F238E27FC236}">
                <a16:creationId xmlns:a16="http://schemas.microsoft.com/office/drawing/2014/main" xmlns="" id="{C00E5E05-3E81-4D5C-B910-D16A9520F729}"/>
              </a:ext>
            </a:extLst>
          </p:cNvPr>
          <p:cNvSpPr/>
          <p:nvPr/>
        </p:nvSpPr>
        <p:spPr>
          <a:xfrm>
            <a:off x="787791" y="1426594"/>
            <a:ext cx="10705514" cy="4093428"/>
          </a:xfrm>
          <a:prstGeom prst="rect">
            <a:avLst/>
          </a:prstGeom>
        </p:spPr>
        <p:txBody>
          <a:bodyPr wrap="square">
            <a:spAutoFit/>
          </a:bodyPr>
          <a:lstStyle/>
          <a:p>
            <a:pPr marL="342900" indent="-342900" algn="just">
              <a:buFont typeface="Wingdings" panose="05000000000000000000" pitchFamily="2" charset="2"/>
              <a:buChar char="ü"/>
            </a:pPr>
            <a:r>
              <a:rPr lang="en-IN" sz="2000" dirty="0">
                <a:latin typeface="Bahnschrift" panose="020B0502040204020203" pitchFamily="34" charset="0"/>
              </a:rPr>
              <a:t>Machine learning is the study of computer algorithms that improve automatically through experience. It is seen as a subset of artificial intelligence.</a:t>
            </a:r>
          </a:p>
          <a:p>
            <a:pPr marL="342900" indent="-342900" algn="just">
              <a:buFont typeface="Wingdings" panose="05000000000000000000" pitchFamily="2" charset="2"/>
              <a:buChar char="ü"/>
            </a:pPr>
            <a:endParaRPr lang="en-IN" sz="2000" dirty="0">
              <a:latin typeface="Bahnschrift" panose="020B0502040204020203" pitchFamily="34" charset="0"/>
            </a:endParaRPr>
          </a:p>
          <a:p>
            <a:pPr marL="342900" indent="-342900" algn="just">
              <a:buFont typeface="Wingdings" panose="05000000000000000000" pitchFamily="2" charset="2"/>
              <a:buChar char="ü"/>
            </a:pPr>
            <a:r>
              <a:rPr lang="en-IN" sz="2000" dirty="0">
                <a:latin typeface="Bahnschrift" panose="020B0502040204020203" pitchFamily="34" charset="0"/>
              </a:rPr>
              <a:t>They build a mathematical model based on sample data, known as training data, in order to make predictions or decisions without being explicitly programmed to do so.</a:t>
            </a:r>
          </a:p>
          <a:p>
            <a:pPr marL="342900" indent="-342900" algn="just">
              <a:buFont typeface="Wingdings" panose="05000000000000000000" pitchFamily="2" charset="2"/>
              <a:buChar char="ü"/>
            </a:pPr>
            <a:endParaRPr lang="en-IN" sz="2000" dirty="0">
              <a:latin typeface="Bahnschrift" panose="020B0502040204020203" pitchFamily="34" charset="0"/>
            </a:endParaRPr>
          </a:p>
          <a:p>
            <a:pPr marL="342900" indent="-342900" algn="just">
              <a:buFont typeface="Wingdings" panose="05000000000000000000" pitchFamily="2" charset="2"/>
              <a:buChar char="ü"/>
            </a:pPr>
            <a:r>
              <a:rPr lang="en-IN" sz="2000" dirty="0">
                <a:latin typeface="Bahnschrift" panose="020B0502040204020203" pitchFamily="34" charset="0"/>
              </a:rPr>
              <a:t>They are used in a wide variety of applications, such as email filtering and computer vision, where it is difficult or infeasible to develop conventional algorithms to perform the needed tasks.</a:t>
            </a:r>
          </a:p>
          <a:p>
            <a:pPr marL="342900" indent="-342900" algn="just">
              <a:buFont typeface="Wingdings" panose="05000000000000000000" pitchFamily="2" charset="2"/>
              <a:buChar char="ü"/>
            </a:pPr>
            <a:endParaRPr lang="en-IN" sz="2000" dirty="0">
              <a:latin typeface="Bahnschrift" panose="020B0502040204020203" pitchFamily="34" charset="0"/>
            </a:endParaRPr>
          </a:p>
          <a:p>
            <a:pPr marL="342900" indent="-342900" algn="just">
              <a:buFont typeface="Wingdings" panose="05000000000000000000" pitchFamily="2" charset="2"/>
              <a:buChar char="ü"/>
            </a:pPr>
            <a:r>
              <a:rPr lang="en-IN" sz="2000" dirty="0">
                <a:latin typeface="Bahnschrift" panose="020B0502040204020203" pitchFamily="34" charset="0"/>
              </a:rPr>
              <a:t>It is closely related to computational statistics, which focuses on making predictions using computers. In its application across business problems, machine learning is also referred to as predictive analytics.</a:t>
            </a:r>
          </a:p>
        </p:txBody>
      </p:sp>
    </p:spTree>
    <p:extLst>
      <p:ext uri="{BB962C8B-B14F-4D97-AF65-F5344CB8AC3E}">
        <p14:creationId xmlns:p14="http://schemas.microsoft.com/office/powerpoint/2010/main" val="3288632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A49E82-974E-409E-9E58-140B5F8F7212}"/>
              </a:ext>
            </a:extLst>
          </p:cNvPr>
          <p:cNvSpPr>
            <a:spLocks noGrp="1"/>
          </p:cNvSpPr>
          <p:nvPr>
            <p:ph type="title"/>
          </p:nvPr>
        </p:nvSpPr>
        <p:spPr/>
        <p:txBody>
          <a:bodyPr/>
          <a:lstStyle/>
          <a:p>
            <a:pPr algn="ctr"/>
            <a:r>
              <a:rPr lang="en-IN" u="sng" dirty="0">
                <a:solidFill>
                  <a:srgbClr val="002060"/>
                </a:solidFill>
                <a:latin typeface="Bahnschrift" panose="020B0502040204020203" pitchFamily="34" charset="0"/>
              </a:rPr>
              <a:t>EXISTING SYSTEM</a:t>
            </a:r>
          </a:p>
        </p:txBody>
      </p:sp>
      <p:sp>
        <p:nvSpPr>
          <p:cNvPr id="3" name="Content Placeholder 2">
            <a:extLst>
              <a:ext uri="{FF2B5EF4-FFF2-40B4-BE49-F238E27FC236}">
                <a16:creationId xmlns:a16="http://schemas.microsoft.com/office/drawing/2014/main" xmlns="" id="{1FFE55B0-D3AA-4C5D-B169-E1A3F9934831}"/>
              </a:ext>
            </a:extLst>
          </p:cNvPr>
          <p:cNvSpPr>
            <a:spLocks noGrp="1"/>
          </p:cNvSpPr>
          <p:nvPr>
            <p:ph idx="1"/>
          </p:nvPr>
        </p:nvSpPr>
        <p:spPr>
          <a:xfrm>
            <a:off x="1451579" y="2142341"/>
            <a:ext cx="9603275" cy="4037749"/>
          </a:xfrm>
        </p:spPr>
        <p:txBody>
          <a:bodyPr>
            <a:normAutofit/>
          </a:bodyPr>
          <a:lstStyle/>
          <a:p>
            <a:pPr algn="just"/>
            <a:r>
              <a:rPr lang="en-IN" dirty="0">
                <a:latin typeface="Bahnschrift" panose="020B0502040204020203" pitchFamily="34" charset="0"/>
              </a:rPr>
              <a:t>It is hard to find out the reasons that why employees are leaving an organization and keeping them satisfied is a big challenge, for this a report is made to predict the retention of an employee in an organization using python with data science methods and machine learning.</a:t>
            </a:r>
          </a:p>
          <a:p>
            <a:pPr algn="just"/>
            <a:r>
              <a:rPr lang="en-IN" dirty="0">
                <a:latin typeface="Bahnschrift" panose="020B0502040204020203" pitchFamily="34" charset="0"/>
              </a:rPr>
              <a:t>Earlier the results showed were on basis of information-sharing and information-seeking behaviours and general usage behaviours during working hours. </a:t>
            </a:r>
          </a:p>
          <a:p>
            <a:pPr algn="just"/>
            <a:r>
              <a:rPr lang="en-IN" dirty="0">
                <a:latin typeface="Bahnschrift" panose="020B0502040204020203" pitchFamily="34" charset="0"/>
              </a:rPr>
              <a:t>Drawback of this system was it was time consuming as well as performance wise it is low, to increase the efficiency we moved to proposed methodology.</a:t>
            </a:r>
          </a:p>
          <a:p>
            <a:pPr algn="just">
              <a:buFont typeface="Wingdings" panose="05000000000000000000" pitchFamily="2" charset="2"/>
              <a:buChar char="§"/>
            </a:pPr>
            <a:endParaRPr lang="en-IN" dirty="0">
              <a:latin typeface="Bahnschrift" panose="020B0502040204020203" pitchFamily="34" charset="0"/>
            </a:endParaRPr>
          </a:p>
        </p:txBody>
      </p:sp>
    </p:spTree>
    <p:extLst>
      <p:ext uri="{BB962C8B-B14F-4D97-AF65-F5344CB8AC3E}">
        <p14:creationId xmlns:p14="http://schemas.microsoft.com/office/powerpoint/2010/main" val="2386582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3B48887-A199-4C52-A01B-1946E8198BD8}"/>
              </a:ext>
            </a:extLst>
          </p:cNvPr>
          <p:cNvSpPr>
            <a:spLocks noGrp="1"/>
          </p:cNvSpPr>
          <p:nvPr>
            <p:ph type="title"/>
          </p:nvPr>
        </p:nvSpPr>
        <p:spPr>
          <a:xfrm>
            <a:off x="1184293" y="762316"/>
            <a:ext cx="9603275" cy="1049235"/>
          </a:xfrm>
        </p:spPr>
        <p:txBody>
          <a:bodyPr/>
          <a:lstStyle/>
          <a:p>
            <a:pPr algn="ctr"/>
            <a:r>
              <a:rPr lang="en-IN" u="sng" dirty="0">
                <a:solidFill>
                  <a:srgbClr val="002060"/>
                </a:solidFill>
                <a:latin typeface="Bahnschrift" panose="020B0502040204020203" pitchFamily="34" charset="0"/>
              </a:rPr>
              <a:t>PROPOSED SYSTEM</a:t>
            </a:r>
          </a:p>
        </p:txBody>
      </p:sp>
      <p:sp>
        <p:nvSpPr>
          <p:cNvPr id="6" name="Content Placeholder 5">
            <a:extLst>
              <a:ext uri="{FF2B5EF4-FFF2-40B4-BE49-F238E27FC236}">
                <a16:creationId xmlns:a16="http://schemas.microsoft.com/office/drawing/2014/main" xmlns="" id="{D652A08D-FAE2-4A3A-9EE4-E98E62E9DF20}"/>
              </a:ext>
            </a:extLst>
          </p:cNvPr>
          <p:cNvSpPr>
            <a:spLocks noGrp="1"/>
          </p:cNvSpPr>
          <p:nvPr>
            <p:ph idx="1"/>
          </p:nvPr>
        </p:nvSpPr>
        <p:spPr>
          <a:xfrm>
            <a:off x="1451578" y="2311153"/>
            <a:ext cx="9603275" cy="3450613"/>
          </a:xfrm>
        </p:spPr>
        <p:txBody>
          <a:bodyPr>
            <a:normAutofit/>
          </a:bodyPr>
          <a:lstStyle/>
          <a:p>
            <a:pPr algn="just">
              <a:buFont typeface="Wingdings" panose="05000000000000000000" pitchFamily="2" charset="2"/>
              <a:buChar char="v"/>
            </a:pPr>
            <a:r>
              <a:rPr lang="en-US" dirty="0">
                <a:latin typeface="Bahnschrift" panose="020B0502040204020203" pitchFamily="34" charset="0"/>
              </a:rPr>
              <a:t>This project provides solution for the given problem as it gives a prediction model that can be used to predict which employee will leave the company and which will not leave. </a:t>
            </a:r>
          </a:p>
          <a:p>
            <a:pPr algn="just">
              <a:buFont typeface="Wingdings" panose="05000000000000000000" pitchFamily="2" charset="2"/>
              <a:buChar char="v"/>
            </a:pPr>
            <a:r>
              <a:rPr lang="en-US" dirty="0">
                <a:latin typeface="Bahnschrift" panose="020B0502040204020203" pitchFamily="34" charset="0"/>
              </a:rPr>
              <a:t>It also helps in finding the exact reasons which are motivating the employees for shifting companies. To find the result in the form of yes or no.</a:t>
            </a:r>
          </a:p>
          <a:p>
            <a:pPr algn="just">
              <a:buFont typeface="Wingdings" panose="05000000000000000000" pitchFamily="2" charset="2"/>
              <a:buChar char="v"/>
            </a:pPr>
            <a:r>
              <a:rPr lang="en-US" dirty="0">
                <a:latin typeface="Bahnschrift" panose="020B0502040204020203" pitchFamily="34" charset="0"/>
              </a:rPr>
              <a:t>We use algorithms such as Support Vector Machines,  Random Forest Classifier, Multi-Layer Perceptron Classifier as well as  Logistic Regression. </a:t>
            </a:r>
            <a:endParaRPr lang="en-IN" dirty="0">
              <a:latin typeface="Bahnschrift" panose="020B0502040204020203" pitchFamily="34" charset="0"/>
            </a:endParaRPr>
          </a:p>
          <a:p>
            <a:endParaRPr lang="en-IN" dirty="0"/>
          </a:p>
        </p:txBody>
      </p:sp>
    </p:spTree>
    <p:extLst>
      <p:ext uri="{BB962C8B-B14F-4D97-AF65-F5344CB8AC3E}">
        <p14:creationId xmlns:p14="http://schemas.microsoft.com/office/powerpoint/2010/main" val="1383382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5D920201-30A3-49A8-A6FA-2353E8722CAC}"/>
              </a:ext>
            </a:extLst>
          </p:cNvPr>
          <p:cNvSpPr>
            <a:spLocks noGrp="1"/>
          </p:cNvSpPr>
          <p:nvPr>
            <p:ph type="title"/>
          </p:nvPr>
        </p:nvSpPr>
        <p:spPr/>
        <p:txBody>
          <a:bodyPr>
            <a:normAutofit fontScale="90000"/>
          </a:bodyPr>
          <a:lstStyle/>
          <a:p>
            <a:pPr algn="ctr"/>
            <a:r>
              <a:rPr lang="en-US" sz="3600" u="sng" dirty="0">
                <a:solidFill>
                  <a:srgbClr val="002060"/>
                </a:solidFill>
                <a:latin typeface="Bahnschrift" panose="020B0502040204020203" pitchFamily="34" charset="0"/>
              </a:rPr>
              <a:t>Requirements</a:t>
            </a:r>
            <a:r>
              <a:rPr lang="en-IN" dirty="0">
                <a:solidFill>
                  <a:srgbClr val="002060"/>
                </a:solidFill>
                <a:latin typeface="Bahnschrift" panose="020B0502040204020203" pitchFamily="34" charset="0"/>
              </a:rPr>
              <a:t/>
            </a:r>
            <a:br>
              <a:rPr lang="en-IN" dirty="0">
                <a:solidFill>
                  <a:srgbClr val="002060"/>
                </a:solidFill>
                <a:latin typeface="Bahnschrift" panose="020B0502040204020203" pitchFamily="34" charset="0"/>
              </a:rPr>
            </a:br>
            <a:r>
              <a:rPr lang="en-IN" dirty="0">
                <a:solidFill>
                  <a:srgbClr val="002060"/>
                </a:solidFill>
                <a:latin typeface="Bahnschrift" panose="020B0502040204020203" pitchFamily="34" charset="0"/>
              </a:rPr>
              <a:t/>
            </a:r>
            <a:br>
              <a:rPr lang="en-IN" dirty="0">
                <a:solidFill>
                  <a:srgbClr val="002060"/>
                </a:solidFill>
                <a:latin typeface="Bahnschrift" panose="020B0502040204020203" pitchFamily="34" charset="0"/>
              </a:rPr>
            </a:br>
            <a:endParaRPr lang="en-IN" dirty="0">
              <a:solidFill>
                <a:srgbClr val="002060"/>
              </a:solidFill>
              <a:latin typeface="Bahnschrift" panose="020B0502040204020203" pitchFamily="34" charset="0"/>
            </a:endParaRPr>
          </a:p>
        </p:txBody>
      </p:sp>
      <p:sp>
        <p:nvSpPr>
          <p:cNvPr id="7" name="Content Placeholder 6">
            <a:extLst>
              <a:ext uri="{FF2B5EF4-FFF2-40B4-BE49-F238E27FC236}">
                <a16:creationId xmlns:a16="http://schemas.microsoft.com/office/drawing/2014/main" xmlns="" id="{A6B22390-A088-4D69-B0CC-E393F0193B23}"/>
              </a:ext>
            </a:extLst>
          </p:cNvPr>
          <p:cNvSpPr>
            <a:spLocks noGrp="1"/>
          </p:cNvSpPr>
          <p:nvPr>
            <p:ph idx="1"/>
          </p:nvPr>
        </p:nvSpPr>
        <p:spPr/>
        <p:txBody>
          <a:bodyPr>
            <a:noAutofit/>
          </a:bodyPr>
          <a:lstStyle/>
          <a:p>
            <a:pPr marL="0" indent="0">
              <a:buNone/>
            </a:pPr>
            <a:r>
              <a:rPr lang="en-US" sz="2400" b="1" dirty="0">
                <a:solidFill>
                  <a:srgbClr val="002060"/>
                </a:solidFill>
                <a:latin typeface="Bahnschrift" panose="020B0502040204020203" pitchFamily="34" charset="0"/>
              </a:rPr>
              <a:t>Hardware:</a:t>
            </a:r>
            <a:r>
              <a:rPr lang="en-IN" sz="2400" dirty="0">
                <a:latin typeface="Bahnschrift" panose="020B0502040204020203" pitchFamily="34" charset="0"/>
              </a:rPr>
              <a:t/>
            </a:r>
            <a:br>
              <a:rPr lang="en-IN" sz="2400" dirty="0">
                <a:latin typeface="Bahnschrift" panose="020B0502040204020203" pitchFamily="34" charset="0"/>
              </a:rPr>
            </a:br>
            <a:r>
              <a:rPr lang="en-US" sz="2400" dirty="0">
                <a:latin typeface="Bahnschrift" panose="020B0502040204020203" pitchFamily="34" charset="0"/>
              </a:rPr>
              <a:t>RAM – 4GB</a:t>
            </a:r>
          </a:p>
          <a:p>
            <a:pPr marL="0" indent="0">
              <a:buNone/>
            </a:pPr>
            <a:r>
              <a:rPr lang="en-IN" sz="2400" dirty="0">
                <a:latin typeface="Bahnschrift" panose="020B0502040204020203" pitchFamily="34" charset="0"/>
              </a:rPr>
              <a:t/>
            </a:r>
            <a:br>
              <a:rPr lang="en-IN" sz="2400" dirty="0">
                <a:latin typeface="Bahnschrift" panose="020B0502040204020203" pitchFamily="34" charset="0"/>
              </a:rPr>
            </a:br>
            <a:r>
              <a:rPr lang="en-US" sz="2400" b="1" dirty="0">
                <a:solidFill>
                  <a:srgbClr val="002060"/>
                </a:solidFill>
                <a:latin typeface="Bahnschrift" panose="020B0502040204020203" pitchFamily="34" charset="0"/>
              </a:rPr>
              <a:t>Software:</a:t>
            </a:r>
            <a:r>
              <a:rPr lang="en-IN" sz="2400" dirty="0">
                <a:latin typeface="Bahnschrift" panose="020B0502040204020203" pitchFamily="34" charset="0"/>
              </a:rPr>
              <a:t/>
            </a:r>
            <a:br>
              <a:rPr lang="en-IN" sz="2400" dirty="0">
                <a:latin typeface="Bahnschrift" panose="020B0502040204020203" pitchFamily="34" charset="0"/>
              </a:rPr>
            </a:br>
            <a:r>
              <a:rPr lang="en-US" sz="2400" dirty="0">
                <a:latin typeface="Bahnschrift" panose="020B0502040204020203" pitchFamily="34" charset="0"/>
              </a:rPr>
              <a:t>OS – Windows 7, 8 and 10 (32 and 64 bit)</a:t>
            </a:r>
            <a:r>
              <a:rPr lang="en-IN" sz="2400" dirty="0">
                <a:latin typeface="Bahnschrift" panose="020B0502040204020203" pitchFamily="34" charset="0"/>
              </a:rPr>
              <a:t/>
            </a:r>
            <a:br>
              <a:rPr lang="en-IN" sz="2400" dirty="0">
                <a:latin typeface="Bahnschrift" panose="020B0502040204020203" pitchFamily="34" charset="0"/>
              </a:rPr>
            </a:br>
            <a:r>
              <a:rPr lang="en-US" sz="2400" dirty="0">
                <a:latin typeface="Bahnschrift" panose="020B0502040204020203" pitchFamily="34" charset="0"/>
              </a:rPr>
              <a:t>Python IDLE with required built-in modules</a:t>
            </a:r>
            <a:r>
              <a:rPr lang="en-IN" sz="2400" dirty="0">
                <a:latin typeface="Bahnschrift" panose="020B0502040204020203" pitchFamily="34" charset="0"/>
              </a:rPr>
              <a:t/>
            </a:r>
            <a:br>
              <a:rPr lang="en-IN" sz="2400" dirty="0">
                <a:latin typeface="Bahnschrift" panose="020B0502040204020203" pitchFamily="34" charset="0"/>
              </a:rPr>
            </a:br>
            <a:r>
              <a:rPr lang="en-US" sz="2400" dirty="0">
                <a:latin typeface="Bahnschrift" panose="020B0502040204020203" pitchFamily="34" charset="0"/>
              </a:rPr>
              <a:t>Anaconda Navigator</a:t>
            </a:r>
            <a:endParaRPr lang="en-IN" sz="2400" dirty="0">
              <a:latin typeface="Bahnschrift" panose="020B0502040204020203" pitchFamily="34" charset="0"/>
            </a:endParaRPr>
          </a:p>
        </p:txBody>
      </p:sp>
    </p:spTree>
    <p:extLst>
      <p:ext uri="{BB962C8B-B14F-4D97-AF65-F5344CB8AC3E}">
        <p14:creationId xmlns:p14="http://schemas.microsoft.com/office/powerpoint/2010/main" val="1537255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17424F32-2789-4FF9-8E8A-1252284BF6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xmlns="" id="{D708C46E-BB60-4B97-8327-D3A475C008E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xmlns="" id="{8042755C-F24C-4D08-8E4C-E646382C363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63E94A00-1A92-47F4-9E2D-E51DFF9016D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xmlns="" id="{482E7304-2AC2-4A5C-924D-A6AC3FFC5E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721A20A-47DB-4EE6-B4EB-7C4736F302D3}"/>
              </a:ext>
            </a:extLst>
          </p:cNvPr>
          <p:cNvSpPr>
            <a:spLocks noGrp="1"/>
          </p:cNvSpPr>
          <p:nvPr>
            <p:ph type="title" idx="4294967295"/>
          </p:nvPr>
        </p:nvSpPr>
        <p:spPr>
          <a:xfrm>
            <a:off x="1451579" y="804519"/>
            <a:ext cx="9603275" cy="1049235"/>
          </a:xfrm>
        </p:spPr>
        <p:txBody>
          <a:bodyPr vert="horz" lIns="91440" tIns="45720" rIns="91440" bIns="45720" rtlCol="0" anchor="t">
            <a:normAutofit/>
          </a:bodyPr>
          <a:lstStyle/>
          <a:p>
            <a:pPr algn="ctr"/>
            <a:r>
              <a:rPr lang="en-US" u="sng" dirty="0">
                <a:solidFill>
                  <a:srgbClr val="002060"/>
                </a:solidFill>
                <a:latin typeface="Bahnschrift" panose="020B0502040204020203" pitchFamily="34" charset="0"/>
              </a:rPr>
              <a:t>MODULES</a:t>
            </a:r>
            <a:endParaRPr lang="en-US" dirty="0">
              <a:solidFill>
                <a:srgbClr val="002060"/>
              </a:solidFill>
              <a:latin typeface="Bahnschrift" panose="020B0502040204020203" pitchFamily="34" charset="0"/>
            </a:endParaRPr>
          </a:p>
        </p:txBody>
      </p:sp>
      <p:cxnSp>
        <p:nvCxnSpPr>
          <p:cNvPr id="22" name="Straight Connector 21">
            <a:extLst>
              <a:ext uri="{FF2B5EF4-FFF2-40B4-BE49-F238E27FC236}">
                <a16:creationId xmlns:a16="http://schemas.microsoft.com/office/drawing/2014/main" xmlns="" id="{D259FEF2-F6A5-442F-BA10-4E39EECD0AB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4" name="Rectangle 23">
            <a:extLst>
              <a:ext uri="{FF2B5EF4-FFF2-40B4-BE49-F238E27FC236}">
                <a16:creationId xmlns:a16="http://schemas.microsoft.com/office/drawing/2014/main" xmlns="" id="{A3C183B1-1D4B-4E3D-A02E-A426E3BFA0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pic>
        <p:nvPicPr>
          <p:cNvPr id="3" name="Picture 2">
            <a:extLst>
              <a:ext uri="{FF2B5EF4-FFF2-40B4-BE49-F238E27FC236}">
                <a16:creationId xmlns:a16="http://schemas.microsoft.com/office/drawing/2014/main" xmlns="" id="{0B24611E-A4A2-4C0A-9F9E-3B95C97F51B1}"/>
              </a:ext>
            </a:extLst>
          </p:cNvPr>
          <p:cNvPicPr>
            <a:picLocks noChangeAspect="1"/>
          </p:cNvPicPr>
          <p:nvPr/>
        </p:nvPicPr>
        <p:blipFill>
          <a:blip r:embed="rId3"/>
          <a:stretch>
            <a:fillRect/>
          </a:stretch>
        </p:blipFill>
        <p:spPr>
          <a:xfrm>
            <a:off x="1451579" y="2331814"/>
            <a:ext cx="9609839" cy="3802315"/>
          </a:xfrm>
          <a:prstGeom prst="rect">
            <a:avLst/>
          </a:prstGeom>
        </p:spPr>
      </p:pic>
    </p:spTree>
    <p:extLst>
      <p:ext uri="{BB962C8B-B14F-4D97-AF65-F5344CB8AC3E}">
        <p14:creationId xmlns:p14="http://schemas.microsoft.com/office/powerpoint/2010/main" val="2501530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67993FA-0F6E-4520-A6A8-7912760F1FDE}"/>
              </a:ext>
            </a:extLst>
          </p:cNvPr>
          <p:cNvSpPr/>
          <p:nvPr/>
        </p:nvSpPr>
        <p:spPr>
          <a:xfrm>
            <a:off x="923778" y="868168"/>
            <a:ext cx="10836812" cy="4524315"/>
          </a:xfrm>
          <a:prstGeom prst="rect">
            <a:avLst/>
          </a:prstGeom>
        </p:spPr>
        <p:txBody>
          <a:bodyPr wrap="square">
            <a:spAutoFit/>
          </a:bodyPr>
          <a:lstStyle/>
          <a:p>
            <a:pPr marL="285750" indent="-285750" algn="just">
              <a:buFont typeface="Wingdings" panose="05000000000000000000" pitchFamily="2" charset="2"/>
              <a:buChar char="v"/>
            </a:pPr>
            <a:r>
              <a:rPr lang="en-IN" sz="2400" b="1" u="sng" dirty="0">
                <a:solidFill>
                  <a:srgbClr val="002060"/>
                </a:solidFill>
                <a:latin typeface="Bahnschrift" panose="020B0502040204020203" pitchFamily="34" charset="0"/>
              </a:rPr>
              <a:t>NumPy </a:t>
            </a:r>
          </a:p>
          <a:p>
            <a:pPr marL="285750" indent="-285750" algn="just">
              <a:buFont typeface="Wingdings" panose="05000000000000000000" pitchFamily="2" charset="2"/>
              <a:buChar char="v"/>
            </a:pPr>
            <a:endParaRPr lang="en-IN" sz="2000" b="1" u="sng" dirty="0">
              <a:solidFill>
                <a:srgbClr val="002060"/>
              </a:solidFill>
              <a:latin typeface="Bahnschrift" panose="020B0502040204020203" pitchFamily="34" charset="0"/>
            </a:endParaRPr>
          </a:p>
          <a:p>
            <a:pPr algn="just"/>
            <a:r>
              <a:rPr lang="en-IN" sz="2000" dirty="0">
                <a:latin typeface="Bahnschrift" panose="020B0502040204020203" pitchFamily="34" charset="0"/>
              </a:rPr>
              <a:t>NumPy is a library for the Python programming language, adding support for large, </a:t>
            </a:r>
            <a:r>
              <a:rPr lang="en-IN" sz="2000" b="1" dirty="0">
                <a:latin typeface="Bahnschrift" panose="020B0502040204020203" pitchFamily="34" charset="0"/>
              </a:rPr>
              <a:t>multi-dimensional arrays and matrices</a:t>
            </a:r>
            <a:r>
              <a:rPr lang="en-IN" sz="2000" dirty="0">
                <a:latin typeface="Bahnschrift" panose="020B0502040204020203" pitchFamily="34" charset="0"/>
              </a:rPr>
              <a:t>, along with a large collection of high-level </a:t>
            </a:r>
            <a:r>
              <a:rPr lang="en-IN" sz="2000" b="1" dirty="0">
                <a:latin typeface="Bahnschrift" panose="020B0502040204020203" pitchFamily="34" charset="0"/>
              </a:rPr>
              <a:t>mathematical functions </a:t>
            </a:r>
            <a:r>
              <a:rPr lang="en-IN" sz="2000" dirty="0">
                <a:latin typeface="Bahnschrift" panose="020B0502040204020203" pitchFamily="34" charset="0"/>
              </a:rPr>
              <a:t>to operate on these arrays. Using NumPy in Python gives functionality comparable to MATLAB since they are both interpreted, and they both allow the user to write fast programs as long as most operations work on arrays or matrices instead of scalars.</a:t>
            </a:r>
          </a:p>
          <a:p>
            <a:pPr algn="just"/>
            <a:endParaRPr lang="en-IN" sz="2000" dirty="0">
              <a:latin typeface="Bahnschrift" panose="020B0502040204020203" pitchFamily="34" charset="0"/>
            </a:endParaRPr>
          </a:p>
          <a:p>
            <a:pPr marL="285750" indent="-285750" algn="just">
              <a:buFont typeface="Wingdings" panose="05000000000000000000" pitchFamily="2" charset="2"/>
              <a:buChar char="v"/>
            </a:pPr>
            <a:r>
              <a:rPr lang="en-IN" sz="2400" b="1" u="sng" dirty="0">
                <a:solidFill>
                  <a:srgbClr val="002060"/>
                </a:solidFill>
                <a:latin typeface="Bahnschrift" panose="020B0502040204020203" pitchFamily="34" charset="0"/>
              </a:rPr>
              <a:t>Pandas</a:t>
            </a:r>
          </a:p>
          <a:p>
            <a:pPr marL="285750" indent="-285750" algn="just">
              <a:buFont typeface="Wingdings" panose="05000000000000000000" pitchFamily="2" charset="2"/>
              <a:buChar char="v"/>
            </a:pPr>
            <a:endParaRPr lang="en-IN" sz="2000" b="1" u="sng" dirty="0">
              <a:solidFill>
                <a:srgbClr val="002060"/>
              </a:solidFill>
              <a:latin typeface="Bahnschrift" panose="020B0502040204020203" pitchFamily="34" charset="0"/>
            </a:endParaRPr>
          </a:p>
          <a:p>
            <a:pPr algn="just"/>
            <a:r>
              <a:rPr lang="en-IN" sz="2000" dirty="0">
                <a:latin typeface="Bahnschrift" panose="020B0502040204020203" pitchFamily="34" charset="0"/>
              </a:rPr>
              <a:t>It is a software library written for the python language for </a:t>
            </a:r>
            <a:r>
              <a:rPr lang="en-IN" sz="2000" b="1" dirty="0">
                <a:latin typeface="Bahnschrift" panose="020B0502040204020203" pitchFamily="34" charset="0"/>
              </a:rPr>
              <a:t>data manipulation and analysis</a:t>
            </a:r>
            <a:r>
              <a:rPr lang="en-IN" sz="2000" dirty="0">
                <a:latin typeface="Bahnschrift" panose="020B0502040204020203" pitchFamily="34" charset="0"/>
              </a:rPr>
              <a:t>. In particular, it offers data structures and operations for manipulating </a:t>
            </a:r>
            <a:r>
              <a:rPr lang="en-IN" sz="2000" b="1" dirty="0">
                <a:latin typeface="Bahnschrift" panose="020B0502040204020203" pitchFamily="34" charset="0"/>
              </a:rPr>
              <a:t>numerical tables and time series</a:t>
            </a:r>
            <a:r>
              <a:rPr lang="en-IN" sz="2000" dirty="0">
                <a:latin typeface="Bahnschrift" panose="020B0502040204020203" pitchFamily="34" charset="0"/>
              </a:rPr>
              <a:t>. The name is derived from the term "panel data", an econometrics term for data sets that include observations over multiple time periods for the same individuals.</a:t>
            </a:r>
          </a:p>
        </p:txBody>
      </p:sp>
    </p:spTree>
    <p:extLst>
      <p:ext uri="{BB962C8B-B14F-4D97-AF65-F5344CB8AC3E}">
        <p14:creationId xmlns:p14="http://schemas.microsoft.com/office/powerpoint/2010/main" val="169615991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36</TotalTime>
  <Words>780</Words>
  <Application>Microsoft Office PowerPoint</Application>
  <PresentationFormat>Custom</PresentationFormat>
  <Paragraphs>65</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Gallery</vt:lpstr>
      <vt:lpstr>Data Science Process Pipeline to solve employee Attrition and their Job Performance and Predicting With AI</vt:lpstr>
      <vt:lpstr>Contents</vt:lpstr>
      <vt:lpstr>ABSTRACT</vt:lpstr>
      <vt:lpstr>PowerPoint Presentation</vt:lpstr>
      <vt:lpstr>EXISTING SYSTEM</vt:lpstr>
      <vt:lpstr>PROPOSED SYSTEM</vt:lpstr>
      <vt:lpstr>Requirements  </vt:lpstr>
      <vt:lpstr>MODULES</vt:lpstr>
      <vt:lpstr>PowerPoint Presentation</vt:lpstr>
      <vt:lpstr>PowerPoint Presentation</vt:lpstr>
      <vt:lpstr>PowerPoint Presentation</vt:lpstr>
      <vt:lpstr>PowerPoint Presentation</vt:lpstr>
      <vt:lpstr>CLASS DIAGRAM</vt:lpstr>
      <vt:lpstr>SEQUENCE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Process Pipeline to solve employee Attrition and their Job Performance and Predicting With AI  (Batch d19)</dc:title>
  <dc:creator>VINAY SRIDHAR</dc:creator>
  <cp:lastModifiedBy>Hi</cp:lastModifiedBy>
  <cp:revision>11</cp:revision>
  <dcterms:created xsi:type="dcterms:W3CDTF">2020-04-15T14:59:49Z</dcterms:created>
  <dcterms:modified xsi:type="dcterms:W3CDTF">2021-09-28T17:03:06Z</dcterms:modified>
</cp:coreProperties>
</file>