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142" y="2529332"/>
            <a:ext cx="10145714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3171" y="1906523"/>
            <a:ext cx="10165656" cy="280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7583" rIns="0" bIns="0" rtlCol="0">
            <a:spAutoFit/>
          </a:bodyPr>
          <a:lstStyle/>
          <a:p>
            <a:pPr marL="2993390" marR="5080" indent="-2971800">
              <a:lnSpc>
                <a:spcPts val="5090"/>
              </a:lnSpc>
              <a:spcBef>
                <a:spcPts val="825"/>
              </a:spcBef>
            </a:pPr>
            <a:r>
              <a:rPr sz="4800" spc="165" dirty="0">
                <a:latin typeface="Cambria"/>
                <a:cs typeface="Cambria"/>
              </a:rPr>
              <a:t>Overview</a:t>
            </a:r>
            <a:r>
              <a:rPr sz="4800" spc="280" dirty="0">
                <a:latin typeface="Cambria"/>
                <a:cs typeface="Cambria"/>
              </a:rPr>
              <a:t> </a:t>
            </a:r>
            <a:r>
              <a:rPr sz="4800" spc="-5" dirty="0">
                <a:latin typeface="Cambria"/>
                <a:cs typeface="Cambria"/>
              </a:rPr>
              <a:t>of</a:t>
            </a:r>
            <a:r>
              <a:rPr sz="4800" spc="280" dirty="0">
                <a:latin typeface="Cambria"/>
                <a:cs typeface="Cambria"/>
              </a:rPr>
              <a:t> </a:t>
            </a:r>
            <a:r>
              <a:rPr sz="4800" spc="175" dirty="0">
                <a:latin typeface="Cambria"/>
                <a:cs typeface="Cambria"/>
              </a:rPr>
              <a:t>Noise</a:t>
            </a:r>
            <a:r>
              <a:rPr sz="4800" spc="280" dirty="0">
                <a:latin typeface="Cambria"/>
                <a:cs typeface="Cambria"/>
              </a:rPr>
              <a:t> </a:t>
            </a:r>
            <a:r>
              <a:rPr sz="4800" spc="204" dirty="0">
                <a:latin typeface="Cambria"/>
                <a:cs typeface="Cambria"/>
              </a:rPr>
              <a:t>Related</a:t>
            </a:r>
            <a:r>
              <a:rPr sz="4800" spc="285" dirty="0">
                <a:latin typeface="Cambria"/>
                <a:cs typeface="Cambria"/>
              </a:rPr>
              <a:t> </a:t>
            </a:r>
            <a:r>
              <a:rPr sz="4800" spc="200" dirty="0">
                <a:latin typeface="Cambria"/>
                <a:cs typeface="Cambria"/>
              </a:rPr>
              <a:t>Issues</a:t>
            </a:r>
            <a:r>
              <a:rPr sz="4800" spc="285" dirty="0">
                <a:latin typeface="Cambria"/>
                <a:cs typeface="Cambria"/>
              </a:rPr>
              <a:t> </a:t>
            </a:r>
            <a:r>
              <a:rPr sz="4800" spc="215" dirty="0">
                <a:latin typeface="Cambria"/>
                <a:cs typeface="Cambria"/>
              </a:rPr>
              <a:t>in </a:t>
            </a:r>
            <a:r>
              <a:rPr sz="4800" spc="-1045" dirty="0">
                <a:latin typeface="Cambria"/>
                <a:cs typeface="Cambria"/>
              </a:rPr>
              <a:t> </a:t>
            </a:r>
            <a:r>
              <a:rPr sz="4800" spc="235" dirty="0">
                <a:latin typeface="Cambria"/>
                <a:cs typeface="Cambria"/>
              </a:rPr>
              <a:t>New</a:t>
            </a:r>
            <a:r>
              <a:rPr sz="4800" spc="275" dirty="0">
                <a:latin typeface="Cambria"/>
                <a:cs typeface="Cambria"/>
              </a:rPr>
              <a:t> </a:t>
            </a:r>
            <a:r>
              <a:rPr sz="4800" spc="235" dirty="0">
                <a:latin typeface="Cambria"/>
                <a:cs typeface="Cambria"/>
              </a:rPr>
              <a:t>York</a:t>
            </a:r>
            <a:r>
              <a:rPr sz="4800" spc="280" dirty="0">
                <a:latin typeface="Cambria"/>
                <a:cs typeface="Cambria"/>
              </a:rPr>
              <a:t> </a:t>
            </a:r>
            <a:r>
              <a:rPr sz="4800" spc="330" dirty="0">
                <a:latin typeface="Cambria"/>
                <a:cs typeface="Cambria"/>
              </a:rPr>
              <a:t>City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6087" y="4669024"/>
            <a:ext cx="4099823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80" dirty="0">
                <a:latin typeface="Cambria"/>
                <a:cs typeface="Cambria"/>
              </a:rPr>
              <a:t>Presented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by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lang="en-US" sz="2400" spc="150" dirty="0">
                <a:latin typeface="Cambria"/>
                <a:cs typeface="Cambria"/>
              </a:rPr>
              <a:t>Vinay Sridhar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74" y="414527"/>
            <a:ext cx="108464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Calibri Light"/>
                <a:cs typeface="Calibri Light"/>
              </a:rPr>
              <a:t>Noise </a:t>
            </a:r>
            <a:r>
              <a:rPr sz="2900" spc="-20" dirty="0">
                <a:latin typeface="Calibri Light"/>
                <a:cs typeface="Calibri Light"/>
              </a:rPr>
              <a:t>from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spc="-10" dirty="0">
                <a:latin typeface="Calibri Light"/>
                <a:cs typeface="Calibri Light"/>
              </a:rPr>
              <a:t>Residential Areas</a:t>
            </a:r>
            <a:r>
              <a:rPr sz="2900" dirty="0">
                <a:latin typeface="Calibri Light"/>
                <a:cs typeface="Calibri Light"/>
              </a:rPr>
              <a:t> and </a:t>
            </a:r>
            <a:r>
              <a:rPr sz="2900" spc="-10" dirty="0">
                <a:latin typeface="Calibri Light"/>
                <a:cs typeface="Calibri Light"/>
              </a:rPr>
              <a:t>Streets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spc="-10" dirty="0">
                <a:latin typeface="Calibri Light"/>
                <a:cs typeface="Calibri Light"/>
              </a:rPr>
              <a:t>Account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spc="-30" dirty="0">
                <a:latin typeface="Calibri Light"/>
                <a:cs typeface="Calibri Light"/>
              </a:rPr>
              <a:t>for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~75%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of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Complaints</a:t>
            </a:r>
            <a:endParaRPr sz="29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31" y="1175797"/>
            <a:ext cx="6553650" cy="4497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76376" y="1784603"/>
            <a:ext cx="4489450" cy="38995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11430">
              <a:lnSpc>
                <a:spcPct val="90800"/>
              </a:lnSpc>
              <a:spcBef>
                <a:spcPts val="32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last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3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years,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Noise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from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Residential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complexes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and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sidewalks/streets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have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attracted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nearly 1.1 million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complaints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from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citizens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(approx.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75%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of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the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total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complaints).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400">
              <a:latin typeface="Calibri Light"/>
              <a:cs typeface="Calibri Light"/>
            </a:endParaRPr>
          </a:p>
          <a:p>
            <a:pPr marL="12700" marR="5080">
              <a:lnSpc>
                <a:spcPts val="2090"/>
              </a:lnSpc>
              <a:spcBef>
                <a:spcPts val="150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libri Light"/>
                <a:cs typeface="Calibri Light"/>
              </a:rPr>
              <a:t>few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years,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this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number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is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expected to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rise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80%.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alibri Light"/>
              <a:cs typeface="Calibri Light"/>
            </a:endParaRPr>
          </a:p>
          <a:p>
            <a:pPr marL="12700" marR="318770">
              <a:lnSpc>
                <a:spcPct val="89500"/>
              </a:lnSpc>
            </a:pP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Measures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like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restricting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decibel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limit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around complexes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will be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helpful to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keep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noise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and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complaints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 check.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08" y="1181867"/>
            <a:ext cx="6880024" cy="46318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174" y="414527"/>
            <a:ext cx="103771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Calibri Light"/>
                <a:cs typeface="Calibri Light"/>
              </a:rPr>
              <a:t>Loud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Music </a:t>
            </a:r>
            <a:r>
              <a:rPr sz="2900" spc="-20" dirty="0">
                <a:latin typeface="Calibri Light"/>
                <a:cs typeface="Calibri Light"/>
              </a:rPr>
              <a:t>from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spc="-20" dirty="0">
                <a:latin typeface="Calibri Light"/>
                <a:cs typeface="Calibri Light"/>
              </a:rPr>
              <a:t>late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night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parties is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the</a:t>
            </a:r>
            <a:r>
              <a:rPr sz="2900" spc="-40" dirty="0">
                <a:latin typeface="Calibri Light"/>
                <a:cs typeface="Calibri Light"/>
              </a:rPr>
              <a:t> </a:t>
            </a:r>
            <a:r>
              <a:rPr sz="2900" u="sng" dirty="0"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Leading</a:t>
            </a:r>
            <a:r>
              <a:rPr sz="2900" u="sng" spc="-5" dirty="0"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 cause</a:t>
            </a:r>
            <a:r>
              <a:rPr sz="2900" spc="-20" dirty="0">
                <a:latin typeface="Calibri Light"/>
                <a:cs typeface="Calibri Light"/>
              </a:rPr>
              <a:t> </a:t>
            </a:r>
            <a:r>
              <a:rPr sz="2900" spc="-30" dirty="0">
                <a:latin typeface="Calibri Light"/>
                <a:cs typeface="Calibri Light"/>
              </a:rPr>
              <a:t>for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Complaints</a:t>
            </a:r>
            <a:endParaRPr sz="29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2527" y="1205484"/>
            <a:ext cx="4434840" cy="47256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330"/>
              </a:spcBef>
            </a:pP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Every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2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out of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3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Noise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complaints that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New </a:t>
            </a:r>
            <a:r>
              <a:rPr sz="2000" spc="-40" dirty="0">
                <a:solidFill>
                  <a:srgbClr val="C00000"/>
                </a:solidFill>
                <a:latin typeface="Calibri Light"/>
                <a:cs typeface="Calibri Light"/>
              </a:rPr>
              <a:t>York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Police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Department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receives,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are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attributed to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noise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coming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from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loud music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late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night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parties.</a:t>
            </a:r>
            <a:endParaRPr sz="2000">
              <a:latin typeface="Calibri Light"/>
              <a:cs typeface="Calibri Light"/>
            </a:endParaRPr>
          </a:p>
          <a:p>
            <a:pPr marL="12700" marR="468630">
              <a:lnSpc>
                <a:spcPct val="90300"/>
              </a:lnSpc>
              <a:spcBef>
                <a:spcPts val="213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This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followed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by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noise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coming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from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banging and pounding </a:t>
            </a:r>
            <a:r>
              <a:rPr sz="2000" i="1" spc="-5" dirty="0">
                <a:solidFill>
                  <a:srgbClr val="C00000"/>
                </a:solidFill>
                <a:latin typeface="Calibri Light"/>
                <a:cs typeface="Calibri Light"/>
              </a:rPr>
              <a:t>assumed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due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construction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drilling in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residential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complexes.</a:t>
            </a:r>
            <a:endParaRPr sz="2000">
              <a:latin typeface="Calibri Light"/>
              <a:cs typeface="Calibri Light"/>
            </a:endParaRPr>
          </a:p>
          <a:p>
            <a:pPr marL="12700" marR="159385">
              <a:lnSpc>
                <a:spcPct val="91500"/>
              </a:lnSpc>
              <a:spcBef>
                <a:spcPts val="2100"/>
              </a:spcBef>
            </a:pP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curb on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sound limit during parties is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required. Citizens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may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be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encouraged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to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party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 places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like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restaurants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and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clubs.</a:t>
            </a:r>
            <a:endParaRPr sz="2000">
              <a:latin typeface="Calibri Light"/>
              <a:cs typeface="Calibri Light"/>
            </a:endParaRPr>
          </a:p>
          <a:p>
            <a:pPr marL="12700" marR="170815">
              <a:lnSpc>
                <a:spcPct val="90000"/>
              </a:lnSpc>
              <a:spcBef>
                <a:spcPts val="2135"/>
              </a:spcBef>
            </a:pP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Construction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companies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are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required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restrict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any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ongoing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site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work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during non-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office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hours.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9" y="405383"/>
            <a:ext cx="88868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Calibri Light"/>
                <a:cs typeface="Calibri Light"/>
              </a:rPr>
              <a:t>Complaints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peak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spc="-10" dirty="0">
                <a:latin typeface="Calibri Light"/>
                <a:cs typeface="Calibri Light"/>
              </a:rPr>
              <a:t>post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sunset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and </a:t>
            </a:r>
            <a:r>
              <a:rPr sz="2900" spc="-10" dirty="0">
                <a:latin typeface="Calibri Light"/>
                <a:cs typeface="Calibri Light"/>
              </a:rPr>
              <a:t>wane </a:t>
            </a:r>
            <a:r>
              <a:rPr sz="2900" spc="-5" dirty="0">
                <a:latin typeface="Calibri Light"/>
                <a:cs typeface="Calibri Light"/>
              </a:rPr>
              <a:t>down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spc="-25" dirty="0">
                <a:latin typeface="Calibri Light"/>
                <a:cs typeface="Calibri Light"/>
              </a:rPr>
              <a:t>before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sunrise</a:t>
            </a:r>
            <a:endParaRPr sz="2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3903" y="1220723"/>
            <a:ext cx="5280025" cy="417702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55"/>
              </a:spcBef>
            </a:pP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According</a:t>
            </a:r>
            <a:r>
              <a:rPr sz="2000" spc="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</a:t>
            </a:r>
            <a:r>
              <a:rPr sz="2000" spc="3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</a:t>
            </a:r>
            <a:r>
              <a:rPr sz="2000" spc="4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sources,</a:t>
            </a:r>
            <a:r>
              <a:rPr sz="2000" spc="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complaints</a:t>
            </a:r>
            <a:r>
              <a:rPr sz="2000" spc="4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rise</a:t>
            </a:r>
            <a:r>
              <a:rPr sz="2000" spc="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after</a:t>
            </a:r>
            <a:r>
              <a:rPr sz="2000" spc="4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4 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PM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and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fall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down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during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wee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hours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around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3-4 AM.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Calibri Light"/>
              <a:cs typeface="Calibri Light"/>
            </a:endParaRPr>
          </a:p>
          <a:p>
            <a:pPr marL="12700" marR="329565">
              <a:lnSpc>
                <a:spcPts val="2110"/>
              </a:lnSpc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This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is especially true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for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late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night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parties which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begin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 the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evenings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and end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late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nights.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 Light"/>
              <a:cs typeface="Calibri Light"/>
            </a:endParaRPr>
          </a:p>
          <a:p>
            <a:pPr marL="12700" marR="235585" algn="just">
              <a:lnSpc>
                <a:spcPct val="90000"/>
              </a:lnSpc>
              <a:spcBef>
                <a:spcPts val="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Complaints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are likely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 </a:t>
            </a:r>
            <a:r>
              <a:rPr sz="2000" spc="-25" dirty="0">
                <a:solidFill>
                  <a:srgbClr val="C00000"/>
                </a:solidFill>
                <a:latin typeface="Calibri Light"/>
                <a:cs typeface="Calibri Light"/>
              </a:rPr>
              <a:t>stay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high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even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during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nights in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near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future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if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current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situation is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not curbed.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Calibri Light"/>
              <a:cs typeface="Calibri Light"/>
            </a:endParaRPr>
          </a:p>
          <a:p>
            <a:pPr marL="12700" marR="72390">
              <a:lnSpc>
                <a:spcPts val="2210"/>
              </a:lnSpc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Impose decibel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limit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after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sunset.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Complete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silence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hours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to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be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observed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between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11PM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–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5AM.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63" y="1163855"/>
            <a:ext cx="5532719" cy="5300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9" y="405383"/>
            <a:ext cx="111201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Calibri Light"/>
                <a:cs typeface="Calibri Light"/>
              </a:rPr>
              <a:t>Construction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Noise </a:t>
            </a:r>
            <a:r>
              <a:rPr sz="2900" spc="-20" dirty="0">
                <a:latin typeface="Calibri Light"/>
                <a:cs typeface="Calibri Light"/>
              </a:rPr>
              <a:t>related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Complaints rise </a:t>
            </a:r>
            <a:r>
              <a:rPr sz="2900" spc="-15" dirty="0">
                <a:latin typeface="Calibri Light"/>
                <a:cs typeface="Calibri Light"/>
              </a:rPr>
              <a:t>after</a:t>
            </a:r>
            <a:r>
              <a:rPr sz="2900" dirty="0">
                <a:latin typeface="Calibri Light"/>
                <a:cs typeface="Calibri Light"/>
              </a:rPr>
              <a:t> sunrise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and peak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spc="-20" dirty="0">
                <a:latin typeface="Calibri Light"/>
                <a:cs typeface="Calibri Light"/>
              </a:rPr>
              <a:t>at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sunset</a:t>
            </a:r>
            <a:endParaRPr sz="29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458" y="997526"/>
            <a:ext cx="5220984" cy="53976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63903" y="2318003"/>
            <a:ext cx="4970780" cy="22599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00"/>
              </a:spcBef>
            </a:pP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For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Noise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pertaining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 Construction,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complaints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rise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after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sunrise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and peak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by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sunset, </a:t>
            </a:r>
            <a:r>
              <a:rPr sz="2000" spc="-434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and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they </a:t>
            </a:r>
            <a:r>
              <a:rPr sz="20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stay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 high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 throughout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late</a:t>
            </a:r>
            <a:r>
              <a:rPr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evening.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3450">
              <a:latin typeface="Calibri Light"/>
              <a:cs typeface="Calibri Light"/>
            </a:endParaRPr>
          </a:p>
          <a:p>
            <a:pPr marL="12700" marR="365760">
              <a:lnSpc>
                <a:spcPct val="91500"/>
              </a:lnSpc>
              <a:spcBef>
                <a:spcPts val="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It is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recommended to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restrict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all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construction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activity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after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sunset in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order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to reduce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construction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related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noise and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complaints.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9" y="405383"/>
            <a:ext cx="1058481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30" dirty="0">
                <a:latin typeface="Calibri Light"/>
                <a:cs typeface="Calibri Light"/>
              </a:rPr>
              <a:t>Weekends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see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the </a:t>
            </a:r>
            <a:r>
              <a:rPr sz="2900" spc="-10" dirty="0">
                <a:latin typeface="Calibri Light"/>
                <a:cs typeface="Calibri Light"/>
              </a:rPr>
              <a:t>most </a:t>
            </a:r>
            <a:r>
              <a:rPr sz="2900" dirty="0">
                <a:latin typeface="Calibri Light"/>
                <a:cs typeface="Calibri Light"/>
              </a:rPr>
              <a:t>number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of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spc="-10" dirty="0">
                <a:latin typeface="Calibri Light"/>
                <a:cs typeface="Calibri Light"/>
              </a:rPr>
              <a:t>complaints</a:t>
            </a:r>
            <a:r>
              <a:rPr sz="2900" spc="-5" dirty="0">
                <a:latin typeface="Calibri Light"/>
                <a:cs typeface="Calibri Light"/>
              </a:rPr>
              <a:t> than</a:t>
            </a:r>
            <a:r>
              <a:rPr sz="2900" spc="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the </a:t>
            </a:r>
            <a:r>
              <a:rPr sz="2900" spc="-20" dirty="0">
                <a:latin typeface="Calibri Light"/>
                <a:cs typeface="Calibri Light"/>
              </a:rPr>
              <a:t>rest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of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the </a:t>
            </a:r>
            <a:r>
              <a:rPr sz="2900" spc="-25" dirty="0">
                <a:latin typeface="Calibri Light"/>
                <a:cs typeface="Calibri Light"/>
              </a:rPr>
              <a:t>days</a:t>
            </a:r>
            <a:endParaRPr sz="2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6216" y="2043684"/>
            <a:ext cx="5303520" cy="2524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53695">
              <a:lnSpc>
                <a:spcPct val="90000"/>
              </a:lnSpc>
              <a:spcBef>
                <a:spcPts val="340"/>
              </a:spcBef>
            </a:pPr>
            <a:r>
              <a:rPr sz="2000" spc="-25" dirty="0">
                <a:solidFill>
                  <a:srgbClr val="C00000"/>
                </a:solidFill>
                <a:latin typeface="Calibri Light"/>
                <a:cs typeface="Calibri Light"/>
              </a:rPr>
              <a:t>Weekends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see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spike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in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average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incidents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reported,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as per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sources.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 Light"/>
                <a:cs typeface="Calibri Light"/>
              </a:rPr>
              <a:t>Wednesday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sees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lowest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reporting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of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incidents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while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highest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is </a:t>
            </a:r>
            <a:r>
              <a:rPr sz="2000" spc="-434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seen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on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Calibri Light"/>
                <a:cs typeface="Calibri Light"/>
              </a:rPr>
              <a:t>Sunday.</a:t>
            </a:r>
            <a:endParaRPr sz="2000">
              <a:latin typeface="Calibri Light"/>
              <a:cs typeface="Calibri Light"/>
            </a:endParaRPr>
          </a:p>
          <a:p>
            <a:pPr marL="12700" marR="5080">
              <a:lnSpc>
                <a:spcPct val="90000"/>
              </a:lnSpc>
              <a:spcBef>
                <a:spcPts val="216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spike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in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incident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reporting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on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weekends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may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be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largely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be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attributed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weekend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late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night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parties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(since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weekend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is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suitable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time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party and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most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working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professionals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are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at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home).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260" y="1702526"/>
            <a:ext cx="6429727" cy="4244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9" y="405383"/>
            <a:ext cx="80975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Calibri Light"/>
                <a:cs typeface="Calibri Light"/>
              </a:rPr>
              <a:t>Citizens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30" dirty="0">
                <a:latin typeface="Calibri Light"/>
                <a:cs typeface="Calibri Light"/>
              </a:rPr>
              <a:t>prefer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20" dirty="0">
                <a:latin typeface="Calibri Light"/>
                <a:cs typeface="Calibri Light"/>
              </a:rPr>
              <a:t>to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use </a:t>
            </a:r>
            <a:r>
              <a:rPr sz="2900" spc="-5" dirty="0">
                <a:latin typeface="Calibri Light"/>
                <a:cs typeface="Calibri Light"/>
              </a:rPr>
              <a:t>NYPD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15" dirty="0">
                <a:latin typeface="Calibri Light"/>
                <a:cs typeface="Calibri Light"/>
              </a:rPr>
              <a:t>website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900" spc="-20" dirty="0">
                <a:latin typeface="Calibri Light"/>
                <a:cs typeface="Calibri Light"/>
              </a:rPr>
              <a:t>to</a:t>
            </a:r>
            <a:r>
              <a:rPr sz="2900" spc="-5" dirty="0">
                <a:latin typeface="Calibri Light"/>
                <a:cs typeface="Calibri Light"/>
              </a:rPr>
              <a:t> </a:t>
            </a:r>
            <a:r>
              <a:rPr sz="2900" spc="-10" dirty="0">
                <a:latin typeface="Calibri Light"/>
                <a:cs typeface="Calibri Light"/>
              </a:rPr>
              <a:t>report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incidents</a:t>
            </a:r>
            <a:endParaRPr sz="29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365" y="1809935"/>
            <a:ext cx="4129455" cy="38563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62855" marR="106680">
              <a:lnSpc>
                <a:spcPts val="2180"/>
              </a:lnSpc>
              <a:spcBef>
                <a:spcPts val="355"/>
              </a:spcBef>
            </a:pPr>
            <a:r>
              <a:rPr spc="-10" dirty="0"/>
              <a:t>Citizens report</a:t>
            </a:r>
            <a:r>
              <a:rPr spc="-5" dirty="0"/>
              <a:t> </a:t>
            </a:r>
            <a:r>
              <a:rPr spc="-10" dirty="0"/>
              <a:t>every</a:t>
            </a:r>
            <a:r>
              <a:rPr spc="-5" dirty="0"/>
              <a:t> </a:t>
            </a:r>
            <a:r>
              <a:rPr dirty="0"/>
              <a:t>2</a:t>
            </a:r>
            <a:r>
              <a:rPr spc="5" dirty="0"/>
              <a:t> </a:t>
            </a:r>
            <a:r>
              <a:rPr spc="-5" dirty="0"/>
              <a:t>out of </a:t>
            </a:r>
            <a:r>
              <a:rPr dirty="0"/>
              <a:t>3</a:t>
            </a:r>
            <a:r>
              <a:rPr spc="-10" dirty="0"/>
              <a:t> incidents</a:t>
            </a:r>
            <a:r>
              <a:rPr spc="-5" dirty="0"/>
              <a:t> </a:t>
            </a:r>
            <a:r>
              <a:rPr spc="-10" dirty="0"/>
              <a:t>through </a:t>
            </a:r>
            <a:r>
              <a:rPr spc="-440" dirty="0"/>
              <a:t> </a:t>
            </a:r>
            <a:r>
              <a:rPr dirty="0"/>
              <a:t>the</a:t>
            </a:r>
            <a:r>
              <a:rPr spc="-10" dirty="0"/>
              <a:t> New</a:t>
            </a:r>
            <a:r>
              <a:rPr spc="-5" dirty="0"/>
              <a:t> </a:t>
            </a:r>
            <a:r>
              <a:rPr spc="-40" dirty="0"/>
              <a:t>York</a:t>
            </a:r>
            <a:r>
              <a:rPr dirty="0"/>
              <a:t> </a:t>
            </a:r>
            <a:r>
              <a:rPr spc="-15" dirty="0"/>
              <a:t>Police</a:t>
            </a:r>
            <a:r>
              <a:rPr spc="-10" dirty="0"/>
              <a:t>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10" dirty="0"/>
              <a:t>website.</a:t>
            </a:r>
          </a:p>
          <a:p>
            <a:pPr marL="5050155">
              <a:lnSpc>
                <a:spcPct val="100000"/>
              </a:lnSpc>
              <a:spcBef>
                <a:spcPts val="50"/>
              </a:spcBef>
            </a:pPr>
            <a:endParaRPr sz="3550"/>
          </a:p>
          <a:p>
            <a:pPr marL="5062855" marR="238125">
              <a:lnSpc>
                <a:spcPts val="2110"/>
              </a:lnSpc>
            </a:pPr>
            <a:r>
              <a:rPr spc="-40" dirty="0"/>
              <a:t>We</a:t>
            </a:r>
            <a:r>
              <a:rPr spc="-10" dirty="0"/>
              <a:t> expect</a:t>
            </a:r>
            <a:r>
              <a:rPr spc="-5" dirty="0"/>
              <a:t> </a:t>
            </a:r>
            <a:r>
              <a:rPr spc="-10" dirty="0"/>
              <a:t>that</a:t>
            </a:r>
            <a:r>
              <a:rPr dirty="0"/>
              <a:t> </a:t>
            </a:r>
            <a:r>
              <a:rPr spc="-10" dirty="0"/>
              <a:t>citizens</a:t>
            </a:r>
            <a:r>
              <a:rPr spc="-5" dirty="0"/>
              <a:t> will</a:t>
            </a:r>
            <a:r>
              <a:rPr spc="-15" dirty="0"/>
              <a:t> </a:t>
            </a:r>
            <a:r>
              <a:rPr spc="-5" dirty="0"/>
              <a:t>use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NYPD </a:t>
            </a:r>
            <a:r>
              <a:rPr spc="-10" dirty="0"/>
              <a:t>portal </a:t>
            </a:r>
            <a:r>
              <a:rPr spc="-440" dirty="0"/>
              <a:t> </a:t>
            </a:r>
            <a:r>
              <a:rPr spc="-10" dirty="0"/>
              <a:t>more frequently</a:t>
            </a:r>
            <a:r>
              <a:rPr dirty="0"/>
              <a:t> </a:t>
            </a:r>
            <a:r>
              <a:rPr spc="-5" dirty="0"/>
              <a:t>in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coming </a:t>
            </a:r>
            <a:r>
              <a:rPr spc="-5" dirty="0"/>
              <a:t>time.</a:t>
            </a:r>
          </a:p>
          <a:p>
            <a:pPr marL="5050155">
              <a:lnSpc>
                <a:spcPct val="100000"/>
              </a:lnSpc>
              <a:spcBef>
                <a:spcPts val="20"/>
              </a:spcBef>
            </a:pPr>
            <a:endParaRPr sz="3500"/>
          </a:p>
          <a:p>
            <a:pPr marL="5062855" marR="5080">
              <a:lnSpc>
                <a:spcPts val="2210"/>
              </a:lnSpc>
            </a:pPr>
            <a:r>
              <a:rPr spc="-10" dirty="0"/>
              <a:t>Citizens </a:t>
            </a:r>
            <a:r>
              <a:rPr spc="-15" dirty="0"/>
              <a:t>may </a:t>
            </a:r>
            <a:r>
              <a:rPr spc="-5" dirty="0"/>
              <a:t>also be </a:t>
            </a:r>
            <a:r>
              <a:rPr spc="-15" dirty="0"/>
              <a:t>informed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NYPD hotline </a:t>
            </a:r>
            <a:r>
              <a:rPr spc="-440" dirty="0"/>
              <a:t> </a:t>
            </a:r>
            <a:r>
              <a:rPr spc="-5" dirty="0"/>
              <a:t>and </a:t>
            </a:r>
            <a:r>
              <a:rPr spc="-15" dirty="0"/>
              <a:t>encouraged</a:t>
            </a:r>
            <a:r>
              <a:rPr spc="-5" dirty="0"/>
              <a:t> </a:t>
            </a:r>
            <a:r>
              <a:rPr spc="-10" dirty="0"/>
              <a:t>to </a:t>
            </a:r>
            <a:r>
              <a:rPr spc="-5" dirty="0"/>
              <a:t>use </a:t>
            </a:r>
            <a:r>
              <a:rPr dirty="0"/>
              <a:t>it,</a:t>
            </a:r>
            <a:r>
              <a:rPr spc="-5" dirty="0"/>
              <a:t> if</a:t>
            </a:r>
            <a:r>
              <a:rPr dirty="0"/>
              <a:t> </a:t>
            </a:r>
            <a:r>
              <a:rPr spc="-5" dirty="0"/>
              <a:t>in </a:t>
            </a:r>
            <a:r>
              <a:rPr spc="-25" dirty="0"/>
              <a:t>emergency.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198" y="2010220"/>
            <a:ext cx="4954277" cy="39112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49" y="405383"/>
            <a:ext cx="70637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Calibri Light"/>
                <a:cs typeface="Calibri Light"/>
              </a:rPr>
              <a:t>Nearly</a:t>
            </a:r>
            <a:r>
              <a:rPr sz="2900" spc="-20" dirty="0">
                <a:latin typeface="Calibri Light"/>
                <a:cs typeface="Calibri Light"/>
              </a:rPr>
              <a:t> </a:t>
            </a:r>
            <a:r>
              <a:rPr sz="2900" u="sng" spc="-5" dirty="0">
                <a:uFill>
                  <a:solidFill>
                    <a:srgbClr val="C00000"/>
                  </a:solidFill>
                </a:uFill>
                <a:latin typeface="Calibri Light"/>
                <a:cs typeface="Calibri Light"/>
              </a:rPr>
              <a:t>All</a:t>
            </a:r>
            <a:r>
              <a:rPr sz="2900" spc="-15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of</a:t>
            </a:r>
            <a:r>
              <a:rPr sz="2900" spc="-20" dirty="0">
                <a:latin typeface="Calibri Light"/>
                <a:cs typeface="Calibri Light"/>
              </a:rPr>
              <a:t> </a:t>
            </a:r>
            <a:r>
              <a:rPr sz="2900" dirty="0">
                <a:latin typeface="Calibri Light"/>
                <a:cs typeface="Calibri Light"/>
              </a:rPr>
              <a:t>the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spc="-5" dirty="0">
                <a:latin typeface="Calibri Light"/>
                <a:cs typeface="Calibri Light"/>
              </a:rPr>
              <a:t>incidents</a:t>
            </a:r>
            <a:r>
              <a:rPr sz="2900" spc="-10" dirty="0">
                <a:latin typeface="Calibri Light"/>
                <a:cs typeface="Calibri Light"/>
              </a:rPr>
              <a:t> </a:t>
            </a:r>
            <a:r>
              <a:rPr sz="2900" spc="-20" dirty="0">
                <a:latin typeface="Calibri Light"/>
                <a:cs typeface="Calibri Light"/>
              </a:rPr>
              <a:t>are</a:t>
            </a:r>
            <a:r>
              <a:rPr sz="2900" spc="-10" dirty="0">
                <a:latin typeface="Calibri Light"/>
                <a:cs typeface="Calibri Light"/>
              </a:rPr>
              <a:t> reported </a:t>
            </a:r>
            <a:r>
              <a:rPr sz="2900" spc="-20" dirty="0">
                <a:latin typeface="Calibri Light"/>
                <a:cs typeface="Calibri Light"/>
              </a:rPr>
              <a:t>to</a:t>
            </a:r>
            <a:r>
              <a:rPr sz="2900" dirty="0">
                <a:latin typeface="Calibri Light"/>
                <a:cs typeface="Calibri Light"/>
              </a:rPr>
              <a:t> </a:t>
            </a:r>
            <a:r>
              <a:rPr sz="2850" spc="25" dirty="0">
                <a:latin typeface="Calibri Light"/>
                <a:cs typeface="Calibri Light"/>
              </a:rPr>
              <a:t>NYPD</a:t>
            </a:r>
            <a:endParaRPr sz="28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903" y="1906523"/>
            <a:ext cx="5309235" cy="30734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35585">
              <a:lnSpc>
                <a:spcPts val="2180"/>
              </a:lnSpc>
              <a:spcBef>
                <a:spcPts val="35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The NYPD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receives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nearly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all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of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incidents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from </a:t>
            </a:r>
            <a:r>
              <a:rPr sz="2000" spc="-434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Citizens.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Calibri Light"/>
              <a:cs typeface="Calibri Light"/>
            </a:endParaRPr>
          </a:p>
          <a:p>
            <a:pPr marL="12700" marR="5080">
              <a:lnSpc>
                <a:spcPts val="2110"/>
              </a:lnSpc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It is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estimated that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within </a:t>
            </a:r>
            <a:r>
              <a:rPr sz="2000" spc="-25" dirty="0">
                <a:solidFill>
                  <a:srgbClr val="C00000"/>
                </a:solidFill>
                <a:latin typeface="Calibri Light"/>
                <a:cs typeface="Calibri Light"/>
              </a:rPr>
              <a:t>few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years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the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NYPD might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get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overburdened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with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incident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reports.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 Light"/>
              <a:cs typeface="Calibri Light"/>
            </a:endParaRPr>
          </a:p>
          <a:p>
            <a:pPr marL="12700" marR="26670" algn="just">
              <a:lnSpc>
                <a:spcPct val="90000"/>
              </a:lnSpc>
              <a:spcBef>
                <a:spcPts val="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It is advised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that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trivial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incidents must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be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forwarded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Economic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Development Corporation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in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order </a:t>
            </a:r>
            <a:r>
              <a:rPr sz="20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to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increase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efficiency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of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 the</a:t>
            </a: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NYPD.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525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</vt:lpstr>
      <vt:lpstr>Office Theme</vt:lpstr>
      <vt:lpstr>PowerPoint Presentation</vt:lpstr>
      <vt:lpstr>Noise from Residential Areas and Streets Account for ~75% of Complaints</vt:lpstr>
      <vt:lpstr>Loud Music from late night parties is the Leading cause for Complaints</vt:lpstr>
      <vt:lpstr>Complaints peak post sunset and wane down before sunrise</vt:lpstr>
      <vt:lpstr>Construction Noise related Complaints rise after sunrise and peak at sunset</vt:lpstr>
      <vt:lpstr>Weekends see the most number of complaints than the rest of the days</vt:lpstr>
      <vt:lpstr>Citizens prefer to use NYPD website to report incidents</vt:lpstr>
      <vt:lpstr>Nearly All of the incidents are reported to NYPD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Vinay Sridhar</cp:lastModifiedBy>
  <cp:revision>1</cp:revision>
  <dcterms:created xsi:type="dcterms:W3CDTF">2023-01-09T01:24:30Z</dcterms:created>
  <dcterms:modified xsi:type="dcterms:W3CDTF">2023-01-09T01:26:26Z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2022-12-14T00:00:00Z</vt:filetime>
  </property>
  <property fmtid="{D5CDD505-2E9C-101B-9397-08002B2CF9AE}" pid="3" name="LastSaved">
    <vt:filetime>2023-01-09T00:00:00Z</vt:filetime>
  </property>
</Properties>
</file>