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10" r:id="rId1"/>
  </p:sldMasterIdLst>
  <p:notesMasterIdLst>
    <p:notesMasterId r:id="rId14"/>
  </p:notesMasterIdLst>
  <p:sldIdLst>
    <p:sldId id="256" r:id="rId2"/>
    <p:sldId id="257" r:id="rId3"/>
    <p:sldId id="266" r:id="rId4"/>
    <p:sldId id="258" r:id="rId5"/>
    <p:sldId id="259" r:id="rId6"/>
    <p:sldId id="260" r:id="rId7"/>
    <p:sldId id="261" r:id="rId8"/>
    <p:sldId id="268" r:id="rId9"/>
    <p:sldId id="262"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852"/>
  </p:normalViewPr>
  <p:slideViewPr>
    <p:cSldViewPr snapToGrid="0">
      <p:cViewPr varScale="1">
        <p:scale>
          <a:sx n="105" d="100"/>
          <a:sy n="105" d="100"/>
        </p:scale>
        <p:origin x="8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AC60DC-251D-A745-A3AC-C511B5C99C16}" type="datetimeFigureOut">
              <a:rPr lang="en-US" smtClean="0"/>
              <a:t>12/8/22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1B0BF0-CE2A-6F4B-9AAA-7F01263A5FC9}" type="slidenum">
              <a:rPr lang="en-US" smtClean="0"/>
              <a:t>‹#›</a:t>
            </a:fld>
            <a:endParaRPr lang="en-US" dirty="0"/>
          </a:p>
        </p:txBody>
      </p:sp>
    </p:spTree>
    <p:extLst>
      <p:ext uri="{BB962C8B-B14F-4D97-AF65-F5344CB8AC3E}">
        <p14:creationId xmlns:p14="http://schemas.microsoft.com/office/powerpoint/2010/main" val="2162881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1B0BF0-CE2A-6F4B-9AAA-7F01263A5FC9}" type="slidenum">
              <a:rPr lang="en-US" smtClean="0"/>
              <a:t>6</a:t>
            </a:fld>
            <a:endParaRPr lang="en-US" dirty="0"/>
          </a:p>
        </p:txBody>
      </p:sp>
    </p:spTree>
    <p:extLst>
      <p:ext uri="{BB962C8B-B14F-4D97-AF65-F5344CB8AC3E}">
        <p14:creationId xmlns:p14="http://schemas.microsoft.com/office/powerpoint/2010/main" val="2734608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4859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098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477007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52093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36179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0691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89918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7278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0215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6274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3790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6976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5917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12/8/22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8022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0855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12/8/22</a:t>
            </a:fld>
            <a:endParaRPr lang="en-US" dirty="0"/>
          </a:p>
        </p:txBody>
      </p:sp>
    </p:spTree>
    <p:extLst>
      <p:ext uri="{BB962C8B-B14F-4D97-AF65-F5344CB8AC3E}">
        <p14:creationId xmlns:p14="http://schemas.microsoft.com/office/powerpoint/2010/main" val="3901656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12/8/22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3991275"/>
      </p:ext>
    </p:extLst>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 id="2147483922" r:id="rId12"/>
    <p:sldLayoutId id="2147483923" r:id="rId13"/>
    <p:sldLayoutId id="2147483924" r:id="rId14"/>
    <p:sldLayoutId id="2147483925" r:id="rId15"/>
    <p:sldLayoutId id="214748392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file:///Users/vinaysridhar/Documents/Vinay/Northeastern%20University/Sem%201%20Notes/DMA/DMA%20Project%20Demo/DMA_Project_EER_Demo.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DE9E3-F920-E016-6B5C-FDCAA00735C8}"/>
              </a:ext>
            </a:extLst>
          </p:cNvPr>
          <p:cNvSpPr>
            <a:spLocks noGrp="1"/>
          </p:cNvSpPr>
          <p:nvPr>
            <p:ph type="ctrTitle"/>
          </p:nvPr>
        </p:nvSpPr>
        <p:spPr>
          <a:xfrm>
            <a:off x="928333" y="1638035"/>
            <a:ext cx="10160214" cy="1646302"/>
          </a:xfrm>
        </p:spPr>
        <p:txBody>
          <a:bodyPr/>
          <a:lstStyle/>
          <a:p>
            <a:pPr algn="l"/>
            <a:br>
              <a:rPr lang="en-US" sz="2800"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IE 6700: Data Management for Analytics</a:t>
            </a:r>
            <a:br>
              <a:rPr lang="en-US" sz="2800" dirty="0">
                <a:solidFill>
                  <a:schemeClr val="tx1"/>
                </a:solidFill>
                <a:latin typeface="Times New Roman" panose="02020603050405020304" pitchFamily="18" charset="0"/>
                <a:cs typeface="Times New Roman" panose="02020603050405020304" pitchFamily="18" charset="0"/>
              </a:rPr>
            </a:br>
            <a:br>
              <a:rPr lang="en-US" sz="2800"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DMA Project: GYM MANAGEMENT SYSTEM</a:t>
            </a:r>
          </a:p>
        </p:txBody>
      </p:sp>
      <p:sp>
        <p:nvSpPr>
          <p:cNvPr id="3" name="Subtitle 2">
            <a:extLst>
              <a:ext uri="{FF2B5EF4-FFF2-40B4-BE49-F238E27FC236}">
                <a16:creationId xmlns:a16="http://schemas.microsoft.com/office/drawing/2014/main" id="{2B62C3F5-E972-06C2-24B5-AFFB47C74415}"/>
              </a:ext>
            </a:extLst>
          </p:cNvPr>
          <p:cNvSpPr>
            <a:spLocks noGrp="1"/>
          </p:cNvSpPr>
          <p:nvPr>
            <p:ph type="subTitle" idx="1"/>
          </p:nvPr>
        </p:nvSpPr>
        <p:spPr>
          <a:xfrm>
            <a:off x="928333" y="4050833"/>
            <a:ext cx="7766936" cy="1169132"/>
          </a:xfrm>
        </p:spPr>
        <p:txBody>
          <a:bodyPr>
            <a:normAutofit fontScale="55000" lnSpcReduction="20000"/>
          </a:bodyPr>
          <a:lstStyle/>
          <a:p>
            <a:pPr algn="ctr"/>
            <a:r>
              <a:rPr lang="en-US" sz="4000" dirty="0">
                <a:solidFill>
                  <a:schemeClr val="tx1"/>
                </a:solidFill>
                <a:effectLst/>
                <a:latin typeface="Footlight MT Light" panose="0204060206030A020304" pitchFamily="18" charset="77"/>
                <a:cs typeface="Algerian" panose="020F0502020204030204" pitchFamily="34" charset="0"/>
              </a:rPr>
              <a:t>Section 01, Group 4</a:t>
            </a:r>
          </a:p>
          <a:p>
            <a:pPr algn="ctr"/>
            <a:r>
              <a:rPr lang="en-US" sz="4000" dirty="0">
                <a:solidFill>
                  <a:schemeClr val="tx1"/>
                </a:solidFill>
                <a:effectLst/>
                <a:latin typeface="Footlight MT Light" panose="0204060206030A020304" pitchFamily="18" charset="77"/>
                <a:cs typeface="Algerian" panose="020F0502020204030204" pitchFamily="34" charset="0"/>
              </a:rPr>
              <a:t>MOHAMMAD INSHAAL KHAN</a:t>
            </a:r>
          </a:p>
          <a:p>
            <a:pPr algn="ctr"/>
            <a:r>
              <a:rPr lang="en-US" sz="4000" dirty="0">
                <a:solidFill>
                  <a:schemeClr val="tx1"/>
                </a:solidFill>
                <a:effectLst/>
                <a:latin typeface="Footlight MT Light" panose="0204060206030A020304" pitchFamily="18" charset="77"/>
                <a:cs typeface="Algerian" panose="020F0502020204030204" pitchFamily="34" charset="0"/>
              </a:rPr>
              <a:t>VINAY SRIDHAR</a:t>
            </a:r>
          </a:p>
          <a:p>
            <a:pPr algn="ctr"/>
            <a:endParaRPr lang="en-US" sz="4000" dirty="0">
              <a:solidFill>
                <a:schemeClr val="tx1"/>
              </a:solidFill>
              <a:effectLst/>
              <a:latin typeface="Footlight MT Light" panose="0204060206030A020304" pitchFamily="18" charset="77"/>
              <a:cs typeface="Algerian" panose="020F0502020204030204" pitchFamily="34" charset="0"/>
            </a:endParaRPr>
          </a:p>
          <a:p>
            <a:endParaRPr lang="en-US" dirty="0"/>
          </a:p>
        </p:txBody>
      </p:sp>
    </p:spTree>
    <p:extLst>
      <p:ext uri="{BB962C8B-B14F-4D97-AF65-F5344CB8AC3E}">
        <p14:creationId xmlns:p14="http://schemas.microsoft.com/office/powerpoint/2010/main" val="3211303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0319E-79B1-A81A-594E-D144179E3C7D}"/>
              </a:ext>
            </a:extLst>
          </p:cNvPr>
          <p:cNvSpPr>
            <a:spLocks noGrp="1"/>
          </p:cNvSpPr>
          <p:nvPr>
            <p:ph type="title"/>
          </p:nvPr>
        </p:nvSpPr>
        <p:spPr>
          <a:xfrm>
            <a:off x="3848798" y="2768600"/>
            <a:ext cx="8596668" cy="1320800"/>
          </a:xfrm>
        </p:spPr>
        <p:txBody>
          <a:bodyPr/>
          <a:lstStyle/>
          <a:p>
            <a:r>
              <a:rPr lang="en-US" dirty="0">
                <a:solidFill>
                  <a:schemeClr val="tx1"/>
                </a:solidFill>
              </a:rPr>
              <a:t>NoSQL Demo</a:t>
            </a:r>
          </a:p>
        </p:txBody>
      </p:sp>
    </p:spTree>
    <p:extLst>
      <p:ext uri="{BB962C8B-B14F-4D97-AF65-F5344CB8AC3E}">
        <p14:creationId xmlns:p14="http://schemas.microsoft.com/office/powerpoint/2010/main" val="4197158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7EFC2-6C72-5B64-B4D5-8E7AB4595013}"/>
              </a:ext>
            </a:extLst>
          </p:cNvPr>
          <p:cNvSpPr>
            <a:spLocks noGrp="1"/>
          </p:cNvSpPr>
          <p:nvPr>
            <p:ph type="title"/>
          </p:nvPr>
        </p:nvSpPr>
        <p:spPr>
          <a:xfrm>
            <a:off x="2457423" y="2768600"/>
            <a:ext cx="8596668" cy="1320800"/>
          </a:xfrm>
        </p:spPr>
        <p:txBody>
          <a:bodyPr/>
          <a:lstStyle/>
          <a:p>
            <a:r>
              <a:rPr lang="en-US" dirty="0">
                <a:solidFill>
                  <a:schemeClr val="tx1"/>
                </a:solidFill>
              </a:rPr>
              <a:t>Application Demo in Python</a:t>
            </a:r>
          </a:p>
        </p:txBody>
      </p:sp>
    </p:spTree>
    <p:extLst>
      <p:ext uri="{BB962C8B-B14F-4D97-AF65-F5344CB8AC3E}">
        <p14:creationId xmlns:p14="http://schemas.microsoft.com/office/powerpoint/2010/main" val="2761121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Thank ou writing and fountain pen on white paper - old sepia  style , #Sponsored, #fountain, #pen, #ou, #writing, #sepia … | Fountain,  Stock photos, Photo">
            <a:extLst>
              <a:ext uri="{FF2B5EF4-FFF2-40B4-BE49-F238E27FC236}">
                <a16:creationId xmlns:a16="http://schemas.microsoft.com/office/drawing/2014/main" id="{AB3D87A2-FD4A-EF18-BAFB-68AE22B8E7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2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57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64F84-9598-E971-BB98-EED9EF20D7CD}"/>
              </a:ext>
            </a:extLst>
          </p:cNvPr>
          <p:cNvSpPr>
            <a:spLocks noGrp="1"/>
          </p:cNvSpPr>
          <p:nvPr>
            <p:ph type="title"/>
          </p:nvPr>
        </p:nvSpPr>
        <p:spPr>
          <a:xfrm>
            <a:off x="724836" y="1089171"/>
            <a:ext cx="8596668" cy="1320800"/>
          </a:xfrm>
        </p:spPr>
        <p:txBody>
          <a:bodyPr/>
          <a:lstStyle/>
          <a:p>
            <a:pPr algn="ctr"/>
            <a:r>
              <a:rPr lang="en-US" u="sng" dirty="0">
                <a:solidFill>
                  <a:schemeClr val="tx1"/>
                </a:solidFill>
              </a:rPr>
              <a:t>Problem Definition</a:t>
            </a:r>
          </a:p>
        </p:txBody>
      </p:sp>
      <p:sp>
        <p:nvSpPr>
          <p:cNvPr id="3" name="Content Placeholder 2">
            <a:extLst>
              <a:ext uri="{FF2B5EF4-FFF2-40B4-BE49-F238E27FC236}">
                <a16:creationId xmlns:a16="http://schemas.microsoft.com/office/drawing/2014/main" id="{AB301F6D-F74A-23A5-4F5E-D89C07928D10}"/>
              </a:ext>
            </a:extLst>
          </p:cNvPr>
          <p:cNvSpPr>
            <a:spLocks noGrp="1"/>
          </p:cNvSpPr>
          <p:nvPr>
            <p:ph idx="1"/>
          </p:nvPr>
        </p:nvSpPr>
        <p:spPr>
          <a:xfrm>
            <a:off x="855464" y="1511344"/>
            <a:ext cx="8596668" cy="3880773"/>
          </a:xfrm>
        </p:spPr>
        <p:txBody>
          <a:bodyPr>
            <a:normAutofit/>
          </a:bodyPr>
          <a:lstStyle/>
          <a:p>
            <a:pPr algn="just"/>
            <a:endParaRPr lang="en-US" dirty="0">
              <a:effectLst/>
              <a:latin typeface="Times New Roman" panose="02020603050405020304" pitchFamily="18" charset="0"/>
            </a:endParaRPr>
          </a:p>
          <a:p>
            <a:pPr algn="just"/>
            <a:endParaRPr lang="en-US" dirty="0">
              <a:latin typeface="Times New Roman" panose="02020603050405020304" pitchFamily="18" charset="0"/>
            </a:endParaRPr>
          </a:p>
          <a:p>
            <a:pPr algn="just"/>
            <a:r>
              <a:rPr lang="en-US" dirty="0">
                <a:effectLst/>
                <a:latin typeface="Times New Roman" panose="02020603050405020304" pitchFamily="18" charset="0"/>
              </a:rPr>
              <a:t>The dynamic nature of the fast-paced life today, has made it imperative for the people to be at their best fitness levels. But with limited amount of knowledge and understanding about how to maintain one’s fitness levels, people tend to depend upon experts. </a:t>
            </a:r>
          </a:p>
          <a:p>
            <a:pPr algn="just"/>
            <a:endParaRPr lang="en-US" dirty="0">
              <a:effectLst/>
              <a:latin typeface="Times New Roman" panose="02020603050405020304" pitchFamily="18" charset="0"/>
            </a:endParaRPr>
          </a:p>
          <a:p>
            <a:pPr algn="just"/>
            <a:r>
              <a:rPr lang="en-US" dirty="0">
                <a:effectLst/>
                <a:latin typeface="Times New Roman" panose="02020603050405020304" pitchFamily="18" charset="0"/>
              </a:rPr>
              <a:t>Also, it is practically impossible for everyone to have all the equipment and the machines required for maintaining a good physique at their homes. So, people depend upon gyms for their needs. </a:t>
            </a:r>
          </a:p>
        </p:txBody>
      </p:sp>
    </p:spTree>
    <p:extLst>
      <p:ext uri="{BB962C8B-B14F-4D97-AF65-F5344CB8AC3E}">
        <p14:creationId xmlns:p14="http://schemas.microsoft.com/office/powerpoint/2010/main" val="287448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BC3CD3-59F6-A18B-1EE6-4E6F0A381CC1}"/>
              </a:ext>
            </a:extLst>
          </p:cNvPr>
          <p:cNvSpPr>
            <a:spLocks noGrp="1"/>
          </p:cNvSpPr>
          <p:nvPr>
            <p:ph idx="1"/>
          </p:nvPr>
        </p:nvSpPr>
        <p:spPr>
          <a:xfrm>
            <a:off x="629832" y="1639848"/>
            <a:ext cx="8596668" cy="4953342"/>
          </a:xfrm>
        </p:spPr>
        <p:txBody>
          <a:bodyPr/>
          <a:lstStyle/>
          <a:p>
            <a:pPr algn="just"/>
            <a:r>
              <a:rPr lang="en-US" dirty="0">
                <a:effectLst/>
                <a:latin typeface="Times New Roman" panose="02020603050405020304" pitchFamily="18" charset="0"/>
              </a:rPr>
              <a:t>But maintaining a gym is not that easy and involves various elements such as registration of members, tracking their billing details and diet plans, the equipment that the members need to use to achieve their fitness goals, maintaining payment details for various staff employed in the gym, assigning lockers to the members and staff, etc. </a:t>
            </a:r>
          </a:p>
          <a:p>
            <a:pPr algn="just"/>
            <a:endParaRPr lang="en-US" dirty="0">
              <a:effectLst/>
              <a:latin typeface="Times New Roman" panose="02020603050405020304" pitchFamily="18" charset="0"/>
            </a:endParaRPr>
          </a:p>
          <a:p>
            <a:pPr algn="just"/>
            <a:endParaRPr lang="en-US" dirty="0">
              <a:effectLst/>
              <a:latin typeface="Times New Roman" panose="02020603050405020304" pitchFamily="18" charset="0"/>
            </a:endParaRPr>
          </a:p>
          <a:p>
            <a:pPr algn="just"/>
            <a:r>
              <a:rPr lang="en-US" dirty="0">
                <a:effectLst/>
                <a:latin typeface="Times New Roman" panose="02020603050405020304" pitchFamily="18" charset="0"/>
              </a:rPr>
              <a:t>It becomes a tedious job to track and maintain large amount of these records on paper. Hence, in this modern era of technology and internet, there needs to be a lateral shift from paper records to a database management system. </a:t>
            </a:r>
          </a:p>
          <a:p>
            <a:pPr algn="just"/>
            <a:endParaRPr lang="en-US" dirty="0">
              <a:effectLst/>
              <a:latin typeface="Times New Roman" panose="02020603050405020304" pitchFamily="18" charset="0"/>
            </a:endParaRPr>
          </a:p>
          <a:p>
            <a:pPr marL="0" indent="0" algn="just">
              <a:buNone/>
            </a:pPr>
            <a:endParaRPr lang="en-US" dirty="0"/>
          </a:p>
        </p:txBody>
      </p:sp>
    </p:spTree>
    <p:extLst>
      <p:ext uri="{BB962C8B-B14F-4D97-AF65-F5344CB8AC3E}">
        <p14:creationId xmlns:p14="http://schemas.microsoft.com/office/powerpoint/2010/main" val="3359445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F4A57-85D5-715D-7E82-42CAF0967E87}"/>
              </a:ext>
            </a:extLst>
          </p:cNvPr>
          <p:cNvSpPr>
            <a:spLocks noGrp="1"/>
          </p:cNvSpPr>
          <p:nvPr>
            <p:ph type="title"/>
          </p:nvPr>
        </p:nvSpPr>
        <p:spPr>
          <a:xfrm>
            <a:off x="677334" y="839789"/>
            <a:ext cx="8596668" cy="1320800"/>
          </a:xfrm>
        </p:spPr>
        <p:txBody>
          <a:bodyPr/>
          <a:lstStyle/>
          <a:p>
            <a:pPr algn="ctr"/>
            <a:r>
              <a:rPr lang="en-US" dirty="0">
                <a:solidFill>
                  <a:schemeClr val="tx1"/>
                </a:solidFill>
              </a:rPr>
              <a:t>Requirements</a:t>
            </a:r>
          </a:p>
        </p:txBody>
      </p:sp>
      <p:sp>
        <p:nvSpPr>
          <p:cNvPr id="3" name="Content Placeholder 2">
            <a:extLst>
              <a:ext uri="{FF2B5EF4-FFF2-40B4-BE49-F238E27FC236}">
                <a16:creationId xmlns:a16="http://schemas.microsoft.com/office/drawing/2014/main" id="{D55703E8-0D8D-CFDB-2D44-33438EFBB5DF}"/>
              </a:ext>
            </a:extLst>
          </p:cNvPr>
          <p:cNvSpPr>
            <a:spLocks noGrp="1"/>
          </p:cNvSpPr>
          <p:nvPr>
            <p:ph idx="1"/>
          </p:nvPr>
        </p:nvSpPr>
        <p:spPr>
          <a:xfrm>
            <a:off x="677334" y="1863706"/>
            <a:ext cx="8596668" cy="3880773"/>
          </a:xfrm>
        </p:spPr>
        <p:txBody>
          <a:bodyPr>
            <a:normAutofit/>
          </a:bodyPr>
          <a:lstStyle/>
          <a:p>
            <a:pPr algn="just"/>
            <a:endParaRPr lang="en-US" dirty="0">
              <a:latin typeface="Times New Roman" panose="02020603050405020304" pitchFamily="18" charset="0"/>
            </a:endParaRPr>
          </a:p>
          <a:p>
            <a:pPr algn="just"/>
            <a:r>
              <a:rPr lang="en-US" dirty="0">
                <a:effectLst/>
                <a:latin typeface="Times New Roman" panose="02020603050405020304" pitchFamily="18" charset="0"/>
              </a:rPr>
              <a:t>This lateral shift to a database management system is essential as databases have incredibly amazing features and advantages such as faster data retrieval, data backup and recovery, increased productivity, and reduced data inconsistencies. </a:t>
            </a:r>
          </a:p>
          <a:p>
            <a:pPr algn="just"/>
            <a:endParaRPr lang="en-US" dirty="0">
              <a:effectLst/>
              <a:latin typeface="Times New Roman" panose="02020603050405020304" pitchFamily="18" charset="0"/>
            </a:endParaRPr>
          </a:p>
          <a:p>
            <a:pPr algn="just"/>
            <a:r>
              <a:rPr lang="en-US" dirty="0">
                <a:latin typeface="Times New Roman" panose="02020603050405020304" pitchFamily="18" charset="0"/>
              </a:rPr>
              <a:t>Therefore, w</a:t>
            </a:r>
            <a:r>
              <a:rPr lang="en-US" dirty="0">
                <a:effectLst/>
                <a:latin typeface="Times New Roman" panose="02020603050405020304" pitchFamily="18" charset="0"/>
              </a:rPr>
              <a:t>e have created a gym management system and achieved this goal by creating 7 entities: Member, Equipment Set, Personal Trainer, Nutritionist, Locker, Finance Department, and Manager. We will establish relationships between all the entities, define the attributes for all of them and then create a database system around it. </a:t>
            </a:r>
          </a:p>
          <a:p>
            <a:pPr algn="just"/>
            <a:endParaRPr lang="en-US" dirty="0">
              <a:latin typeface="Times New Roman" panose="02020603050405020304" pitchFamily="18" charset="0"/>
            </a:endParaRPr>
          </a:p>
          <a:p>
            <a:pPr marL="0" indent="0" algn="just">
              <a:buNone/>
            </a:pPr>
            <a:endParaRPr lang="en-US" dirty="0">
              <a:effectLst/>
              <a:latin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3590834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ECA63-CF2D-643F-AFC2-B5FE5BF94C17}"/>
              </a:ext>
            </a:extLst>
          </p:cNvPr>
          <p:cNvSpPr>
            <a:spLocks noGrp="1"/>
          </p:cNvSpPr>
          <p:nvPr>
            <p:ph type="title"/>
          </p:nvPr>
        </p:nvSpPr>
        <p:spPr>
          <a:xfrm>
            <a:off x="3952503" y="0"/>
            <a:ext cx="4286992" cy="1320800"/>
          </a:xfrm>
        </p:spPr>
        <p:txBody>
          <a:bodyPr>
            <a:normAutofit/>
          </a:bodyPr>
          <a:lstStyle/>
          <a:p>
            <a:pPr algn="ctr"/>
            <a:r>
              <a:rPr lang="en-US" sz="2200" u="sng" dirty="0">
                <a:solidFill>
                  <a:schemeClr val="tx1"/>
                </a:solidFill>
              </a:rPr>
              <a:t>Conceptual Design: EER Diagram</a:t>
            </a:r>
          </a:p>
        </p:txBody>
      </p:sp>
      <p:sp>
        <p:nvSpPr>
          <p:cNvPr id="11" name="TextBox 10">
            <a:extLst>
              <a:ext uri="{FF2B5EF4-FFF2-40B4-BE49-F238E27FC236}">
                <a16:creationId xmlns:a16="http://schemas.microsoft.com/office/drawing/2014/main" id="{AE7B34EE-B34F-6B95-9C56-77D80FB69A76}"/>
              </a:ext>
            </a:extLst>
          </p:cNvPr>
          <p:cNvSpPr txBox="1"/>
          <p:nvPr/>
        </p:nvSpPr>
        <p:spPr>
          <a:xfrm>
            <a:off x="2092117" y="6385782"/>
            <a:ext cx="6099858" cy="369332"/>
          </a:xfrm>
          <a:prstGeom prst="rect">
            <a:avLst/>
          </a:prstGeom>
          <a:noFill/>
        </p:spPr>
        <p:txBody>
          <a:bodyPr wrap="square">
            <a:spAutoFit/>
          </a:bodyPr>
          <a:lstStyle/>
          <a:p>
            <a:r>
              <a:rPr lang="en-US" dirty="0">
                <a:hlinkClick r:id="rId2">
                  <a:extLst>
                    <a:ext uri="{A12FA001-AC4F-418D-AE19-62706E023703}">
                      <ahyp:hlinkClr xmlns:ahyp="http://schemas.microsoft.com/office/drawing/2018/hyperlinkcolor" val="tx"/>
                    </a:ext>
                  </a:extLst>
                </a:hlinkClick>
              </a:rPr>
              <a:t>EER Diagram: Gym Management System</a:t>
            </a:r>
            <a:endParaRPr lang="en-US" dirty="0"/>
          </a:p>
        </p:txBody>
      </p:sp>
      <p:pic>
        <p:nvPicPr>
          <p:cNvPr id="13" name="Picture 12" descr="Diagram&#10;&#10;Description automatically generated">
            <a:extLst>
              <a:ext uri="{FF2B5EF4-FFF2-40B4-BE49-F238E27FC236}">
                <a16:creationId xmlns:a16="http://schemas.microsoft.com/office/drawing/2014/main" id="{0543A0C0-3FB3-3ECA-532A-C12B832DE92A}"/>
              </a:ext>
            </a:extLst>
          </p:cNvPr>
          <p:cNvPicPr>
            <a:picLocks noChangeAspect="1"/>
          </p:cNvPicPr>
          <p:nvPr/>
        </p:nvPicPr>
        <p:blipFill>
          <a:blip r:embed="rId3"/>
          <a:stretch>
            <a:fillRect/>
          </a:stretch>
        </p:blipFill>
        <p:spPr>
          <a:xfrm>
            <a:off x="231568" y="403759"/>
            <a:ext cx="11728861" cy="6454241"/>
          </a:xfrm>
          <a:prstGeom prst="rect">
            <a:avLst/>
          </a:prstGeom>
        </p:spPr>
      </p:pic>
    </p:spTree>
    <p:extLst>
      <p:ext uri="{BB962C8B-B14F-4D97-AF65-F5344CB8AC3E}">
        <p14:creationId xmlns:p14="http://schemas.microsoft.com/office/powerpoint/2010/main" val="1851192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1994A-B752-B38F-40CC-7E8BB8B3421F}"/>
              </a:ext>
            </a:extLst>
          </p:cNvPr>
          <p:cNvSpPr>
            <a:spLocks noGrp="1"/>
          </p:cNvSpPr>
          <p:nvPr>
            <p:ph type="title"/>
          </p:nvPr>
        </p:nvSpPr>
        <p:spPr>
          <a:xfrm>
            <a:off x="2384049" y="-23751"/>
            <a:ext cx="8596668" cy="1320800"/>
          </a:xfrm>
        </p:spPr>
        <p:txBody>
          <a:bodyPr>
            <a:normAutofit/>
          </a:bodyPr>
          <a:lstStyle/>
          <a:p>
            <a:r>
              <a:rPr lang="en-US" sz="2200" u="sng" dirty="0">
                <a:solidFill>
                  <a:schemeClr val="tx1"/>
                </a:solidFill>
              </a:rPr>
              <a:t>Conceptual Design: UML Class Diagram</a:t>
            </a:r>
          </a:p>
        </p:txBody>
      </p:sp>
      <p:pic>
        <p:nvPicPr>
          <p:cNvPr id="5" name="Picture 4">
            <a:extLst>
              <a:ext uri="{FF2B5EF4-FFF2-40B4-BE49-F238E27FC236}">
                <a16:creationId xmlns:a16="http://schemas.microsoft.com/office/drawing/2014/main" id="{05FEB851-7033-1D04-EF44-C1C8269DCC32}"/>
              </a:ext>
            </a:extLst>
          </p:cNvPr>
          <p:cNvPicPr>
            <a:picLocks noChangeAspect="1"/>
          </p:cNvPicPr>
          <p:nvPr/>
        </p:nvPicPr>
        <p:blipFill>
          <a:blip r:embed="rId3"/>
          <a:stretch>
            <a:fillRect/>
          </a:stretch>
        </p:blipFill>
        <p:spPr>
          <a:xfrm>
            <a:off x="1211283" y="400792"/>
            <a:ext cx="7433954" cy="6454239"/>
          </a:xfrm>
          <a:prstGeom prst="rect">
            <a:avLst/>
          </a:prstGeom>
        </p:spPr>
      </p:pic>
    </p:spTree>
    <p:extLst>
      <p:ext uri="{BB962C8B-B14F-4D97-AF65-F5344CB8AC3E}">
        <p14:creationId xmlns:p14="http://schemas.microsoft.com/office/powerpoint/2010/main" val="13626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2AAF8-0C2E-CC7B-5402-550073A265E3}"/>
              </a:ext>
            </a:extLst>
          </p:cNvPr>
          <p:cNvSpPr>
            <a:spLocks noGrp="1"/>
          </p:cNvSpPr>
          <p:nvPr>
            <p:ph type="title"/>
          </p:nvPr>
        </p:nvSpPr>
        <p:spPr/>
        <p:txBody>
          <a:bodyPr/>
          <a:lstStyle/>
          <a:p>
            <a:pPr algn="ctr"/>
            <a:r>
              <a:rPr lang="en-US" u="sng" dirty="0">
                <a:solidFill>
                  <a:schemeClr val="tx1"/>
                </a:solidFill>
              </a:rPr>
              <a:t>Relational Model</a:t>
            </a:r>
          </a:p>
        </p:txBody>
      </p:sp>
      <p:sp>
        <p:nvSpPr>
          <p:cNvPr id="3" name="Content Placeholder 2">
            <a:extLst>
              <a:ext uri="{FF2B5EF4-FFF2-40B4-BE49-F238E27FC236}">
                <a16:creationId xmlns:a16="http://schemas.microsoft.com/office/drawing/2014/main" id="{D9FCDEE6-C787-E9D5-BE05-9DDB6B5C5A9D}"/>
              </a:ext>
            </a:extLst>
          </p:cNvPr>
          <p:cNvSpPr>
            <a:spLocks noGrp="1"/>
          </p:cNvSpPr>
          <p:nvPr>
            <p:ph idx="1"/>
          </p:nvPr>
        </p:nvSpPr>
        <p:spPr>
          <a:xfrm>
            <a:off x="677334" y="1503403"/>
            <a:ext cx="8596668" cy="4744997"/>
          </a:xfrm>
        </p:spPr>
        <p:txBody>
          <a:bodyPr>
            <a:normAutofit/>
          </a:bodyPr>
          <a:lstStyle/>
          <a:p>
            <a:pPr marL="0" indent="0" algn="just">
              <a:buNone/>
            </a:pPr>
            <a:r>
              <a:rPr lang="en-US" sz="1600" i="1" dirty="0">
                <a:effectLst/>
                <a:latin typeface="Helvetica" pitchFamily="2" charset="0"/>
              </a:rPr>
              <a:t>Note – The primary keys are represented by bold font and the foreign keys are represented by italics font</a:t>
            </a:r>
          </a:p>
          <a:p>
            <a:r>
              <a:rPr lang="en-US" sz="1600" b="1" dirty="0">
                <a:effectLst/>
                <a:latin typeface="Times New Roman" panose="02020603050405020304" pitchFamily="18" charset="0"/>
              </a:rPr>
              <a:t>EQUIPMENT_SET </a:t>
            </a:r>
            <a:r>
              <a:rPr lang="en-US" sz="1600" dirty="0">
                <a:effectLst/>
                <a:latin typeface="Times New Roman" panose="02020603050405020304" pitchFamily="18" charset="0"/>
              </a:rPr>
              <a:t>(</a:t>
            </a:r>
            <a:r>
              <a:rPr lang="en-US" sz="1600" b="1" dirty="0">
                <a:effectLst/>
                <a:latin typeface="Times New Roman" panose="02020603050405020304" pitchFamily="18" charset="0"/>
              </a:rPr>
              <a:t>EquipmentSet_ID</a:t>
            </a:r>
            <a:r>
              <a:rPr lang="en-US" sz="1600" dirty="0">
                <a:effectLst/>
                <a:latin typeface="Times New Roman" panose="02020603050405020304" pitchFamily="18" charset="0"/>
              </a:rPr>
              <a:t>, EquipmentSet_Name) </a:t>
            </a:r>
          </a:p>
          <a:p>
            <a:r>
              <a:rPr lang="en-US" sz="1600" b="1" dirty="0">
                <a:effectLst/>
                <a:latin typeface="Times New Roman" panose="02020603050405020304" pitchFamily="18" charset="0"/>
              </a:rPr>
              <a:t>LOCKER </a:t>
            </a:r>
            <a:r>
              <a:rPr lang="en-US" sz="1600" dirty="0">
                <a:effectLst/>
                <a:latin typeface="Times New Roman" panose="02020603050405020304" pitchFamily="18" charset="0"/>
              </a:rPr>
              <a:t>(</a:t>
            </a:r>
            <a:r>
              <a:rPr lang="en-US" sz="1600" b="1" dirty="0">
                <a:effectLst/>
                <a:latin typeface="Times New Roman" panose="02020603050405020304" pitchFamily="18" charset="0"/>
              </a:rPr>
              <a:t>Locker_ID</a:t>
            </a:r>
            <a:r>
              <a:rPr lang="en-US" sz="1600" dirty="0">
                <a:effectLst/>
                <a:latin typeface="Times New Roman" panose="02020603050405020304" pitchFamily="18" charset="0"/>
              </a:rPr>
              <a:t>) </a:t>
            </a:r>
          </a:p>
          <a:p>
            <a:r>
              <a:rPr lang="en-US" sz="1600" b="1" dirty="0">
                <a:effectLst/>
                <a:latin typeface="Times New Roman" panose="02020603050405020304" pitchFamily="18" charset="0"/>
              </a:rPr>
              <a:t>MANAGER </a:t>
            </a:r>
            <a:r>
              <a:rPr lang="en-US" sz="1600" dirty="0">
                <a:effectLst/>
                <a:latin typeface="Times New Roman" panose="02020603050405020304" pitchFamily="18" charset="0"/>
              </a:rPr>
              <a:t>(</a:t>
            </a:r>
            <a:r>
              <a:rPr lang="en-US" sz="1600" b="1" dirty="0">
                <a:effectLst/>
                <a:latin typeface="Times New Roman" panose="02020603050405020304" pitchFamily="18" charset="0"/>
              </a:rPr>
              <a:t>Mangr_ID</a:t>
            </a:r>
            <a:r>
              <a:rPr lang="en-US" sz="1600" dirty="0">
                <a:effectLst/>
                <a:latin typeface="Times New Roman" panose="02020603050405020304" pitchFamily="18" charset="0"/>
              </a:rPr>
              <a:t>, Mangr_Name, Mangr_DOB, Mangr_PhoneNumber, Mangr_Email, Mangr_Salary, Mangr_Address) </a:t>
            </a:r>
          </a:p>
          <a:p>
            <a:r>
              <a:rPr lang="en-US" sz="1600" b="1" dirty="0">
                <a:effectLst/>
                <a:latin typeface="Times New Roman" panose="02020603050405020304" pitchFamily="18" charset="0"/>
              </a:rPr>
              <a:t>FINANCE_DEPARTMENT </a:t>
            </a:r>
            <a:r>
              <a:rPr lang="en-US" sz="1600" dirty="0">
                <a:effectLst/>
                <a:latin typeface="Times New Roman" panose="02020603050405020304" pitchFamily="18" charset="0"/>
              </a:rPr>
              <a:t>(</a:t>
            </a:r>
            <a:r>
              <a:rPr lang="en-US" sz="1600" b="1" dirty="0">
                <a:effectLst/>
                <a:latin typeface="Times New Roman" panose="02020603050405020304" pitchFamily="18" charset="0"/>
              </a:rPr>
              <a:t>FD_Emp_ID</a:t>
            </a:r>
            <a:r>
              <a:rPr lang="en-US" sz="1600" dirty="0">
                <a:effectLst/>
                <a:latin typeface="Times New Roman" panose="02020603050405020304" pitchFamily="18" charset="0"/>
              </a:rPr>
              <a:t>, FD_Emp_Name, FD_Emp_DOB, FD_Emp_PhoneNumber, FD_Emp_Email, FD_Emp_Address, </a:t>
            </a:r>
            <a:r>
              <a:rPr lang="en-US" sz="1600" i="1" dirty="0">
                <a:effectLst/>
                <a:latin typeface="Times New Roman" panose="02020603050405020304" pitchFamily="18" charset="0"/>
              </a:rPr>
              <a:t>Mangr_ID</a:t>
            </a:r>
            <a:r>
              <a:rPr lang="en-US" sz="1600" dirty="0">
                <a:effectLst/>
                <a:latin typeface="Times New Roman" panose="02020603050405020304" pitchFamily="18" charset="0"/>
              </a:rPr>
              <a:t>)</a:t>
            </a:r>
            <a:br>
              <a:rPr lang="en-US" sz="1600" dirty="0">
                <a:effectLst/>
                <a:latin typeface="Times New Roman" panose="02020603050405020304" pitchFamily="18" charset="0"/>
              </a:rPr>
            </a:br>
            <a:r>
              <a:rPr lang="en-US" sz="1600" dirty="0">
                <a:effectLst/>
                <a:latin typeface="Times New Roman" panose="02020603050405020304" pitchFamily="18" charset="0"/>
              </a:rPr>
              <a:t>where Mangr_ID refers to Mangr_ID taken from MANAGER table, NOT NULL </a:t>
            </a:r>
          </a:p>
          <a:p>
            <a:r>
              <a:rPr lang="en-US" sz="1600" b="1" dirty="0">
                <a:effectLst/>
                <a:latin typeface="Times New Roman" panose="02020603050405020304" pitchFamily="18" charset="0"/>
              </a:rPr>
              <a:t>NUTRITIONIST </a:t>
            </a:r>
            <a:r>
              <a:rPr lang="en-US" sz="1600" dirty="0">
                <a:effectLst/>
                <a:latin typeface="Times New Roman" panose="02020603050405020304" pitchFamily="18" charset="0"/>
              </a:rPr>
              <a:t>(</a:t>
            </a:r>
            <a:r>
              <a:rPr lang="en-US" sz="1600" b="1" dirty="0">
                <a:effectLst/>
                <a:latin typeface="Times New Roman" panose="02020603050405020304" pitchFamily="18" charset="0"/>
              </a:rPr>
              <a:t>N_ID</a:t>
            </a:r>
            <a:r>
              <a:rPr lang="en-US" sz="1600" dirty="0">
                <a:effectLst/>
                <a:latin typeface="Times New Roman" panose="02020603050405020304" pitchFamily="18" charset="0"/>
              </a:rPr>
              <a:t>, N_Name, N_DOB, N_PhoneNumber, N_Email, N_Salary, N_Address, </a:t>
            </a:r>
            <a:r>
              <a:rPr lang="en-US" sz="1600" i="1" dirty="0">
                <a:effectLst/>
                <a:latin typeface="Times New Roman" panose="02020603050405020304" pitchFamily="18" charset="0"/>
              </a:rPr>
              <a:t>Locker_ID</a:t>
            </a:r>
            <a:r>
              <a:rPr lang="en-US" sz="1600" dirty="0">
                <a:effectLst/>
                <a:latin typeface="Times New Roman" panose="02020603050405020304" pitchFamily="18" charset="0"/>
              </a:rPr>
              <a:t>, </a:t>
            </a:r>
            <a:r>
              <a:rPr lang="en-US" sz="1600" i="1" dirty="0">
                <a:effectLst/>
                <a:latin typeface="Times New Roman" panose="02020603050405020304" pitchFamily="18" charset="0"/>
              </a:rPr>
              <a:t>FD_Emp_ID</a:t>
            </a:r>
            <a:r>
              <a:rPr lang="en-US" sz="1600" dirty="0">
                <a:effectLst/>
                <a:latin typeface="Times New Roman" panose="02020603050405020304" pitchFamily="18" charset="0"/>
              </a:rPr>
              <a:t>, </a:t>
            </a:r>
            <a:r>
              <a:rPr lang="en-US" sz="1600" i="1" dirty="0">
                <a:effectLst/>
                <a:latin typeface="Times New Roman" panose="02020603050405020304" pitchFamily="18" charset="0"/>
              </a:rPr>
              <a:t>Mangr_ID</a:t>
            </a:r>
            <a:r>
              <a:rPr lang="en-US" sz="1600" dirty="0">
                <a:effectLst/>
                <a:latin typeface="Times New Roman" panose="02020603050405020304" pitchFamily="18" charset="0"/>
              </a:rPr>
              <a:t>) </a:t>
            </a:r>
          </a:p>
          <a:p>
            <a:pPr marL="0" indent="0">
              <a:buNone/>
            </a:pPr>
            <a:r>
              <a:rPr lang="en-US" sz="1600" dirty="0">
                <a:effectLst/>
                <a:latin typeface="Times New Roman" panose="02020603050405020304" pitchFamily="18" charset="0"/>
              </a:rPr>
              <a:t>      where Locker_ID refers to Locker_ID taken from LOCKER table, NULL ALLOWED, </a:t>
            </a:r>
          </a:p>
          <a:p>
            <a:pPr marL="0" indent="0">
              <a:buNone/>
            </a:pPr>
            <a:r>
              <a:rPr lang="en-US" sz="1600" dirty="0">
                <a:effectLst/>
                <a:latin typeface="Times New Roman" panose="02020603050405020304" pitchFamily="18" charset="0"/>
              </a:rPr>
              <a:t>      FD_Emp_ID refers to FD_Emp_ID from FINANCE_DEPARTMENT table, NOT NULL,</a:t>
            </a:r>
          </a:p>
          <a:p>
            <a:pPr marL="0" indent="0">
              <a:buNone/>
            </a:pPr>
            <a:r>
              <a:rPr lang="en-US" sz="1600" dirty="0">
                <a:effectLst/>
                <a:latin typeface="Times New Roman" panose="02020603050405020304" pitchFamily="18" charset="0"/>
              </a:rPr>
              <a:t>      Mangr_ID refers to Mangr_ID taken from MANAGER table, NOT NULL </a:t>
            </a:r>
          </a:p>
          <a:p>
            <a:endParaRPr lang="en-US" dirty="0">
              <a:effectLst/>
              <a:latin typeface="Times New Roman" panose="02020603050405020304" pitchFamily="18" charset="0"/>
            </a:endParaRPr>
          </a:p>
          <a:p>
            <a:endParaRPr lang="en-US" dirty="0">
              <a:effectLst/>
              <a:latin typeface="Times New Roman" panose="02020603050405020304" pitchFamily="18" charset="0"/>
            </a:endParaRPr>
          </a:p>
          <a:p>
            <a:pPr marL="0" indent="0" algn="just">
              <a:buNone/>
            </a:pPr>
            <a:endParaRPr lang="en-US" b="1" dirty="0">
              <a:latin typeface="Helvetica" pitchFamily="2" charset="0"/>
            </a:endParaRPr>
          </a:p>
          <a:p>
            <a:pPr marL="0" indent="0" algn="just">
              <a:buNone/>
            </a:pPr>
            <a:endParaRPr lang="en-US" dirty="0"/>
          </a:p>
        </p:txBody>
      </p:sp>
    </p:spTree>
    <p:extLst>
      <p:ext uri="{BB962C8B-B14F-4D97-AF65-F5344CB8AC3E}">
        <p14:creationId xmlns:p14="http://schemas.microsoft.com/office/powerpoint/2010/main" val="3310791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6DE0A4-A9F5-B9C7-B6BC-F575B364C554}"/>
              </a:ext>
            </a:extLst>
          </p:cNvPr>
          <p:cNvSpPr>
            <a:spLocks noGrp="1"/>
          </p:cNvSpPr>
          <p:nvPr>
            <p:ph idx="1"/>
          </p:nvPr>
        </p:nvSpPr>
        <p:spPr>
          <a:xfrm>
            <a:off x="387966" y="686111"/>
            <a:ext cx="9438940" cy="5485777"/>
          </a:xfrm>
        </p:spPr>
        <p:txBody>
          <a:bodyPr>
            <a:normAutofit/>
          </a:bodyPr>
          <a:lstStyle/>
          <a:p>
            <a:pPr marL="0" indent="0">
              <a:buNone/>
            </a:pPr>
            <a:endParaRPr lang="en-US" sz="1500" dirty="0">
              <a:effectLst/>
              <a:latin typeface="Times New Roman" panose="02020603050405020304" pitchFamily="18" charset="0"/>
            </a:endParaRPr>
          </a:p>
          <a:p>
            <a:pPr algn="just"/>
            <a:r>
              <a:rPr lang="en-US" sz="1500" b="1" dirty="0">
                <a:effectLst/>
                <a:latin typeface="Times New Roman" panose="02020603050405020304" pitchFamily="18" charset="0"/>
              </a:rPr>
              <a:t>PERSONAL_TRAINER </a:t>
            </a:r>
            <a:r>
              <a:rPr lang="en-US" sz="1500" dirty="0">
                <a:effectLst/>
                <a:latin typeface="Times New Roman" panose="02020603050405020304" pitchFamily="18" charset="0"/>
              </a:rPr>
              <a:t>(</a:t>
            </a:r>
            <a:r>
              <a:rPr lang="en-US" sz="1500" b="1" dirty="0">
                <a:effectLst/>
                <a:latin typeface="Times New Roman" panose="02020603050405020304" pitchFamily="18" charset="0"/>
              </a:rPr>
              <a:t>PT_ID</a:t>
            </a:r>
            <a:r>
              <a:rPr lang="en-US" sz="1500" dirty="0">
                <a:effectLst/>
                <a:latin typeface="Times New Roman" panose="02020603050405020304" pitchFamily="18" charset="0"/>
              </a:rPr>
              <a:t>, PT_Name, PT_DOB, PT_PhoneNumber, PT_Email, PT_Salary, PT_Address, </a:t>
            </a:r>
            <a:r>
              <a:rPr lang="en-US" sz="1500" i="1" dirty="0">
                <a:effectLst/>
                <a:latin typeface="Times New Roman" panose="02020603050405020304" pitchFamily="18" charset="0"/>
              </a:rPr>
              <a:t>Locker_ID</a:t>
            </a:r>
            <a:r>
              <a:rPr lang="en-US" sz="1500" dirty="0">
                <a:effectLst/>
                <a:latin typeface="Times New Roman" panose="02020603050405020304" pitchFamily="18" charset="0"/>
              </a:rPr>
              <a:t>, </a:t>
            </a:r>
            <a:r>
              <a:rPr lang="en-US" sz="1500" i="1" dirty="0">
                <a:effectLst/>
                <a:latin typeface="Times New Roman" panose="02020603050405020304" pitchFamily="18" charset="0"/>
              </a:rPr>
              <a:t>FD_Emp_ID</a:t>
            </a:r>
            <a:r>
              <a:rPr lang="en-US" sz="1500" dirty="0">
                <a:effectLst/>
                <a:latin typeface="Times New Roman" panose="02020603050405020304" pitchFamily="18" charset="0"/>
              </a:rPr>
              <a:t>, </a:t>
            </a:r>
            <a:r>
              <a:rPr lang="en-US" sz="1500" i="1" dirty="0">
                <a:effectLst/>
                <a:latin typeface="Times New Roman" panose="02020603050405020304" pitchFamily="18" charset="0"/>
              </a:rPr>
              <a:t>Mangr_ID</a:t>
            </a:r>
            <a:r>
              <a:rPr lang="en-US" sz="1500" dirty="0">
                <a:effectLst/>
                <a:latin typeface="Times New Roman" panose="02020603050405020304" pitchFamily="18" charset="0"/>
              </a:rPr>
              <a:t>) </a:t>
            </a:r>
          </a:p>
          <a:p>
            <a:pPr marL="0" indent="0" algn="just">
              <a:buNone/>
            </a:pPr>
            <a:r>
              <a:rPr lang="en-US" sz="1500" dirty="0">
                <a:effectLst/>
                <a:latin typeface="Times New Roman" panose="02020603050405020304" pitchFamily="18" charset="0"/>
              </a:rPr>
              <a:t>        where Locker_ID refers to Locker_ID taken from LOCKER table, NULL ALLOWED,</a:t>
            </a:r>
          </a:p>
          <a:p>
            <a:pPr marL="0" indent="0" algn="just">
              <a:buNone/>
            </a:pPr>
            <a:r>
              <a:rPr lang="en-US" sz="1500" dirty="0">
                <a:effectLst/>
                <a:latin typeface="Times New Roman" panose="02020603050405020304" pitchFamily="18" charset="0"/>
              </a:rPr>
              <a:t>        FD_Emp_ID refers to FD_Emp_ID taken from FINANCE_DEPARTMENT table, NOT NULL </a:t>
            </a:r>
          </a:p>
          <a:p>
            <a:pPr marL="0" indent="0" algn="just">
              <a:buNone/>
            </a:pPr>
            <a:r>
              <a:rPr lang="en-US" sz="1500" dirty="0">
                <a:effectLst/>
                <a:latin typeface="Times New Roman" panose="02020603050405020304" pitchFamily="18" charset="0"/>
              </a:rPr>
              <a:t>        Mangr_ID refers to Mangr_ID taken from MANAGER table, NOT NULL </a:t>
            </a:r>
          </a:p>
          <a:p>
            <a:pPr marL="0" indent="0" algn="just">
              <a:buNone/>
            </a:pPr>
            <a:endParaRPr lang="en-US" sz="1500" dirty="0">
              <a:effectLst/>
              <a:latin typeface="Helvetica" pitchFamily="2" charset="0"/>
            </a:endParaRPr>
          </a:p>
          <a:p>
            <a:pPr algn="just"/>
            <a:r>
              <a:rPr lang="en-US" sz="1500" b="1" dirty="0">
                <a:effectLst/>
                <a:latin typeface="Times New Roman" panose="02020603050405020304" pitchFamily="18" charset="0"/>
              </a:rPr>
              <a:t>MEMBER </a:t>
            </a:r>
            <a:r>
              <a:rPr lang="en-US" sz="1500" dirty="0">
                <a:effectLst/>
                <a:latin typeface="Times New Roman" panose="02020603050405020304" pitchFamily="18" charset="0"/>
              </a:rPr>
              <a:t>(</a:t>
            </a:r>
            <a:r>
              <a:rPr lang="en-US" sz="1500" b="1" dirty="0">
                <a:effectLst/>
                <a:latin typeface="Times New Roman" panose="02020603050405020304" pitchFamily="18" charset="0"/>
              </a:rPr>
              <a:t>Mem_ID</a:t>
            </a:r>
            <a:r>
              <a:rPr lang="en-US" sz="1500" dirty="0">
                <a:effectLst/>
                <a:latin typeface="Times New Roman" panose="02020603050405020304" pitchFamily="18" charset="0"/>
              </a:rPr>
              <a:t>, Mem_Name, Mem_DOB, Mem_PhoneNumber, Mem_Email, Mem_Fees, Mem_Address, </a:t>
            </a:r>
            <a:r>
              <a:rPr lang="en-US" sz="1500" i="1" dirty="0">
                <a:effectLst/>
                <a:latin typeface="Times New Roman" panose="02020603050405020304" pitchFamily="18" charset="0"/>
              </a:rPr>
              <a:t>Locker_ID</a:t>
            </a:r>
            <a:r>
              <a:rPr lang="en-US" sz="1500" dirty="0">
                <a:effectLst/>
                <a:latin typeface="Times New Roman" panose="02020603050405020304" pitchFamily="18" charset="0"/>
              </a:rPr>
              <a:t>, </a:t>
            </a:r>
            <a:r>
              <a:rPr lang="en-US" sz="1500" i="1" dirty="0">
                <a:effectLst/>
                <a:latin typeface="Times New Roman" panose="02020603050405020304" pitchFamily="18" charset="0"/>
              </a:rPr>
              <a:t>PT_ID</a:t>
            </a:r>
            <a:r>
              <a:rPr lang="en-US" sz="1500" dirty="0">
                <a:effectLst/>
                <a:latin typeface="Times New Roman" panose="02020603050405020304" pitchFamily="18" charset="0"/>
              </a:rPr>
              <a:t>, </a:t>
            </a:r>
            <a:r>
              <a:rPr lang="en-US" sz="1500" i="1" dirty="0">
                <a:effectLst/>
                <a:latin typeface="Times New Roman" panose="02020603050405020304" pitchFamily="18" charset="0"/>
              </a:rPr>
              <a:t>N_ID</a:t>
            </a:r>
            <a:r>
              <a:rPr lang="en-US" sz="1500" dirty="0">
                <a:effectLst/>
                <a:latin typeface="Times New Roman" panose="02020603050405020304" pitchFamily="18" charset="0"/>
              </a:rPr>
              <a:t>, </a:t>
            </a:r>
            <a:r>
              <a:rPr lang="en-US" sz="1500" i="1" dirty="0">
                <a:effectLst/>
                <a:latin typeface="Times New Roman" panose="02020603050405020304" pitchFamily="18" charset="0"/>
              </a:rPr>
              <a:t>EquipmentSet_ID</a:t>
            </a:r>
            <a:r>
              <a:rPr lang="en-US" sz="1500" dirty="0">
                <a:effectLst/>
                <a:latin typeface="Times New Roman" panose="02020603050405020304" pitchFamily="18" charset="0"/>
              </a:rPr>
              <a:t>, </a:t>
            </a:r>
            <a:r>
              <a:rPr lang="en-US" sz="1500" i="1" dirty="0">
                <a:effectLst/>
                <a:latin typeface="Times New Roman" panose="02020603050405020304" pitchFamily="18" charset="0"/>
              </a:rPr>
              <a:t>FD_Emp_ID</a:t>
            </a:r>
            <a:r>
              <a:rPr lang="en-US" sz="1500" dirty="0">
                <a:effectLst/>
                <a:latin typeface="Times New Roman" panose="02020603050405020304" pitchFamily="18" charset="0"/>
              </a:rPr>
              <a:t>) </a:t>
            </a:r>
          </a:p>
          <a:p>
            <a:pPr marL="0" indent="0" algn="just">
              <a:buNone/>
            </a:pPr>
            <a:r>
              <a:rPr lang="en-US" sz="1500" dirty="0">
                <a:latin typeface="Times New Roman" panose="02020603050405020304" pitchFamily="18" charset="0"/>
              </a:rPr>
              <a:t>         w</a:t>
            </a:r>
            <a:r>
              <a:rPr lang="en-US" sz="1500" dirty="0">
                <a:effectLst/>
                <a:latin typeface="Times New Roman" panose="02020603050405020304" pitchFamily="18" charset="0"/>
              </a:rPr>
              <a:t>here</a:t>
            </a:r>
            <a:r>
              <a:rPr lang="en-US" sz="1500" dirty="0">
                <a:latin typeface="Times New Roman" panose="02020603050405020304" pitchFamily="18" charset="0"/>
              </a:rPr>
              <a:t> </a:t>
            </a:r>
            <a:r>
              <a:rPr lang="en-US" sz="1500" dirty="0">
                <a:effectLst/>
                <a:latin typeface="Times New Roman" panose="02020603050405020304" pitchFamily="18" charset="0"/>
              </a:rPr>
              <a:t>Locker_ID refers to Locker_ID taken from LOCKER table, NULL ALLOWED, </a:t>
            </a:r>
          </a:p>
          <a:p>
            <a:pPr marL="0" indent="0" algn="just">
              <a:buNone/>
            </a:pPr>
            <a:r>
              <a:rPr lang="en-US" sz="1500" dirty="0">
                <a:effectLst/>
                <a:latin typeface="Times New Roman" panose="02020603050405020304" pitchFamily="18" charset="0"/>
              </a:rPr>
              <a:t>         PT_ID refers to PT_ID taken from PERSONAL_TRAINER table, NULL ALLOWED, </a:t>
            </a:r>
          </a:p>
          <a:p>
            <a:pPr marL="0" indent="0" algn="just">
              <a:buNone/>
            </a:pPr>
            <a:r>
              <a:rPr lang="en-US" sz="1500" dirty="0">
                <a:effectLst/>
                <a:latin typeface="Times New Roman" panose="02020603050405020304" pitchFamily="18" charset="0"/>
              </a:rPr>
              <a:t>         N_ID refers to N_ID taken from NUTRITIONIST table, NULL ALLOWED, </a:t>
            </a:r>
          </a:p>
          <a:p>
            <a:pPr marL="0" indent="0" algn="just">
              <a:buNone/>
            </a:pPr>
            <a:r>
              <a:rPr lang="en-US" sz="1500" dirty="0">
                <a:effectLst/>
                <a:latin typeface="Times New Roman" panose="02020603050405020304" pitchFamily="18" charset="0"/>
              </a:rPr>
              <a:t>         EquipmentSet_ID refers to EquipmentSet_ID taken from EQUIPMENT_SET table, NOT NULL,</a:t>
            </a:r>
          </a:p>
          <a:p>
            <a:pPr marL="0" indent="0" algn="just">
              <a:buNone/>
            </a:pPr>
            <a:r>
              <a:rPr lang="en-US" sz="1500" dirty="0">
                <a:effectLst/>
                <a:latin typeface="Times New Roman" panose="02020603050405020304" pitchFamily="18" charset="0"/>
              </a:rPr>
              <a:t>         FD_Emp_ID refers to FD_Emp_ID taken from FINANCE_DEPARTMENT table, NOT NULL </a:t>
            </a:r>
          </a:p>
          <a:p>
            <a:pPr marL="0" indent="0" algn="just">
              <a:buNone/>
            </a:pPr>
            <a:endParaRPr lang="en-US" dirty="0">
              <a:effectLst/>
              <a:latin typeface="Times New Roman" panose="02020603050405020304" pitchFamily="18" charset="0"/>
            </a:endParaRPr>
          </a:p>
          <a:p>
            <a:pPr marL="0" indent="0">
              <a:buNone/>
            </a:pPr>
            <a:endParaRPr lang="en-US" dirty="0">
              <a:effectLst/>
              <a:latin typeface="Times New Roman" panose="02020603050405020304" pitchFamily="18" charset="0"/>
            </a:endParaRPr>
          </a:p>
          <a:p>
            <a:pPr marL="0" indent="0">
              <a:buNone/>
            </a:pPr>
            <a:endParaRPr lang="en-US" dirty="0">
              <a:effectLst/>
              <a:latin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872751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69423-4742-0BAB-EDB2-D10371825B73}"/>
              </a:ext>
            </a:extLst>
          </p:cNvPr>
          <p:cNvSpPr>
            <a:spLocks noGrp="1"/>
          </p:cNvSpPr>
          <p:nvPr>
            <p:ph type="title"/>
          </p:nvPr>
        </p:nvSpPr>
        <p:spPr>
          <a:xfrm>
            <a:off x="3814074" y="2768600"/>
            <a:ext cx="8596668" cy="1320800"/>
          </a:xfrm>
        </p:spPr>
        <p:txBody>
          <a:bodyPr/>
          <a:lstStyle/>
          <a:p>
            <a:r>
              <a:rPr lang="en-US" dirty="0">
                <a:solidFill>
                  <a:schemeClr val="tx1"/>
                </a:solidFill>
              </a:rPr>
              <a:t>MySQL Demo</a:t>
            </a:r>
          </a:p>
        </p:txBody>
      </p:sp>
    </p:spTree>
    <p:extLst>
      <p:ext uri="{BB962C8B-B14F-4D97-AF65-F5344CB8AC3E}">
        <p14:creationId xmlns:p14="http://schemas.microsoft.com/office/powerpoint/2010/main" val="12489704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1342</TotalTime>
  <Words>820</Words>
  <Application>Microsoft Macintosh PowerPoint</Application>
  <PresentationFormat>Widescreen</PresentationFormat>
  <Paragraphs>53</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Footlight MT Light</vt:lpstr>
      <vt:lpstr>Helvetica</vt:lpstr>
      <vt:lpstr>Times New Roman</vt:lpstr>
      <vt:lpstr>Trebuchet MS</vt:lpstr>
      <vt:lpstr>Wingdings 3</vt:lpstr>
      <vt:lpstr>Facet</vt:lpstr>
      <vt:lpstr> IE 6700: Data Management for Analytics  DMA Project: GYM MANAGEMENT SYSTEM</vt:lpstr>
      <vt:lpstr>Problem Definition</vt:lpstr>
      <vt:lpstr>PowerPoint Presentation</vt:lpstr>
      <vt:lpstr>Requirements</vt:lpstr>
      <vt:lpstr>Conceptual Design: EER Diagram</vt:lpstr>
      <vt:lpstr>Conceptual Design: UML Class Diagram</vt:lpstr>
      <vt:lpstr>Relational Model</vt:lpstr>
      <vt:lpstr>PowerPoint Presentation</vt:lpstr>
      <vt:lpstr>MySQL Demo</vt:lpstr>
      <vt:lpstr>NoSQL Demo</vt:lpstr>
      <vt:lpstr>Application Demo in Python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DMA Project Demo: GYM MANAGEMENT SYSTEM</dc:title>
  <dc:creator>Vinay Sridhar</dc:creator>
  <cp:lastModifiedBy>Vinay Sridhar</cp:lastModifiedBy>
  <cp:revision>32</cp:revision>
  <dcterms:created xsi:type="dcterms:W3CDTF">2022-12-06T21:25:09Z</dcterms:created>
  <dcterms:modified xsi:type="dcterms:W3CDTF">2022-12-08T20:05:48Z</dcterms:modified>
</cp:coreProperties>
</file>