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300" r:id="rId5"/>
    <p:sldId id="264" r:id="rId6"/>
    <p:sldId id="267" r:id="rId7"/>
    <p:sldId id="260" r:id="rId8"/>
    <p:sldId id="262" r:id="rId9"/>
    <p:sldId id="303" r:id="rId10"/>
    <p:sldId id="304" r:id="rId11"/>
    <p:sldId id="299" r:id="rId12"/>
    <p:sldId id="301" r:id="rId13"/>
    <p:sldId id="269" r:id="rId14"/>
    <p:sldId id="270" r:id="rId15"/>
    <p:sldId id="306" r:id="rId16"/>
    <p:sldId id="305" r:id="rId17"/>
    <p:sldId id="277" r:id="rId18"/>
    <p:sldId id="278" r:id="rId19"/>
    <p:sldId id="279" r:id="rId20"/>
    <p:sldId id="280" r:id="rId21"/>
    <p:sldId id="281"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p:scale>
          <a:sx n="76" d="100"/>
          <a:sy n="76" d="100"/>
        </p:scale>
        <p:origin x="-414"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a:xfrm>
            <a:off x="2416500" y="329307"/>
            <a:ext cx="4973915" cy="309201"/>
          </a:xfrm>
        </p:spPr>
        <p:txBody>
          <a:bodyPr/>
          <a:lstStyle/>
          <a:p>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1BD9060D-F6AA-416D-B750-7F304398B201}" type="slidenum">
              <a:rPr lang="en-IN" smtClean="0"/>
              <a:t>‹#›</a:t>
            </a:fld>
            <a:endParaRPr lang="en-IN"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2953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302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20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1572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BD9060D-F6AA-416D-B750-7F304398B201}" type="slidenum">
              <a:rPr lang="en-IN" smtClean="0"/>
              <a:t>‹#›</a:t>
            </a:fld>
            <a:endParaRPr lang="en-IN"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666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2060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BD9060D-F6AA-416D-B750-7F304398B201}" type="slidenum">
              <a:rPr lang="en-IN" smtClean="0"/>
              <a:t>‹#›</a:t>
            </a:fld>
            <a:endParaRPr lang="en-IN"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9124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BD9060D-F6AA-416D-B750-7F304398B201}" type="slidenum">
              <a:rPr lang="en-IN" smtClean="0"/>
              <a:t>‹#›</a:t>
            </a:fld>
            <a:endParaRPr lang="en-IN"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115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BD9060D-F6AA-416D-B750-7F304398B201}" type="slidenum">
              <a:rPr lang="en-IN" smtClean="0"/>
              <a:t>‹#›</a:t>
            </a:fld>
            <a:endParaRPr lang="en-IN" dirty="0"/>
          </a:p>
        </p:txBody>
      </p:sp>
    </p:spTree>
    <p:extLst>
      <p:ext uri="{BB962C8B-B14F-4D97-AF65-F5344CB8AC3E}">
        <p14:creationId xmlns:p14="http://schemas.microsoft.com/office/powerpoint/2010/main" val="3532975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59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6FB127A-AE6A-44C2-BCF1-2C966EA63ABB}" type="datetimeFigureOut">
              <a:rPr lang="en-IN" smtClean="0"/>
              <a:t>28-09-2021</a:t>
            </a:fld>
            <a:endParaRPr lang="en-IN" dirty="0"/>
          </a:p>
        </p:txBody>
      </p:sp>
      <p:sp>
        <p:nvSpPr>
          <p:cNvPr id="6" name="Footer Placeholder 5"/>
          <p:cNvSpPr>
            <a:spLocks noGrp="1"/>
          </p:cNvSpPr>
          <p:nvPr>
            <p:ph type="ftr" sz="quarter" idx="11"/>
          </p:nvPr>
        </p:nvSpPr>
        <p:spPr>
          <a:xfrm>
            <a:off x="1447382" y="318640"/>
            <a:ext cx="5541004" cy="320931"/>
          </a:xfrm>
        </p:spPr>
        <p:txBody>
          <a:bodyPr/>
          <a:lstStyle/>
          <a:p>
            <a:endParaRPr lang="en-IN" dirty="0"/>
          </a:p>
        </p:txBody>
      </p:sp>
      <p:sp>
        <p:nvSpPr>
          <p:cNvPr id="7" name="Slide Number Placeholder 6"/>
          <p:cNvSpPr>
            <a:spLocks noGrp="1"/>
          </p:cNvSpPr>
          <p:nvPr>
            <p:ph type="sldNum" sz="quarter" idx="12"/>
          </p:nvPr>
        </p:nvSpPr>
        <p:spPr/>
        <p:txBody>
          <a:bodyPr/>
          <a:lstStyle/>
          <a:p>
            <a:fld id="{1BD9060D-F6AA-416D-B750-7F304398B201}" type="slidenum">
              <a:rPr lang="en-IN" smtClean="0"/>
              <a:t>‹#›</a:t>
            </a:fld>
            <a:endParaRPr lang="en-IN"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526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6FB127A-AE6A-44C2-BCF1-2C966EA63ABB}" type="datetimeFigureOut">
              <a:rPr lang="en-IN" smtClean="0"/>
              <a:t>28-09-2021</a:t>
            </a:fld>
            <a:endParaRPr lang="en-IN"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D9060D-F6AA-416D-B750-7F304398B201}" type="slidenum">
              <a:rPr lang="en-IN" smtClean="0"/>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575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C21C2-87BC-4E89-8410-7C542D126DC6}"/>
              </a:ext>
            </a:extLst>
          </p:cNvPr>
          <p:cNvSpPr>
            <a:spLocks noGrp="1"/>
          </p:cNvSpPr>
          <p:nvPr>
            <p:ph type="ctrTitle"/>
          </p:nvPr>
        </p:nvSpPr>
        <p:spPr>
          <a:xfrm>
            <a:off x="2558456" y="441373"/>
            <a:ext cx="8299938" cy="2541431"/>
          </a:xfrm>
        </p:spPr>
        <p:txBody>
          <a:bodyPr>
            <a:normAutofit/>
          </a:bodyPr>
          <a:lstStyle/>
          <a:p>
            <a:r>
              <a:rPr lang="en-IN" sz="3600" b="1" u="sng" dirty="0">
                <a:latin typeface="Bahnschrift" panose="020B0502040204020203" pitchFamily="34" charset="0"/>
                <a:cs typeface="Times New Roman" panose="02020603050405020304" pitchFamily="18" charset="0"/>
              </a:rPr>
              <a:t>Intelligent access CONTROL SYSTEM FOR SAFETY CRITICAL AREAS IN </a:t>
            </a:r>
            <a:r>
              <a:rPr lang="en-IN" sz="3600" b="1" u="sng" dirty="0" smtClean="0">
                <a:latin typeface="Bahnschrift" panose="020B0502040204020203" pitchFamily="34" charset="0"/>
                <a:cs typeface="Times New Roman" panose="02020603050405020304" pitchFamily="18" charset="0"/>
              </a:rPr>
              <a:t>INDUSTRIES</a:t>
            </a:r>
            <a:endParaRPr lang="en-IN" sz="3600" b="1" u="sng" dirty="0">
              <a:latin typeface="Bahnschrift" panose="020B0502040204020203"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3D11DCF-4AF8-432B-81D1-32A0FB48E835}"/>
              </a:ext>
            </a:extLst>
          </p:cNvPr>
          <p:cNvSpPr txBox="1"/>
          <p:nvPr/>
        </p:nvSpPr>
        <p:spPr>
          <a:xfrm>
            <a:off x="2558456" y="3775449"/>
            <a:ext cx="8299938" cy="2215991"/>
          </a:xfrm>
          <a:prstGeom prst="rect">
            <a:avLst/>
          </a:prstGeom>
          <a:noFill/>
        </p:spPr>
        <p:txBody>
          <a:bodyPr wrap="square" rtlCol="0">
            <a:spAutoFit/>
          </a:bodyPr>
          <a:lstStyle/>
          <a:p>
            <a:r>
              <a:rPr lang="en-IN" sz="3000" b="1" dirty="0">
                <a:solidFill>
                  <a:srgbClr val="002060"/>
                </a:solidFill>
                <a:latin typeface="Bahnschrift" panose="020B0502040204020203" pitchFamily="34" charset="0"/>
                <a:cs typeface="Times New Roman" panose="02020603050405020304" pitchFamily="18" charset="0"/>
              </a:rPr>
              <a:t>S Vinay </a:t>
            </a:r>
            <a:endParaRPr lang="en-IN" sz="3000" b="1" dirty="0" smtClean="0">
              <a:solidFill>
                <a:srgbClr val="002060"/>
              </a:solidFill>
              <a:latin typeface="Bahnschrift" panose="020B0502040204020203" pitchFamily="34" charset="0"/>
              <a:cs typeface="Times New Roman" panose="02020603050405020304" pitchFamily="18" charset="0"/>
            </a:endParaRPr>
          </a:p>
          <a:p>
            <a:r>
              <a:rPr lang="en-IN" sz="3000" b="1" dirty="0" smtClean="0">
                <a:solidFill>
                  <a:srgbClr val="002060"/>
                </a:solidFill>
                <a:latin typeface="Bahnschrift" panose="020B0502040204020203" pitchFamily="34" charset="0"/>
                <a:cs typeface="Times New Roman" panose="02020603050405020304" pitchFamily="18" charset="0"/>
              </a:rPr>
              <a:t>Vanka </a:t>
            </a:r>
            <a:r>
              <a:rPr lang="en-IN" sz="3000" b="1" dirty="0">
                <a:solidFill>
                  <a:srgbClr val="002060"/>
                </a:solidFill>
                <a:latin typeface="Bahnschrift" panose="020B0502040204020203" pitchFamily="34" charset="0"/>
                <a:cs typeface="Times New Roman" panose="02020603050405020304" pitchFamily="18" charset="0"/>
              </a:rPr>
              <a:t>Hari Janardhan </a:t>
            </a:r>
            <a:endParaRPr lang="en-IN" sz="3000" b="1" dirty="0" smtClean="0">
              <a:solidFill>
                <a:srgbClr val="002060"/>
              </a:solidFill>
              <a:latin typeface="Bahnschrift" panose="020B0502040204020203" pitchFamily="34" charset="0"/>
              <a:cs typeface="Times New Roman" panose="02020603050405020304" pitchFamily="18" charset="0"/>
            </a:endParaRPr>
          </a:p>
          <a:p>
            <a:r>
              <a:rPr lang="en-IN" sz="3000" b="1" dirty="0" smtClean="0">
                <a:solidFill>
                  <a:srgbClr val="002060"/>
                </a:solidFill>
                <a:latin typeface="Bahnschrift" panose="020B0502040204020203" pitchFamily="34" charset="0"/>
                <a:cs typeface="Times New Roman" panose="02020603050405020304" pitchFamily="18" charset="0"/>
              </a:rPr>
              <a:t>T </a:t>
            </a:r>
            <a:r>
              <a:rPr lang="en-IN" sz="3000" b="1" dirty="0">
                <a:solidFill>
                  <a:srgbClr val="002060"/>
                </a:solidFill>
                <a:latin typeface="Bahnschrift" panose="020B0502040204020203" pitchFamily="34" charset="0"/>
                <a:cs typeface="Times New Roman" panose="02020603050405020304" pitchFamily="18" charset="0"/>
              </a:rPr>
              <a:t>Manikanta Naga Hanuman </a:t>
            </a:r>
            <a:endParaRPr lang="en-IN" sz="3000" b="1" dirty="0" smtClean="0">
              <a:solidFill>
                <a:srgbClr val="002060"/>
              </a:solidFill>
              <a:latin typeface="Bahnschrift" panose="020B0502040204020203" pitchFamily="34" charset="0"/>
              <a:cs typeface="Times New Roman" panose="02020603050405020304" pitchFamily="18" charset="0"/>
            </a:endParaRPr>
          </a:p>
          <a:p>
            <a:r>
              <a:rPr lang="en-IN" sz="3000" u="sng" dirty="0" smtClean="0">
                <a:latin typeface="Bahnschrift" panose="020B0502040204020203" pitchFamily="34" charset="0"/>
                <a:cs typeface="Times New Roman" panose="02020603050405020304" pitchFamily="18" charset="0"/>
              </a:rPr>
              <a:t>PROJECT </a:t>
            </a:r>
            <a:r>
              <a:rPr lang="en-IN" sz="3000" u="sng" dirty="0">
                <a:latin typeface="Bahnschrift" panose="020B0502040204020203" pitchFamily="34" charset="0"/>
                <a:cs typeface="Times New Roman" panose="02020603050405020304" pitchFamily="18" charset="0"/>
              </a:rPr>
              <a:t>GUIDE</a:t>
            </a:r>
            <a:r>
              <a:rPr lang="en-IN" sz="3000" dirty="0">
                <a:latin typeface="Bahnschrift" panose="020B0502040204020203" pitchFamily="34" charset="0"/>
                <a:cs typeface="Times New Roman" panose="02020603050405020304" pitchFamily="18" charset="0"/>
              </a:rPr>
              <a:t> </a:t>
            </a:r>
            <a:r>
              <a:rPr lang="en-IN" sz="3000" dirty="0">
                <a:solidFill>
                  <a:srgbClr val="002060"/>
                </a:solidFill>
                <a:latin typeface="Bahnschrift" panose="020B0502040204020203" pitchFamily="34" charset="0"/>
                <a:cs typeface="Times New Roman" panose="02020603050405020304" pitchFamily="18" charset="0"/>
              </a:rPr>
              <a:t>– </a:t>
            </a:r>
            <a:r>
              <a:rPr lang="en-IN" sz="3000" b="1" dirty="0">
                <a:solidFill>
                  <a:srgbClr val="002060"/>
                </a:solidFill>
                <a:latin typeface="Bahnschrift" panose="020B0502040204020203" pitchFamily="34" charset="0"/>
                <a:cs typeface="Times New Roman" panose="02020603050405020304" pitchFamily="18" charset="0"/>
              </a:rPr>
              <a:t>Ms. Likitha Reddy</a:t>
            </a:r>
          </a:p>
          <a:p>
            <a:endParaRPr lang="en-IN" dirty="0"/>
          </a:p>
        </p:txBody>
      </p:sp>
    </p:spTree>
    <p:extLst>
      <p:ext uri="{BB962C8B-B14F-4D97-AF65-F5344CB8AC3E}">
        <p14:creationId xmlns:p14="http://schemas.microsoft.com/office/powerpoint/2010/main" val="483615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D6ECE9A-993E-4C10-888E-DAB6B67099DF}"/>
              </a:ext>
            </a:extLst>
          </p:cNvPr>
          <p:cNvSpPr/>
          <p:nvPr/>
        </p:nvSpPr>
        <p:spPr>
          <a:xfrm>
            <a:off x="1922585" y="228155"/>
            <a:ext cx="9683261" cy="651076"/>
          </a:xfrm>
          <a:prstGeom prst="rect">
            <a:avLst/>
          </a:prstGeom>
        </p:spPr>
        <p:txBody>
          <a:bodyPr wrap="square">
            <a:spAutoFit/>
          </a:bodyPr>
          <a:lstStyle/>
          <a:p>
            <a:pPr lvl="0">
              <a:lnSpc>
                <a:spcPct val="150000"/>
              </a:lnSpc>
            </a:pPr>
            <a:r>
              <a:rPr lang="en-US" sz="2800" b="1" u="sng" dirty="0">
                <a:solidFill>
                  <a:srgbClr val="002060"/>
                </a:solidFill>
                <a:latin typeface="Bahnschrift" panose="020B0502040204020203" pitchFamily="34" charset="0"/>
                <a:ea typeface="Calibri" panose="020F0502020204030204" pitchFamily="34" charset="0"/>
                <a:cs typeface="Times New Roman" panose="02020603050405020304" pitchFamily="18" charset="0"/>
              </a:rPr>
              <a:t>BLOCK DIAGRAM FOR TEXT TO SPEECH CONVERSION</a:t>
            </a:r>
            <a:endParaRPr lang="en-IN" sz="2800" u="sng" dirty="0">
              <a:solidFill>
                <a:srgbClr val="002060"/>
              </a:solidFill>
              <a:latin typeface="Bahnschrift" panose="020B0502040204020203"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xmlns="" id="{95F895F0-DC8C-4463-96EB-A4EEC784F66F}"/>
              </a:ext>
            </a:extLst>
          </p:cNvPr>
          <p:cNvPicPr>
            <a:picLocks noChangeAspect="1"/>
          </p:cNvPicPr>
          <p:nvPr/>
        </p:nvPicPr>
        <p:blipFill>
          <a:blip r:embed="rId2"/>
          <a:stretch>
            <a:fillRect/>
          </a:stretch>
        </p:blipFill>
        <p:spPr>
          <a:xfrm>
            <a:off x="4175760" y="1378634"/>
            <a:ext cx="3462997" cy="4473526"/>
          </a:xfrm>
          <a:prstGeom prst="rect">
            <a:avLst/>
          </a:prstGeom>
        </p:spPr>
      </p:pic>
    </p:spTree>
    <p:extLst>
      <p:ext uri="{BB962C8B-B14F-4D97-AF65-F5344CB8AC3E}">
        <p14:creationId xmlns:p14="http://schemas.microsoft.com/office/powerpoint/2010/main" val="2376356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21A20A-47DB-4EE6-B4EB-7C4736F302D3}"/>
              </a:ext>
            </a:extLst>
          </p:cNvPr>
          <p:cNvSpPr>
            <a:spLocks noGrp="1"/>
          </p:cNvSpPr>
          <p:nvPr>
            <p:ph type="title"/>
          </p:nvPr>
        </p:nvSpPr>
        <p:spPr>
          <a:xfrm>
            <a:off x="1294362" y="973332"/>
            <a:ext cx="9603275" cy="1049235"/>
          </a:xfrm>
        </p:spPr>
        <p:txBody>
          <a:bodyPr vert="horz" lIns="91440" tIns="45720" rIns="91440" bIns="45720" rtlCol="0" anchor="t">
            <a:normAutofit/>
          </a:bodyPr>
          <a:lstStyle/>
          <a:p>
            <a:pPr algn="ctr"/>
            <a:r>
              <a:rPr lang="en-US" u="sng" dirty="0">
                <a:solidFill>
                  <a:srgbClr val="002060"/>
                </a:solidFill>
                <a:latin typeface="Bahnschrift" panose="020B0502040204020203" pitchFamily="34" charset="0"/>
              </a:rPr>
              <a:t>MODULES</a:t>
            </a:r>
            <a:endParaRPr lang="en-US" dirty="0">
              <a:solidFill>
                <a:srgbClr val="002060"/>
              </a:solidFill>
              <a:latin typeface="Bahnschrift" panose="020B0502040204020203" pitchFamily="34" charset="0"/>
            </a:endParaRPr>
          </a:p>
        </p:txBody>
      </p:sp>
      <p:sp>
        <p:nvSpPr>
          <p:cNvPr id="5" name="Content Placeholder 4">
            <a:extLst>
              <a:ext uri="{FF2B5EF4-FFF2-40B4-BE49-F238E27FC236}">
                <a16:creationId xmlns:a16="http://schemas.microsoft.com/office/drawing/2014/main" xmlns="" id="{A8D03CB1-001E-4F41-A145-11E1193570C4}"/>
              </a:ext>
            </a:extLst>
          </p:cNvPr>
          <p:cNvSpPr>
            <a:spLocks noGrp="1"/>
          </p:cNvSpPr>
          <p:nvPr>
            <p:ph idx="1"/>
          </p:nvPr>
        </p:nvSpPr>
        <p:spPr>
          <a:xfrm>
            <a:off x="1465648" y="2434055"/>
            <a:ext cx="9431990" cy="3450613"/>
          </a:xfrm>
        </p:spPr>
        <p:txBody>
          <a:bodyPr/>
          <a:lstStyle/>
          <a:p>
            <a:pPr>
              <a:buFont typeface="Wingdings" panose="05000000000000000000" pitchFamily="2" charset="2"/>
              <a:buChar char="v"/>
            </a:pPr>
            <a:r>
              <a:rPr lang="en-IN" dirty="0"/>
              <a:t> cv2</a:t>
            </a:r>
          </a:p>
          <a:p>
            <a:pPr>
              <a:buFont typeface="Wingdings" panose="05000000000000000000" pitchFamily="2" charset="2"/>
              <a:buChar char="v"/>
            </a:pPr>
            <a:r>
              <a:rPr lang="en-IN" dirty="0"/>
              <a:t> pyttsx</a:t>
            </a:r>
          </a:p>
          <a:p>
            <a:pPr>
              <a:buFont typeface="Wingdings" panose="05000000000000000000" pitchFamily="2" charset="2"/>
              <a:buChar char="v"/>
            </a:pPr>
            <a:r>
              <a:rPr lang="en-IN" dirty="0"/>
              <a:t> clarifai</a:t>
            </a:r>
          </a:p>
          <a:p>
            <a:pPr>
              <a:buFont typeface="Wingdings" panose="05000000000000000000" pitchFamily="2" charset="2"/>
              <a:buChar char="v"/>
            </a:pPr>
            <a:r>
              <a:rPr lang="en-IN" dirty="0"/>
              <a:t> RPi</a:t>
            </a:r>
          </a:p>
          <a:p>
            <a:pPr>
              <a:buFont typeface="Wingdings" panose="05000000000000000000" pitchFamily="2" charset="2"/>
              <a:buChar char="v"/>
            </a:pPr>
            <a:r>
              <a:rPr lang="en-IN" dirty="0"/>
              <a:t> time</a:t>
            </a:r>
          </a:p>
          <a:p>
            <a:pPr>
              <a:buFont typeface="Wingdings" panose="05000000000000000000" pitchFamily="2" charset="2"/>
              <a:buChar char="v"/>
            </a:pPr>
            <a:r>
              <a:rPr lang="en-IN" dirty="0"/>
              <a:t> datetime</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50153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67993FA-0F6E-4520-A6A8-7912760F1FDE}"/>
              </a:ext>
            </a:extLst>
          </p:cNvPr>
          <p:cNvSpPr/>
          <p:nvPr/>
        </p:nvSpPr>
        <p:spPr>
          <a:xfrm>
            <a:off x="344658" y="108513"/>
            <a:ext cx="11502684" cy="8402300"/>
          </a:xfrm>
          <a:prstGeom prst="rect">
            <a:avLst/>
          </a:prstGeom>
        </p:spPr>
        <p:txBody>
          <a:bodyPr wrap="square">
            <a:spAutoFit/>
          </a:bodyPr>
          <a:lstStyle/>
          <a:p>
            <a:pPr marL="34290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cv2 </a:t>
            </a:r>
          </a:p>
          <a:p>
            <a:pPr algn="just"/>
            <a:r>
              <a:rPr lang="en-IN" sz="2000" dirty="0">
                <a:latin typeface="Times New Roman" panose="02020603050405020304" pitchFamily="18" charset="0"/>
                <a:cs typeface="Times New Roman" panose="02020603050405020304" pitchFamily="18" charset="0"/>
              </a:rPr>
              <a:t>OpenCV-Python is a library of Python bindings designed to solve computer vision problems.</a:t>
            </a:r>
          </a:p>
          <a:p>
            <a:pPr marL="342900" indent="-34290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pyttsx</a:t>
            </a:r>
          </a:p>
          <a:p>
            <a:pPr algn="just"/>
            <a:r>
              <a:rPr lang="en-IN" sz="2000" dirty="0">
                <a:latin typeface="Times New Roman" panose="02020603050405020304" pitchFamily="18" charset="0"/>
                <a:cs typeface="Times New Roman" panose="02020603050405020304" pitchFamily="18" charset="0"/>
              </a:rPr>
              <a:t>pyttsx is a cross-platform text to speech Python library which is platform independent. </a:t>
            </a:r>
          </a:p>
          <a:p>
            <a:pPr marL="342900" indent="-34290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clarifai</a:t>
            </a:r>
            <a:endParaRPr lang="en-IN" sz="22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This is the official Python client for interacting with a powerful recognition API. The Clarifai API offers image and video recognition as a service.</a:t>
            </a:r>
          </a:p>
          <a:p>
            <a:pPr marL="342900" indent="-34290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RPi</a:t>
            </a:r>
          </a:p>
          <a:p>
            <a:pPr algn="just"/>
            <a:r>
              <a:rPr lang="en-IN" sz="2000" dirty="0">
                <a:latin typeface="Times New Roman" panose="02020603050405020304" pitchFamily="18" charset="0"/>
                <a:cs typeface="Times New Roman" panose="02020603050405020304" pitchFamily="18" charset="0"/>
              </a:rPr>
              <a:t>This package provides a class to control the GPIO on a Raspberry Pi.</a:t>
            </a:r>
          </a:p>
          <a:p>
            <a:pPr marL="342900" indent="-342900" algn="just">
              <a:buFont typeface="Wingdings" panose="05000000000000000000" pitchFamily="2" charset="2"/>
              <a:buChar char="§"/>
            </a:pPr>
            <a:endParaRPr lang="en-IN" b="1" dirty="0">
              <a:solidFill>
                <a:srgbClr val="002060"/>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time</a:t>
            </a:r>
          </a:p>
          <a:p>
            <a:pPr lvl="0" algn="just"/>
            <a:r>
              <a:rPr lang="en-IN" sz="2000" dirty="0">
                <a:latin typeface="Times New Roman" panose="02020603050405020304" pitchFamily="18" charset="0"/>
                <a:cs typeface="Times New Roman" panose="02020603050405020304" pitchFamily="18" charset="0"/>
              </a:rPr>
              <a:t>The Python time module provides many ways of representing time in code, such as objects, numbers, and strings.</a:t>
            </a:r>
          </a:p>
          <a:p>
            <a:pPr marL="285750" lvl="0" indent="-285750" algn="jus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IN" sz="2200" b="1" dirty="0">
                <a:solidFill>
                  <a:srgbClr val="002060"/>
                </a:solidFill>
                <a:latin typeface="Times New Roman" panose="02020603050405020304" pitchFamily="18" charset="0"/>
                <a:cs typeface="Times New Roman" panose="02020603050405020304" pitchFamily="18" charset="0"/>
              </a:rPr>
              <a:t>datetime</a:t>
            </a:r>
          </a:p>
          <a:p>
            <a:pPr lvl="0" algn="just"/>
            <a:r>
              <a:rPr lang="en-IN" sz="2000" dirty="0">
                <a:latin typeface="Times New Roman" panose="02020603050405020304" pitchFamily="18" charset="0"/>
                <a:cs typeface="Times New Roman" panose="02020603050405020304" pitchFamily="18" charset="0"/>
              </a:rPr>
              <a:t>We can import a module named datetime to work with dates as date objects.</a:t>
            </a:r>
          </a:p>
          <a:p>
            <a:pPr marL="342900" lvl="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15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CB6F95-E87D-4F6A-B4CA-1BD01C7CE9FB}"/>
              </a:ext>
            </a:extLst>
          </p:cNvPr>
          <p:cNvSpPr>
            <a:spLocks noGrp="1"/>
          </p:cNvSpPr>
          <p:nvPr>
            <p:ph type="title"/>
          </p:nvPr>
        </p:nvSpPr>
        <p:spPr>
          <a:xfrm>
            <a:off x="1142090" y="7230"/>
            <a:ext cx="9603275" cy="1049235"/>
          </a:xfrm>
        </p:spPr>
        <p:txBody>
          <a:bodyPr/>
          <a:lstStyle/>
          <a:p>
            <a:pPr algn="ctr"/>
            <a:r>
              <a:rPr lang="en-IN" u="sng" dirty="0">
                <a:solidFill>
                  <a:srgbClr val="002060"/>
                </a:solidFill>
                <a:latin typeface="Bahnschrift" panose="020B0502040204020203" pitchFamily="34" charset="0"/>
              </a:rPr>
              <a:t>CLASS DIAGRAM</a:t>
            </a:r>
          </a:p>
        </p:txBody>
      </p:sp>
      <p:pic>
        <p:nvPicPr>
          <p:cNvPr id="5" name="Picture 4">
            <a:extLst>
              <a:ext uri="{FF2B5EF4-FFF2-40B4-BE49-F238E27FC236}">
                <a16:creationId xmlns:a16="http://schemas.microsoft.com/office/drawing/2014/main" xmlns="" id="{C6386B5D-325C-4140-8C61-4E5A62D83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978"/>
            <a:ext cx="12192000" cy="6231792"/>
          </a:xfrm>
          <a:prstGeom prst="rect">
            <a:avLst/>
          </a:prstGeom>
        </p:spPr>
      </p:pic>
    </p:spTree>
    <p:extLst>
      <p:ext uri="{BB962C8B-B14F-4D97-AF65-F5344CB8AC3E}">
        <p14:creationId xmlns:p14="http://schemas.microsoft.com/office/powerpoint/2010/main" val="225919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5F808-7BA8-46F4-B958-5A29F41329DF}"/>
              </a:ext>
            </a:extLst>
          </p:cNvPr>
          <p:cNvSpPr>
            <a:spLocks noGrp="1"/>
          </p:cNvSpPr>
          <p:nvPr>
            <p:ph type="title"/>
          </p:nvPr>
        </p:nvSpPr>
        <p:spPr>
          <a:xfrm>
            <a:off x="1156158" y="126609"/>
            <a:ext cx="9603275" cy="1049235"/>
          </a:xfrm>
        </p:spPr>
        <p:txBody>
          <a:bodyPr/>
          <a:lstStyle/>
          <a:p>
            <a:pPr algn="ctr"/>
            <a:r>
              <a:rPr lang="en-IN" u="sng" dirty="0">
                <a:solidFill>
                  <a:srgbClr val="002060"/>
                </a:solidFill>
                <a:latin typeface="Bahnschrift" panose="020B0502040204020203" pitchFamily="34" charset="0"/>
              </a:rPr>
              <a:t>SEQUENCE DIAGRAM</a:t>
            </a:r>
          </a:p>
        </p:txBody>
      </p:sp>
      <p:pic>
        <p:nvPicPr>
          <p:cNvPr id="5" name="Picture 4">
            <a:extLst>
              <a:ext uri="{FF2B5EF4-FFF2-40B4-BE49-F238E27FC236}">
                <a16:creationId xmlns:a16="http://schemas.microsoft.com/office/drawing/2014/main" xmlns="" id="{50D8F88C-2EB9-4AB5-8C0E-B0F2D40BA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2083"/>
            <a:ext cx="12192000" cy="6025917"/>
          </a:xfrm>
          <a:prstGeom prst="rect">
            <a:avLst/>
          </a:prstGeom>
        </p:spPr>
      </p:pic>
    </p:spTree>
    <p:extLst>
      <p:ext uri="{BB962C8B-B14F-4D97-AF65-F5344CB8AC3E}">
        <p14:creationId xmlns:p14="http://schemas.microsoft.com/office/powerpoint/2010/main" val="220965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E8F3DD3-07C0-4EC4-9571-B1967F360338}"/>
              </a:ext>
            </a:extLst>
          </p:cNvPr>
          <p:cNvPicPr>
            <a:picLocks noChangeAspect="1"/>
          </p:cNvPicPr>
          <p:nvPr/>
        </p:nvPicPr>
        <p:blipFill rotWithShape="1">
          <a:blip r:embed="rId2"/>
          <a:srcRect t="39590" b="3795"/>
          <a:stretch/>
        </p:blipFill>
        <p:spPr>
          <a:xfrm>
            <a:off x="0" y="0"/>
            <a:ext cx="12192000" cy="6858000"/>
          </a:xfrm>
          <a:prstGeom prst="rect">
            <a:avLst/>
          </a:prstGeom>
        </p:spPr>
      </p:pic>
    </p:spTree>
    <p:extLst>
      <p:ext uri="{BB962C8B-B14F-4D97-AF65-F5344CB8AC3E}">
        <p14:creationId xmlns:p14="http://schemas.microsoft.com/office/powerpoint/2010/main" val="385386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xmlns="" id="{F2D0234B-1965-4C9E-9799-4ABB50E39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89364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A0C9E2-C543-488A-BCFF-E1C5DE9EE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987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9F987FA-3ADF-4545-A829-C5AB232121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4553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33E64858-2471-48B2-932E-7B843A7BE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Tree>
    <p:extLst>
      <p:ext uri="{BB962C8B-B14F-4D97-AF65-F5344CB8AC3E}">
        <p14:creationId xmlns:p14="http://schemas.microsoft.com/office/powerpoint/2010/main" val="218623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C36872-243E-4A06-92CF-0F254D09B77B}"/>
              </a:ext>
            </a:extLst>
          </p:cNvPr>
          <p:cNvSpPr>
            <a:spLocks noGrp="1"/>
          </p:cNvSpPr>
          <p:nvPr>
            <p:ph type="title"/>
          </p:nvPr>
        </p:nvSpPr>
        <p:spPr>
          <a:xfrm>
            <a:off x="1294362" y="1021781"/>
            <a:ext cx="9603275" cy="1049235"/>
          </a:xfrm>
        </p:spPr>
        <p:txBody>
          <a:bodyPr/>
          <a:lstStyle/>
          <a:p>
            <a:pPr algn="ctr"/>
            <a:r>
              <a:rPr lang="en-IN" u="sng" dirty="0">
                <a:solidFill>
                  <a:srgbClr val="002060"/>
                </a:solidFill>
                <a:latin typeface="Bahnschrift" panose="020B0502040204020203" pitchFamily="34" charset="0"/>
              </a:rPr>
              <a:t>Contents</a:t>
            </a:r>
          </a:p>
        </p:txBody>
      </p:sp>
      <p:sp>
        <p:nvSpPr>
          <p:cNvPr id="3" name="Content Placeholder 2">
            <a:extLst>
              <a:ext uri="{FF2B5EF4-FFF2-40B4-BE49-F238E27FC236}">
                <a16:creationId xmlns:a16="http://schemas.microsoft.com/office/drawing/2014/main" xmlns="" id="{49EB723B-A9EB-4DF5-969B-9119C8428C43}"/>
              </a:ext>
            </a:extLst>
          </p:cNvPr>
          <p:cNvSpPr>
            <a:spLocks noGrp="1"/>
          </p:cNvSpPr>
          <p:nvPr>
            <p:ph idx="1"/>
          </p:nvPr>
        </p:nvSpPr>
        <p:spPr>
          <a:xfrm>
            <a:off x="1395309" y="1933406"/>
            <a:ext cx="9603275" cy="4103714"/>
          </a:xfrm>
        </p:spPr>
        <p:txBody>
          <a:bodyPr>
            <a:normAutofit fontScale="85000" lnSpcReduction="10000"/>
          </a:bodyPr>
          <a:lstStyle/>
          <a:p>
            <a:pPr algn="just">
              <a:buFont typeface="Wingdings" panose="05000000000000000000" pitchFamily="2" charset="2"/>
              <a:buChar char="Ø"/>
            </a:pPr>
            <a:r>
              <a:rPr lang="en-IN" dirty="0">
                <a:latin typeface="Bahnschrift" panose="020B0502040204020203" pitchFamily="34" charset="0"/>
              </a:rPr>
              <a:t>Abstract</a:t>
            </a:r>
          </a:p>
          <a:p>
            <a:pPr algn="just">
              <a:buFont typeface="Wingdings" panose="05000000000000000000" pitchFamily="2" charset="2"/>
              <a:buChar char="Ø"/>
            </a:pPr>
            <a:r>
              <a:rPr lang="en-IN" dirty="0">
                <a:latin typeface="Bahnschrift" panose="020B0502040204020203" pitchFamily="34" charset="0"/>
              </a:rPr>
              <a:t>Introduction</a:t>
            </a:r>
          </a:p>
          <a:p>
            <a:pPr algn="just">
              <a:buFont typeface="Wingdings" panose="05000000000000000000" pitchFamily="2" charset="2"/>
              <a:buChar char="Ø"/>
            </a:pPr>
            <a:r>
              <a:rPr lang="en-IN" dirty="0">
                <a:latin typeface="Bahnschrift" panose="020B0502040204020203" pitchFamily="34" charset="0"/>
              </a:rPr>
              <a:t>Existing System</a:t>
            </a:r>
          </a:p>
          <a:p>
            <a:pPr algn="just">
              <a:buFont typeface="Wingdings" panose="05000000000000000000" pitchFamily="2" charset="2"/>
              <a:buChar char="Ø"/>
            </a:pPr>
            <a:r>
              <a:rPr lang="en-IN" dirty="0">
                <a:latin typeface="Bahnschrift" panose="020B0502040204020203" pitchFamily="34" charset="0"/>
              </a:rPr>
              <a:t>Proposed System</a:t>
            </a:r>
          </a:p>
          <a:p>
            <a:pPr algn="just">
              <a:buFont typeface="Wingdings" panose="05000000000000000000" pitchFamily="2" charset="2"/>
              <a:buChar char="Ø"/>
            </a:pPr>
            <a:r>
              <a:rPr lang="en-IN" dirty="0">
                <a:latin typeface="Bahnschrift" panose="020B0502040204020203" pitchFamily="34" charset="0"/>
              </a:rPr>
              <a:t>Requirements</a:t>
            </a:r>
          </a:p>
          <a:p>
            <a:pPr algn="just">
              <a:buFont typeface="Wingdings" panose="05000000000000000000" pitchFamily="2" charset="2"/>
              <a:buChar char="Ø"/>
            </a:pPr>
            <a:r>
              <a:rPr lang="en-IN" dirty="0">
                <a:latin typeface="Bahnschrift" panose="020B0502040204020203" pitchFamily="34" charset="0"/>
              </a:rPr>
              <a:t>System Architecture and Modules</a:t>
            </a:r>
          </a:p>
          <a:p>
            <a:pPr algn="just">
              <a:buFont typeface="Wingdings" panose="05000000000000000000" pitchFamily="2" charset="2"/>
              <a:buChar char="Ø"/>
            </a:pPr>
            <a:r>
              <a:rPr lang="en-IN" dirty="0">
                <a:latin typeface="Bahnschrift" panose="020B0502040204020203" pitchFamily="34" charset="0"/>
              </a:rPr>
              <a:t>UML Diagrams</a:t>
            </a:r>
          </a:p>
          <a:p>
            <a:pPr algn="just">
              <a:buFont typeface="Wingdings" panose="05000000000000000000" pitchFamily="2" charset="2"/>
              <a:buChar char="Ø"/>
            </a:pPr>
            <a:r>
              <a:rPr lang="en-IN" dirty="0">
                <a:latin typeface="Bahnschrift" panose="020B0502040204020203" pitchFamily="34" charset="0"/>
              </a:rPr>
              <a:t>Source Code</a:t>
            </a:r>
          </a:p>
          <a:p>
            <a:pPr algn="just">
              <a:buFont typeface="Wingdings" panose="05000000000000000000" pitchFamily="2" charset="2"/>
              <a:buChar char="Ø"/>
            </a:pPr>
            <a:r>
              <a:rPr lang="en-IN" dirty="0">
                <a:latin typeface="Bahnschrift" panose="020B0502040204020203" pitchFamily="34" charset="0"/>
              </a:rPr>
              <a:t>Outputs</a:t>
            </a:r>
          </a:p>
          <a:p>
            <a:pPr algn="just">
              <a:buFont typeface="Wingdings" panose="05000000000000000000" pitchFamily="2" charset="2"/>
              <a:buChar char="Ø"/>
            </a:pPr>
            <a:r>
              <a:rPr lang="en-IN" dirty="0">
                <a:latin typeface="Bahnschrift" panose="020B0502040204020203" pitchFamily="34" charset="0"/>
              </a:rPr>
              <a:t>Conclusion</a:t>
            </a:r>
          </a:p>
        </p:txBody>
      </p:sp>
    </p:spTree>
    <p:extLst>
      <p:ext uri="{BB962C8B-B14F-4D97-AF65-F5344CB8AC3E}">
        <p14:creationId xmlns:p14="http://schemas.microsoft.com/office/powerpoint/2010/main" val="3849114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B9F945B-0193-4CA3-955D-AF2741D1A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19853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9EB306E-79F4-4B8F-AA2C-FF3C35AB7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6744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DEC96-A3E6-40A5-B4B1-4A1BA61EBCE1}"/>
              </a:ext>
            </a:extLst>
          </p:cNvPr>
          <p:cNvSpPr>
            <a:spLocks noGrp="1"/>
          </p:cNvSpPr>
          <p:nvPr>
            <p:ph type="title"/>
          </p:nvPr>
        </p:nvSpPr>
        <p:spPr>
          <a:xfrm>
            <a:off x="1451578" y="1064970"/>
            <a:ext cx="9603275" cy="1049235"/>
          </a:xfrm>
        </p:spPr>
        <p:txBody>
          <a:bodyPr/>
          <a:lstStyle/>
          <a:p>
            <a:pPr algn="ctr"/>
            <a:r>
              <a:rPr lang="en-IN" u="sng" dirty="0">
                <a:solidFill>
                  <a:srgbClr val="002060"/>
                </a:solidFill>
                <a:latin typeface="Bahnschrift" panose="020B0502040204020203" pitchFamily="34" charset="0"/>
              </a:rPr>
              <a:t>conclusion</a:t>
            </a:r>
          </a:p>
        </p:txBody>
      </p:sp>
      <p:sp>
        <p:nvSpPr>
          <p:cNvPr id="3" name="Content Placeholder 2">
            <a:extLst>
              <a:ext uri="{FF2B5EF4-FFF2-40B4-BE49-F238E27FC236}">
                <a16:creationId xmlns:a16="http://schemas.microsoft.com/office/drawing/2014/main" xmlns="" id="{3B057C10-3D6B-43FB-94D6-72621A20A384}"/>
              </a:ext>
            </a:extLst>
          </p:cNvPr>
          <p:cNvSpPr>
            <a:spLocks noGrp="1"/>
          </p:cNvSpPr>
          <p:nvPr>
            <p:ph idx="1"/>
          </p:nvPr>
        </p:nvSpPr>
        <p:spPr>
          <a:xfrm>
            <a:off x="1014304" y="2114205"/>
            <a:ext cx="10477824" cy="4342865"/>
          </a:xfrm>
        </p:spPr>
        <p:txBody>
          <a:bodyPr>
            <a:normAutofit/>
          </a:bodyPr>
          <a:lstStyle/>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IoT has the potential to dramatically increase the availability of information, and is likely to transform companies and organizations in virtually every industry around the world.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As such, finding ways to leverage the power of the IoT is expected to factor into the strategic objectives of most technology companies, regardless of their industry focus.</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IoT will lead to new standards and platforms (APIs, data analysis) in the nearest future. </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Practically all platforms are going to be open source as there is very little possibility to monopolize the IoT market.</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 new wave of productivity growth is to be expected with overall improvement in quality of life.</a:t>
            </a:r>
          </a:p>
          <a:p>
            <a:pPr algn="just">
              <a:buFont typeface="Wingdings" panose="05000000000000000000" pitchFamily="2" charset="2"/>
              <a:buChar char="Ø"/>
            </a:pPr>
            <a:endParaRPr lang="en-IN" dirty="0">
              <a:latin typeface="Bahnschrift" panose="020B0502040204020203" pitchFamily="34" charset="0"/>
            </a:endParaRPr>
          </a:p>
        </p:txBody>
      </p:sp>
    </p:spTree>
    <p:extLst>
      <p:ext uri="{BB962C8B-B14F-4D97-AF65-F5344CB8AC3E}">
        <p14:creationId xmlns:p14="http://schemas.microsoft.com/office/powerpoint/2010/main" val="2765323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DB096B9E-D7C5-41FF-8F7D-88E36CBACF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9486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9490E2-2744-4FFE-B2CB-12BF3DE884E1}"/>
              </a:ext>
            </a:extLst>
          </p:cNvPr>
          <p:cNvSpPr>
            <a:spLocks noGrp="1"/>
          </p:cNvSpPr>
          <p:nvPr>
            <p:ph type="title"/>
          </p:nvPr>
        </p:nvSpPr>
        <p:spPr>
          <a:xfrm>
            <a:off x="1453930" y="966497"/>
            <a:ext cx="9603275" cy="1049235"/>
          </a:xfrm>
        </p:spPr>
        <p:txBody>
          <a:bodyPr/>
          <a:lstStyle/>
          <a:p>
            <a:pPr algn="ctr"/>
            <a:r>
              <a:rPr lang="en-IN" u="sng" dirty="0">
                <a:solidFill>
                  <a:srgbClr val="002060"/>
                </a:solidFill>
                <a:latin typeface="Bahnschrift" panose="020B0502040204020203" pitchFamily="34" charset="0"/>
              </a:rPr>
              <a:t>ABSTRACT</a:t>
            </a:r>
          </a:p>
        </p:txBody>
      </p:sp>
      <p:sp>
        <p:nvSpPr>
          <p:cNvPr id="3" name="Content Placeholder 2">
            <a:extLst>
              <a:ext uri="{FF2B5EF4-FFF2-40B4-BE49-F238E27FC236}">
                <a16:creationId xmlns:a16="http://schemas.microsoft.com/office/drawing/2014/main" xmlns="" id="{94B8DB06-7D8D-4FD4-92BB-1C8FCBE66A2E}"/>
              </a:ext>
            </a:extLst>
          </p:cNvPr>
          <p:cNvSpPr>
            <a:spLocks noGrp="1"/>
          </p:cNvSpPr>
          <p:nvPr>
            <p:ph idx="1"/>
          </p:nvPr>
        </p:nvSpPr>
        <p:spPr>
          <a:xfrm>
            <a:off x="677727" y="2114206"/>
            <a:ext cx="11155680" cy="4089646"/>
          </a:xfrm>
        </p:spPr>
        <p:txBody>
          <a:bodyPr>
            <a:normAutofit fontScale="70000" lnSpcReduction="20000"/>
          </a:bodyPr>
          <a:lstStyle/>
          <a:p>
            <a:pPr algn="just">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In some industries it is necessary for the workers to wear safety helmets and shoes while working. So to check whether workers are taking safety precautions or not we are proposing this system.</a:t>
            </a:r>
          </a:p>
          <a:p>
            <a:pPr algn="just">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We can train our classifier to identify helmet and safety shoes with Clarifai. There will be video streaming near the entry of the industries where we can first detect the face of a person and if any person is present then we can capture the image of that moment and send it to Clarifai to detect whether the person is wearing helmet or shoe. </a:t>
            </a:r>
          </a:p>
          <a:p>
            <a:pPr algn="just">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If the person is wearing shoe and helmet we can give him access by opening the door. If he is not wearing then we can restrict his access by not opening the door. We can even warn him through voice commands to take the safety precautions.</a:t>
            </a:r>
          </a:p>
        </p:txBody>
      </p:sp>
    </p:spTree>
    <p:extLst>
      <p:ext uri="{BB962C8B-B14F-4D97-AF65-F5344CB8AC3E}">
        <p14:creationId xmlns:p14="http://schemas.microsoft.com/office/powerpoint/2010/main" val="3215424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40AF675-E997-49DB-99BE-362BC3D79772}"/>
              </a:ext>
            </a:extLst>
          </p:cNvPr>
          <p:cNvSpPr/>
          <p:nvPr/>
        </p:nvSpPr>
        <p:spPr>
          <a:xfrm>
            <a:off x="4611458" y="614703"/>
            <a:ext cx="2969083" cy="584775"/>
          </a:xfrm>
          <a:prstGeom prst="rect">
            <a:avLst/>
          </a:prstGeom>
        </p:spPr>
        <p:txBody>
          <a:bodyPr wrap="none">
            <a:spAutoFit/>
          </a:bodyPr>
          <a:lstStyle/>
          <a:p>
            <a:r>
              <a:rPr lang="en-IN" sz="3200" u="sng" cap="all" dirty="0">
                <a:solidFill>
                  <a:srgbClr val="002060"/>
                </a:solidFill>
                <a:latin typeface="Bahnschrift" panose="020B0502040204020203" pitchFamily="34" charset="0"/>
                <a:ea typeface="+mj-ea"/>
                <a:cs typeface="+mj-cs"/>
              </a:rPr>
              <a:t>Introduction</a:t>
            </a:r>
            <a:endParaRPr lang="en-IN" dirty="0"/>
          </a:p>
        </p:txBody>
      </p:sp>
      <p:sp>
        <p:nvSpPr>
          <p:cNvPr id="3" name="Rectangle 2">
            <a:extLst>
              <a:ext uri="{FF2B5EF4-FFF2-40B4-BE49-F238E27FC236}">
                <a16:creationId xmlns:a16="http://schemas.microsoft.com/office/drawing/2014/main" xmlns="" id="{C00E5E05-3E81-4D5C-B910-D16A9520F729}"/>
              </a:ext>
            </a:extLst>
          </p:cNvPr>
          <p:cNvSpPr/>
          <p:nvPr/>
        </p:nvSpPr>
        <p:spPr>
          <a:xfrm>
            <a:off x="787791" y="1426594"/>
            <a:ext cx="10705514" cy="4493538"/>
          </a:xfrm>
          <a:prstGeom prst="rect">
            <a:avLst/>
          </a:prstGeom>
        </p:spPr>
        <p:txBody>
          <a:bodyPr wrap="square">
            <a:spAutoFit/>
          </a:bodyPr>
          <a:lstStyle/>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Internet of Things (IoT) is the networking of physical objects that contain electronics embedded within their architecture in order to communicate and sense interactions amongst each other or with respect to the external environment.</a:t>
            </a:r>
          </a:p>
          <a:p>
            <a:pPr marL="342900" indent="-342900" algn="just">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The definition of the Internet of things has evolved due to the convergence of multiple technologies, real-time analytics, machine learning, commodity sensors, and embedded systems.</a:t>
            </a:r>
          </a:p>
          <a:p>
            <a:pPr marL="342900" indent="-342900" algn="just">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Over 9 billion things (physical objects) are currently connected to the Internet, as of now. In the near future, this number is expected to rise to a whopping 20 billion.</a:t>
            </a:r>
          </a:p>
          <a:p>
            <a:pPr marL="342900" indent="-342900" algn="just">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Advancements in medicine, power, gene therapies, agriculture, smart cities, and smart homes are just a very few of the categorical examples where IoT is strongly established.</a:t>
            </a:r>
          </a:p>
        </p:txBody>
      </p:sp>
    </p:spTree>
    <p:extLst>
      <p:ext uri="{BB962C8B-B14F-4D97-AF65-F5344CB8AC3E}">
        <p14:creationId xmlns:p14="http://schemas.microsoft.com/office/powerpoint/2010/main" val="3288632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A49E82-974E-409E-9E58-140B5F8F7212}"/>
              </a:ext>
            </a:extLst>
          </p:cNvPr>
          <p:cNvSpPr>
            <a:spLocks noGrp="1"/>
          </p:cNvSpPr>
          <p:nvPr>
            <p:ph type="title"/>
          </p:nvPr>
        </p:nvSpPr>
        <p:spPr>
          <a:xfrm>
            <a:off x="1451579" y="973331"/>
            <a:ext cx="9603275" cy="1049235"/>
          </a:xfrm>
        </p:spPr>
        <p:txBody>
          <a:bodyPr/>
          <a:lstStyle/>
          <a:p>
            <a:pPr algn="ctr"/>
            <a:r>
              <a:rPr lang="en-IN" u="sng" dirty="0">
                <a:solidFill>
                  <a:srgbClr val="002060"/>
                </a:solidFill>
                <a:latin typeface="Bahnschrift" panose="020B0502040204020203" pitchFamily="34" charset="0"/>
              </a:rPr>
              <a:t>EXISTING SYSTEM</a:t>
            </a:r>
          </a:p>
        </p:txBody>
      </p:sp>
      <p:sp>
        <p:nvSpPr>
          <p:cNvPr id="3" name="Content Placeholder 2">
            <a:extLst>
              <a:ext uri="{FF2B5EF4-FFF2-40B4-BE49-F238E27FC236}">
                <a16:creationId xmlns:a16="http://schemas.microsoft.com/office/drawing/2014/main" xmlns="" id="{1FFE55B0-D3AA-4C5D-B169-E1A3F9934831}"/>
              </a:ext>
            </a:extLst>
          </p:cNvPr>
          <p:cNvSpPr>
            <a:spLocks noGrp="1"/>
          </p:cNvSpPr>
          <p:nvPr>
            <p:ph idx="1"/>
          </p:nvPr>
        </p:nvSpPr>
        <p:spPr>
          <a:xfrm>
            <a:off x="1451579" y="2198612"/>
            <a:ext cx="9603275" cy="4037749"/>
          </a:xfrm>
        </p:spPr>
        <p:txBody>
          <a:bodyPr>
            <a:normAutofit/>
          </a:bodyPr>
          <a:lstStyle/>
          <a:p>
            <a:pPr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The traditional way of checking whether a construction worker is following safety precautions such as wearing helmets and boots was by manually assigning a person to check them.</a:t>
            </a:r>
          </a:p>
          <a:p>
            <a:pPr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This involved a lot of human effort daily and is definitely a boring task for any person. There could also be bias or inefficiency involved in this process.</a:t>
            </a:r>
          </a:p>
          <a:p>
            <a:pPr algn="just">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With the kind of technological advancements these days, we do not use this kind of a system. We switch towards the proposed system which is automated in nature.</a:t>
            </a:r>
          </a:p>
        </p:txBody>
      </p:sp>
    </p:spTree>
    <p:extLst>
      <p:ext uri="{BB962C8B-B14F-4D97-AF65-F5344CB8AC3E}">
        <p14:creationId xmlns:p14="http://schemas.microsoft.com/office/powerpoint/2010/main" val="238658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F3B48887-A199-4C52-A01B-1946E8198BD8}"/>
              </a:ext>
            </a:extLst>
          </p:cNvPr>
          <p:cNvSpPr>
            <a:spLocks noGrp="1"/>
          </p:cNvSpPr>
          <p:nvPr>
            <p:ph type="title"/>
          </p:nvPr>
        </p:nvSpPr>
        <p:spPr>
          <a:xfrm>
            <a:off x="1451578" y="973332"/>
            <a:ext cx="9603275" cy="1049235"/>
          </a:xfrm>
        </p:spPr>
        <p:txBody>
          <a:bodyPr/>
          <a:lstStyle/>
          <a:p>
            <a:pPr algn="ctr"/>
            <a:r>
              <a:rPr lang="en-IN" u="sng" dirty="0">
                <a:solidFill>
                  <a:srgbClr val="002060"/>
                </a:solidFill>
                <a:latin typeface="Bahnschrift" panose="020B0502040204020203" pitchFamily="34" charset="0"/>
              </a:rPr>
              <a:t>PROPOSED SYSTEM</a:t>
            </a:r>
          </a:p>
        </p:txBody>
      </p:sp>
      <p:sp>
        <p:nvSpPr>
          <p:cNvPr id="6" name="Content Placeholder 5">
            <a:extLst>
              <a:ext uri="{FF2B5EF4-FFF2-40B4-BE49-F238E27FC236}">
                <a16:creationId xmlns:a16="http://schemas.microsoft.com/office/drawing/2014/main" xmlns="" id="{D652A08D-FAE2-4A3A-9EE4-E98E62E9DF20}"/>
              </a:ext>
            </a:extLst>
          </p:cNvPr>
          <p:cNvSpPr>
            <a:spLocks noGrp="1"/>
          </p:cNvSpPr>
          <p:nvPr>
            <p:ph idx="1"/>
          </p:nvPr>
        </p:nvSpPr>
        <p:spPr>
          <a:xfrm>
            <a:off x="1451578" y="2311153"/>
            <a:ext cx="9603275" cy="3450613"/>
          </a:xfrm>
        </p:spPr>
        <p:txBody>
          <a:bodyPr>
            <a:normAutofit/>
          </a:bodyPr>
          <a:lstStyle/>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Interfacing Camera and audio device with Raspberry Pi.</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Face detection using Open Cv.</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Visual recognition using Clarifai.</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Text to speech conversion using Raspberry pi.</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Creating the required models in Clarifai and working with Clarifai API’s.</a:t>
            </a:r>
          </a:p>
          <a:p>
            <a:pPr>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Servo Motor acts as a door.</a:t>
            </a:r>
          </a:p>
        </p:txBody>
      </p:sp>
    </p:spTree>
    <p:extLst>
      <p:ext uri="{BB962C8B-B14F-4D97-AF65-F5344CB8AC3E}">
        <p14:creationId xmlns:p14="http://schemas.microsoft.com/office/powerpoint/2010/main" val="138338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5D920201-30A3-49A8-A6FA-2353E8722CAC}"/>
              </a:ext>
            </a:extLst>
          </p:cNvPr>
          <p:cNvSpPr>
            <a:spLocks noGrp="1"/>
          </p:cNvSpPr>
          <p:nvPr>
            <p:ph type="title"/>
          </p:nvPr>
        </p:nvSpPr>
        <p:spPr>
          <a:xfrm>
            <a:off x="1451579" y="966497"/>
            <a:ext cx="9603275" cy="1049235"/>
          </a:xfrm>
        </p:spPr>
        <p:txBody>
          <a:bodyPr>
            <a:normAutofit fontScale="90000"/>
          </a:bodyPr>
          <a:lstStyle/>
          <a:p>
            <a:pPr algn="ctr"/>
            <a:r>
              <a:rPr lang="en-US" sz="3600" u="sng" dirty="0">
                <a:solidFill>
                  <a:srgbClr val="002060"/>
                </a:solidFill>
                <a:latin typeface="Bahnschrift" panose="020B0502040204020203" pitchFamily="34" charset="0"/>
              </a:rPr>
              <a:t>Requirements</a:t>
            </a:r>
            <a:r>
              <a:rPr lang="en-IN" dirty="0">
                <a:solidFill>
                  <a:srgbClr val="002060"/>
                </a:solidFill>
                <a:latin typeface="Bahnschrift" panose="020B0502040204020203" pitchFamily="34" charset="0"/>
              </a:rPr>
              <a:t/>
            </a:r>
            <a:br>
              <a:rPr lang="en-IN" dirty="0">
                <a:solidFill>
                  <a:srgbClr val="002060"/>
                </a:solidFill>
                <a:latin typeface="Bahnschrift" panose="020B0502040204020203" pitchFamily="34" charset="0"/>
              </a:rPr>
            </a:br>
            <a:r>
              <a:rPr lang="en-IN" dirty="0">
                <a:solidFill>
                  <a:srgbClr val="002060"/>
                </a:solidFill>
                <a:latin typeface="Bahnschrift" panose="020B0502040204020203" pitchFamily="34" charset="0"/>
              </a:rPr>
              <a:t/>
            </a:r>
            <a:br>
              <a:rPr lang="en-IN" dirty="0">
                <a:solidFill>
                  <a:srgbClr val="002060"/>
                </a:solidFill>
                <a:latin typeface="Bahnschrift" panose="020B0502040204020203" pitchFamily="34" charset="0"/>
              </a:rPr>
            </a:br>
            <a:endParaRPr lang="en-IN" dirty="0">
              <a:solidFill>
                <a:srgbClr val="002060"/>
              </a:solidFill>
              <a:latin typeface="Bahnschrift" panose="020B0502040204020203" pitchFamily="34" charset="0"/>
            </a:endParaRPr>
          </a:p>
        </p:txBody>
      </p:sp>
      <p:sp>
        <p:nvSpPr>
          <p:cNvPr id="7" name="Content Placeholder 6">
            <a:extLst>
              <a:ext uri="{FF2B5EF4-FFF2-40B4-BE49-F238E27FC236}">
                <a16:creationId xmlns:a16="http://schemas.microsoft.com/office/drawing/2014/main" xmlns="" id="{A6B22390-A088-4D69-B0CC-E393F0193B23}"/>
              </a:ext>
            </a:extLst>
          </p:cNvPr>
          <p:cNvSpPr>
            <a:spLocks noGrp="1"/>
          </p:cNvSpPr>
          <p:nvPr>
            <p:ph idx="1"/>
          </p:nvPr>
        </p:nvSpPr>
        <p:spPr/>
        <p:txBody>
          <a:bodyPr>
            <a:noAutofit/>
          </a:bodyPr>
          <a:lstStyle/>
          <a:p>
            <a:pPr marL="0" indent="0">
              <a:buNone/>
            </a:pPr>
            <a:endParaRPr lang="en-US" sz="2400" b="1" dirty="0">
              <a:solidFill>
                <a:srgbClr val="002060"/>
              </a:solidFill>
              <a:latin typeface="Bahnschrift" panose="020B0502040204020203" pitchFamily="34"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Hardware: </a:t>
            </a:r>
          </a:p>
          <a:p>
            <a:pPr marL="0" indent="0" algn="just">
              <a:buNone/>
            </a:pPr>
            <a:r>
              <a:rPr lang="en-IN" dirty="0">
                <a:latin typeface="Times New Roman" panose="02020603050405020304" pitchFamily="18" charset="0"/>
                <a:cs typeface="Times New Roman" panose="02020603050405020304" pitchFamily="18" charset="0"/>
              </a:rPr>
              <a:t>RAM – 4 GB, </a:t>
            </a:r>
            <a:r>
              <a:rPr lang="en-US" dirty="0">
                <a:latin typeface="Times New Roman" panose="02020603050405020304" pitchFamily="18" charset="0"/>
                <a:cs typeface="Times New Roman" panose="02020603050405020304" pitchFamily="18" charset="0"/>
              </a:rPr>
              <a:t>Raspberry Pi 3, USB Camera, SD Card, Speakers and Servo Motor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b="1" dirty="0">
                <a:solidFill>
                  <a:srgbClr val="002060"/>
                </a:solidFill>
                <a:latin typeface="Times New Roman" panose="02020603050405020304" pitchFamily="18" charset="0"/>
                <a:cs typeface="Times New Roman" panose="02020603050405020304" pitchFamily="18" charset="0"/>
              </a:rPr>
              <a:t>Software:</a:t>
            </a: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OS – Windows 7, 8 and 10 (32 and 64 bit), Python IDLE with required built-in modules and Clarifai API</a:t>
            </a:r>
          </a:p>
          <a:p>
            <a:pPr marL="0" indent="0">
              <a:buNone/>
            </a:pPr>
            <a:endParaRPr lang="en-US" dirty="0">
              <a:latin typeface="Bahnschrift" panose="020B0502040204020203" pitchFamily="34" charset="0"/>
            </a:endParaRPr>
          </a:p>
          <a:p>
            <a:pPr marL="0" indent="0">
              <a:buNone/>
            </a:pPr>
            <a:endParaRPr lang="en-US" sz="2400" dirty="0">
              <a:latin typeface="Bahnschrift" panose="020B0502040204020203" pitchFamily="34" charset="0"/>
            </a:endParaRPr>
          </a:p>
          <a:p>
            <a:pPr marL="0" indent="0">
              <a:buNone/>
            </a:pPr>
            <a:r>
              <a:rPr lang="en-IN" sz="2400" dirty="0">
                <a:latin typeface="Bahnschrift" panose="020B0502040204020203" pitchFamily="34" charset="0"/>
              </a:rPr>
              <a:t/>
            </a:r>
            <a:br>
              <a:rPr lang="en-IN" sz="2400" dirty="0">
                <a:latin typeface="Bahnschrift" panose="020B0502040204020203" pitchFamily="34" charset="0"/>
              </a:rPr>
            </a:br>
            <a:endParaRPr lang="en-IN" sz="2400" dirty="0">
              <a:latin typeface="Bahnschrift" panose="020B0502040204020203" pitchFamily="34" charset="0"/>
            </a:endParaRPr>
          </a:p>
        </p:txBody>
      </p:sp>
    </p:spTree>
    <p:extLst>
      <p:ext uri="{BB962C8B-B14F-4D97-AF65-F5344CB8AC3E}">
        <p14:creationId xmlns:p14="http://schemas.microsoft.com/office/powerpoint/2010/main" val="15372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F2732C1-DB7D-4493-9DFC-CE444533310C}"/>
              </a:ext>
            </a:extLst>
          </p:cNvPr>
          <p:cNvSpPr/>
          <p:nvPr/>
        </p:nvSpPr>
        <p:spPr>
          <a:xfrm>
            <a:off x="4329073" y="116477"/>
            <a:ext cx="4073551" cy="651076"/>
          </a:xfrm>
          <a:prstGeom prst="rect">
            <a:avLst/>
          </a:prstGeom>
        </p:spPr>
        <p:txBody>
          <a:bodyPr wrap="none">
            <a:spAutoFit/>
          </a:bodyPr>
          <a:lstStyle/>
          <a:p>
            <a:pPr>
              <a:lnSpc>
                <a:spcPct val="150000"/>
              </a:lnSpc>
              <a:spcAft>
                <a:spcPts val="0"/>
              </a:spcAft>
            </a:pPr>
            <a:r>
              <a:rPr lang="en-US" sz="2800" b="1" u="sng" dirty="0">
                <a:solidFill>
                  <a:srgbClr val="002060"/>
                </a:solidFill>
                <a:latin typeface="Bahnschrift" panose="020B0502040204020203" pitchFamily="34" charset="0"/>
                <a:ea typeface="Times New Roman" panose="02020603050405020304" pitchFamily="18" charset="0"/>
                <a:cs typeface="Times New Roman" panose="02020603050405020304" pitchFamily="18" charset="0"/>
              </a:rPr>
              <a:t>SYSTEM ARCHITECTURE</a:t>
            </a:r>
            <a:endParaRPr lang="en-IN" sz="2800" u="sng" dirty="0">
              <a:solidFill>
                <a:srgbClr val="002060"/>
              </a:solidFill>
              <a:effectLst/>
              <a:latin typeface="Bahnschrift" panose="020B0502040204020203"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1E62006-7DBB-4682-8DF4-B67107A88759}"/>
              </a:ext>
            </a:extLst>
          </p:cNvPr>
          <p:cNvPicPr>
            <a:picLocks noChangeAspect="1"/>
          </p:cNvPicPr>
          <p:nvPr/>
        </p:nvPicPr>
        <p:blipFill rotWithShape="1">
          <a:blip r:embed="rId2">
            <a:extLst>
              <a:ext uri="{28A0092B-C50C-407E-A947-70E740481C1C}">
                <a14:useLocalDpi xmlns:a14="http://schemas.microsoft.com/office/drawing/2010/main" val="0"/>
              </a:ext>
            </a:extLst>
          </a:blip>
          <a:srcRect l="1002"/>
          <a:stretch/>
        </p:blipFill>
        <p:spPr>
          <a:xfrm>
            <a:off x="0" y="1033128"/>
            <a:ext cx="12191999" cy="5824872"/>
          </a:xfrm>
          <a:prstGeom prst="rect">
            <a:avLst/>
          </a:prstGeom>
        </p:spPr>
      </p:pic>
    </p:spTree>
    <p:extLst>
      <p:ext uri="{BB962C8B-B14F-4D97-AF65-F5344CB8AC3E}">
        <p14:creationId xmlns:p14="http://schemas.microsoft.com/office/powerpoint/2010/main" val="3263514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2010510-49FA-4523-878C-D0BF4B823E72}"/>
              </a:ext>
            </a:extLst>
          </p:cNvPr>
          <p:cNvPicPr>
            <a:picLocks noChangeAspect="1"/>
          </p:cNvPicPr>
          <p:nvPr/>
        </p:nvPicPr>
        <p:blipFill>
          <a:blip r:embed="rId2"/>
          <a:stretch>
            <a:fillRect/>
          </a:stretch>
        </p:blipFill>
        <p:spPr>
          <a:xfrm>
            <a:off x="0" y="1167618"/>
            <a:ext cx="12192000" cy="5690381"/>
          </a:xfrm>
          <a:prstGeom prst="rect">
            <a:avLst/>
          </a:prstGeom>
        </p:spPr>
      </p:pic>
      <p:sp>
        <p:nvSpPr>
          <p:cNvPr id="4" name="Rectangle 3">
            <a:extLst>
              <a:ext uri="{FF2B5EF4-FFF2-40B4-BE49-F238E27FC236}">
                <a16:creationId xmlns:a16="http://schemas.microsoft.com/office/drawing/2014/main" xmlns="" id="{8201B520-F521-4031-BC57-CBC92EF29060}"/>
              </a:ext>
            </a:extLst>
          </p:cNvPr>
          <p:cNvSpPr/>
          <p:nvPr/>
        </p:nvSpPr>
        <p:spPr>
          <a:xfrm>
            <a:off x="1891163" y="149246"/>
            <a:ext cx="8409674" cy="651076"/>
          </a:xfrm>
          <a:prstGeom prst="rect">
            <a:avLst/>
          </a:prstGeom>
        </p:spPr>
        <p:txBody>
          <a:bodyPr wrap="none">
            <a:spAutoFit/>
          </a:bodyPr>
          <a:lstStyle/>
          <a:p>
            <a:pPr lvl="0">
              <a:lnSpc>
                <a:spcPct val="150000"/>
              </a:lnSpc>
            </a:pPr>
            <a:r>
              <a:rPr lang="en-US" sz="2800" b="1" u="sng" dirty="0">
                <a:solidFill>
                  <a:srgbClr val="002060"/>
                </a:solidFill>
                <a:latin typeface="Bahnschrift" panose="020B0502040204020203" pitchFamily="34" charset="0"/>
                <a:ea typeface="Calibri" panose="020F0502020204030204" pitchFamily="34" charset="0"/>
                <a:cs typeface="Times New Roman" panose="02020603050405020304" pitchFamily="18" charset="0"/>
              </a:rPr>
              <a:t>BLOCK DIAGRAM FOR FACE RECOGNITION SYSTEM</a:t>
            </a:r>
            <a:endParaRPr lang="en-IN" sz="2800" u="sng" dirty="0">
              <a:solidFill>
                <a:srgbClr val="002060"/>
              </a:solidFill>
              <a:latin typeface="Bahnschrif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537884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228</TotalTime>
  <Words>732</Words>
  <Application>Microsoft Office PowerPoint</Application>
  <PresentationFormat>Custom</PresentationFormat>
  <Paragraphs>90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Gallery</vt:lpstr>
      <vt:lpstr>Intelligent access CONTROL SYSTEM FOR SAFETY CRITICAL AREAS IN INDUSTRIES</vt:lpstr>
      <vt:lpstr>Contents</vt:lpstr>
      <vt:lpstr>ABSTRACT</vt:lpstr>
      <vt:lpstr>PowerPoint Presentation</vt:lpstr>
      <vt:lpstr>EXISTING SYSTEM</vt:lpstr>
      <vt:lpstr>PROPOSED SYSTEM</vt:lpstr>
      <vt:lpstr>Requirements  </vt:lpstr>
      <vt:lpstr>PowerPoint Presentation</vt:lpstr>
      <vt:lpstr>PowerPoint Presentation</vt:lpstr>
      <vt:lpstr>PowerPoint Presentation</vt:lpstr>
      <vt:lpstr>MODULES</vt:lpstr>
      <vt:lpstr>PowerPoint Presentation</vt:lpstr>
      <vt:lpstr>CLASS DIAGRAM</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VINAY SRIDHAR</dc:creator>
  <cp:lastModifiedBy>Hi</cp:lastModifiedBy>
  <cp:revision>54</cp:revision>
  <dcterms:created xsi:type="dcterms:W3CDTF">2020-04-15T14:59:49Z</dcterms:created>
  <dcterms:modified xsi:type="dcterms:W3CDTF">2021-09-28T16:35:50Z</dcterms:modified>
</cp:coreProperties>
</file>