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5" r:id="rId1"/>
  </p:sldMasterIdLst>
  <p:sldIdLst>
    <p:sldId id="256" r:id="rId2"/>
    <p:sldId id="261"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677FC7-349B-48FD-9D50-EFBC27D03E61}" type="slidenum">
              <a:rPr lang="en-IN" smtClean="0"/>
              <a:t>‹#›</a:t>
            </a:fld>
            <a:endParaRPr lang="en-IN"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5734764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677FC7-349B-48FD-9D50-EFBC27D03E61}" type="slidenum">
              <a:rPr lang="en-IN" smtClean="0"/>
              <a:t>‹#›</a:t>
            </a:fld>
            <a:endParaRPr lang="en-IN" dirty="0"/>
          </a:p>
        </p:txBody>
      </p:sp>
    </p:spTree>
    <p:extLst>
      <p:ext uri="{BB962C8B-B14F-4D97-AF65-F5344CB8AC3E}">
        <p14:creationId xmlns:p14="http://schemas.microsoft.com/office/powerpoint/2010/main" val="154485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677FC7-349B-48FD-9D50-EFBC27D03E61}" type="slidenum">
              <a:rPr lang="en-IN" smtClean="0"/>
              <a:t>‹#›</a:t>
            </a:fld>
            <a:endParaRPr lang="en-IN" dirty="0"/>
          </a:p>
        </p:txBody>
      </p:sp>
    </p:spTree>
    <p:extLst>
      <p:ext uri="{BB962C8B-B14F-4D97-AF65-F5344CB8AC3E}">
        <p14:creationId xmlns:p14="http://schemas.microsoft.com/office/powerpoint/2010/main" val="960861202"/>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B677FC7-349B-48FD-9D50-EFBC27D03E61}" type="slidenum">
              <a:rPr lang="en-IN" smtClean="0"/>
              <a:t>‹#›</a:t>
            </a:fld>
            <a:endParaRPr lang="en-IN"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85925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5" name="Footer Placeholder 4"/>
          <p:cNvSpPr>
            <a:spLocks noGrp="1"/>
          </p:cNvSpPr>
          <p:nvPr>
            <p:ph type="ftr" sz="quarter" idx="11"/>
          </p:nvPr>
        </p:nvSpPr>
        <p:spPr>
          <a:xfrm>
            <a:off x="1066800" y="6172200"/>
            <a:ext cx="5334000" cy="457200"/>
          </a:xfrm>
        </p:spPr>
        <p:txBody>
          <a:bodyPr/>
          <a:lstStyle/>
          <a:p>
            <a:endParaRPr lang="en-IN" dirty="0"/>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195072" y="6208776"/>
            <a:ext cx="609600" cy="457200"/>
          </a:xfrm>
        </p:spPr>
        <p:txBody>
          <a:bodyPr/>
          <a:lstStyle/>
          <a:p>
            <a:fld id="{EB677FC7-349B-48FD-9D50-EFBC27D03E61}" type="slidenum">
              <a:rPr lang="en-IN" smtClean="0"/>
              <a:t>‹#›</a:t>
            </a:fld>
            <a:endParaRPr lang="en-IN" dirty="0"/>
          </a:p>
        </p:txBody>
      </p:sp>
    </p:spTree>
    <p:extLst>
      <p:ext uri="{BB962C8B-B14F-4D97-AF65-F5344CB8AC3E}">
        <p14:creationId xmlns:p14="http://schemas.microsoft.com/office/powerpoint/2010/main" val="9845411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B677FC7-349B-48FD-9D50-EFBC27D03E61}" type="slidenum">
              <a:rPr lang="en-IN" smtClean="0"/>
              <a:t>‹#›</a:t>
            </a:fld>
            <a:endParaRPr lang="en-IN"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3760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B677FC7-349B-48FD-9D50-EFBC27D03E61}" type="slidenum">
              <a:rPr lang="en-IN" smtClean="0"/>
              <a:t>‹#›</a:t>
            </a:fld>
            <a:endParaRPr lang="en-IN"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6394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B677FC7-349B-48FD-9D50-EFBC27D03E61}" type="slidenum">
              <a:rPr lang="en-IN" smtClean="0"/>
              <a:t>‹#›</a:t>
            </a:fld>
            <a:endParaRPr lang="en-IN" dirty="0"/>
          </a:p>
        </p:txBody>
      </p:sp>
    </p:spTree>
    <p:extLst>
      <p:ext uri="{BB962C8B-B14F-4D97-AF65-F5344CB8AC3E}">
        <p14:creationId xmlns:p14="http://schemas.microsoft.com/office/powerpoint/2010/main" val="290392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B677FC7-349B-48FD-9D50-EFBC27D03E61}" type="slidenum">
              <a:rPr lang="en-IN" smtClean="0"/>
              <a:t>‹#›</a:t>
            </a:fld>
            <a:endParaRPr lang="en-IN" dirty="0"/>
          </a:p>
        </p:txBody>
      </p:sp>
    </p:spTree>
    <p:extLst>
      <p:ext uri="{BB962C8B-B14F-4D97-AF65-F5344CB8AC3E}">
        <p14:creationId xmlns:p14="http://schemas.microsoft.com/office/powerpoint/2010/main" val="3224465479"/>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B677FC7-349B-48FD-9D50-EFBC27D03E61}" type="slidenum">
              <a:rPr lang="en-IN" smtClean="0"/>
              <a:t>‹#›</a:t>
            </a:fld>
            <a:endParaRPr lang="en-IN"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02686627"/>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2F2CFD9-A8F7-4EAE-AA94-DEF674B8A84D}" type="datetimeFigureOut">
              <a:rPr lang="en-IN" smtClean="0"/>
              <a:t>28-09-2021</a:t>
            </a:fld>
            <a:endParaRPr lang="en-IN" dirty="0"/>
          </a:p>
        </p:txBody>
      </p:sp>
      <p:sp>
        <p:nvSpPr>
          <p:cNvPr id="6" name="Footer Placeholder 5"/>
          <p:cNvSpPr>
            <a:spLocks noGrp="1"/>
          </p:cNvSpPr>
          <p:nvPr>
            <p:ph type="ftr" sz="quarter" idx="11"/>
          </p:nvPr>
        </p:nvSpPr>
        <p:spPr>
          <a:xfrm>
            <a:off x="1219200" y="6172200"/>
            <a:ext cx="5181600" cy="457200"/>
          </a:xfr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EB677FC7-349B-48FD-9D50-EFBC27D03E61}" type="slidenum">
              <a:rPr lang="en-IN" smtClean="0"/>
              <a:t>‹#›</a:t>
            </a:fld>
            <a:endParaRPr lang="en-IN"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92718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2F2CFD9-A8F7-4EAE-AA94-DEF674B8A84D}" type="datetimeFigureOut">
              <a:rPr lang="en-IN" smtClean="0"/>
              <a:t>28-09-2021</a:t>
            </a:fld>
            <a:endParaRPr lang="en-IN"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677FC7-349B-48FD-9D50-EFBC27D03E61}" type="slidenum">
              <a:rPr lang="en-IN" smtClean="0"/>
              <a:t>‹#›</a:t>
            </a:fld>
            <a:endParaRPr lang="en-IN" dirty="0"/>
          </a:p>
        </p:txBody>
      </p:sp>
    </p:spTree>
    <p:extLst>
      <p:ext uri="{BB962C8B-B14F-4D97-AF65-F5344CB8AC3E}">
        <p14:creationId xmlns:p14="http://schemas.microsoft.com/office/powerpoint/2010/main" val="3792753105"/>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B1E0CA5-3F96-4745-BFAA-200845A8ADFD}"/>
              </a:ext>
            </a:extLst>
          </p:cNvPr>
          <p:cNvSpPr>
            <a:spLocks noGrp="1"/>
          </p:cNvSpPr>
          <p:nvPr>
            <p:ph type="ctrTitle"/>
          </p:nvPr>
        </p:nvSpPr>
        <p:spPr>
          <a:xfrm>
            <a:off x="1082153" y="1555845"/>
            <a:ext cx="10027694" cy="1470025"/>
          </a:xfrm>
        </p:spPr>
        <p:txBody>
          <a:bodyPr>
            <a:no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TECHNICAL SEMINAR ON “</a:t>
            </a:r>
            <a:r>
              <a:rPr lang="en-US" sz="4400" b="1" u="sng" dirty="0">
                <a:solidFill>
                  <a:schemeClr val="tx1"/>
                </a:solidFill>
                <a:latin typeface="Times New Roman" panose="02020603050405020304" pitchFamily="18" charset="0"/>
                <a:cs typeface="Times New Roman" panose="02020603050405020304" pitchFamily="18" charset="0"/>
              </a:rPr>
              <a:t>PHISHING</a:t>
            </a:r>
            <a:r>
              <a:rPr lang="en-US" sz="4400" b="1" dirty="0">
                <a:solidFill>
                  <a:schemeClr val="tx1"/>
                </a:solidFill>
                <a:latin typeface="Times New Roman" panose="02020603050405020304" pitchFamily="18" charset="0"/>
                <a:cs typeface="Times New Roman" panose="02020603050405020304" pitchFamily="18" charset="0"/>
              </a:rPr>
              <a:t>”</a:t>
            </a:r>
            <a:r>
              <a:rPr lang="en-US" sz="4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xmlns="" id="{2A59904C-A691-43A7-B6DC-6916C5DB3D1D}"/>
              </a:ext>
            </a:extLst>
          </p:cNvPr>
          <p:cNvSpPr txBox="1"/>
          <p:nvPr/>
        </p:nvSpPr>
        <p:spPr>
          <a:xfrm>
            <a:off x="2579425" y="3832131"/>
            <a:ext cx="7642747" cy="1815882"/>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Done By</a:t>
            </a:r>
            <a:r>
              <a:rPr lang="en-IN"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 VINAY</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89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AA9394E-0415-44A6-95FD-92C03F80F251}"/>
              </a:ext>
            </a:extLst>
          </p:cNvPr>
          <p:cNvSpPr/>
          <p:nvPr/>
        </p:nvSpPr>
        <p:spPr>
          <a:xfrm>
            <a:off x="1132765" y="695742"/>
            <a:ext cx="9894626" cy="3970318"/>
          </a:xfrm>
          <a:prstGeom prst="rect">
            <a:avLst/>
          </a:prstGeom>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Types of Phishing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Some of the more common types of phishing attacks include the following:</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Spear phishing </a:t>
            </a:r>
            <a:r>
              <a:rPr lang="en-IN" sz="2400" dirty="0">
                <a:latin typeface="Times New Roman" panose="02020603050405020304" pitchFamily="18" charset="0"/>
                <a:cs typeface="Times New Roman" panose="02020603050405020304" pitchFamily="18" charset="0"/>
              </a:rPr>
              <a:t>attacks are directed at specific individuals or companies, usually using information specific to the victim that has been gathered to more successfully represent the message as being authentic. Spear phishing emails might include references to co workers or executives at the victim's organization, as well as the use of the victim's name, location or other personal information.</a:t>
            </a:r>
          </a:p>
        </p:txBody>
      </p:sp>
    </p:spTree>
    <p:extLst>
      <p:ext uri="{BB962C8B-B14F-4D97-AF65-F5344CB8AC3E}">
        <p14:creationId xmlns:p14="http://schemas.microsoft.com/office/powerpoint/2010/main" val="187982267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3748142-1642-4DD6-8AE8-256FA1BEB91A}"/>
              </a:ext>
            </a:extLst>
          </p:cNvPr>
          <p:cNvSpPr/>
          <p:nvPr/>
        </p:nvSpPr>
        <p:spPr>
          <a:xfrm>
            <a:off x="1205551" y="1586384"/>
            <a:ext cx="10149385" cy="3108543"/>
          </a:xfrm>
          <a:prstGeom prst="rect">
            <a:avLst/>
          </a:prstGeom>
        </p:spPr>
        <p:txBody>
          <a:bodyPr wrap="square">
            <a:spAutoFit/>
          </a:bodyPr>
          <a:lstStyle/>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Whaling attacks </a:t>
            </a:r>
            <a:r>
              <a:rPr lang="en-IN" sz="2800" dirty="0">
                <a:latin typeface="Times New Roman" panose="02020603050405020304" pitchFamily="18" charset="0"/>
                <a:cs typeface="Times New Roman" panose="02020603050405020304" pitchFamily="18" charset="0"/>
              </a:rPr>
              <a:t>are a type of spear phishing attack that specifically targets senior executives within an organization, often with the objective of stealing large sums. A typical whaling attack targets an employee with the ability to authorize payments, with the phishing message appearing to be a command from an executive to authorize a large payment to a vendor when, in fact, the payment would be made to the attackers.</a:t>
            </a:r>
          </a:p>
        </p:txBody>
      </p:sp>
    </p:spTree>
    <p:extLst>
      <p:ext uri="{BB962C8B-B14F-4D97-AF65-F5344CB8AC3E}">
        <p14:creationId xmlns:p14="http://schemas.microsoft.com/office/powerpoint/2010/main" val="246670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C0AF537-3655-4F7F-9E6D-A806559B4B5D}"/>
              </a:ext>
            </a:extLst>
          </p:cNvPr>
          <p:cNvSpPr/>
          <p:nvPr/>
        </p:nvSpPr>
        <p:spPr>
          <a:xfrm>
            <a:off x="673289" y="672489"/>
            <a:ext cx="11050138" cy="4832092"/>
          </a:xfrm>
          <a:prstGeom prst="rect">
            <a:avLst/>
          </a:prstGeom>
        </p:spPr>
        <p:txBody>
          <a:bodyPr wrap="square">
            <a:spAutoFit/>
          </a:bodyPr>
          <a:lstStyle/>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Pharming</a:t>
            </a:r>
            <a:r>
              <a:rPr lang="en-IN" sz="2800" dirty="0">
                <a:latin typeface="Times New Roman" panose="02020603050405020304" pitchFamily="18" charset="0"/>
                <a:cs typeface="Times New Roman" panose="02020603050405020304" pitchFamily="18" charset="0"/>
              </a:rPr>
              <a:t> is a type of phishing that depends on DNS cache poisoning to redirect users from a legitimate site to a fraudulent one, and tricking users into using their login credentials to attempt to log in to the fraudulent site.</a:t>
            </a:r>
          </a:p>
          <a:p>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Clone phishing </a:t>
            </a:r>
            <a:r>
              <a:rPr lang="en-IN" sz="2800" dirty="0">
                <a:latin typeface="Times New Roman" panose="02020603050405020304" pitchFamily="18" charset="0"/>
                <a:cs typeface="Times New Roman" panose="02020603050405020304" pitchFamily="18" charset="0"/>
              </a:rPr>
              <a:t>attacks use previously delivered, but legitimate emails that contain either a link or an attachment. Attackers make a copy or clone of the legitimate email, replacing one or more links or attached files with malicious links or malware attachments. Because the message appears to be a duplicate of the original, legitimate email, victims can often be tricked into clicking the malicious link or opening the malicious attachment.</a:t>
            </a:r>
          </a:p>
        </p:txBody>
      </p:sp>
    </p:spTree>
    <p:extLst>
      <p:ext uri="{BB962C8B-B14F-4D97-AF65-F5344CB8AC3E}">
        <p14:creationId xmlns:p14="http://schemas.microsoft.com/office/powerpoint/2010/main" val="410720029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B7F0F13-332E-40A9-B8F1-AAC7847474B7}"/>
              </a:ext>
            </a:extLst>
          </p:cNvPr>
          <p:cNvSpPr/>
          <p:nvPr/>
        </p:nvSpPr>
        <p:spPr>
          <a:xfrm>
            <a:off x="464025" y="612845"/>
            <a:ext cx="11464118" cy="4832092"/>
          </a:xfrm>
          <a:prstGeom prst="rect">
            <a:avLst/>
          </a:prstGeom>
        </p:spPr>
        <p:txBody>
          <a:bodyPr wrap="square">
            <a:spAutoFit/>
          </a:bodyPr>
          <a:lstStyle/>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Phishers sometimes use the evil twin </a:t>
            </a:r>
            <a:r>
              <a:rPr lang="en-IN" sz="2200" b="1" dirty="0">
                <a:latin typeface="Times New Roman" panose="02020603050405020304" pitchFamily="18" charset="0"/>
                <a:cs typeface="Times New Roman" panose="02020603050405020304" pitchFamily="18" charset="0"/>
              </a:rPr>
              <a:t>Wi-Fi attack </a:t>
            </a:r>
            <a:r>
              <a:rPr lang="en-IN" sz="2200" dirty="0">
                <a:latin typeface="Times New Roman" panose="02020603050405020304" pitchFamily="18" charset="0"/>
                <a:cs typeface="Times New Roman" panose="02020603050405020304" pitchFamily="18" charset="0"/>
              </a:rPr>
              <a:t>by standing up a Wi-Fi access point and advertising it with a deceptive name that is similar to a legitimate access point. When victims connect to the evil twin Wi-Fi network, the attackers gain access to all the transmissions sent to or from victim devices, including user IDs and passwords. </a:t>
            </a:r>
          </a:p>
          <a:p>
            <a:pPr marL="342900" indent="-34290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Voice phishing </a:t>
            </a:r>
            <a:r>
              <a:rPr lang="en-IN" sz="2200" dirty="0">
                <a:latin typeface="Times New Roman" panose="02020603050405020304" pitchFamily="18" charset="0"/>
                <a:cs typeface="Times New Roman" panose="02020603050405020304" pitchFamily="18" charset="0"/>
              </a:rPr>
              <a:t>is a form of phishing that occurs over voice communications media, including voice over IP (VoIP) or POTS (plain old telephone service). A typical vishing scam uses speech synthesis software to leave voicemails purporting to notify the victim of suspicious activity in a bank or credit account, and solicits the victim to respond to a malicious phone number to verify his identity thus compromising the victim's account credentials.</a:t>
            </a:r>
          </a:p>
          <a:p>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Another mobile device-oriented phishing attack, </a:t>
            </a:r>
            <a:r>
              <a:rPr lang="en-IN" sz="2200" b="1" dirty="0">
                <a:latin typeface="Times New Roman" panose="02020603050405020304" pitchFamily="18" charset="0"/>
                <a:cs typeface="Times New Roman" panose="02020603050405020304" pitchFamily="18" charset="0"/>
              </a:rPr>
              <a:t>SMS phishing</a:t>
            </a:r>
            <a:r>
              <a:rPr lang="en-IN" sz="2200" dirty="0">
                <a:latin typeface="Times New Roman" panose="02020603050405020304" pitchFamily="18" charset="0"/>
                <a:cs typeface="Times New Roman" panose="02020603050405020304" pitchFamily="18" charset="0"/>
              </a:rPr>
              <a:t> also sometimes called SMishing or SMShing uses text messaging to convince victims to disclose account credentials or to install malware.</a:t>
            </a:r>
          </a:p>
        </p:txBody>
      </p:sp>
    </p:spTree>
    <p:extLst>
      <p:ext uri="{BB962C8B-B14F-4D97-AF65-F5344CB8AC3E}">
        <p14:creationId xmlns:p14="http://schemas.microsoft.com/office/powerpoint/2010/main" val="264482041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C8B22-1461-4E81-A218-84E4E2EEBDE9}"/>
              </a:ext>
            </a:extLst>
          </p:cNvPr>
          <p:cNvSpPr>
            <a:spLocks noGrp="1"/>
          </p:cNvSpPr>
          <p:nvPr>
            <p:ph type="title"/>
          </p:nvPr>
        </p:nvSpPr>
        <p:spPr/>
        <p:txBody>
          <a:bodyPr>
            <a:normAutofit/>
          </a:bodyPr>
          <a:lstStyle/>
          <a:p>
            <a:pPr algn="ctr"/>
            <a:r>
              <a:rPr lang="en-IN" sz="3600" b="1" u="sng" dirty="0">
                <a:solidFill>
                  <a:schemeClr val="tx1"/>
                </a:solidFill>
                <a:latin typeface="Times New Roman" panose="02020603050405020304" pitchFamily="18" charset="0"/>
                <a:cs typeface="Times New Roman" panose="02020603050405020304" pitchFamily="18" charset="0"/>
              </a:rPr>
              <a:t>Phishing in Kali Linux</a:t>
            </a:r>
          </a:p>
        </p:txBody>
      </p:sp>
      <p:pic>
        <p:nvPicPr>
          <p:cNvPr id="4" name="Content Placeholder 3">
            <a:extLst>
              <a:ext uri="{FF2B5EF4-FFF2-40B4-BE49-F238E27FC236}">
                <a16:creationId xmlns:a16="http://schemas.microsoft.com/office/drawing/2014/main" xmlns="" id="{55E4624E-C3C7-41C3-974F-1974FE4263B7}"/>
              </a:ext>
            </a:extLst>
          </p:cNvPr>
          <p:cNvPicPr>
            <a:picLocks noGrp="1" noChangeAspect="1"/>
          </p:cNvPicPr>
          <p:nvPr>
            <p:ph sz="quarter" idx="1"/>
          </p:nvPr>
        </p:nvPicPr>
        <p:blipFill>
          <a:blip r:embed="rId3"/>
          <a:stretch>
            <a:fillRect/>
          </a:stretch>
        </p:blipFill>
        <p:spPr>
          <a:xfrm>
            <a:off x="0" y="1747694"/>
            <a:ext cx="12192000" cy="5110306"/>
          </a:xfrm>
          <a:prstGeom prst="rect">
            <a:avLst/>
          </a:prstGeom>
        </p:spPr>
      </p:pic>
    </p:spTree>
    <p:extLst>
      <p:ext uri="{BB962C8B-B14F-4D97-AF65-F5344CB8AC3E}">
        <p14:creationId xmlns:p14="http://schemas.microsoft.com/office/powerpoint/2010/main" val="403299332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4AEC32F-AB70-46A4-B2EC-4F8A8F3624D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2395671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9D787E8-048A-4BFA-8388-7005D41F825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4194293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1C74417-EFA7-4CE9-AF86-F2FAA1C7E721}"/>
              </a:ext>
            </a:extLst>
          </p:cNvPr>
          <p:cNvPicPr>
            <a:picLocks noChangeAspect="1"/>
          </p:cNvPicPr>
          <p:nvPr/>
        </p:nvPicPr>
        <p:blipFill>
          <a:blip r:embed="rId3"/>
          <a:stretch>
            <a:fillRect/>
          </a:stretch>
        </p:blipFill>
        <p:spPr>
          <a:xfrm>
            <a:off x="0" y="0"/>
            <a:ext cx="12192000" cy="7069540"/>
          </a:xfrm>
          <a:prstGeom prst="rect">
            <a:avLst/>
          </a:prstGeom>
        </p:spPr>
      </p:pic>
    </p:spTree>
    <p:extLst>
      <p:ext uri="{BB962C8B-B14F-4D97-AF65-F5344CB8AC3E}">
        <p14:creationId xmlns:p14="http://schemas.microsoft.com/office/powerpoint/2010/main" val="31544381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43098C4-FFF1-40A5-A588-7987BF3B025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8509850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1834CB3-943A-46E1-91A4-6A6F378CC78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7383506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CE47A42-0BB6-4924-A738-6B6ABB1EF413}"/>
              </a:ext>
            </a:extLst>
          </p:cNvPr>
          <p:cNvSpPr txBox="1"/>
          <p:nvPr/>
        </p:nvSpPr>
        <p:spPr>
          <a:xfrm>
            <a:off x="343468" y="602802"/>
            <a:ext cx="11505063" cy="7786747"/>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INDEX</a:t>
            </a:r>
          </a:p>
          <a:p>
            <a:pPr algn="ctr"/>
            <a:endParaRPr lang="en-IN" sz="3600" b="1" u="sng"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What is social engineering?</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Social Engineering attack techniques</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What is Phishing?</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Phishing Attack Example</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How to recognize a phishing mail?</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Types of Phishing</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Phishing in Kali Linux</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Preventing Phishing</a:t>
            </a:r>
          </a:p>
          <a:p>
            <a:pPr marL="571500" indent="-5715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Conclusion</a:t>
            </a:r>
          </a:p>
          <a:p>
            <a:pPr marL="571500" indent="-5715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en-IN" sz="2800" b="1" u="sng"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en-IN" sz="2800" b="1" u="sng" dirty="0">
              <a:latin typeface="Times New Roman" panose="02020603050405020304" pitchFamily="18" charset="0"/>
              <a:cs typeface="Times New Roman" panose="02020603050405020304" pitchFamily="18" charset="0"/>
            </a:endParaRPr>
          </a:p>
          <a:p>
            <a:pPr algn="ct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894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D22C051-254E-408D-8E18-25D0B98098F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65485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F2BF05B-FE3B-4D1B-A1F0-739A0229E76E}"/>
              </a:ext>
            </a:extLst>
          </p:cNvPr>
          <p:cNvPicPr>
            <a:picLocks noChangeAspect="1"/>
          </p:cNvPicPr>
          <p:nvPr/>
        </p:nvPicPr>
        <p:blipFill>
          <a:blip r:embed="rId3"/>
          <a:stretch>
            <a:fillRect/>
          </a:stretch>
        </p:blipFill>
        <p:spPr>
          <a:xfrm>
            <a:off x="0" y="1"/>
            <a:ext cx="12192000" cy="3548418"/>
          </a:xfrm>
          <a:prstGeom prst="rect">
            <a:avLst/>
          </a:prstGeom>
        </p:spPr>
      </p:pic>
      <p:pic>
        <p:nvPicPr>
          <p:cNvPr id="4" name="Picture 3">
            <a:extLst>
              <a:ext uri="{FF2B5EF4-FFF2-40B4-BE49-F238E27FC236}">
                <a16:creationId xmlns:a16="http://schemas.microsoft.com/office/drawing/2014/main" xmlns="" id="{6A881622-C50E-4B0F-AFB0-ED934A9D1BD4}"/>
              </a:ext>
            </a:extLst>
          </p:cNvPr>
          <p:cNvPicPr>
            <a:picLocks noChangeAspect="1"/>
          </p:cNvPicPr>
          <p:nvPr/>
        </p:nvPicPr>
        <p:blipFill>
          <a:blip r:embed="rId4"/>
          <a:stretch>
            <a:fillRect/>
          </a:stretch>
        </p:blipFill>
        <p:spPr>
          <a:xfrm>
            <a:off x="-59140" y="3548419"/>
            <a:ext cx="12251140" cy="3309582"/>
          </a:xfrm>
          <a:prstGeom prst="rect">
            <a:avLst/>
          </a:prstGeom>
        </p:spPr>
      </p:pic>
    </p:spTree>
    <p:extLst>
      <p:ext uri="{BB962C8B-B14F-4D97-AF65-F5344CB8AC3E}">
        <p14:creationId xmlns:p14="http://schemas.microsoft.com/office/powerpoint/2010/main" val="34613611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4FE7A01-A9AA-43C8-8D7F-60D0F8ED81F8}"/>
              </a:ext>
            </a:extLst>
          </p:cNvPr>
          <p:cNvPicPr>
            <a:picLocks noChangeAspect="1"/>
          </p:cNvPicPr>
          <p:nvPr/>
        </p:nvPicPr>
        <p:blipFill>
          <a:blip r:embed="rId3"/>
          <a:stretch>
            <a:fillRect/>
          </a:stretch>
        </p:blipFill>
        <p:spPr>
          <a:xfrm>
            <a:off x="0" y="0"/>
            <a:ext cx="12192000" cy="2988219"/>
          </a:xfrm>
          <a:prstGeom prst="rect">
            <a:avLst/>
          </a:prstGeom>
        </p:spPr>
      </p:pic>
      <p:pic>
        <p:nvPicPr>
          <p:cNvPr id="3" name="Picture 2">
            <a:extLst>
              <a:ext uri="{FF2B5EF4-FFF2-40B4-BE49-F238E27FC236}">
                <a16:creationId xmlns:a16="http://schemas.microsoft.com/office/drawing/2014/main" xmlns="" id="{E0B153B1-C38E-4E50-BA06-93205AF080FE}"/>
              </a:ext>
            </a:extLst>
          </p:cNvPr>
          <p:cNvPicPr>
            <a:picLocks noChangeAspect="1"/>
          </p:cNvPicPr>
          <p:nvPr/>
        </p:nvPicPr>
        <p:blipFill>
          <a:blip r:embed="rId4"/>
          <a:stretch>
            <a:fillRect/>
          </a:stretch>
        </p:blipFill>
        <p:spPr>
          <a:xfrm>
            <a:off x="0" y="2988219"/>
            <a:ext cx="12192000" cy="3869781"/>
          </a:xfrm>
          <a:prstGeom prst="rect">
            <a:avLst/>
          </a:prstGeom>
        </p:spPr>
      </p:pic>
    </p:spTree>
    <p:extLst>
      <p:ext uri="{BB962C8B-B14F-4D97-AF65-F5344CB8AC3E}">
        <p14:creationId xmlns:p14="http://schemas.microsoft.com/office/powerpoint/2010/main" val="162831066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ECC8DC0-5334-4F02-B7AF-D1157290082E}"/>
              </a:ext>
            </a:extLst>
          </p:cNvPr>
          <p:cNvSpPr/>
          <p:nvPr/>
        </p:nvSpPr>
        <p:spPr>
          <a:xfrm>
            <a:off x="900753" y="798858"/>
            <a:ext cx="10904560" cy="4955203"/>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Preventing Phishing</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To help prevent phishing messages from reaching end users, experts recommend layering security controls, including:</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Antivirus software</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Both desktop and network firewalls</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Antispyware software</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Anti-phishing toolbar (installed in web browsers)</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Gateway email filter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Web security gateway</a:t>
            </a:r>
          </a:p>
        </p:txBody>
      </p:sp>
    </p:spTree>
    <p:extLst>
      <p:ext uri="{BB962C8B-B14F-4D97-AF65-F5344CB8AC3E}">
        <p14:creationId xmlns:p14="http://schemas.microsoft.com/office/powerpoint/2010/main" val="41394148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B8193C1-EF2E-404A-93DE-76F30A87A20C}"/>
              </a:ext>
            </a:extLst>
          </p:cNvPr>
          <p:cNvSpPr/>
          <p:nvPr/>
        </p:nvSpPr>
        <p:spPr>
          <a:xfrm>
            <a:off x="700586" y="982176"/>
            <a:ext cx="11172966" cy="452431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For enterprises, a number of steps can be taken to mitigate phishing attacks:</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Two-factor authentication (2FA) is the most effective method for countering phishing attacks, as it adds an extra verification layer when logging in to sensitive applications. 2FA relies on users having two things: something they know, such as a password and user name, and something they have, such as their smartphones. Even when employees are compromised, 2FA prevents the use of their compromised credentials, since these alone are insufficient to gain entry.</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addition to using 2FA, organizations should enforce strict password management policies. For example, employees should be required to frequently change their passwords and to not be allowed to reuse a password for multiple applications.</a:t>
            </a:r>
          </a:p>
        </p:txBody>
      </p:sp>
    </p:spTree>
    <p:extLst>
      <p:ext uri="{BB962C8B-B14F-4D97-AF65-F5344CB8AC3E}">
        <p14:creationId xmlns:p14="http://schemas.microsoft.com/office/powerpoint/2010/main" val="41788844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D936D5-F6A2-45D1-A78D-464B26DB3DAB}"/>
              </a:ext>
            </a:extLst>
          </p:cNvPr>
          <p:cNvSpPr/>
          <p:nvPr/>
        </p:nvSpPr>
        <p:spPr>
          <a:xfrm>
            <a:off x="1410269" y="672997"/>
            <a:ext cx="9398758" cy="5693866"/>
          </a:xfrm>
          <a:prstGeom prst="rect">
            <a:avLst/>
          </a:prstGeom>
        </p:spPr>
        <p:txBody>
          <a:bodyPr wrap="square">
            <a:spAutoFit/>
          </a:bodyPr>
          <a:lstStyle/>
          <a:p>
            <a:pPr algn="ctr"/>
            <a:r>
              <a:rPr lang="en-IN" sz="2400" b="1" u="sng" dirty="0">
                <a:latin typeface="Times New Roman" panose="02020603050405020304" pitchFamily="18" charset="0"/>
                <a:cs typeface="Times New Roman" panose="02020603050405020304" pitchFamily="18" charset="0"/>
              </a:rPr>
              <a:t>Notable Anti-phishing programs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Avira Premium Security Suite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GeoTrust TrustWatch</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Mozilla Thunderbird - e-mail client which warns users of e-mails which may be part of an e-mail scam.</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PhishTank SiteChecker</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PineApp Mail-SeCure</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WOT (Web Of Trust) - browser extension</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ZoneAlarm</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OpenDNS</a:t>
            </a:r>
          </a:p>
        </p:txBody>
      </p:sp>
    </p:spTree>
    <p:extLst>
      <p:ext uri="{BB962C8B-B14F-4D97-AF65-F5344CB8AC3E}">
        <p14:creationId xmlns:p14="http://schemas.microsoft.com/office/powerpoint/2010/main" val="3570176576"/>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2EB7048-08F9-4088-BC24-5F27B43C1B68}"/>
              </a:ext>
            </a:extLst>
          </p:cNvPr>
          <p:cNvPicPr>
            <a:picLocks noChangeAspect="1"/>
          </p:cNvPicPr>
          <p:nvPr/>
        </p:nvPicPr>
        <p:blipFill>
          <a:blip r:embed="rId2"/>
          <a:stretch>
            <a:fillRect/>
          </a:stretch>
        </p:blipFill>
        <p:spPr>
          <a:xfrm>
            <a:off x="19050" y="0"/>
            <a:ext cx="12172950" cy="6858000"/>
          </a:xfrm>
          <a:prstGeom prst="rect">
            <a:avLst/>
          </a:prstGeom>
        </p:spPr>
      </p:pic>
    </p:spTree>
    <p:extLst>
      <p:ext uri="{BB962C8B-B14F-4D97-AF65-F5344CB8AC3E}">
        <p14:creationId xmlns:p14="http://schemas.microsoft.com/office/powerpoint/2010/main" val="130079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FB5440-1E5A-4635-AA8E-6AEBDEE585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83190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16BF53D-5299-4AF5-8F8C-5DD0A77FD324}"/>
              </a:ext>
            </a:extLst>
          </p:cNvPr>
          <p:cNvSpPr txBox="1"/>
          <p:nvPr/>
        </p:nvSpPr>
        <p:spPr>
          <a:xfrm>
            <a:off x="959892" y="582067"/>
            <a:ext cx="9553433" cy="1077218"/>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What is social engineering?</a:t>
            </a:r>
          </a:p>
          <a:p>
            <a:pPr algn="ct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FC1A048-5A3E-40A2-AE80-887323ED9412}"/>
              </a:ext>
            </a:extLst>
          </p:cNvPr>
          <p:cNvSpPr txBox="1"/>
          <p:nvPr/>
        </p:nvSpPr>
        <p:spPr>
          <a:xfrm>
            <a:off x="696036" y="1536174"/>
            <a:ext cx="10536072" cy="452431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Social engineering is the term used for a broad range of malicious activities accomplished through human interactions. It uses psychological manipulation to trick users into making security mistakes or giving away sensitive information.</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Social engineering attacks happen in one or more steps.</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A perpetrator first investigates the intended victim to gather necessary background information, such as potential points of entry and weak security protocols, needed to proceed with the attack. </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Then, the attacker moves to gain the victim’s trust and provide stimuli for subsequent actions that break security practices, such as revealing sensitive information or granting access to critical resources.</a:t>
            </a:r>
          </a:p>
        </p:txBody>
      </p:sp>
    </p:spTree>
    <p:extLst>
      <p:ext uri="{BB962C8B-B14F-4D97-AF65-F5344CB8AC3E}">
        <p14:creationId xmlns:p14="http://schemas.microsoft.com/office/powerpoint/2010/main" val="22038238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619872-39DD-4DD4-8006-9DDE118DF152}"/>
              </a:ext>
            </a:extLst>
          </p:cNvPr>
          <p:cNvSpPr>
            <a:spLocks noGrp="1"/>
          </p:cNvSpPr>
          <p:nvPr>
            <p:ph type="title"/>
          </p:nvPr>
        </p:nvSpPr>
        <p:spPr>
          <a:xfrm>
            <a:off x="714233" y="957027"/>
            <a:ext cx="10363200" cy="1143000"/>
          </a:xfrm>
        </p:spPr>
        <p:txBody>
          <a:bodyPr>
            <a:normAutofit/>
          </a:bodyPr>
          <a:lstStyle/>
          <a:p>
            <a:pPr algn="ctr"/>
            <a:r>
              <a:rPr lang="en-IN" sz="3600" b="1" u="sng" dirty="0">
                <a:solidFill>
                  <a:schemeClr val="tx1"/>
                </a:solidFill>
                <a:latin typeface="Times New Roman" panose="02020603050405020304" pitchFamily="18" charset="0"/>
                <a:cs typeface="Times New Roman" panose="02020603050405020304" pitchFamily="18" charset="0"/>
              </a:rPr>
              <a:t>Social engineering attack techniques</a:t>
            </a:r>
            <a:r>
              <a:rPr lang="en-IN" sz="2800" b="1" u="sng" dirty="0">
                <a:latin typeface="Times New Roman" panose="02020603050405020304" pitchFamily="18" charset="0"/>
                <a:cs typeface="Times New Roman" panose="02020603050405020304" pitchFamily="18" charset="0"/>
              </a:rPr>
              <a:t/>
            </a:r>
            <a:br>
              <a:rPr lang="en-IN" sz="2800" b="1" u="sng" dirty="0">
                <a:latin typeface="Times New Roman" panose="02020603050405020304" pitchFamily="18" charset="0"/>
                <a:cs typeface="Times New Roman" panose="02020603050405020304" pitchFamily="18" charset="0"/>
              </a:rPr>
            </a:b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9779C3D-CE5B-4DDE-B895-FDD2623E23F8}"/>
              </a:ext>
            </a:extLst>
          </p:cNvPr>
          <p:cNvSpPr>
            <a:spLocks noGrp="1"/>
          </p:cNvSpPr>
          <p:nvPr>
            <p:ph sz="quarter" idx="1"/>
          </p:nvPr>
        </p:nvSpPr>
        <p:spPr>
          <a:xfrm>
            <a:off x="1219200" y="2811438"/>
            <a:ext cx="10363200" cy="3771923"/>
          </a:xfrm>
        </p:spPr>
        <p:txBody>
          <a:bodyPr/>
          <a:lstStyle/>
          <a:p>
            <a:r>
              <a:rPr lang="en-IN" sz="2800" dirty="0">
                <a:latin typeface="Times New Roman" panose="02020603050405020304" pitchFamily="18" charset="0"/>
                <a:cs typeface="Times New Roman" panose="02020603050405020304" pitchFamily="18" charset="0"/>
              </a:rPr>
              <a:t>Baiting</a:t>
            </a:r>
          </a:p>
          <a:p>
            <a:r>
              <a:rPr lang="en-IN" sz="2800" dirty="0">
                <a:latin typeface="Times New Roman" panose="02020603050405020304" pitchFamily="18" charset="0"/>
                <a:cs typeface="Times New Roman" panose="02020603050405020304" pitchFamily="18" charset="0"/>
              </a:rPr>
              <a:t>Scareware</a:t>
            </a:r>
          </a:p>
          <a:p>
            <a:r>
              <a:rPr lang="en-IN" sz="2800" dirty="0">
                <a:latin typeface="Times New Roman" panose="02020603050405020304" pitchFamily="18" charset="0"/>
                <a:cs typeface="Times New Roman" panose="02020603050405020304" pitchFamily="18" charset="0"/>
              </a:rPr>
              <a:t>Pretexting</a:t>
            </a:r>
          </a:p>
          <a:p>
            <a:r>
              <a:rPr lang="en-IN" sz="2800" dirty="0">
                <a:latin typeface="Times New Roman" panose="02020603050405020304" pitchFamily="18" charset="0"/>
                <a:cs typeface="Times New Roman" panose="02020603050405020304" pitchFamily="18" charset="0"/>
              </a:rPr>
              <a:t>Phishing</a:t>
            </a:r>
          </a:p>
          <a:p>
            <a:endParaRPr lang="en-IN" dirty="0"/>
          </a:p>
        </p:txBody>
      </p:sp>
    </p:spTree>
    <p:extLst>
      <p:ext uri="{BB962C8B-B14F-4D97-AF65-F5344CB8AC3E}">
        <p14:creationId xmlns:p14="http://schemas.microsoft.com/office/powerpoint/2010/main" val="1648418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0F21B-67CD-4CAB-BCE7-91F3D4CE2C50}"/>
              </a:ext>
            </a:extLst>
          </p:cNvPr>
          <p:cNvSpPr>
            <a:spLocks noGrp="1"/>
          </p:cNvSpPr>
          <p:nvPr>
            <p:ph type="title"/>
          </p:nvPr>
        </p:nvSpPr>
        <p:spPr>
          <a:xfrm>
            <a:off x="495868" y="1093504"/>
            <a:ext cx="10363200" cy="1143000"/>
          </a:xfrm>
        </p:spPr>
        <p:txBody>
          <a:bodyPr>
            <a:normAutofit fontScale="90000"/>
          </a:bodyPr>
          <a:lstStyle/>
          <a:p>
            <a:pPr algn="ctr"/>
            <a:r>
              <a:rPr lang="en-IN" b="1" u="sng" dirty="0">
                <a:solidFill>
                  <a:schemeClr val="tx1"/>
                </a:solidFill>
                <a:latin typeface="Times New Roman" panose="02020603050405020304" pitchFamily="18" charset="0"/>
                <a:cs typeface="Times New Roman" panose="02020603050405020304" pitchFamily="18" charset="0"/>
              </a:rPr>
              <a:t>What is Phishing </a:t>
            </a:r>
            <a:r>
              <a:rPr lang="en-IN" b="1" dirty="0">
                <a:solidFill>
                  <a:schemeClr val="tx1"/>
                </a:solidFill>
                <a:latin typeface="Times New Roman" panose="02020603050405020304" pitchFamily="18" charset="0"/>
                <a:cs typeface="Times New Roman" panose="02020603050405020304" pitchFamily="18" charset="0"/>
              </a:rPr>
              <a:t>?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115123D8-6A43-40F0-8860-0F2B4A189DD6}"/>
              </a:ext>
            </a:extLst>
          </p:cNvPr>
          <p:cNvSpPr>
            <a:spLocks noGrp="1"/>
          </p:cNvSpPr>
          <p:nvPr>
            <p:ph sz="quarter" idx="1"/>
          </p:nvPr>
        </p:nvSpPr>
        <p:spPr>
          <a:xfrm>
            <a:off x="1219200" y="2429300"/>
            <a:ext cx="10363200" cy="3590499"/>
          </a:xfrm>
        </p:spPr>
        <p:txBody>
          <a:bodyPr>
            <a:normAutofit/>
          </a:bodyPr>
          <a:lstStyle/>
          <a:p>
            <a:r>
              <a:rPr lang="en-IN" sz="2800" dirty="0">
                <a:latin typeface="Times New Roman" panose="02020603050405020304" pitchFamily="18" charset="0"/>
                <a:cs typeface="Times New Roman" panose="02020603050405020304" pitchFamily="18" charset="0"/>
              </a:rPr>
              <a:t>Phishing is a type of social engineering attack often used to steal user data, including login credentials and credit card numbers.</a:t>
            </a:r>
          </a:p>
          <a:p>
            <a:r>
              <a:rPr lang="en-IN" sz="2800" dirty="0">
                <a:latin typeface="Times New Roman" panose="02020603050405020304" pitchFamily="18" charset="0"/>
                <a:cs typeface="Times New Roman" panose="02020603050405020304" pitchFamily="18" charset="0"/>
              </a:rPr>
              <a:t>It occurs when an attacker, masquerading as a trusted entity, dupes a victim into opening an email, instant message, or text message.</a:t>
            </a:r>
          </a:p>
          <a:p>
            <a:r>
              <a:rPr lang="en-IN" sz="2800" dirty="0">
                <a:latin typeface="Times New Roman" panose="02020603050405020304" pitchFamily="18" charset="0"/>
                <a:cs typeface="Times New Roman" panose="02020603050405020304" pitchFamily="18" charset="0"/>
              </a:rPr>
              <a:t>The recipient is then tricked into clicking a malicious link, which can lead to the installation of malware, the freezing of the system as part of a ransomware attack or the revealing of sensitive information.</a:t>
            </a:r>
          </a:p>
        </p:txBody>
      </p:sp>
    </p:spTree>
    <p:extLst>
      <p:ext uri="{BB962C8B-B14F-4D97-AF65-F5344CB8AC3E}">
        <p14:creationId xmlns:p14="http://schemas.microsoft.com/office/powerpoint/2010/main" val="12140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6C866F-5558-4531-AC27-45ACF8EAE03F}"/>
              </a:ext>
            </a:extLst>
          </p:cNvPr>
          <p:cNvSpPr>
            <a:spLocks noGrp="1"/>
          </p:cNvSpPr>
          <p:nvPr>
            <p:ph sz="quarter" idx="1"/>
          </p:nvPr>
        </p:nvSpPr>
        <p:spPr>
          <a:xfrm>
            <a:off x="686937" y="451512"/>
            <a:ext cx="10363200" cy="6290481"/>
          </a:xfrm>
        </p:spPr>
        <p:txBody>
          <a:bodyPr>
            <a:noAutofit/>
          </a:bodyPr>
          <a:lstStyle/>
          <a:p>
            <a:r>
              <a:rPr lang="en-IN" sz="2800" dirty="0">
                <a:latin typeface="Times New Roman" panose="02020603050405020304" pitchFamily="18" charset="0"/>
                <a:cs typeface="Times New Roman" panose="02020603050405020304" pitchFamily="18" charset="0"/>
              </a:rPr>
              <a:t>An attack can have devastating results. For individuals, this includes unauthorized purchases, the stealing of funds, or identify theft.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Moreover, phishing is often used to gain a foothold in corporate or governmental networks as a part of a larger attack, such as an advanced persistent threat (APT) event where employees are compromised in order to bypass security perimeters, distribute malware inside a closed environment, or gain privileged access to secured data.</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An organization succumbing to such an attack typically sustains severe financial losses in addition to declining market share, reputation, and consumer trust. </a:t>
            </a:r>
          </a:p>
        </p:txBody>
      </p:sp>
    </p:spTree>
    <p:extLst>
      <p:ext uri="{BB962C8B-B14F-4D97-AF65-F5344CB8AC3E}">
        <p14:creationId xmlns:p14="http://schemas.microsoft.com/office/powerpoint/2010/main" val="41550052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E6089-644E-44C7-AA4C-A9C87EE56293}"/>
              </a:ext>
            </a:extLst>
          </p:cNvPr>
          <p:cNvSpPr>
            <a:spLocks noGrp="1"/>
          </p:cNvSpPr>
          <p:nvPr>
            <p:ph type="title"/>
          </p:nvPr>
        </p:nvSpPr>
        <p:spPr/>
        <p:txBody>
          <a:bodyPr>
            <a:normAutofit fontScale="90000"/>
          </a:bodyPr>
          <a:lstStyle/>
          <a:p>
            <a:pPr algn="ctr"/>
            <a:r>
              <a:rPr lang="en-IN" b="1" u="sng" dirty="0">
                <a:solidFill>
                  <a:schemeClr val="tx1"/>
                </a:solidFill>
                <a:latin typeface="Times New Roman" panose="02020603050405020304" pitchFamily="18" charset="0"/>
                <a:cs typeface="Times New Roman" panose="02020603050405020304" pitchFamily="18" charset="0"/>
              </a:rPr>
              <a:t>Phishing attack example</a:t>
            </a:r>
            <a:r>
              <a:rPr lang="en-IN" dirty="0"/>
              <a:t/>
            </a:r>
            <a:br>
              <a:rPr lang="en-IN" dirty="0"/>
            </a:br>
            <a:endParaRPr lang="en-IN" dirty="0"/>
          </a:p>
        </p:txBody>
      </p:sp>
      <p:pic>
        <p:nvPicPr>
          <p:cNvPr id="4" name="Content Placeholder 3">
            <a:extLst>
              <a:ext uri="{FF2B5EF4-FFF2-40B4-BE49-F238E27FC236}">
                <a16:creationId xmlns:a16="http://schemas.microsoft.com/office/drawing/2014/main" xmlns="" id="{28F12816-C03D-49DB-8363-96586683F442}"/>
              </a:ext>
            </a:extLst>
          </p:cNvPr>
          <p:cNvPicPr>
            <a:picLocks noGrp="1" noChangeAspect="1"/>
          </p:cNvPicPr>
          <p:nvPr>
            <p:ph sz="quarter" idx="1"/>
          </p:nvPr>
        </p:nvPicPr>
        <p:blipFill>
          <a:blip r:embed="rId3"/>
          <a:stretch>
            <a:fillRect/>
          </a:stretch>
        </p:blipFill>
        <p:spPr>
          <a:xfrm>
            <a:off x="0" y="1417638"/>
            <a:ext cx="12192000" cy="5440362"/>
          </a:xfrm>
          <a:prstGeom prst="rect">
            <a:avLst/>
          </a:prstGeom>
        </p:spPr>
      </p:pic>
    </p:spTree>
    <p:extLst>
      <p:ext uri="{BB962C8B-B14F-4D97-AF65-F5344CB8AC3E}">
        <p14:creationId xmlns:p14="http://schemas.microsoft.com/office/powerpoint/2010/main" val="367923094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16C5C2-8DF0-47A7-8D84-809F8FF942FA}"/>
              </a:ext>
            </a:extLst>
          </p:cNvPr>
          <p:cNvSpPr txBox="1"/>
          <p:nvPr/>
        </p:nvSpPr>
        <p:spPr>
          <a:xfrm>
            <a:off x="272954" y="204716"/>
            <a:ext cx="11600597" cy="664797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following illustrates a common phishing scam attempt:</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 spoofed email ostensibly from myuniversity.edu is mass-distributed to as many faculty members as possible.</a:t>
            </a:r>
          </a:p>
          <a:p>
            <a:pPr marL="457200" indent="-457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email claims that the user’s password is about to expire. Instructions are given to go to myuniversity.edu/renewal to renew their password within 24 hours.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Several things can occur by clicking the link. </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user is redirected to myuniversity.edurenewal.com, a bogus page appearing exactly like the real renewal page, where both new and existing passwords are requested.</a:t>
            </a:r>
          </a:p>
          <a:p>
            <a:pPr marL="457200" indent="-457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attacker, monitoring the page, hijacks the original password to gain access to secured areas on the university network.</a:t>
            </a:r>
          </a:p>
          <a:p>
            <a:pPr marL="457200" indent="-4572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user is sent to the actual password renewal page. However, while being redirected, a malicious script activates in the background to hijack the user’s session cookie. This results in a reflected XSS attack, giving the perpetrator privileged access to the university network.</a:t>
            </a:r>
          </a:p>
          <a:p>
            <a:endParaRPr lang="en-IN" dirty="0"/>
          </a:p>
        </p:txBody>
      </p:sp>
    </p:spTree>
    <p:extLst>
      <p:ext uri="{BB962C8B-B14F-4D97-AF65-F5344CB8AC3E}">
        <p14:creationId xmlns:p14="http://schemas.microsoft.com/office/powerpoint/2010/main" val="611831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D1D50F1-0EF6-4C9A-BFF1-AAB7E24BAF25}"/>
              </a:ext>
            </a:extLst>
          </p:cNvPr>
          <p:cNvSpPr/>
          <p:nvPr/>
        </p:nvSpPr>
        <p:spPr>
          <a:xfrm>
            <a:off x="204716" y="163773"/>
            <a:ext cx="11778018" cy="5047536"/>
          </a:xfrm>
          <a:prstGeom prst="rect">
            <a:avLst/>
          </a:prstGeom>
        </p:spPr>
        <p:txBody>
          <a:bodyPr wrap="square">
            <a:spAutoFit/>
          </a:bodyPr>
          <a:lstStyle/>
          <a:p>
            <a:pPr algn="ctr"/>
            <a:r>
              <a:rPr lang="en-IN" sz="3600" b="1" u="sng" dirty="0">
                <a:latin typeface="Times New Roman" panose="02020603050405020304" pitchFamily="18" charset="0"/>
                <a:cs typeface="Times New Roman" panose="02020603050405020304" pitchFamily="18" charset="0"/>
              </a:rPr>
              <a:t>How to recognize a phishing email</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 phishing email can include corporate logos and other identifying graphics and data collected from the company being misrepresented. Malicious links within phishing messages are usually also designed to make it appear as though they go to the spoofed organization.</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However, there are several clues that can indicate that a message is a phishing attempt. These include:</a:t>
            </a:r>
          </a:p>
          <a:p>
            <a:endParaRPr lang="en-IN"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use of subdomains, misspelled URLs (typo squatting) or otherwise suspicious URLs.</a:t>
            </a:r>
          </a:p>
          <a:p>
            <a:pPr marL="285750" indent="-28575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recipient uses a Gmail or other public email address rather than a corporate email address.</a:t>
            </a:r>
          </a:p>
          <a:p>
            <a:pPr marL="285750" indent="-28575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message is written to invoke fear or a sense of urgency.</a:t>
            </a:r>
          </a:p>
          <a:p>
            <a:pPr marL="285750" indent="-28575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message includes a request to verify personal information, such as financial details or a password.</a:t>
            </a:r>
          </a:p>
          <a:p>
            <a:pPr marL="285750" indent="-28575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message is poorly written and has spelling and grammatical errors.</a:t>
            </a:r>
          </a:p>
        </p:txBody>
      </p:sp>
    </p:spTree>
    <p:extLst>
      <p:ext uri="{BB962C8B-B14F-4D97-AF65-F5344CB8AC3E}">
        <p14:creationId xmlns:p14="http://schemas.microsoft.com/office/powerpoint/2010/main" val="3001241102"/>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 Reality</Template>
  <TotalTime>120</TotalTime>
  <Words>1001</Words>
  <Application>Microsoft Office PowerPoint</Application>
  <PresentationFormat>Custom</PresentationFormat>
  <Paragraphs>109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Equity</vt:lpstr>
      <vt:lpstr>TECHNICAL SEMINAR ON “PHISHING” </vt:lpstr>
      <vt:lpstr>PowerPoint Presentation</vt:lpstr>
      <vt:lpstr>PowerPoint Presentation</vt:lpstr>
      <vt:lpstr>Social engineering attack techniques </vt:lpstr>
      <vt:lpstr>What is Phishing ?  </vt:lpstr>
      <vt:lpstr>PowerPoint Presentation</vt:lpstr>
      <vt:lpstr>Phishing attack example </vt:lpstr>
      <vt:lpstr>PowerPoint Presentation</vt:lpstr>
      <vt:lpstr>PowerPoint Presentation</vt:lpstr>
      <vt:lpstr>PowerPoint Presentation</vt:lpstr>
      <vt:lpstr>PowerPoint Presentation</vt:lpstr>
      <vt:lpstr>PowerPoint Presentation</vt:lpstr>
      <vt:lpstr>PowerPoint Presentation</vt:lpstr>
      <vt:lpstr>Phishing in Kali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SEMINAR ON “PHISHING” </dc:title>
  <dc:creator>VINAY SRIDHAR</dc:creator>
  <cp:lastModifiedBy>Hi</cp:lastModifiedBy>
  <cp:revision>32</cp:revision>
  <dcterms:created xsi:type="dcterms:W3CDTF">2019-12-20T15:55:26Z</dcterms:created>
  <dcterms:modified xsi:type="dcterms:W3CDTF">2021-09-28T16:47:02Z</dcterms:modified>
</cp:coreProperties>
</file>