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70" r:id="rId8"/>
    <p:sldId id="271" r:id="rId9"/>
    <p:sldId id="267" r:id="rId10"/>
    <p:sldId id="268" r:id="rId11"/>
    <p:sldId id="269" r:id="rId12"/>
    <p:sldId id="273" r:id="rId13"/>
    <p:sldId id="276" r:id="rId14"/>
    <p:sldId id="275" r:id="rId15"/>
    <p:sldId id="277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6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1393-C60E-473A-ABDB-7E421244F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BC0744-725F-442D-A545-371326ED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32762-092D-427B-9FA5-B7B211AD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149D9-D297-4385-8E2E-3C71CCEE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5AB6A-EE29-46FD-A0C5-9CEEF779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6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B73DD-B73A-4497-8CEB-C46B5581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621C5F-6066-4006-BB13-3CE4D5AD2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295389-B994-43F9-BDA1-BCD16452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6E40AF-40BE-40DD-9210-A293ACE7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02767-3BC1-43DA-8C0C-BD5DE312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98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1854E29-5968-40CE-B1EF-3164B78CA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F0AFF-C4B3-4A6B-88DB-FC6A1B86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76C69-2185-4029-B4F3-2EB44BF4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5579F3-9079-43D9-BCD7-852DC578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75303-D270-483D-A0C2-1139E51C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3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0CC4C-DB57-4910-ADDB-DAAAF7A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CD35FE-F59C-4599-9B86-E2C1AFE3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B16BC-B0C8-4BE8-8411-7CF08630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2A822D-80B5-4DE6-8690-E1A44A83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5B6D7-3366-487A-A492-CF2F34C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45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D196E-F047-48EA-9489-5FA3C077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A30A2E-FF78-44B4-8131-9A880669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B85550-0C06-4A20-B4D0-27AEC81E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2077FE-8606-4B8F-A9FB-0507F050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D1C79-FF1F-44E7-BBC8-D667B133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9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74309-B525-4AEC-A57E-AD13761B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54803-5B68-42D7-89B4-01A062AD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42CE81-0340-4C36-ACF7-7CD5B66D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823BD6-F3A4-4932-9CA3-6A5318F6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57850-A4D5-45AE-8331-D4A79BD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911B5-CE3B-457A-92C4-D4A8E46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7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1A5B6-7EFC-4E7D-8A06-7AB2FF3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3EA7BF-D271-4432-BF7C-83672943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2D91BA-FEF9-47CD-A338-F66C49A7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873CE0-3B3D-40BB-BAB8-41225A156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2C0E81-837B-4825-A07B-A4B40DF0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1227F3-06FF-464F-A8BF-ED50D823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3943F34-2841-4FE2-AC54-69FA208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20C84A-759D-4303-8BB1-3F3B4FA1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1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7DEF4-2187-4E4B-BF3E-EE535A6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1FB2FC-5959-4C71-8DBE-80979638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1649A8-463F-4F07-BAAE-DF4E4599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F78794-89EF-4C32-8EC4-7D579BDC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8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226760-3A00-421A-80C2-8BF09B5A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876438-73AC-4169-A9F5-E7D7E2B1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8E3165-21EF-4524-B07A-23119796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4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F9515-13DF-4EDB-82D5-4283D61A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FB5BFA-9EEE-405C-8AD1-69562907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E1FE04-0F25-4D9A-9F52-BACE92CF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15DB21-FE4B-4F4C-9CE6-3CAD2962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117501-A945-40C0-B5C3-FFFEB2D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27B8E1-E62F-45C7-A843-AB962D93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88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3063A-36B7-40BB-BA34-99CCC87F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575C32-26BB-45F4-9805-4F7B1CD7A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CA4BD5-ED12-4155-86CC-9C4E8568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E0723-7002-4858-9F67-809415C1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B37754-365A-4638-AFCA-C035B3C6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1B1D1F-7A93-4ECE-9A43-2448ADA5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29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F74C3-FB39-40A0-98BC-6A8DACDE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49AE8-6BA9-4634-BD94-F405716C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06D75-658D-4DF5-AB3B-8A35A03A6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F623-7041-4E22-B62B-97ADD29C1857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4DE2F-CA43-4A8E-ADEA-44B8524A7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1855C7-4649-4B0E-A177-725586C6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43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XMLHttpRequest?retiredLocale=it" TargetMode="External"/><Relationship Id="rId2" Type="http://schemas.openxmlformats.org/officeDocument/2006/relationships/hyperlink" Target="https://docs.oracle.com/en/java/javase/11/docs/api/java.net.http/java/net/http/HttpCli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Glossary/Forbidden_header_n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5ABFCF-1E4A-4829-8BCC-749CF6F0D25C}"/>
              </a:ext>
            </a:extLst>
          </p:cNvPr>
          <p:cNvSpPr txBox="1"/>
          <p:nvPr/>
        </p:nvSpPr>
        <p:spPr>
          <a:xfrm>
            <a:off x="1118114" y="5912778"/>
            <a:ext cx="3306895" cy="77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solidFill>
                  <a:schemeClr val="tx1">
                    <a:alpha val="60000"/>
                  </a:schemeClr>
                </a:solidFill>
              </a:rPr>
              <a:t>Vincenzo Fraello – 299647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solidFill>
                  <a:schemeClr val="tx1">
                    <a:alpha val="60000"/>
                  </a:schemeClr>
                </a:solidFill>
              </a:rPr>
              <a:t>Lorenzo Di Palma – 299636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80CA1C-8D6F-4A0E-932E-43C77DF8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95" y="1656504"/>
            <a:ext cx="3914164" cy="35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365FE-0E24-4A38-B05B-77FF77C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it-IT" sz="3600"/>
              <a:t>Configurazione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1B9CAF73-92E0-421B-9CBB-6CAF38509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0D4245-6A81-4A1D-8E33-3918D5D3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887" y="549976"/>
            <a:ext cx="3665712" cy="3457728"/>
          </a:xfrm>
          <a:prstGeom prst="rect">
            <a:avLst/>
          </a:prstGeom>
        </p:spPr>
      </p:pic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A6705D2C-3D75-4306-94DF-E75EE9F2D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2ED5FE-CCB0-402B-AC51-8E8972E55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128" y="1423960"/>
            <a:ext cx="4657047" cy="164153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087BE-97D3-42EC-BE61-2FC664CF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1900"/>
              <a:t>Modifiche ai files di configurazione del server Apache. Server organizzato in Virtual-Host agendo nel file </a:t>
            </a:r>
            <a:r>
              <a:rPr lang="en-US" sz="1900">
                <a:solidFill>
                  <a:schemeClr val="accent5"/>
                </a:solidFill>
              </a:rPr>
              <a:t>xampp\apache\conf\extra\httpd-vhosts.conf</a:t>
            </a:r>
          </a:p>
          <a:p>
            <a:r>
              <a:rPr lang="en-US" sz="1900"/>
              <a:t>Modifiche nel file hosts in </a:t>
            </a:r>
            <a:r>
              <a:rPr lang="nb-NO" sz="1900">
                <a:solidFill>
                  <a:schemeClr val="accent5"/>
                </a:solidFill>
              </a:rPr>
              <a:t>C:\Windows\System32\drivers\etc\hosts</a:t>
            </a:r>
            <a:r>
              <a:rPr lang="en-US" sz="1900">
                <a:solidFill>
                  <a:schemeClr val="accent5"/>
                </a:solidFill>
              </a:rPr>
              <a:t> </a:t>
            </a:r>
            <a:r>
              <a:rPr lang="en-US" sz="1900"/>
              <a:t>(file interrogato prima del Sistema DNS per la risoluzione di coppie &lt;nome di dominio, IP&gt;)</a:t>
            </a:r>
            <a:endParaRPr lang="it-IT" sz="1900"/>
          </a:p>
        </p:txBody>
      </p:sp>
    </p:spTree>
    <p:extLst>
      <p:ext uri="{BB962C8B-B14F-4D97-AF65-F5344CB8AC3E}">
        <p14:creationId xmlns:p14="http://schemas.microsoft.com/office/powerpoint/2010/main" val="30882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2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1AB26D-D4CD-4D7F-8233-EF99314E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Esempio simulazione con programma JAVA e Wireshark - 1</a:t>
            </a:r>
          </a:p>
        </p:txBody>
      </p:sp>
      <p:grpSp>
        <p:nvGrpSpPr>
          <p:cNvPr id="53" name="Group 26">
            <a:extLst>
              <a:ext uri="{FF2B5EF4-FFF2-40B4-BE49-F238E27FC236}">
                <a16:creationId xmlns:a16="http://schemas.microsoft.com/office/drawing/2014/main" id="{EA809394-9FF0-4FBE-9674-04808925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F4FB4FC-1458-461C-9AD2-85239479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C00BF269-83C8-4686-AFC5-C74871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84B4A881-F320-4D29-9F2A-92E5A8E26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F1DE952E-BB73-465C-8182-582880F8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5BF7C487-C4BE-43E7-A245-A61F82AA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8C6F250F-B7D8-473D-B4F7-72304560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ACD53A85-E1D0-492B-AA47-3E547672C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9C9FBE9E-BA53-4996-A2C3-B58C267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F5BB8E5-9D25-41D9-BB1D-803E3B2E2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F899E14-F988-4594-87DA-613CDDB9B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7AB465A4-4729-42F9-AFB0-431EA262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18A24F6-C77F-4D3D-B42A-852AC1D9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D33BE653-7DDD-411B-B501-CFF249DF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50B549-BA68-495E-BA4A-711B415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54F87CB-563B-4CEB-BA3A-F85900994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CBAAB25-DBFA-46B9-82FE-AF160EF34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2F50A986-E122-499B-8DBC-FE7CA2DC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2C861662-1B8A-4383-B562-3C1C5A0F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54A9DB5B-88DC-4102-B325-C1EDE7CC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41A0883B-3E32-41FD-899E-2126CF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21403BF-81A8-42D8-BF18-FEB290BF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3617919"/>
            <a:ext cx="3794760" cy="186512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0409F7E-D4F5-4062-88F8-F450B420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26" y="3616024"/>
            <a:ext cx="3600552" cy="18689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06F7A96-E104-4A5E-872B-DC412F6A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3941978"/>
            <a:ext cx="3794760" cy="1214323"/>
          </a:xfrm>
          <a:prstGeom prst="rect">
            <a:avLst/>
          </a:prstGeom>
        </p:spPr>
      </p:pic>
      <p:sp>
        <p:nvSpPr>
          <p:cNvPr id="74" name="Rectangle 48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2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1AB26D-D4CD-4D7F-8233-EF99314E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Esempio simulazione con programma JAVA e Wireshark - 2</a:t>
            </a:r>
          </a:p>
        </p:txBody>
      </p:sp>
      <p:grpSp>
        <p:nvGrpSpPr>
          <p:cNvPr id="53" name="Group 26">
            <a:extLst>
              <a:ext uri="{FF2B5EF4-FFF2-40B4-BE49-F238E27FC236}">
                <a16:creationId xmlns:a16="http://schemas.microsoft.com/office/drawing/2014/main" id="{EA809394-9FF0-4FBE-9674-04808925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F4FB4FC-1458-461C-9AD2-85239479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C00BF269-83C8-4686-AFC5-C74871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84B4A881-F320-4D29-9F2A-92E5A8E26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F1DE952E-BB73-465C-8182-582880F8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5BF7C487-C4BE-43E7-A245-A61F82AA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8C6F250F-B7D8-473D-B4F7-72304560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ACD53A85-E1D0-492B-AA47-3E547672C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9C9FBE9E-BA53-4996-A2C3-B58C267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F5BB8E5-9D25-41D9-BB1D-803E3B2E2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F899E14-F988-4594-87DA-613CDDB9B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7AB465A4-4729-42F9-AFB0-431EA262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18A24F6-C77F-4D3D-B42A-852AC1D9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D33BE653-7DDD-411B-B501-CFF249DF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50B549-BA68-495E-BA4A-711B415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54F87CB-563B-4CEB-BA3A-F85900994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CBAAB25-DBFA-46B9-82FE-AF160EF34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2F50A986-E122-499B-8DBC-FE7CA2DC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2C861662-1B8A-4383-B562-3C1C5A0F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54A9DB5B-88DC-4102-B325-C1EDE7CC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41A0883B-3E32-41FD-899E-2126CF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21403BF-81A8-42D8-BF18-FEB290BF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3719047"/>
            <a:ext cx="3794760" cy="1662872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0409F7E-D4F5-4062-88F8-F450B420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3926" y="3638156"/>
            <a:ext cx="3600552" cy="18246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06F7A96-E104-4A5E-872B-DC412F6A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707" y="3941978"/>
            <a:ext cx="3628626" cy="1214323"/>
          </a:xfrm>
          <a:prstGeom prst="rect">
            <a:avLst/>
          </a:prstGeom>
        </p:spPr>
      </p:pic>
      <p:sp>
        <p:nvSpPr>
          <p:cNvPr id="74" name="Rectangle 48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5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1788EF2-4342-4DF1-AF2A-8733C6B9C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6134" y="859589"/>
            <a:ext cx="6722435" cy="150601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D78CE8-5C10-43DC-BA41-C3D1BDC82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9133" y="2601913"/>
            <a:ext cx="6722435" cy="14970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D125D3-6CD2-43D8-AFFE-F627DFBF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6134" y="4335235"/>
            <a:ext cx="6722435" cy="20176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0F1F5D-8838-456F-85EC-D17B8BDB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Web-Application </a:t>
            </a:r>
            <a:br>
              <a:rPr lang="en-US" sz="3000">
                <a:solidFill>
                  <a:srgbClr val="FFFFFF"/>
                </a:solidFill>
              </a:rPr>
            </a:br>
            <a:br>
              <a:rPr lang="en-US" sz="3000">
                <a:solidFill>
                  <a:srgbClr val="FFFFFF"/>
                </a:solidFill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 message</a:t>
            </a:r>
          </a:p>
        </p:txBody>
      </p:sp>
    </p:spTree>
    <p:extLst>
      <p:ext uri="{BB962C8B-B14F-4D97-AF65-F5344CB8AC3E}">
        <p14:creationId xmlns:p14="http://schemas.microsoft.com/office/powerpoint/2010/main" val="5275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96F64AE3-D2C1-4863-90CD-16710F95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22363"/>
            <a:ext cx="7186613" cy="38385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809225-2117-4BE3-A76D-8A0D399C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016500"/>
            <a:ext cx="2551113" cy="71278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A861B6-0378-48B5-B624-31CCB800B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63" y="5016500"/>
            <a:ext cx="1820863" cy="712788"/>
          </a:xfrm>
          <a:prstGeom prst="rect">
            <a:avLst/>
          </a:prstGeom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E46EE9-8A0E-4614-BEB2-DB566509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00" y="5016500"/>
            <a:ext cx="2703513" cy="71278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5AA9433-102A-40AD-9611-3E75B80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Esempio simulazione Web-App</a:t>
            </a:r>
          </a:p>
        </p:txBody>
      </p:sp>
    </p:spTree>
    <p:extLst>
      <p:ext uri="{BB962C8B-B14F-4D97-AF65-F5344CB8AC3E}">
        <p14:creationId xmlns:p14="http://schemas.microsoft.com/office/powerpoint/2010/main" val="3327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9A6D6E-4D1C-48C9-9B0F-9ABD4EAF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Richiesta con body XML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F171-9F45-4D93-A5A4-3226B3DFC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1205215"/>
            <a:ext cx="5586942" cy="8659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egnaposto contenuto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170609-ECD1-49B5-8F6E-7568B41C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35" y="3233984"/>
            <a:ext cx="3926830" cy="34556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B301DC9-420B-424E-A1F0-42EFFA7D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8" y="3474266"/>
            <a:ext cx="5586942" cy="29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958A86-29F4-48A4-9579-34045DF9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Riferimenti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0EE8128-617E-4F06-8953-E52433B4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>
                <a:hlinkClick r:id="rId2"/>
              </a:rPr>
              <a:t>https://docs.oracle.com/en/java/javase/11/docs/api/java.net.http/java/net/http/HttpClient.html</a:t>
            </a:r>
            <a:r>
              <a:rPr lang="it-IT" sz="2400"/>
              <a:t> [1];</a:t>
            </a:r>
          </a:p>
          <a:p>
            <a:r>
              <a:rPr lang="it-IT" sz="2400">
                <a:hlinkClick r:id="rId3"/>
              </a:rPr>
              <a:t>https://developer.mozilla.org/en-US/docs/Web/API/XMLHttpRequest?retiredLocale=it</a:t>
            </a:r>
            <a:r>
              <a:rPr lang="it-IT" sz="2400"/>
              <a:t> [2];</a:t>
            </a:r>
          </a:p>
          <a:p>
            <a:r>
              <a:rPr lang="it-IT" sz="2400">
                <a:hlinkClick r:id="rId4"/>
              </a:rPr>
              <a:t>https://developer.mozilla.org/en-US/docs/Glossary/Forbidden_header_name</a:t>
            </a:r>
            <a:r>
              <a:rPr lang="it-IT" sz="2400"/>
              <a:t> [3].</a:t>
            </a:r>
          </a:p>
        </p:txBody>
      </p:sp>
    </p:spTree>
    <p:extLst>
      <p:ext uri="{BB962C8B-B14F-4D97-AF65-F5344CB8AC3E}">
        <p14:creationId xmlns:p14="http://schemas.microsoft.com/office/powerpoint/2010/main" val="286818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8D609FA-C0BE-45D8-AF2A-C245EEE702B9}"/>
              </a:ext>
            </a:extLst>
          </p:cNvPr>
          <p:cNvSpPr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Strumento di diagnostica HTTP</a:t>
            </a:r>
            <a:endParaRPr lang="en-US" sz="2600" b="0" kern="1200" cap="none" spc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0E1F7B-B98E-4D38-9FA2-C98AF1C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0" y="1313299"/>
            <a:ext cx="5495371" cy="3091146"/>
          </a:xfrm>
          <a:prstGeom prst="rect">
            <a:avLst/>
          </a:prstGeom>
        </p:spPr>
      </p:pic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BA46B091-DF18-4C67-9486-FD4A26D8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402" y="4252611"/>
            <a:ext cx="572184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Configurazione server Apache con direttive e files .conf;</a:t>
            </a:r>
          </a:p>
          <a:p>
            <a:r>
              <a:rPr lang="en-US" sz="1800"/>
              <a:t>Configurazione server Apache con files .htaccess;</a:t>
            </a:r>
          </a:p>
          <a:p>
            <a:r>
              <a:rPr lang="en-US" sz="1800"/>
              <a:t>Creazione di pagine web dinamiche 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409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2997ED3-0205-46F8-B3F8-2B048211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86" y="1902611"/>
            <a:ext cx="3489820" cy="26173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2D159F3-A2BB-4B12-A558-EA629286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18" y="1827677"/>
            <a:ext cx="4600354" cy="253019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C35A4A-AE6E-490B-94E2-CE0D20AD6FF5}"/>
              </a:ext>
            </a:extLst>
          </p:cNvPr>
          <p:cNvSpPr txBox="1"/>
          <p:nvPr/>
        </p:nvSpPr>
        <p:spPr>
          <a:xfrm>
            <a:off x="1371598" y="4304872"/>
            <a:ext cx="9496427" cy="2150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Il Progetto ha previsto lo sviluppo di: </a:t>
            </a:r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>
              <a:ea typeface="+mj-ea"/>
              <a:cs typeface="+mj-cs"/>
            </a:endParaRPr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>
                <a:ea typeface="+mj-ea"/>
                <a:cs typeface="+mj-cs"/>
              </a:rPr>
              <a:t>Un programma JAVA. L’API sfruttato è </a:t>
            </a:r>
            <a:r>
              <a:rPr lang="en-US" sz="2900" b="1">
                <a:ea typeface="+mj-ea"/>
                <a:cs typeface="+mj-cs"/>
              </a:rPr>
              <a:t>HttpClient</a:t>
            </a:r>
            <a:r>
              <a:rPr lang="en-US" sz="2900">
                <a:ea typeface="+mj-ea"/>
                <a:cs typeface="+mj-cs"/>
              </a:rPr>
              <a:t> </a:t>
            </a:r>
            <a:r>
              <a:rPr lang="en-US" sz="2900">
                <a:ea typeface="+mj-ea"/>
                <a:cs typeface="+mj-cs"/>
                <a:hlinkClick r:id="rId4" action="ppaction://hlinksldjump"/>
              </a:rPr>
              <a:t>[1]</a:t>
            </a:r>
            <a:r>
              <a:rPr lang="en-US" sz="2900">
                <a:ea typeface="+mj-ea"/>
                <a:cs typeface="+mj-cs"/>
              </a:rPr>
              <a:t>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>
              <a:ea typeface="+mj-ea"/>
              <a:cs typeface="+mj-cs"/>
            </a:endParaRPr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>
                <a:ea typeface="+mj-ea"/>
                <a:cs typeface="+mj-cs"/>
              </a:rPr>
              <a:t>Una Web-Application con modello architetturale MVC. L’API sfruttato è </a:t>
            </a:r>
            <a:r>
              <a:rPr lang="en-US" sz="2900" b="1">
                <a:ea typeface="+mj-ea"/>
                <a:cs typeface="+mj-cs"/>
              </a:rPr>
              <a:t>XMLHttpRequest </a:t>
            </a:r>
            <a:r>
              <a:rPr lang="en-US" sz="2900">
                <a:ea typeface="+mj-ea"/>
                <a:cs typeface="+mj-cs"/>
                <a:hlinkClick r:id="rId4" action="ppaction://hlinksldjump"/>
              </a:rPr>
              <a:t>[2]</a:t>
            </a:r>
            <a:r>
              <a:rPr lang="en-US" sz="2900">
                <a:ea typeface="+mj-ea"/>
                <a:cs typeface="+mj-cs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latin typeface="+mj-lt"/>
              <a:ea typeface="+mj-ea"/>
              <a:cs typeface="+mj-cs"/>
            </a:endParaRPr>
          </a:p>
          <a:p>
            <a:pPr marL="1085850" lvl="1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177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F10AE8-B6B1-44CA-9D07-F2510FDF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it-IT" sz="4000"/>
              <a:t>Motivazioni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935819-CAC5-4610-861E-0BC8BB07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/>
              <a:t>XMLHttpRequest:</a:t>
            </a:r>
          </a:p>
          <a:p>
            <a:pPr lvl="1"/>
            <a:r>
              <a:rPr lang="it-IT" sz="2000"/>
              <a:t>Pro: la realizzazione di una Web-Application è più rapida in quanto la GUI è più semplice da realizzare.</a:t>
            </a:r>
          </a:p>
          <a:p>
            <a:pPr lvl="1"/>
            <a:r>
              <a:rPr lang="it-IT" sz="2000"/>
              <a:t>Contro: si ha meno libertà di gestione dell’interazione.</a:t>
            </a:r>
          </a:p>
          <a:p>
            <a:pPr lvl="2"/>
            <a:r>
              <a:rPr lang="en-US" sz="1600"/>
              <a:t>“A </a:t>
            </a:r>
            <a:r>
              <a:rPr lang="en-US" sz="1600" b="1"/>
              <a:t>forbidden header name</a:t>
            </a:r>
            <a:r>
              <a:rPr lang="en-US" sz="1600"/>
              <a:t> is the name of any HTTP header that cannot be modified programmatically; specifically, an HTTP request header name […]. Modifying such headers is forbidden because the user agent retains full control over them.“ [3].</a:t>
            </a:r>
            <a:endParaRPr lang="it-IT" sz="2000"/>
          </a:p>
          <a:p>
            <a:pPr marL="0" indent="0">
              <a:buNone/>
            </a:pPr>
            <a:r>
              <a:rPr lang="it-IT" sz="2000"/>
              <a:t>HttpClient:</a:t>
            </a:r>
          </a:p>
          <a:p>
            <a:pPr lvl="1"/>
            <a:r>
              <a:rPr lang="it-IT" sz="2000"/>
              <a:t>Pro: non ci sono limitazioni sulla gestione della comunicazione.</a:t>
            </a:r>
          </a:p>
          <a:p>
            <a:pPr lvl="1"/>
            <a:r>
              <a:rPr lang="it-IT" sz="2000"/>
              <a:t>Contro: la realizzazione di una GUI in JAVA è più complessa.</a:t>
            </a:r>
          </a:p>
          <a:p>
            <a:pPr lvl="1"/>
            <a:endParaRPr lang="it-I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7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2FF79B-4AFD-44A8-AE13-1AA6E144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Tecnologie utilizzate: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ACF13BA-6E7A-4D3A-B1CE-8E60FDD69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79" y="1152913"/>
            <a:ext cx="6203487" cy="341191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1168105-5372-4E6F-B471-925FC3D9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63" y="4899189"/>
            <a:ext cx="2336920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33FB9F-23D0-4032-A569-4A35956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Framework utilizzati: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BA77B8-D42B-4D21-BD15-035597A44C61}"/>
              </a:ext>
            </a:extLst>
          </p:cNvPr>
          <p:cNvSpPr txBox="1"/>
          <p:nvPr/>
        </p:nvSpPr>
        <p:spPr>
          <a:xfrm>
            <a:off x="804672" y="2421683"/>
            <a:ext cx="4765949" cy="1605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È stato sviluppato da Mark Otto e Jacob Thornton presso Twitter come un framework che uniformasse i vari componenti che ne realizzavano l'interfaccia web, dato che la presenza di diverse librerie aveva portato ad incoerenze ed elevati oneri di manutenzione.</a:t>
            </a:r>
          </a:p>
        </p:txBody>
      </p:sp>
      <p:grpSp>
        <p:nvGrpSpPr>
          <p:cNvPr id="46" name="Group 3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144CB3-655A-495A-8461-3764D6A13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00" y="2595418"/>
            <a:ext cx="4661824" cy="23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CE4EA-74E2-41FB-9A9D-2F874274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it-IT" sz="4000"/>
              <a:t>Strumenti utilizzati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A75F3AD-2487-42F7-B278-9018A80A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796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Analisi del traffico HTTP nell’interfaccia di loopback.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872ED4ED-E18D-40F0-97E6-4E813C10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2BB289-A025-4347-9247-67A1F2B1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FF226B0-55B3-462F-A36B-969DBE559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3" b="20734"/>
          <a:stretch/>
        </p:blipFill>
        <p:spPr>
          <a:xfrm>
            <a:off x="4654296" y="2066560"/>
            <a:ext cx="7214616" cy="26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FBBEE3C-441B-473E-AAAF-6E3DD2A5B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894" y="643467"/>
            <a:ext cx="5893176" cy="405726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C6CD80-F979-4A54-85F3-FA26BB9C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Interazioni</a:t>
            </a:r>
          </a:p>
        </p:txBody>
      </p:sp>
    </p:spTree>
    <p:extLst>
      <p:ext uri="{BB962C8B-B14F-4D97-AF65-F5344CB8AC3E}">
        <p14:creationId xmlns:p14="http://schemas.microsoft.com/office/powerpoint/2010/main" val="3228817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415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Motivazioni</vt:lpstr>
      <vt:lpstr>Tecnologie utilizzate:</vt:lpstr>
      <vt:lpstr>Framework utilizzati:</vt:lpstr>
      <vt:lpstr>Strumenti utilizzati</vt:lpstr>
      <vt:lpstr>Server</vt:lpstr>
      <vt:lpstr>Interazioni</vt:lpstr>
      <vt:lpstr>Configurazione server</vt:lpstr>
      <vt:lpstr>Esempio simulazione con programma JAVA e Wireshark - 1</vt:lpstr>
      <vt:lpstr>Esempio simulazione con programma JAVA e Wireshark - 2</vt:lpstr>
      <vt:lpstr>Web-Application   HTTP message</vt:lpstr>
      <vt:lpstr>Esempio simulazione Web-App</vt:lpstr>
      <vt:lpstr>Richiesta con body XML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FRAELLO</dc:creator>
  <cp:lastModifiedBy>Vincenzo FRAELLO</cp:lastModifiedBy>
  <cp:revision>34</cp:revision>
  <dcterms:created xsi:type="dcterms:W3CDTF">2021-02-27T11:58:28Z</dcterms:created>
  <dcterms:modified xsi:type="dcterms:W3CDTF">2021-07-15T16:06:31Z</dcterms:modified>
</cp:coreProperties>
</file>