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57" r:id="rId4"/>
    <p:sldId id="259" r:id="rId5"/>
    <p:sldId id="261" r:id="rId6"/>
    <p:sldId id="262" r:id="rId7"/>
    <p:sldId id="263" r:id="rId8"/>
    <p:sldId id="266" r:id="rId9"/>
    <p:sldId id="267" r:id="rId10"/>
    <p:sldId id="270" r:id="rId11"/>
    <p:sldId id="271" r:id="rId12"/>
    <p:sldId id="264" r:id="rId13"/>
    <p:sldId id="265" r:id="rId14"/>
    <p:sldId id="272" r:id="rId15"/>
    <p:sldId id="258" r:id="rId16"/>
  </p:sldIdLst>
  <p:sldSz cx="21336000" cy="13335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10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9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4B8D7D0-4A62-4693-9AFB-5D0A3B2432EF}" type="slidenum">
              <a:rPr lang="en-US" sz="1400">
                <a:latin typeface="Times New Roman"/>
              </a:rPr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95D758A-9FF4-4B67-9842-EE8F7AB56D7B}" type="slidenum">
              <a:rPr lang="en-US" sz="1200" strike="noStrike">
                <a:solidFill>
                  <a:srgbClr val="000000"/>
                </a:solidFill>
                <a:latin typeface="Gill Sans"/>
                <a:ea typeface="ヒラギノ角ゴ ProN W3"/>
              </a:rPr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981080" y="2235240"/>
            <a:ext cx="17360640" cy="450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981080" y="6870600"/>
            <a:ext cx="17360640" cy="7387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981080" y="7679880"/>
            <a:ext cx="17360640" cy="7387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981080" y="2235240"/>
            <a:ext cx="17360640" cy="450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981080" y="6870600"/>
            <a:ext cx="8471880" cy="7387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0877040" y="6870600"/>
            <a:ext cx="8471880" cy="7387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0877040" y="7679880"/>
            <a:ext cx="8471880" cy="7387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1981080" y="7679880"/>
            <a:ext cx="8471880" cy="7387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981080" y="2235240"/>
            <a:ext cx="17360640" cy="450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981080" y="6870600"/>
            <a:ext cx="17360640" cy="15490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1981080" y="6870600"/>
            <a:ext cx="17360640" cy="15490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  <p:pic>
        <p:nvPicPr>
          <p:cNvPr id="41" name="Immagine 40"/>
          <p:cNvPicPr/>
          <p:nvPr/>
        </p:nvPicPr>
        <p:blipFill>
          <a:blip r:embed="rId2"/>
          <a:stretch/>
        </p:blipFill>
        <p:spPr>
          <a:xfrm>
            <a:off x="9690480" y="6870240"/>
            <a:ext cx="1941480" cy="1549080"/>
          </a:xfrm>
          <a:prstGeom prst="rect">
            <a:avLst/>
          </a:prstGeom>
          <a:ln>
            <a:noFill/>
          </a:ln>
        </p:spPr>
      </p:pic>
      <p:pic>
        <p:nvPicPr>
          <p:cNvPr id="42" name="Immagine 41"/>
          <p:cNvPicPr/>
          <p:nvPr/>
        </p:nvPicPr>
        <p:blipFill>
          <a:blip r:embed="rId2"/>
          <a:stretch/>
        </p:blipFill>
        <p:spPr>
          <a:xfrm>
            <a:off x="9690480" y="6870240"/>
            <a:ext cx="1941480" cy="1549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981080" y="2235240"/>
            <a:ext cx="17360640" cy="450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1981080" y="6870600"/>
            <a:ext cx="17360640" cy="154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981080" y="2235240"/>
            <a:ext cx="17360640" cy="450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981080" y="6870600"/>
            <a:ext cx="17360640" cy="15490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981080" y="2235240"/>
            <a:ext cx="17360640" cy="450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981080" y="6870600"/>
            <a:ext cx="8471880" cy="15490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10877040" y="6870600"/>
            <a:ext cx="8471880" cy="15490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981080" y="2235240"/>
            <a:ext cx="17360640" cy="450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981080" y="2235240"/>
            <a:ext cx="17360640" cy="2089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981080" y="2235240"/>
            <a:ext cx="17360640" cy="450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981080" y="6870600"/>
            <a:ext cx="8471880" cy="7387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981080" y="7679880"/>
            <a:ext cx="8471880" cy="7387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0877040" y="6870600"/>
            <a:ext cx="8471880" cy="15490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981080" y="2235240"/>
            <a:ext cx="17360640" cy="450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981080" y="6870600"/>
            <a:ext cx="17360640" cy="154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981080" y="2235240"/>
            <a:ext cx="17360640" cy="450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981080" y="6870600"/>
            <a:ext cx="8471880" cy="15490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0877040" y="6870600"/>
            <a:ext cx="8471880" cy="7387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0877040" y="7679880"/>
            <a:ext cx="8471880" cy="7387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981080" y="2235240"/>
            <a:ext cx="17360640" cy="450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981080" y="6870600"/>
            <a:ext cx="8471880" cy="7387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0877040" y="6870600"/>
            <a:ext cx="8471880" cy="7387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981080" y="7679880"/>
            <a:ext cx="17360640" cy="7387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981080" y="2235240"/>
            <a:ext cx="17360640" cy="450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981080" y="6870600"/>
            <a:ext cx="17360640" cy="7387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981080" y="7679880"/>
            <a:ext cx="17360640" cy="7387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981080" y="2235240"/>
            <a:ext cx="17360640" cy="450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981080" y="6870600"/>
            <a:ext cx="8471880" cy="7387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0877040" y="6870600"/>
            <a:ext cx="8471880" cy="7387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10877040" y="7679880"/>
            <a:ext cx="8471880" cy="7387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1981080" y="7679880"/>
            <a:ext cx="8471880" cy="7387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981080" y="2235240"/>
            <a:ext cx="17360640" cy="450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981080" y="6870600"/>
            <a:ext cx="17360640" cy="15490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1981080" y="6870600"/>
            <a:ext cx="17360640" cy="15490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  <p:pic>
        <p:nvPicPr>
          <p:cNvPr id="84" name="Immagine 83"/>
          <p:cNvPicPr/>
          <p:nvPr/>
        </p:nvPicPr>
        <p:blipFill>
          <a:blip r:embed="rId2"/>
          <a:stretch/>
        </p:blipFill>
        <p:spPr>
          <a:xfrm>
            <a:off x="9690480" y="6870240"/>
            <a:ext cx="1941480" cy="1549080"/>
          </a:xfrm>
          <a:prstGeom prst="rect">
            <a:avLst/>
          </a:prstGeom>
          <a:ln>
            <a:noFill/>
          </a:ln>
        </p:spPr>
      </p:pic>
      <p:pic>
        <p:nvPicPr>
          <p:cNvPr id="85" name="Immagine 84"/>
          <p:cNvPicPr/>
          <p:nvPr/>
        </p:nvPicPr>
        <p:blipFill>
          <a:blip r:embed="rId2"/>
          <a:stretch/>
        </p:blipFill>
        <p:spPr>
          <a:xfrm>
            <a:off x="9690480" y="6870240"/>
            <a:ext cx="1941480" cy="1549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981080" y="2235240"/>
            <a:ext cx="17360640" cy="450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981080" y="6870600"/>
            <a:ext cx="17360640" cy="15490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981080" y="2235240"/>
            <a:ext cx="17360640" cy="450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981080" y="6870600"/>
            <a:ext cx="8471880" cy="15490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0877040" y="6870600"/>
            <a:ext cx="8471880" cy="15490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981080" y="2235240"/>
            <a:ext cx="17360640" cy="450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981080" y="2235240"/>
            <a:ext cx="17360640" cy="2089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981080" y="2235240"/>
            <a:ext cx="17360640" cy="450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981080" y="6870600"/>
            <a:ext cx="8471880" cy="7387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981080" y="7679880"/>
            <a:ext cx="8471880" cy="7387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0877040" y="6870600"/>
            <a:ext cx="8471880" cy="15490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981080" y="2235240"/>
            <a:ext cx="17360640" cy="450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981080" y="6870600"/>
            <a:ext cx="8471880" cy="15490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0877040" y="6870600"/>
            <a:ext cx="8471880" cy="7387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0877040" y="7679880"/>
            <a:ext cx="8471880" cy="7387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981080" y="2235240"/>
            <a:ext cx="17360640" cy="450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981080" y="6870600"/>
            <a:ext cx="8471880" cy="7387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0877040" y="6870600"/>
            <a:ext cx="8471880" cy="7387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981080" y="7679880"/>
            <a:ext cx="17360640" cy="7387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"/>
          <p:cNvSpPr/>
          <p:nvPr/>
        </p:nvSpPr>
        <p:spPr>
          <a:xfrm flipV="1">
            <a:off x="174600" y="1184040"/>
            <a:ext cx="20966040" cy="1800"/>
          </a:xfrm>
          <a:prstGeom prst="line">
            <a:avLst/>
          </a:prstGeom>
          <a:ln w="38160">
            <a:solidFill>
              <a:srgbClr val="002D99"/>
            </a:solidFill>
            <a:miter/>
          </a:ln>
        </p:spPr>
      </p:sp>
      <p:sp>
        <p:nvSpPr>
          <p:cNvPr id="2" name="CustomShape 2"/>
          <p:cNvSpPr/>
          <p:nvPr/>
        </p:nvSpPr>
        <p:spPr>
          <a:xfrm>
            <a:off x="13335120" y="311040"/>
            <a:ext cx="5727240" cy="59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 anchor="ctr"/>
          <a:lstStyle/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3" name="Line 3"/>
          <p:cNvSpPr/>
          <p:nvPr/>
        </p:nvSpPr>
        <p:spPr>
          <a:xfrm>
            <a:off x="177480" y="12585600"/>
            <a:ext cx="20966400" cy="0"/>
          </a:xfrm>
          <a:prstGeom prst="line">
            <a:avLst/>
          </a:prstGeom>
          <a:ln w="38160">
            <a:solidFill>
              <a:srgbClr val="002D99"/>
            </a:solidFill>
            <a:miter/>
          </a:ln>
        </p:spPr>
      </p:sp>
      <p:sp>
        <p:nvSpPr>
          <p:cNvPr id="4" name="CustomShape 4"/>
          <p:cNvSpPr/>
          <p:nvPr/>
        </p:nvSpPr>
        <p:spPr>
          <a:xfrm>
            <a:off x="17945280" y="12776040"/>
            <a:ext cx="3200040" cy="41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 anchor="ctr"/>
          <a:lstStyle/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ＭＳ Ｐゴシック"/>
              </a:rPr>
              <a:t>2021 - Parma</a:t>
            </a:r>
            <a:endParaRPr/>
          </a:p>
        </p:txBody>
      </p:sp>
      <p:sp>
        <p:nvSpPr>
          <p:cNvPr id="5" name="CustomShape 5"/>
          <p:cNvSpPr/>
          <p:nvPr/>
        </p:nvSpPr>
        <p:spPr>
          <a:xfrm>
            <a:off x="1595160" y="272880"/>
            <a:ext cx="7914240" cy="59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 anchor="ctr"/>
          <a:lstStyle/>
          <a:p>
            <a:pPr>
              <a:lnSpc>
                <a:spcPct val="100000"/>
              </a:lnSpc>
            </a:pPr>
            <a:r>
              <a:rPr lang="en-US" sz="3600" b="1" strike="noStrike">
                <a:solidFill>
                  <a:srgbClr val="000000"/>
                </a:solidFill>
                <a:latin typeface="Optima"/>
                <a:ea typeface="ＭＳ Ｐゴシック"/>
              </a:rPr>
              <a:t>Università degli Studi di Parma</a:t>
            </a:r>
            <a:endParaRPr/>
          </a:p>
        </p:txBody>
      </p:sp>
      <p:pic>
        <p:nvPicPr>
          <p:cNvPr id="6" name="Immagine 2"/>
          <p:cNvPicPr/>
          <p:nvPr/>
        </p:nvPicPr>
        <p:blipFill>
          <a:blip r:embed="rId14"/>
          <a:stretch/>
        </p:blipFill>
        <p:spPr>
          <a:xfrm>
            <a:off x="220680" y="74520"/>
            <a:ext cx="1078200" cy="1078200"/>
          </a:xfrm>
          <a:prstGeom prst="rect">
            <a:avLst/>
          </a:prstGeom>
          <a:ln>
            <a:noFill/>
          </a:ln>
        </p:spPr>
      </p:pic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1981080" y="2235240"/>
            <a:ext cx="17360640" cy="4508280"/>
          </a:xfrm>
          <a:prstGeom prst="rect">
            <a:avLst/>
          </a:prstGeom>
        </p:spPr>
        <p:txBody>
          <a:bodyPr lIns="50760" tIns="50760" rIns="50760" bIns="50760" anchor="b"/>
          <a:lstStyle/>
          <a:p>
            <a:pPr algn="ctr">
              <a:lnSpc>
                <a:spcPct val="100000"/>
              </a:lnSpc>
            </a:pPr>
            <a:r>
              <a:rPr lang="en-US" sz="11400" strike="noStrike">
                <a:solidFill>
                  <a:srgbClr val="001F67"/>
                </a:solidFill>
                <a:latin typeface="Arial"/>
                <a:ea typeface="ヒラギノ角ゴ ProN W3"/>
              </a:rPr>
              <a:t>Click to edit the title text formatFare clic per modificare stile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1981080" y="6870600"/>
            <a:ext cx="17360640" cy="1549080"/>
          </a:xfrm>
          <a:prstGeom prst="rect">
            <a:avLst/>
          </a:prstGeom>
        </p:spPr>
        <p:txBody>
          <a:bodyPr lIns="50760" tIns="50760" rIns="50760" bIns="50760"/>
          <a:lstStyle/>
          <a:p>
            <a:pPr>
              <a:buSzPct val="45000"/>
              <a:buFont typeface="StarSymbol"/>
              <a:buChar char=""/>
            </a:pPr>
            <a:r>
              <a:rPr lang="en-US" sz="4800" strike="noStrike">
                <a:solidFill>
                  <a:srgbClr val="001F67"/>
                </a:solidFill>
                <a:latin typeface="Arial"/>
                <a:ea typeface="ヒラギノ角ゴ ProN W3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4800" strike="noStrike">
                <a:solidFill>
                  <a:srgbClr val="001F67"/>
                </a:solidFill>
                <a:latin typeface="Arial"/>
                <a:ea typeface="ヒラギノ角ゴ ProN W3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4800" strike="noStrike">
                <a:solidFill>
                  <a:srgbClr val="001F67"/>
                </a:solidFill>
                <a:latin typeface="Arial"/>
                <a:ea typeface="ヒラギノ角ゴ ProN W3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4800" strike="noStrike">
                <a:solidFill>
                  <a:srgbClr val="001F67"/>
                </a:solidFill>
                <a:latin typeface="Arial"/>
                <a:ea typeface="ヒラギノ角ゴ ProN W3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4800" strike="noStrike">
                <a:solidFill>
                  <a:srgbClr val="001F67"/>
                </a:solidFill>
                <a:latin typeface="Arial"/>
                <a:ea typeface="ヒラギノ角ゴ ProN W3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4800" strike="noStrike">
                <a:solidFill>
                  <a:srgbClr val="001F67"/>
                </a:solidFill>
                <a:latin typeface="Arial"/>
                <a:ea typeface="ヒラギノ角ゴ ProN W3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4800" strike="noStrike">
                <a:solidFill>
                  <a:srgbClr val="001F67"/>
                </a:solidFill>
                <a:latin typeface="Arial"/>
                <a:ea typeface="ヒラギノ角ゴ ProN W3"/>
              </a:rPr>
              <a:t>Seventh Outline LevelFare clic per modificare gli stili del testo dello schema</a:t>
            </a:r>
            <a:endParaRPr/>
          </a:p>
          <a:p>
            <a:pPr algn="ctr"/>
            <a:r>
              <a:rPr lang="en-US" sz="4800" strike="noStrike">
                <a:solidFill>
                  <a:srgbClr val="001F67"/>
                </a:solidFill>
                <a:latin typeface="Arial"/>
                <a:ea typeface="ヒラギノ角ゴ ProN W3"/>
              </a:rPr>
              <a:t>Secondo livello</a:t>
            </a:r>
            <a:endParaRPr/>
          </a:p>
          <a:p>
            <a:pPr algn="ctr"/>
            <a:r>
              <a:rPr lang="en-US" sz="4800" strike="noStrike">
                <a:solidFill>
                  <a:srgbClr val="001F67"/>
                </a:solidFill>
                <a:latin typeface="Arial"/>
                <a:ea typeface="ヒラギノ角ゴ ProN W3"/>
              </a:rPr>
              <a:t>Terzo livello</a:t>
            </a:r>
            <a:endParaRPr/>
          </a:p>
          <a:p>
            <a:pPr algn="ctr"/>
            <a:r>
              <a:rPr lang="en-US" sz="4800" strike="noStrike">
                <a:solidFill>
                  <a:srgbClr val="001F67"/>
                </a:solidFill>
                <a:latin typeface="Arial"/>
                <a:ea typeface="ヒラギノ角ゴ ProN W3"/>
              </a:rPr>
              <a:t>Quarto livello</a:t>
            </a:r>
            <a:endParaRPr/>
          </a:p>
          <a:p>
            <a:pPr algn="ctr"/>
            <a:r>
              <a:rPr lang="en-US" sz="4800" strike="noStrike">
                <a:solidFill>
                  <a:srgbClr val="001F67"/>
                </a:solidFill>
                <a:latin typeface="Arial"/>
                <a:ea typeface="ヒラギノ角ゴ ProN W3"/>
              </a:rPr>
              <a:t>Quinto livello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1"/>
          <p:cNvSpPr/>
          <p:nvPr/>
        </p:nvSpPr>
        <p:spPr>
          <a:xfrm flipV="1">
            <a:off x="174600" y="1184040"/>
            <a:ext cx="20966040" cy="1800"/>
          </a:xfrm>
          <a:prstGeom prst="line">
            <a:avLst/>
          </a:prstGeom>
          <a:ln w="38160">
            <a:solidFill>
              <a:srgbClr val="002D99"/>
            </a:solidFill>
            <a:miter/>
          </a:ln>
        </p:spPr>
      </p:sp>
      <p:sp>
        <p:nvSpPr>
          <p:cNvPr id="45" name="CustomShape 2"/>
          <p:cNvSpPr/>
          <p:nvPr/>
        </p:nvSpPr>
        <p:spPr>
          <a:xfrm>
            <a:off x="13335120" y="311040"/>
            <a:ext cx="5727240" cy="59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 anchor="ctr"/>
          <a:lstStyle/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6" name="Line 3"/>
          <p:cNvSpPr/>
          <p:nvPr/>
        </p:nvSpPr>
        <p:spPr>
          <a:xfrm>
            <a:off x="177480" y="12585600"/>
            <a:ext cx="20966400" cy="0"/>
          </a:xfrm>
          <a:prstGeom prst="line">
            <a:avLst/>
          </a:prstGeom>
          <a:ln w="38160">
            <a:solidFill>
              <a:srgbClr val="002D99"/>
            </a:solidFill>
            <a:miter/>
          </a:ln>
        </p:spPr>
      </p:sp>
      <p:sp>
        <p:nvSpPr>
          <p:cNvPr id="47" name="CustomShape 4"/>
          <p:cNvSpPr/>
          <p:nvPr/>
        </p:nvSpPr>
        <p:spPr>
          <a:xfrm>
            <a:off x="17945280" y="12776040"/>
            <a:ext cx="3200040" cy="41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 anchor="ctr"/>
          <a:lstStyle/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ＭＳ Ｐゴシック"/>
              </a:rPr>
              <a:t>2021 - Parma</a:t>
            </a:r>
            <a:endParaRPr/>
          </a:p>
        </p:txBody>
      </p:sp>
      <p:sp>
        <p:nvSpPr>
          <p:cNvPr id="48" name="CustomShape 5"/>
          <p:cNvSpPr/>
          <p:nvPr/>
        </p:nvSpPr>
        <p:spPr>
          <a:xfrm>
            <a:off x="1595160" y="272880"/>
            <a:ext cx="7914240" cy="59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 anchor="ctr"/>
          <a:lstStyle/>
          <a:p>
            <a:pPr>
              <a:lnSpc>
                <a:spcPct val="100000"/>
              </a:lnSpc>
            </a:pPr>
            <a:r>
              <a:rPr lang="en-US" sz="3600" b="1" strike="noStrike">
                <a:solidFill>
                  <a:srgbClr val="000000"/>
                </a:solidFill>
                <a:latin typeface="Optima"/>
                <a:ea typeface="ＭＳ Ｐゴシック"/>
              </a:rPr>
              <a:t>Università degli Studi di Parma</a:t>
            </a:r>
            <a:endParaRPr/>
          </a:p>
        </p:txBody>
      </p:sp>
      <p:pic>
        <p:nvPicPr>
          <p:cNvPr id="49" name="Immagine 11"/>
          <p:cNvPicPr/>
          <p:nvPr/>
        </p:nvPicPr>
        <p:blipFill>
          <a:blip r:embed="rId14"/>
          <a:stretch/>
        </p:blipFill>
        <p:spPr>
          <a:xfrm>
            <a:off x="220680" y="74520"/>
            <a:ext cx="1078200" cy="1078200"/>
          </a:xfrm>
          <a:prstGeom prst="rect">
            <a:avLst/>
          </a:prstGeom>
          <a:ln>
            <a:noFill/>
          </a:ln>
        </p:spPr>
      </p:pic>
      <p:sp>
        <p:nvSpPr>
          <p:cNvPr id="50" name="PlaceHolder 6"/>
          <p:cNvSpPr>
            <a:spLocks noGrp="1"/>
          </p:cNvSpPr>
          <p:nvPr>
            <p:ph type="title"/>
          </p:nvPr>
        </p:nvSpPr>
        <p:spPr>
          <a:xfrm>
            <a:off x="177840" y="1270080"/>
            <a:ext cx="20967480" cy="990360"/>
          </a:xfrm>
          <a:prstGeom prst="rect">
            <a:avLst/>
          </a:prstGeom>
        </p:spPr>
        <p:txBody>
          <a:bodyPr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US" sz="6400" strike="noStrike">
                <a:solidFill>
                  <a:srgbClr val="001F67"/>
                </a:solidFill>
                <a:latin typeface="Arial"/>
                <a:ea typeface="ヒラギノ角ゴ ProN W3"/>
              </a:rPr>
              <a:t>Click to edit the title text formatFare clic per modificare stile</a:t>
            </a:r>
            <a:endParaRPr/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177840" y="2552760"/>
            <a:ext cx="20967480" cy="9042120"/>
          </a:xfrm>
          <a:prstGeom prst="rect">
            <a:avLst/>
          </a:prstGeom>
        </p:spPr>
        <p:txBody>
          <a:bodyPr lIns="50760" tIns="50760" rIns="50760" bIns="50760" anchor="ctr"/>
          <a:lstStyle/>
          <a:p>
            <a:pPr>
              <a:buSzPct val="45000"/>
              <a:buFont typeface="StarSymbol"/>
              <a:buChar char=""/>
            </a:pPr>
            <a:r>
              <a:rPr lang="en-US" sz="3600" strike="noStrike">
                <a:solidFill>
                  <a:srgbClr val="000000"/>
                </a:solidFill>
                <a:latin typeface="Arial"/>
                <a:ea typeface="ヒラギノ角ゴ ProN W3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600" strike="noStrike">
                <a:solidFill>
                  <a:srgbClr val="000000"/>
                </a:solidFill>
                <a:latin typeface="Arial"/>
                <a:ea typeface="ヒラギノ角ゴ ProN W3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600" strike="noStrike">
                <a:solidFill>
                  <a:srgbClr val="000000"/>
                </a:solidFill>
                <a:latin typeface="Arial"/>
                <a:ea typeface="ヒラギノ角ゴ ProN W3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600" strike="noStrike">
                <a:solidFill>
                  <a:srgbClr val="000000"/>
                </a:solidFill>
                <a:latin typeface="Arial"/>
                <a:ea typeface="ヒラギノ角ゴ ProN W3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600" strike="noStrike">
                <a:solidFill>
                  <a:srgbClr val="000000"/>
                </a:solidFill>
                <a:latin typeface="Arial"/>
                <a:ea typeface="ヒラギノ角ゴ ProN W3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600" strike="noStrike">
                <a:solidFill>
                  <a:srgbClr val="000000"/>
                </a:solidFill>
                <a:latin typeface="Arial"/>
                <a:ea typeface="ヒラギノ角ゴ ProN W3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171000"/>
              <a:buFont typeface="Arial"/>
              <a:buChar char="-"/>
            </a:pPr>
            <a:r>
              <a:rPr lang="en-US" sz="3600" strike="noStrike">
                <a:solidFill>
                  <a:srgbClr val="000000"/>
                </a:solidFill>
                <a:latin typeface="Arial"/>
                <a:ea typeface="ヒラギノ角ゴ ProN W3"/>
              </a:rPr>
              <a:t>Seventh Outline LevelFare clic per modificare gli stili del testo dello schema</a:t>
            </a:r>
            <a:endParaRPr/>
          </a:p>
          <a:p>
            <a:pPr lvl="1">
              <a:lnSpc>
                <a:spcPct val="100000"/>
              </a:lnSpc>
              <a:buSzPct val="132000"/>
              <a:buFont typeface="Lucida Grande"/>
              <a:buChar char="‣"/>
            </a:pPr>
            <a:r>
              <a:rPr lang="en-US" sz="3600" strike="noStrike">
                <a:solidFill>
                  <a:srgbClr val="000000"/>
                </a:solidFill>
                <a:latin typeface="Arial"/>
                <a:ea typeface="ヒラギノ角ゴ ProN W3"/>
              </a:rPr>
              <a:t>Secondo livello</a:t>
            </a:r>
            <a:endParaRPr/>
          </a:p>
          <a:p>
            <a:pPr lvl="2">
              <a:lnSpc>
                <a:spcPct val="100000"/>
              </a:lnSpc>
              <a:buSzPct val="132000"/>
              <a:buFont typeface="Arial"/>
              <a:buChar char="•"/>
            </a:pPr>
            <a:r>
              <a:rPr lang="en-US" sz="3600" strike="noStrike">
                <a:solidFill>
                  <a:srgbClr val="000000"/>
                </a:solidFill>
                <a:latin typeface="Arial"/>
                <a:ea typeface="ヒラギノ角ゴ ProN W3"/>
              </a:rPr>
              <a:t>Terzo livello</a:t>
            </a:r>
            <a:endParaRPr/>
          </a:p>
          <a:p>
            <a:pPr lvl="3">
              <a:lnSpc>
                <a:spcPct val="100000"/>
              </a:lnSpc>
              <a:buSzPct val="171000"/>
              <a:buFont typeface="Arial"/>
              <a:buChar char="-"/>
            </a:pPr>
            <a:r>
              <a:rPr lang="en-US" sz="3600" strike="noStrike">
                <a:solidFill>
                  <a:srgbClr val="000000"/>
                </a:solidFill>
                <a:latin typeface="Arial"/>
                <a:ea typeface="ヒラギノ角ゴ ProN W3"/>
              </a:rPr>
              <a:t>Quarto livello</a:t>
            </a:r>
            <a:endParaRPr/>
          </a:p>
          <a:p>
            <a:pPr lvl="4">
              <a:lnSpc>
                <a:spcPct val="100000"/>
              </a:lnSpc>
              <a:buSzPct val="171000"/>
              <a:buFont typeface="Arial"/>
              <a:buChar char="-"/>
            </a:pPr>
            <a:r>
              <a:rPr lang="en-US" sz="3600" strike="noStrike">
                <a:solidFill>
                  <a:srgbClr val="000000"/>
                </a:solidFill>
                <a:latin typeface="Arial"/>
                <a:ea typeface="ヒラギノ角ゴ ProN W3"/>
              </a:rPr>
              <a:t>Quinto livello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981080" y="1511280"/>
            <a:ext cx="17360640" cy="3390480"/>
          </a:xfrm>
          <a:prstGeom prst="rect">
            <a:avLst/>
          </a:prstGeom>
          <a:noFill/>
          <a:ln>
            <a:noFill/>
          </a:ln>
        </p:spPr>
        <p:txBody>
          <a:bodyPr lIns="50760" tIns="50760" rIns="50760" bIns="50760" anchor="b"/>
          <a:lstStyle/>
          <a:p>
            <a:pPr algn="ctr">
              <a:lnSpc>
                <a:spcPct val="100000"/>
              </a:lnSpc>
            </a:pPr>
            <a:r>
              <a:rPr lang="it-IT" sz="6600" strike="noStrike">
                <a:solidFill>
                  <a:srgbClr val="001F67"/>
                </a:solidFill>
                <a:latin typeface="Arial"/>
                <a:ea typeface="ヒラギノ角ゴ ProN W3"/>
              </a:rPr>
              <a:t>Tecniche di Machine Learning nell’analisi di preventivi di aziende grafico-editoriali </a:t>
            </a:r>
            <a:endParaRPr lang="it-IT"/>
          </a:p>
        </p:txBody>
      </p:sp>
      <p:sp>
        <p:nvSpPr>
          <p:cNvPr id="92" name="TextShape 2"/>
          <p:cNvSpPr txBox="1"/>
          <p:nvPr/>
        </p:nvSpPr>
        <p:spPr>
          <a:xfrm>
            <a:off x="1974960" y="5711760"/>
            <a:ext cx="17360640" cy="888480"/>
          </a:xfrm>
          <a:prstGeom prst="rect">
            <a:avLst/>
          </a:prstGeom>
          <a:noFill/>
          <a:ln>
            <a:noFill/>
          </a:ln>
        </p:spPr>
        <p:txBody>
          <a:bodyPr lIns="50760" tIns="50760" rIns="50760" bIns="50760"/>
          <a:lstStyle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001F67"/>
                </a:solidFill>
                <a:latin typeface="Arial"/>
                <a:ea typeface="ヒラギノ角ゴ ProN W3"/>
              </a:rPr>
              <a:t>Machine Learning techniques applied to the analysis of</a:t>
            </a:r>
          </a:p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001F67"/>
                </a:solidFill>
                <a:latin typeface="Arial"/>
                <a:ea typeface="ヒラギノ角ゴ ProN W3"/>
              </a:rPr>
              <a:t>graphic-publishing companies' quotes
</a:t>
            </a:r>
            <a:endParaRPr lang="en-US"/>
          </a:p>
        </p:txBody>
      </p:sp>
      <p:sp>
        <p:nvSpPr>
          <p:cNvPr id="93" name="CustomShape 3"/>
          <p:cNvSpPr/>
          <p:nvPr/>
        </p:nvSpPr>
        <p:spPr>
          <a:xfrm>
            <a:off x="1828800" y="8325000"/>
            <a:ext cx="5778000" cy="267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001F67"/>
                </a:solidFill>
                <a:latin typeface="Arial Bold"/>
                <a:ea typeface="ＭＳ Ｐゴシック"/>
              </a:rPr>
              <a:t>Relatore</a:t>
            </a:r>
            <a:endParaRPr/>
          </a:p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ＭＳ Ｐゴシック"/>
              </a:rPr>
              <a:t>Prof.ssa Monica Mordonini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001F67"/>
                </a:solidFill>
                <a:latin typeface="Arial Bold"/>
                <a:ea typeface="ＭＳ Ｐゴシック"/>
              </a:rPr>
              <a:t>Correlatore</a:t>
            </a:r>
            <a:endParaRPr/>
          </a:p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ＭＳ Ｐゴシック"/>
              </a:rPr>
              <a:t>Prof. Michele Tomaiuolo</a:t>
            </a:r>
            <a:endParaRPr/>
          </a:p>
        </p:txBody>
      </p:sp>
      <p:sp>
        <p:nvSpPr>
          <p:cNvPr id="94" name="CustomShape 4"/>
          <p:cNvSpPr/>
          <p:nvPr/>
        </p:nvSpPr>
        <p:spPr>
          <a:xfrm>
            <a:off x="15786000" y="9188280"/>
            <a:ext cx="3708000" cy="95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001F67"/>
                </a:solidFill>
                <a:latin typeface="Arial Bold"/>
                <a:ea typeface="ＭＳ Ｐゴシック"/>
              </a:rPr>
              <a:t>Tesi di Laurea di</a:t>
            </a:r>
            <a:endParaRPr/>
          </a:p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ＭＳ Ｐゴシック"/>
              </a:rPr>
              <a:t>Vincenzo Fraello</a:t>
            </a:r>
            <a:endParaRPr/>
          </a:p>
        </p:txBody>
      </p:sp>
      <p:sp>
        <p:nvSpPr>
          <p:cNvPr id="95" name="CustomShape 5"/>
          <p:cNvSpPr/>
          <p:nvPr/>
        </p:nvSpPr>
        <p:spPr>
          <a:xfrm>
            <a:off x="8547120" y="12007800"/>
            <a:ext cx="4241520" cy="44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1F67"/>
                </a:solidFill>
                <a:latin typeface="Arial"/>
                <a:ea typeface="ＭＳ Ｐゴシック"/>
              </a:rPr>
              <a:t>Anno Accademico 2020-2021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77840" y="1270080"/>
            <a:ext cx="20967480" cy="990360"/>
          </a:xfrm>
          <a:prstGeom prst="rect">
            <a:avLst/>
          </a:prstGeom>
          <a:noFill/>
          <a:ln>
            <a:noFill/>
          </a:ln>
        </p:spPr>
        <p:txBody>
          <a:bodyPr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it-IT" sz="6400" strike="noStrike">
                <a:solidFill>
                  <a:srgbClr val="001F67"/>
                </a:solidFill>
                <a:latin typeface="Arial"/>
                <a:ea typeface="ヒラギノ角ゴ ProN W3"/>
              </a:rPr>
              <a:t>Risultati – </a:t>
            </a:r>
            <a:r>
              <a:rPr lang="it-IT" sz="6400" i="1" strike="noStrike">
                <a:solidFill>
                  <a:srgbClr val="001F67"/>
                </a:solidFill>
                <a:latin typeface="Arial"/>
                <a:ea typeface="ヒラギノ角ゴ ProN W3"/>
              </a:rPr>
              <a:t>K-Nearest Neighbors</a:t>
            </a:r>
            <a:endParaRPr lang="it-IT" sz="6600" i="1"/>
          </a:p>
        </p:txBody>
      </p:sp>
      <p:sp>
        <p:nvSpPr>
          <p:cNvPr id="100" name="CustomShape 3"/>
          <p:cNvSpPr/>
          <p:nvPr/>
        </p:nvSpPr>
        <p:spPr>
          <a:xfrm>
            <a:off x="12366360" y="8731800"/>
            <a:ext cx="597240" cy="94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EF125A3-02B9-403B-BB99-64F9D450C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6534" y="2802107"/>
            <a:ext cx="7233186" cy="542001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3DF2264-1813-4671-AAA8-7E54628CC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52237" y="2802107"/>
            <a:ext cx="6990527" cy="496218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1E3F614-C017-4E68-9941-7209C0410D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2" b="3612"/>
          <a:stretch/>
        </p:blipFill>
        <p:spPr>
          <a:xfrm>
            <a:off x="6278400" y="8762400"/>
            <a:ext cx="8769600" cy="295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20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77840" y="1270080"/>
            <a:ext cx="20967480" cy="990360"/>
          </a:xfrm>
          <a:prstGeom prst="rect">
            <a:avLst/>
          </a:prstGeom>
          <a:noFill/>
          <a:ln>
            <a:noFill/>
          </a:ln>
        </p:spPr>
        <p:txBody>
          <a:bodyPr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it-IT" sz="6400" strike="noStrike">
                <a:solidFill>
                  <a:srgbClr val="001F67"/>
                </a:solidFill>
                <a:latin typeface="Arial"/>
                <a:ea typeface="ヒラギノ角ゴ ProN W3"/>
              </a:rPr>
              <a:t>Embedding t-SNE vs. PCA</a:t>
            </a:r>
            <a:endParaRPr lang="it-IT"/>
          </a:p>
        </p:txBody>
      </p:sp>
      <p:sp>
        <p:nvSpPr>
          <p:cNvPr id="100" name="CustomShape 3"/>
          <p:cNvSpPr/>
          <p:nvPr/>
        </p:nvSpPr>
        <p:spPr>
          <a:xfrm>
            <a:off x="12366360" y="8731800"/>
            <a:ext cx="597240" cy="94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0E52CAE-3D11-4E31-8A66-2A0A9D7BF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69" y="2750083"/>
            <a:ext cx="9173855" cy="521090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043D4E2-6601-46F4-9313-F888588CC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580" y="2750083"/>
            <a:ext cx="9375441" cy="9163881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0CD74D4-4AAA-4504-B1FF-EE079B3D5E42}"/>
              </a:ext>
            </a:extLst>
          </p:cNvPr>
          <p:cNvSpPr txBox="1"/>
          <p:nvPr/>
        </p:nvSpPr>
        <p:spPr>
          <a:xfrm>
            <a:off x="747417" y="9430755"/>
            <a:ext cx="97483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it-IT" sz="3600"/>
              <a:t>Preventivi approvati nettamente distinguibili dai preventivi non approvati;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it-IT" sz="360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it-IT" sz="3600"/>
              <a:t>Preventivi ‘solitmente’ approvati a volte non vengono approvati;</a:t>
            </a:r>
          </a:p>
        </p:txBody>
      </p:sp>
    </p:spTree>
    <p:extLst>
      <p:ext uri="{BB962C8B-B14F-4D97-AF65-F5344CB8AC3E}">
        <p14:creationId xmlns:p14="http://schemas.microsoft.com/office/powerpoint/2010/main" val="260552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77840" y="1270080"/>
            <a:ext cx="20967480" cy="990360"/>
          </a:xfrm>
          <a:prstGeom prst="rect">
            <a:avLst/>
          </a:prstGeom>
          <a:noFill/>
          <a:ln>
            <a:noFill/>
          </a:ln>
        </p:spPr>
        <p:txBody>
          <a:bodyPr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it-IT" sz="6300" strike="noStrike">
                <a:solidFill>
                  <a:srgbClr val="001F67"/>
                </a:solidFill>
                <a:latin typeface="Arial"/>
                <a:ea typeface="ヒラギノ角ゴ ProN W3"/>
              </a:rPr>
              <a:t>Analisi sulla distribuzione in frequenza della feature Copie</a:t>
            </a:r>
            <a:endParaRPr lang="it-IT" sz="6300"/>
          </a:p>
        </p:txBody>
      </p:sp>
      <p:sp>
        <p:nvSpPr>
          <p:cNvPr id="100" name="CustomShape 3"/>
          <p:cNvSpPr/>
          <p:nvPr/>
        </p:nvSpPr>
        <p:spPr>
          <a:xfrm>
            <a:off x="12366360" y="8731800"/>
            <a:ext cx="597240" cy="94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DD2401-1FED-41A2-8A82-3C91657F9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84" y="3612281"/>
            <a:ext cx="8396357" cy="611043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454631B-8D8E-46AF-A31F-324218F4737C}"/>
              </a:ext>
            </a:extLst>
          </p:cNvPr>
          <p:cNvSpPr txBox="1"/>
          <p:nvPr/>
        </p:nvSpPr>
        <p:spPr>
          <a:xfrm>
            <a:off x="1547347" y="9722719"/>
            <a:ext cx="69461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/>
              <a:t>Dieci frequenze più ricorrenti della feature </a:t>
            </a:r>
          </a:p>
          <a:p>
            <a:pPr algn="ctr"/>
            <a:r>
              <a:rPr lang="it-IT" sz="2800"/>
              <a:t>'Copie' dei preventivi approvati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130D07C-6A05-4327-9550-D83830BD0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453" y="3770101"/>
            <a:ext cx="8395200" cy="624145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B84B6A7-9A70-420A-8D9F-855943CB92F6}"/>
              </a:ext>
            </a:extLst>
          </p:cNvPr>
          <p:cNvSpPr txBox="1"/>
          <p:nvPr/>
        </p:nvSpPr>
        <p:spPr>
          <a:xfrm>
            <a:off x="12368396" y="9880539"/>
            <a:ext cx="69461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/>
              <a:t>Dieci frequenze più ricorrenti della feature </a:t>
            </a:r>
          </a:p>
          <a:p>
            <a:pPr algn="ctr"/>
            <a:r>
              <a:rPr lang="it-IT" sz="2800"/>
              <a:t>'Copie' dei preventivi non approvati</a:t>
            </a:r>
          </a:p>
        </p:txBody>
      </p:sp>
    </p:spTree>
    <p:extLst>
      <p:ext uri="{BB962C8B-B14F-4D97-AF65-F5344CB8AC3E}">
        <p14:creationId xmlns:p14="http://schemas.microsoft.com/office/powerpoint/2010/main" val="19010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77840" y="1270080"/>
            <a:ext cx="20967480" cy="990360"/>
          </a:xfrm>
          <a:prstGeom prst="rect">
            <a:avLst/>
          </a:prstGeom>
          <a:noFill/>
          <a:ln>
            <a:noFill/>
          </a:ln>
        </p:spPr>
        <p:txBody>
          <a:bodyPr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it-IT" sz="6300" strike="noStrike">
                <a:solidFill>
                  <a:srgbClr val="001F67"/>
                </a:solidFill>
                <a:latin typeface="Arial"/>
                <a:ea typeface="ヒラギノ角ゴ ProN W3"/>
              </a:rPr>
              <a:t>Conclusioni</a:t>
            </a:r>
            <a:endParaRPr lang="it-IT" sz="6300"/>
          </a:p>
        </p:txBody>
      </p:sp>
      <p:sp>
        <p:nvSpPr>
          <p:cNvPr id="100" name="CustomShape 3"/>
          <p:cNvSpPr/>
          <p:nvPr/>
        </p:nvSpPr>
        <p:spPr>
          <a:xfrm>
            <a:off x="12366360" y="8731800"/>
            <a:ext cx="597240" cy="94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F9BCB5D-64A8-4CCE-9C37-82FC9637AA93}"/>
              </a:ext>
            </a:extLst>
          </p:cNvPr>
          <p:cNvSpPr txBox="1"/>
          <p:nvPr/>
        </p:nvSpPr>
        <p:spPr>
          <a:xfrm>
            <a:off x="674968" y="2891040"/>
            <a:ext cx="18884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/>
              <a:t>Per un’azienda, è importante avere consapevolezza del proprio valore competitivo su certe tipologie di prodotto, su certe fasce di produzione e in un contesto specico.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464371A-E08B-4FBB-A930-23837DEE1994}"/>
              </a:ext>
            </a:extLst>
          </p:cNvPr>
          <p:cNvSpPr txBox="1"/>
          <p:nvPr/>
        </p:nvSpPr>
        <p:spPr>
          <a:xfrm>
            <a:off x="7511001" y="5165366"/>
            <a:ext cx="4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E40ADEC-5C94-478C-9765-ECD4151BC74F}"/>
              </a:ext>
            </a:extLst>
          </p:cNvPr>
          <p:cNvSpPr txBox="1"/>
          <p:nvPr/>
        </p:nvSpPr>
        <p:spPr>
          <a:xfrm>
            <a:off x="674967" y="5534698"/>
            <a:ext cx="188843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/>
              <a:t>Aver individuato determinati elementi tecnici distintivi permette di:</a:t>
            </a:r>
          </a:p>
          <a:p>
            <a:endParaRPr lang="it-IT" sz="3600"/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it-IT" sz="3600"/>
              <a:t>esaminare la struttura produttiva;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endParaRPr lang="it-IT" sz="3600"/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it-IT" sz="3600"/>
              <a:t>dotare l'azienda di strumenti intelligenti consentirà di ridurre il margine di errore nell'immissione sul mercato.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429593E-E0D1-4949-9CD2-C2634F61BDD0}"/>
              </a:ext>
            </a:extLst>
          </p:cNvPr>
          <p:cNvSpPr txBox="1"/>
          <p:nvPr/>
        </p:nvSpPr>
        <p:spPr>
          <a:xfrm>
            <a:off x="918888" y="10634868"/>
            <a:ext cx="194982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>
                <a:solidFill>
                  <a:srgbClr val="FF0000"/>
                </a:solidFill>
              </a:rPr>
              <a:t>L’azienda è quindi in grado di intervenire in maniera diretta e mirata sulla produzione.</a:t>
            </a:r>
          </a:p>
        </p:txBody>
      </p:sp>
    </p:spTree>
    <p:extLst>
      <p:ext uri="{BB962C8B-B14F-4D97-AF65-F5344CB8AC3E}">
        <p14:creationId xmlns:p14="http://schemas.microsoft.com/office/powerpoint/2010/main" val="104254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883160" y="6163560"/>
            <a:ext cx="17360640" cy="4508280"/>
          </a:xfrm>
          <a:prstGeom prst="rect">
            <a:avLst/>
          </a:prstGeom>
          <a:noFill/>
          <a:ln>
            <a:noFill/>
          </a:ln>
        </p:spPr>
        <p:txBody>
          <a:bodyPr lIns="50760" tIns="50760" rIns="50760" bIns="50760" anchor="b"/>
          <a:lstStyle/>
          <a:p>
            <a:pPr algn="ctr">
              <a:lnSpc>
                <a:spcPct val="100000"/>
              </a:lnSpc>
            </a:pPr>
            <a:r>
              <a:rPr lang="en-US" sz="17000" strike="noStrike">
                <a:solidFill>
                  <a:srgbClr val="001F67"/>
                </a:solidFill>
                <a:latin typeface="Arial"/>
                <a:ea typeface="ヒラギノ角ゴ ProN W3"/>
              </a:rPr>
              <a:t>Grazie 
per 
l’attenzione!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77840" y="1270080"/>
            <a:ext cx="20967480" cy="990360"/>
          </a:xfrm>
          <a:prstGeom prst="rect">
            <a:avLst/>
          </a:prstGeom>
          <a:noFill/>
          <a:ln>
            <a:noFill/>
          </a:ln>
        </p:spPr>
        <p:txBody>
          <a:bodyPr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US" sz="6400" strike="noStrike">
                <a:solidFill>
                  <a:srgbClr val="001F67"/>
                </a:solidFill>
                <a:latin typeface="Arial"/>
                <a:ea typeface="ヒラギノ角ゴ ProN W3"/>
              </a:rPr>
              <a:t>Introduzione e obiettivi della ricerca</a:t>
            </a:r>
            <a:endParaRPr lang="en-US"/>
          </a:p>
        </p:txBody>
      </p:sp>
      <p:sp>
        <p:nvSpPr>
          <p:cNvPr id="100" name="CustomShape 3"/>
          <p:cNvSpPr/>
          <p:nvPr/>
        </p:nvSpPr>
        <p:spPr>
          <a:xfrm>
            <a:off x="12366360" y="8731800"/>
            <a:ext cx="597240" cy="94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3" name="Immagine 2" descr="Immagine che contiene testo, interni, elettronico&#10;&#10;Descrizione generata automaticamente">
            <a:extLst>
              <a:ext uri="{FF2B5EF4-FFF2-40B4-BE49-F238E27FC236}">
                <a16:creationId xmlns:a16="http://schemas.microsoft.com/office/drawing/2014/main" id="{588AB6F1-96D1-44DF-8988-DD330BC7E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3600" y="3586696"/>
            <a:ext cx="7848939" cy="61616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C59C3D-4FBC-402E-8071-63113783CF95}"/>
              </a:ext>
            </a:extLst>
          </p:cNvPr>
          <p:cNvSpPr txBox="1"/>
          <p:nvPr/>
        </p:nvSpPr>
        <p:spPr>
          <a:xfrm>
            <a:off x="224841" y="3252742"/>
            <a:ext cx="12440139" cy="766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4300" algn="just">
              <a:lnSpc>
                <a:spcPct val="90000"/>
              </a:lnSpc>
            </a:pPr>
            <a:r>
              <a:rPr lang="en-US" sz="3600">
                <a:latin typeface="+mj-lt"/>
              </a:rPr>
              <a:t>Ottimizzare il processo produttivo sfruttanto tecniche di ML:</a:t>
            </a:r>
          </a:p>
          <a:p>
            <a:pPr marL="114300" algn="just">
              <a:lnSpc>
                <a:spcPct val="90000"/>
              </a:lnSpc>
            </a:pPr>
            <a:endParaRPr lang="en-US" sz="3600">
              <a:effectLst/>
            </a:endParaRPr>
          </a:p>
          <a:p>
            <a:pPr marL="685800" lvl="0" indent="-571500" algn="just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3600"/>
              <a:t>f</a:t>
            </a:r>
            <a:r>
              <a:rPr lang="en-US" sz="3600">
                <a:effectLst/>
              </a:rPr>
              <a:t>ornire previsioni circa la commissione dei lavori, analizzando uno storico passato dei vari </a:t>
            </a:r>
            <a:r>
              <a:rPr lang="en-US" sz="3600">
                <a:effectLst/>
                <a:cs typeface="Calibri" panose="020F0502020204030204" pitchFamily="34" charset="0"/>
              </a:rPr>
              <a:t>preventivi</a:t>
            </a:r>
            <a:r>
              <a:rPr lang="en-US" sz="3600">
                <a:effectLst/>
              </a:rPr>
              <a:t> fiscali;</a:t>
            </a:r>
            <a:endParaRPr lang="en-US" sz="3600"/>
          </a:p>
          <a:p>
            <a:pPr marL="114300" lvl="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600">
              <a:effectLst/>
            </a:endParaRPr>
          </a:p>
          <a:p>
            <a:pPr marL="685800" lvl="0" indent="-571500" algn="just">
              <a:lnSpc>
                <a:spcPct val="9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3600">
                <a:effectLst/>
              </a:rPr>
              <a:t>fornire al produttore delle informazioni sulle variabili che rendono competitivo il suo preventivo per fare eventuali scelte tecnologiche/organizzative che lo portino a colmare eventuali gap ed ottimizzare la produzione aumentando la possibilità di acquisire lavori</a:t>
            </a:r>
            <a:r>
              <a:rPr lang="en-US" sz="3600"/>
              <a:t>.</a:t>
            </a:r>
            <a:endParaRPr lang="en-US" sz="360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77840" y="1270080"/>
            <a:ext cx="20967480" cy="990360"/>
          </a:xfrm>
          <a:prstGeom prst="rect">
            <a:avLst/>
          </a:prstGeom>
          <a:noFill/>
          <a:ln>
            <a:noFill/>
          </a:ln>
        </p:spPr>
        <p:txBody>
          <a:bodyPr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US" sz="6400" strike="noStrike">
                <a:solidFill>
                  <a:srgbClr val="001F67"/>
                </a:solidFill>
                <a:latin typeface="Arial"/>
                <a:ea typeface="ヒラギノ角ゴ ProN W3"/>
              </a:rPr>
              <a:t>Come è fatto un preventivo</a:t>
            </a:r>
            <a:endParaRPr/>
          </a:p>
        </p:txBody>
      </p:sp>
      <p:sp>
        <p:nvSpPr>
          <p:cNvPr id="100" name="CustomShape 3"/>
          <p:cNvSpPr/>
          <p:nvPr/>
        </p:nvSpPr>
        <p:spPr>
          <a:xfrm>
            <a:off x="12366360" y="8731800"/>
            <a:ext cx="597240" cy="94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599AF589-95F0-4C24-9B18-1E7DB5CA3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97" y="2260440"/>
            <a:ext cx="15191946" cy="999141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EB45E01-8DF3-4B2A-A74B-019878033FE4}"/>
              </a:ext>
            </a:extLst>
          </p:cNvPr>
          <p:cNvSpPr txBox="1"/>
          <p:nvPr/>
        </p:nvSpPr>
        <p:spPr>
          <a:xfrm>
            <a:off x="15923487" y="3298340"/>
            <a:ext cx="49644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Courier New" panose="02070309020205020404" pitchFamily="49" charset="0"/>
              <a:buChar char="o"/>
            </a:pPr>
            <a:r>
              <a:rPr lang="it-IT" sz="3600"/>
              <a:t>I dati immessi nei campi vengono poi salvati nella base di dati;</a:t>
            </a:r>
          </a:p>
          <a:p>
            <a:pPr algn="just"/>
            <a:endParaRPr lang="it-IT" sz="3600"/>
          </a:p>
          <a:p>
            <a:pPr marL="571500" indent="-571500" algn="just">
              <a:buFont typeface="Courier New" panose="02070309020205020404" pitchFamily="49" charset="0"/>
              <a:buChar char="o"/>
            </a:pPr>
            <a:r>
              <a:rPr lang="it-IT" sz="3600"/>
              <a:t>Ad ogni componente del preventivo, corrisponde una tabella nella base di dati.</a:t>
            </a:r>
          </a:p>
        </p:txBody>
      </p:sp>
    </p:spTree>
    <p:extLst>
      <p:ext uri="{BB962C8B-B14F-4D97-AF65-F5344CB8AC3E}">
        <p14:creationId xmlns:p14="http://schemas.microsoft.com/office/powerpoint/2010/main" val="402646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77840" y="1270080"/>
            <a:ext cx="20967480" cy="990360"/>
          </a:xfrm>
          <a:prstGeom prst="rect">
            <a:avLst/>
          </a:prstGeom>
          <a:noFill/>
          <a:ln>
            <a:noFill/>
          </a:ln>
        </p:spPr>
        <p:txBody>
          <a:bodyPr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it-IT" sz="6400" strike="noStrike">
                <a:solidFill>
                  <a:srgbClr val="001F67"/>
                </a:solidFill>
                <a:latin typeface="Arial"/>
                <a:ea typeface="ヒラギノ角ゴ ProN W3"/>
              </a:rPr>
              <a:t>Estrazione e pulizia dei dati</a:t>
            </a:r>
            <a:endParaRPr lang="it-IT"/>
          </a:p>
        </p:txBody>
      </p:sp>
      <p:sp>
        <p:nvSpPr>
          <p:cNvPr id="100" name="CustomShape 3"/>
          <p:cNvSpPr/>
          <p:nvPr/>
        </p:nvSpPr>
        <p:spPr>
          <a:xfrm>
            <a:off x="12366360" y="8731800"/>
            <a:ext cx="597240" cy="94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ABED525-060F-4CB1-BB3F-3A115632F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125" y="2543258"/>
            <a:ext cx="13628909" cy="7132462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D3DFED7-D858-4E4C-AFAF-236FCE8D63AA}"/>
              </a:ext>
            </a:extLst>
          </p:cNvPr>
          <p:cNvSpPr txBox="1"/>
          <p:nvPr/>
        </p:nvSpPr>
        <p:spPr>
          <a:xfrm>
            <a:off x="2564682" y="9675720"/>
            <a:ext cx="157402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it-IT" sz="3600"/>
              <a:t>Estrazione: </a:t>
            </a:r>
            <a:r>
              <a:rPr lang="it-IT" sz="3600" i="1"/>
              <a:t>Structured Query Language </a:t>
            </a:r>
            <a:r>
              <a:rPr lang="it-IT" sz="3600"/>
              <a:t>(SQL);</a:t>
            </a:r>
            <a:endParaRPr lang="it-IT" sz="3600" i="1"/>
          </a:p>
          <a:p>
            <a:endParaRPr lang="it-IT" sz="360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it-IT" sz="3600"/>
              <a:t>Pulizia: osservazioni in fase di estrazione e librerie del linguaggio </a:t>
            </a:r>
            <a:r>
              <a:rPr lang="it-IT" sz="3600" i="1"/>
              <a:t>Python.</a:t>
            </a:r>
          </a:p>
        </p:txBody>
      </p:sp>
    </p:spTree>
    <p:extLst>
      <p:ext uri="{BB962C8B-B14F-4D97-AF65-F5344CB8AC3E}">
        <p14:creationId xmlns:p14="http://schemas.microsoft.com/office/powerpoint/2010/main" val="26303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77840" y="1270080"/>
            <a:ext cx="20967480" cy="990360"/>
          </a:xfrm>
          <a:prstGeom prst="rect">
            <a:avLst/>
          </a:prstGeom>
          <a:noFill/>
          <a:ln>
            <a:noFill/>
          </a:ln>
        </p:spPr>
        <p:txBody>
          <a:bodyPr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it-IT" sz="6400">
                <a:solidFill>
                  <a:srgbClr val="001F67"/>
                </a:solidFill>
                <a:latin typeface="Arial"/>
              </a:rPr>
              <a:t>Rappresentazione dati</a:t>
            </a:r>
            <a:endParaRPr lang="it-IT"/>
          </a:p>
        </p:txBody>
      </p:sp>
      <p:sp>
        <p:nvSpPr>
          <p:cNvPr id="100" name="CustomShape 3"/>
          <p:cNvSpPr/>
          <p:nvPr/>
        </p:nvSpPr>
        <p:spPr>
          <a:xfrm>
            <a:off x="12366360" y="8731800"/>
            <a:ext cx="597240" cy="94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D662D40-C5DD-4991-BB83-10BD4C10C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70" y="2319713"/>
            <a:ext cx="5267995" cy="526799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739BCD7-974B-4803-9224-3C7AD4AFE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818" y="2393794"/>
            <a:ext cx="8839858" cy="455238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F69E2B8-A3AE-4AF4-A9AB-CE79FEBFE4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69" y="8297358"/>
            <a:ext cx="5267995" cy="4123936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C4B4768C-C3A3-4DD8-A514-74000AA42B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39" y="9580549"/>
            <a:ext cx="11627448" cy="249567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AFDAC92-A511-4A48-AB34-40F8462B6A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296" y="7141598"/>
            <a:ext cx="10389134" cy="231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3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77840" y="1270080"/>
            <a:ext cx="20967480" cy="990360"/>
          </a:xfrm>
          <a:prstGeom prst="rect">
            <a:avLst/>
          </a:prstGeom>
          <a:noFill/>
          <a:ln>
            <a:noFill/>
          </a:ln>
        </p:spPr>
        <p:txBody>
          <a:bodyPr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it-IT" sz="6400" strike="noStrike">
                <a:solidFill>
                  <a:srgbClr val="001F67"/>
                </a:solidFill>
                <a:latin typeface="Arial"/>
                <a:ea typeface="ヒラギノ角ゴ ProN W3"/>
              </a:rPr>
              <a:t>Classi sbilanciate – strategie</a:t>
            </a:r>
            <a:endParaRPr lang="it-IT"/>
          </a:p>
        </p:txBody>
      </p:sp>
      <p:sp>
        <p:nvSpPr>
          <p:cNvPr id="100" name="CustomShape 3"/>
          <p:cNvSpPr/>
          <p:nvPr/>
        </p:nvSpPr>
        <p:spPr>
          <a:xfrm>
            <a:off x="12366360" y="8731800"/>
            <a:ext cx="597240" cy="94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56310E5-F888-4D50-B4F6-B154588C8755}"/>
              </a:ext>
            </a:extLst>
          </p:cNvPr>
          <p:cNvSpPr txBox="1"/>
          <p:nvPr/>
        </p:nvSpPr>
        <p:spPr>
          <a:xfrm>
            <a:off x="1078395" y="2830478"/>
            <a:ext cx="10689535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it-IT" sz="3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 strategia utilizzata è stata la seguente: </a:t>
            </a:r>
          </a:p>
          <a:p>
            <a:pPr marL="571500" lvl="0" indent="-571500" algn="just">
              <a:buFont typeface="Courier New" panose="02070309020205020404" pitchFamily="49" charset="0"/>
              <a:buChar char="o"/>
            </a:pPr>
            <a:endParaRPr lang="it-IT" sz="36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lvl="0" indent="-571500" algn="just">
              <a:buFont typeface="Courier New" panose="02070309020205020404" pitchFamily="49" charset="0"/>
              <a:buChar char="o"/>
            </a:pPr>
            <a:r>
              <a:rPr lang="it-IT" sz="3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Test di diversi algoritmi sul dataset non bilanciato;</a:t>
            </a:r>
          </a:p>
          <a:p>
            <a:pPr lvl="0" algn="just"/>
            <a:endParaRPr lang="it-IT" sz="36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lvl="0" indent="-571500" algn="just">
              <a:buFont typeface="Courier New" panose="02070309020205020404" pitchFamily="49" charset="0"/>
              <a:buChar char="o"/>
            </a:pPr>
            <a:r>
              <a:rPr lang="it-IT" sz="3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Test di diversi algoritmi con il </a:t>
            </a:r>
            <a:r>
              <a:rPr lang="it-IT" sz="3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training-set</a:t>
            </a:r>
            <a:r>
              <a:rPr lang="it-IT" sz="3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bilanciato con tecniche di </a:t>
            </a:r>
            <a:r>
              <a:rPr lang="it-IT" sz="3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undersampling;</a:t>
            </a:r>
            <a:endParaRPr lang="it-IT" sz="36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/>
            <a:endParaRPr lang="it-IT" sz="36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Courier New" panose="02070309020205020404" pitchFamily="49" charset="0"/>
              <a:buChar char="o"/>
            </a:pPr>
            <a:r>
              <a:rPr lang="it-IT" sz="3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Test di diversi algoritmi con il </a:t>
            </a:r>
            <a:r>
              <a:rPr lang="it-IT" sz="3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training-set</a:t>
            </a:r>
            <a:r>
              <a:rPr lang="it-IT" sz="3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bilanciato con tecniche di </a:t>
            </a:r>
            <a:r>
              <a:rPr lang="it-IT" sz="3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oversampling;</a:t>
            </a:r>
          </a:p>
          <a:p>
            <a:pPr lvl="0" algn="just"/>
            <a:endParaRPr lang="it-IT" sz="36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800"/>
              </a:spcAft>
              <a:buNone/>
            </a:pPr>
            <a:r>
              <a:rPr lang="it-IT" sz="3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Datset utilizzato: dataset non bilanciato per evitare di introdurre rumore o causare problemi di </a:t>
            </a:r>
            <a:r>
              <a:rPr lang="it-IT" sz="3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underfitting/overfitting</a:t>
            </a:r>
            <a:endParaRPr lang="it-IT" sz="360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A9C5738-6B89-4C65-80D4-B08F94EE9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4980" y="4338049"/>
            <a:ext cx="8136579" cy="4393751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4190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77840" y="1270080"/>
            <a:ext cx="20967480" cy="990360"/>
          </a:xfrm>
          <a:prstGeom prst="rect">
            <a:avLst/>
          </a:prstGeom>
          <a:noFill/>
          <a:ln>
            <a:noFill/>
          </a:ln>
        </p:spPr>
        <p:txBody>
          <a:bodyPr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it-IT" sz="6400" strike="noStrike">
                <a:solidFill>
                  <a:srgbClr val="001F67"/>
                </a:solidFill>
                <a:latin typeface="Arial"/>
                <a:ea typeface="ヒラギノ角ゴ ProN W3"/>
              </a:rPr>
              <a:t>Riduzione del numero di variabili – strategie</a:t>
            </a:r>
            <a:endParaRPr lang="it-IT"/>
          </a:p>
        </p:txBody>
      </p:sp>
      <p:sp>
        <p:nvSpPr>
          <p:cNvPr id="100" name="CustomShape 3"/>
          <p:cNvSpPr/>
          <p:nvPr/>
        </p:nvSpPr>
        <p:spPr>
          <a:xfrm>
            <a:off x="12366360" y="8731800"/>
            <a:ext cx="597240" cy="94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56310E5-F888-4D50-B4F6-B154588C8755}"/>
              </a:ext>
            </a:extLst>
          </p:cNvPr>
          <p:cNvSpPr txBox="1"/>
          <p:nvPr/>
        </p:nvSpPr>
        <p:spPr>
          <a:xfrm>
            <a:off x="1177786" y="3574345"/>
            <a:ext cx="12915901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600">
                <a:solidFill>
                  <a:srgbClr val="000000"/>
                </a:solidFill>
                <a:ea typeface="Times New Roman" panose="02020603050405020304" pitchFamily="18" charset="0"/>
              </a:rPr>
              <a:t>Combinazione dei risulati di diversi algoritmi di slezione delle features.</a:t>
            </a:r>
          </a:p>
          <a:p>
            <a:pPr marL="571500" lvl="0" indent="-571500" algn="just">
              <a:buFont typeface="Courier New" panose="02070309020205020404" pitchFamily="49" charset="0"/>
              <a:buChar char="o"/>
            </a:pPr>
            <a:endParaRPr lang="it-IT" sz="36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it-IT" sz="3600" i="1">
                <a:solidFill>
                  <a:srgbClr val="000000"/>
                </a:solidFill>
                <a:ea typeface="Times New Roman" panose="02020603050405020304" pitchFamily="18" charset="0"/>
              </a:rPr>
              <a:t>Recursive Features Elimination;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it-IT" altLang="it-IT" sz="3600" i="1">
              <a:solidFill>
                <a:srgbClr val="000000"/>
              </a:solidFill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it-IT" altLang="it-IT" sz="3600" i="1">
                <a:solidFill>
                  <a:srgbClr val="000000"/>
                </a:solidFill>
                <a:ea typeface="Calibri" panose="020F0502020204030204" pitchFamily="34" charset="0"/>
                <a:cs typeface="Segoe UI" panose="020B0502040204020203" pitchFamily="34" charset="0"/>
              </a:rPr>
              <a:t>SelectKBest </a:t>
            </a:r>
            <a:r>
              <a:rPr lang="it-IT" altLang="it-IT" sz="3600">
                <a:solidFill>
                  <a:srgbClr val="000000"/>
                </a:solidFill>
                <a:ea typeface="Calibri" panose="020F0502020204030204" pitchFamily="34" charset="0"/>
                <a:cs typeface="Segoe UI" panose="020B0502040204020203" pitchFamily="34" charset="0"/>
              </a:rPr>
              <a:t>con score_func di default (f_classif)</a:t>
            </a:r>
            <a:r>
              <a:rPr lang="it-IT" altLang="it-IT" sz="3600">
                <a:solidFill>
                  <a:srgbClr val="000000"/>
                </a:solidFill>
              </a:rPr>
              <a:t>;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it-IT" altLang="it-IT" sz="3600">
              <a:solidFill>
                <a:srgbClr val="000000"/>
              </a:solidFill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it-IT" altLang="it-IT" sz="3600">
                <a:solidFill>
                  <a:srgbClr val="000000"/>
                </a:solidFill>
              </a:rPr>
              <a:t>LassoCV;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it-IT" altLang="it-IT" sz="3600">
              <a:solidFill>
                <a:srgbClr val="000000"/>
              </a:solidFill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it-IT" altLang="it-IT" sz="3600">
                <a:solidFill>
                  <a:srgbClr val="000000"/>
                </a:solidFill>
              </a:rPr>
              <a:t>Valori di importanza asseganti dal DTC durante l’addestramento</a:t>
            </a:r>
            <a:r>
              <a:rPr lang="it-IT" sz="360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t-IT" sz="360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EA9E070-3ABA-4E3C-B210-54EF6E2F0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6059" y="7678120"/>
            <a:ext cx="6059280" cy="476358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AAE0AAD-DA03-4817-AB40-01BD3AEC5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0749" y="2712915"/>
            <a:ext cx="6034590" cy="444817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80953C5-E821-4E66-A8E3-D52AA2393553}"/>
              </a:ext>
            </a:extLst>
          </p:cNvPr>
          <p:cNvSpPr txBox="1"/>
          <p:nvPr/>
        </p:nvSpPr>
        <p:spPr>
          <a:xfrm>
            <a:off x="618430" y="11464755"/>
            <a:ext cx="14188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Infine ci si è ricondotti a soli 3 features: Copie, LivDif, Carta-Speciale.</a:t>
            </a:r>
          </a:p>
        </p:txBody>
      </p:sp>
    </p:spTree>
    <p:extLst>
      <p:ext uri="{BB962C8B-B14F-4D97-AF65-F5344CB8AC3E}">
        <p14:creationId xmlns:p14="http://schemas.microsoft.com/office/powerpoint/2010/main" val="239541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77840" y="1270080"/>
            <a:ext cx="20967480" cy="990360"/>
          </a:xfrm>
          <a:prstGeom prst="rect">
            <a:avLst/>
          </a:prstGeom>
          <a:noFill/>
          <a:ln>
            <a:noFill/>
          </a:ln>
        </p:spPr>
        <p:txBody>
          <a:bodyPr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it-IT" sz="6400" strike="noStrike">
                <a:solidFill>
                  <a:srgbClr val="001F67"/>
                </a:solidFill>
                <a:latin typeface="Arial"/>
                <a:ea typeface="ヒラギノ角ゴ ProN W3"/>
              </a:rPr>
              <a:t>Risultati – </a:t>
            </a:r>
            <a:r>
              <a:rPr lang="it-IT" sz="6400" i="1" strike="noStrike">
                <a:solidFill>
                  <a:srgbClr val="001F67"/>
                </a:solidFill>
                <a:latin typeface="Arial"/>
                <a:ea typeface="ヒラギノ角ゴ ProN W3"/>
              </a:rPr>
              <a:t>Decision Tree Classifier</a:t>
            </a:r>
            <a:endParaRPr lang="it-IT" i="1"/>
          </a:p>
        </p:txBody>
      </p:sp>
      <p:sp>
        <p:nvSpPr>
          <p:cNvPr id="100" name="CustomShape 3"/>
          <p:cNvSpPr/>
          <p:nvPr/>
        </p:nvSpPr>
        <p:spPr>
          <a:xfrm>
            <a:off x="12366360" y="8731800"/>
            <a:ext cx="597240" cy="94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94D83FE-4D23-43B3-A17D-0EE8F77F2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" b="1527"/>
          <a:stretch/>
        </p:blipFill>
        <p:spPr>
          <a:xfrm>
            <a:off x="6277322" y="8763790"/>
            <a:ext cx="8768516" cy="2956761"/>
          </a:xfrm>
          <a:prstGeom prst="rect">
            <a:avLst/>
          </a:prstGeom>
        </p:spPr>
      </p:pic>
      <p:pic>
        <p:nvPicPr>
          <p:cNvPr id="4" name="Immagine 3" descr="Immagine che contiene testo, screenshot, elettronico&#10;&#10;Descrizione generata automaticamente">
            <a:extLst>
              <a:ext uri="{FF2B5EF4-FFF2-40B4-BE49-F238E27FC236}">
                <a16:creationId xmlns:a16="http://schemas.microsoft.com/office/drawing/2014/main" id="{5EF125A3-02B9-403B-BB99-64F9D450C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34" y="2802107"/>
            <a:ext cx="7233187" cy="5420016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83DF2264-1813-4671-AAA8-7E54628CC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237" y="2802107"/>
            <a:ext cx="6990528" cy="496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68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77840" y="1270080"/>
            <a:ext cx="20967480" cy="990360"/>
          </a:xfrm>
          <a:prstGeom prst="rect">
            <a:avLst/>
          </a:prstGeom>
          <a:noFill/>
          <a:ln>
            <a:noFill/>
          </a:ln>
        </p:spPr>
        <p:txBody>
          <a:bodyPr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it-IT" sz="6400" strike="noStrike">
                <a:solidFill>
                  <a:srgbClr val="001F67"/>
                </a:solidFill>
                <a:latin typeface="Arial"/>
                <a:ea typeface="ヒラギノ角ゴ ProN W3"/>
              </a:rPr>
              <a:t>Risultati – </a:t>
            </a:r>
            <a:r>
              <a:rPr lang="it-IT" sz="6400" i="1" strike="noStrike">
                <a:solidFill>
                  <a:srgbClr val="001F67"/>
                </a:solidFill>
                <a:latin typeface="Arial"/>
                <a:ea typeface="ヒラギノ角ゴ ProN W3"/>
              </a:rPr>
              <a:t>Categorical Naïve Bayes</a:t>
            </a:r>
            <a:r>
              <a:rPr lang="it-IT" sz="6400" strike="noStrike">
                <a:solidFill>
                  <a:srgbClr val="001F67"/>
                </a:solidFill>
                <a:latin typeface="Arial"/>
                <a:ea typeface="ヒラギノ角ゴ ProN W3"/>
              </a:rPr>
              <a:t> </a:t>
            </a:r>
            <a:endParaRPr lang="it-IT" i="1"/>
          </a:p>
        </p:txBody>
      </p:sp>
      <p:sp>
        <p:nvSpPr>
          <p:cNvPr id="100" name="CustomShape 3"/>
          <p:cNvSpPr/>
          <p:nvPr/>
        </p:nvSpPr>
        <p:spPr>
          <a:xfrm>
            <a:off x="12366360" y="8731800"/>
            <a:ext cx="597240" cy="94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EF125A3-02B9-403B-BB99-64F9D450C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6534" y="2802107"/>
            <a:ext cx="7233186" cy="542001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3DF2264-1813-4671-AAA8-7E54628CC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52237" y="2802107"/>
            <a:ext cx="6990528" cy="4962188"/>
          </a:xfrm>
          <a:prstGeom prst="rect">
            <a:avLst/>
          </a:prstGeom>
        </p:spPr>
      </p:pic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D3F45A3-D565-4885-939C-1C5E93DBB9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" t="1936" r="3544" b="9779"/>
          <a:stretch/>
        </p:blipFill>
        <p:spPr>
          <a:xfrm>
            <a:off x="6278400" y="8762400"/>
            <a:ext cx="8769600" cy="295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98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449</Words>
  <Application>Microsoft Office PowerPoint</Application>
  <PresentationFormat>Personalizzato</PresentationFormat>
  <Paragraphs>69</Paragraphs>
  <Slides>14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14</vt:i4>
      </vt:variant>
    </vt:vector>
  </HeadingPairs>
  <TitlesOfParts>
    <vt:vector size="24" baseType="lpstr">
      <vt:lpstr>Arial</vt:lpstr>
      <vt:lpstr>Arial Bold</vt:lpstr>
      <vt:lpstr>Courier New</vt:lpstr>
      <vt:lpstr>Gill Sans</vt:lpstr>
      <vt:lpstr>Lucida Grande</vt:lpstr>
      <vt:lpstr>Optima</vt:lpstr>
      <vt:lpstr>StarSymbol</vt:lpstr>
      <vt:lpstr>Times New Roman</vt:lpstr>
      <vt:lpstr>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Vincenzo FRAELLO</cp:lastModifiedBy>
  <cp:revision>22</cp:revision>
  <dcterms:modified xsi:type="dcterms:W3CDTF">2021-09-27T18:18:42Z</dcterms:modified>
</cp:coreProperties>
</file>