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E8E-5433-9BCF-CD9A-5DF5747D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0060-E169-F0F1-A8D0-A693CA23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0816-5496-EA86-73EB-B93ADB0C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B370-49C1-85D3-5514-A97646D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AAF26-AC33-63A8-4E30-AA9AFAC3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74AB-9339-E036-F9FC-2C2D2448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72CD3-4AA3-75D9-ED8C-DE2919E9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2443-0DB8-C5B6-F68C-CF6E101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D81D-9598-0E02-DD45-B7C51E39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B62E-CE2B-143B-983C-E074A269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6AC8D-F76B-CF5B-9E69-F5113B06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ED9BC-DB4C-3221-065C-CAAF5492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1B25-CD2E-F40E-7535-CEF680C7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3AA0-C75B-5E0E-5A27-024AF9B9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B540-40A1-F3F1-F644-956E18E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591D-AC90-CE9A-B085-119B0816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848-2FE8-A1BD-6924-1D693087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2602-868F-867C-D19D-60C82DE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AAF1-3E1C-2F99-76DC-978DA7D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CD9-0000-3D16-1944-BD6035DB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D87-6A3D-3BCB-9854-2084AD43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6413-D937-D644-89AB-0CF7180E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0432-D2E1-D4E2-09F2-70995226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49BC-D753-232A-8486-1DC59103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9B6A-809A-E001-6637-7083F7AA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ACE-81F7-EEEA-5314-58A9BCBF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D28A-AD84-1799-1A1B-CE843324B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E3EB-780D-A8FC-89F3-38D9B593F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2BD27-9B45-332A-37C3-EA527301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331A-3696-6BDA-E75B-AF63AB6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9AF5-29ED-B1F6-D886-7523478A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886E-27C4-770E-3C5E-48CDA15D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C8C7-D920-F6F7-FC0D-B0F4E94A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6E187-6A59-A22F-539C-831F8E8C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41415-9D89-FC00-0991-09E48C3D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16B62-54B1-0250-9E2F-B092AB864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C64F1-E38E-98EE-65FC-1D759C17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27DE-EE4F-6301-1ECA-8C00FA34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C27CF-5BFC-AE5F-90A7-F39803D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FD2B-D76A-4ABB-D6ED-B535EFCD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9625C-43F6-D8DE-B0CD-A861FEF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09A2C-7D2F-C743-C323-69B8AAD9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DEF7-EBA5-F18E-B06A-1085FE78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6CB14-BFBA-A5CB-CF5C-9E83DD7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3D4F9-5B16-B825-E3E5-8EB64C2F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C70D-4886-60D3-F610-CAE2771D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BED2-856F-62CA-07E6-54CD3192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8343-0BF5-0861-EB1B-609E9EBF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1CAD-84A4-A432-AB5A-1613DD3A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826CF-2CBF-5A1A-73E5-0C887CB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402B-EC4B-22F2-851A-24119268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9D96-C4AF-DABB-63C1-802C7593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396A-D940-9003-4AE6-8BA1E19A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279FC-2FA4-48CD-7AAF-FAA783F4B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6DA9F-3977-5DBE-D25A-3896F7FA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EC81-1B7E-D794-F380-47455A0D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A75C-BC18-BC69-9110-F58AE0EB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8A8-149F-F78D-E5C3-2241A52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65B37-82B0-9E4C-B539-5EED7B6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518D2-A269-1C09-B95E-FB2DE685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DB5F-7422-919C-20F8-20CD7D36F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7789-FBF9-4CA8-8E36-048C3B8CF45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ED33-9534-1B5A-6C52-A84B313F2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530A-9EAC-4B69-E540-85B147BE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FB8A-7C33-4E39-B479-CAFF7C8E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1634-8764-E5FE-19C0-873D0A40A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Employee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F78A-0F26-00C4-9367-E387C9CCD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using SQL and Tableau</a:t>
            </a:r>
          </a:p>
        </p:txBody>
      </p:sp>
    </p:spTree>
    <p:extLst>
      <p:ext uri="{BB962C8B-B14F-4D97-AF65-F5344CB8AC3E}">
        <p14:creationId xmlns:p14="http://schemas.microsoft.com/office/powerpoint/2010/main" val="231239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D036-2747-F51D-72A4-CACB716A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BD836-189B-FFA7-7AAC-B217B4FB5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91" y="1347536"/>
            <a:ext cx="10709709" cy="5313145"/>
          </a:xfrm>
        </p:spPr>
      </p:pic>
    </p:spTree>
    <p:extLst>
      <p:ext uri="{BB962C8B-B14F-4D97-AF65-F5344CB8AC3E}">
        <p14:creationId xmlns:p14="http://schemas.microsoft.com/office/powerpoint/2010/main" val="18784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D6E4-95A6-08F4-2B40-99E8EAC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73" y="1522412"/>
            <a:ext cx="6544277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 </a:t>
            </a:r>
            <a:endParaRPr lang="en-US" sz="8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81CA4F-A793-A5B8-48C6-C22768DC7EF7}"/>
              </a:ext>
            </a:extLst>
          </p:cNvPr>
          <p:cNvSpPr txBox="1">
            <a:spLocks/>
          </p:cNvSpPr>
          <p:nvPr/>
        </p:nvSpPr>
        <p:spPr>
          <a:xfrm>
            <a:off x="2533348" y="4010026"/>
            <a:ext cx="6648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Wingdings" panose="05000000000000000000" pitchFamily="2" charset="2"/>
              </a:rPr>
              <a:t>Vipin Chaudhary</a:t>
            </a:r>
          </a:p>
          <a:p>
            <a:pPr algn="ctr"/>
            <a:r>
              <a:rPr lang="en-US" sz="3200" dirty="0">
                <a:sym typeface="Wingdings" panose="05000000000000000000" pitchFamily="2" charset="2"/>
              </a:rPr>
              <a:t>iamvipin.it@gmail.com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90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DAF-8733-F732-3985-20347C27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Task 1:- Create a visualization that provides a breakdown between the male and female employees working in the company each year, starting from 1990.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3215-903C-C89D-9265-575CB751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SQL Query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SELECT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lack-Lato"/>
              </a:rPr>
              <a:t>   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YEAR(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d.from_date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) AS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   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e.gender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,   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   COUNT(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e.emp_no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) AS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num_of_employees</a:t>
            </a:r>
            <a:endParaRPr lang="en-US" i="0" dirty="0">
              <a:solidFill>
                <a:srgbClr val="333333"/>
              </a:solidFill>
              <a:effectLst/>
              <a:latin typeface="Slack-Lato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 FROM    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    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t_employees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e        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         JOIN   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    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t_dept_emp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d ON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d.emp_no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=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e.emp_no</a:t>
            </a:r>
            <a:endParaRPr lang="en-US" i="0" dirty="0">
              <a:solidFill>
                <a:srgbClr val="333333"/>
              </a:solidFill>
              <a:effectLst/>
              <a:latin typeface="Slack-Lato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 GROUP BY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,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e.gender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 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 HAVING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</a:rPr>
              <a:t>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</a:rPr>
              <a:t> &gt;= 1990;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8CDC3-0038-E119-060D-588BEE5A9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6" y="523875"/>
            <a:ext cx="10753724" cy="5934075"/>
          </a:xfrm>
        </p:spPr>
      </p:pic>
    </p:spTree>
    <p:extLst>
      <p:ext uri="{BB962C8B-B14F-4D97-AF65-F5344CB8AC3E}">
        <p14:creationId xmlns:p14="http://schemas.microsoft.com/office/powerpoint/2010/main" val="16676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90BB-19E2-D614-6689-B4BEAED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761031"/>
          </a:xfrm>
        </p:spPr>
        <p:txBody>
          <a:bodyPr>
            <a:normAutofit/>
          </a:bodyPr>
          <a:lstStyle/>
          <a:p>
            <a:r>
              <a:rPr lang="en-US" sz="2000" b="1" dirty="0"/>
              <a:t>Task2:- Compare the number of male managers to the number of female managers from different departments for each year, starting from 1990.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E0EF-E252-F62B-AE9C-E87F520D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6"/>
            <a:ext cx="10515600" cy="5362574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  <a:cs typeface="Arial" panose="020B0604020202020204" pitchFamily="34" charset="0"/>
              </a:rPr>
              <a:t>SQL Query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SELECT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d.dept_name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ee.gender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dm.emp_no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dm.from_date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dm.to_date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e.calendar_year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CASE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WHEN YEAR(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dm.to_date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) &gt;=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e.calendar_year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AND YEAR(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dm.from_date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) &lt;=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e.calendar_year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THEN 1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ELSE 0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END AS active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FROM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(SELECT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YEAR(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hire_date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) AS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calendar_year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FROM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t_employees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GROUP BY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) e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CROSS JOIN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t_dept_manager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dm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 JOIN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t_departments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d ON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dm.dept_no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=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d.dept_no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     JOIN 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    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t_employees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ee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ON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dm.emp_no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 =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ee.emp_no</a:t>
            </a:r>
            <a:b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ORDER BY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dm.emp_no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calendar_year</a:t>
            </a:r>
            <a:r>
              <a:rPr lang="en-US" i="0" dirty="0">
                <a:solidFill>
                  <a:srgbClr val="333333"/>
                </a:solidFill>
                <a:effectLst/>
                <a:latin typeface="Slack-Lato"/>
                <a:cs typeface="Arial" panose="020B0604020202020204" pitchFamily="34" charset="0"/>
              </a:rPr>
              <a:t>;</a:t>
            </a:r>
            <a:endParaRPr lang="en-US" dirty="0">
              <a:latin typeface="Slack-La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7F802-8928-0E9D-C40C-9C69E78B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809625"/>
            <a:ext cx="9519285" cy="5446795"/>
          </a:xfrm>
        </p:spPr>
      </p:pic>
    </p:spTree>
    <p:extLst>
      <p:ext uri="{BB962C8B-B14F-4D97-AF65-F5344CB8AC3E}">
        <p14:creationId xmlns:p14="http://schemas.microsoft.com/office/powerpoint/2010/main" val="37094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5CC-BB14-E2E0-625C-CD47A38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Task3:- Compare the average salary of female versus male employees in the entire company until year 2002, and add a filter allowing you to see that per each department.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E2B4-BFFD-091F-96DE-80A0FE2F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SQL Query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SELECT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e.gender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d.dept_name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ROUND(AVG(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s.salary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), 2) AS salary,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YEAR(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s.from_date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calendar_year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FROM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t_salaries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JOIN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t_employees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e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s.emp_no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e.emp_no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JOIN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t_dept_emp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de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de.emp_no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e.emp_no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JOIN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t_departments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d.dept_no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de.dept_no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GROUP BY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d.dept_no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e.gender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calendar_year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HAVING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calendar_year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&lt;= 2002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ORDER BY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d.dept_no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;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655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B69BD-B443-41AF-D977-1E8CD6B0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6" y="952901"/>
            <a:ext cx="9846644" cy="5224062"/>
          </a:xfrm>
        </p:spPr>
      </p:pic>
    </p:spTree>
    <p:extLst>
      <p:ext uri="{BB962C8B-B14F-4D97-AF65-F5344CB8AC3E}">
        <p14:creationId xmlns:p14="http://schemas.microsoft.com/office/powerpoint/2010/main" val="42156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C39E-8BBE-048D-54CA-2702E3C8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</a:rPr>
              <a:t>Task4:- Create an SQL stored procedure that will allow you to obtain the average male and female salary per department within a certain salary range. Let this range be defined by two values the user can insert when calling the procedure.</a:t>
            </a:r>
            <a:br>
              <a:rPr lang="en-US" sz="2000" b="1" i="0" dirty="0">
                <a:solidFill>
                  <a:srgbClr val="333333"/>
                </a:solidFill>
                <a:effectLst/>
              </a:rPr>
            </a:br>
            <a:r>
              <a:rPr lang="en-US" sz="2000" b="1" dirty="0">
                <a:solidFill>
                  <a:srgbClr val="333333"/>
                </a:solidFill>
              </a:rPr>
              <a:t>Finally, visualize the obtained result-set in Tableau as a double bar chart.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EB90-0926-D800-9D9D-6A9C70BF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SQL Query</a:t>
            </a:r>
          </a:p>
          <a:p>
            <a:pPr marL="0" indent="0">
              <a:buNone/>
            </a:pP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DROP PROCEDURE IF EXISTS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filter_salary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;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DELIMITER $$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CREATE PROCEDURE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filter_salary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(IN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p_min_salary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FLOAT, IN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p_max_salary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FLOAT)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BEGIN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SELECT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e.gender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d.dept_name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, AVG(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s.salary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avg_salary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FROM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t_salaries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s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   JOIN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t_employees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e ON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s.emp_no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e.emp_no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   JOIN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t_dept_emp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de ON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de.emp_no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e.emp_no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   JOIN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t_departments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d ON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d.dept_no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de.dept_no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  WHERE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s.salary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BETWEEN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p_min_salary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AND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p_max_salary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GROUP BY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d.dept_no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e.gender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;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END$$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DELIMITER ;</a:t>
            </a:r>
            <a:br>
              <a:rPr lang="en-US" dirty="0"/>
            </a:b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CALL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filter_salary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(50000, 90000);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3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A67DF-1CFB-29D2-20EF-89859DA6D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24" y="356135"/>
            <a:ext cx="10607040" cy="5820828"/>
          </a:xfrm>
        </p:spPr>
      </p:pic>
    </p:spTree>
    <p:extLst>
      <p:ext uri="{BB962C8B-B14F-4D97-AF65-F5344CB8AC3E}">
        <p14:creationId xmlns:p14="http://schemas.microsoft.com/office/powerpoint/2010/main" val="158502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787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Slack-Lato</vt:lpstr>
      <vt:lpstr>Office Theme</vt:lpstr>
      <vt:lpstr>Employee Data Analysis</vt:lpstr>
      <vt:lpstr>Task 1:- Create a visualization that provides a breakdown between the male and female employees working in the company each year, starting from 1990.</vt:lpstr>
      <vt:lpstr>PowerPoint Presentation</vt:lpstr>
      <vt:lpstr>Task2:- Compare the number of male managers to the number of female managers from different departments for each year, starting from 1990.</vt:lpstr>
      <vt:lpstr>PowerPoint Presentation</vt:lpstr>
      <vt:lpstr>Task3:- Compare the average salary of female versus male employees in the entire company until year 2002, and add a filter allowing you to see that per each department.</vt:lpstr>
      <vt:lpstr>PowerPoint Presentation</vt:lpstr>
      <vt:lpstr>Task4:- Create an SQL stored procedure that will allow you to obtain the average male and female salary per department within a certain salary range. Let this range be defined by two values the user can insert when calling the procedure. Finally, visualize the obtained result-set in Tableau as a double bar chart. </vt:lpstr>
      <vt:lpstr>PowerPoint Presentation</vt:lpstr>
      <vt:lpstr>Summary </vt:lpstr>
      <vt:lpstr>Thank You  </vt:lpstr>
    </vt:vector>
  </TitlesOfParts>
  <Company>BetterMG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dc:creator>Vipin-T2 Chaudhary-T2</dc:creator>
  <cp:lastModifiedBy>Vipin-T2 Chaudhary-T2</cp:lastModifiedBy>
  <cp:revision>55</cp:revision>
  <dcterms:created xsi:type="dcterms:W3CDTF">2022-10-10T16:25:26Z</dcterms:created>
  <dcterms:modified xsi:type="dcterms:W3CDTF">2022-10-11T17:30:32Z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fbc9e-a46f-4bcf-ba91-c007fd70cf90_Enabled">
    <vt:lpwstr>true</vt:lpwstr>
  </property>
  <property fmtid="{D5CDD505-2E9C-101B-9397-08002B2CF9AE}" pid="3" name="MSIP_Label_50afbc9e-a46f-4bcf-ba91-c007fd70cf90_SetDate">
    <vt:lpwstr>2022-10-10T16:25:26Z</vt:lpwstr>
  </property>
  <property fmtid="{D5CDD505-2E9C-101B-9397-08002B2CF9AE}" pid="4" name="MSIP_Label_50afbc9e-a46f-4bcf-ba91-c007fd70cf90_Method">
    <vt:lpwstr>Standard</vt:lpwstr>
  </property>
  <property fmtid="{D5CDD505-2E9C-101B-9397-08002B2CF9AE}" pid="5" name="MSIP_Label_50afbc9e-a46f-4bcf-ba91-c007fd70cf90_Name">
    <vt:lpwstr>defa4170-0d19-0005-0004-bc88714345d2</vt:lpwstr>
  </property>
  <property fmtid="{D5CDD505-2E9C-101B-9397-08002B2CF9AE}" pid="6" name="MSIP_Label_50afbc9e-a46f-4bcf-ba91-c007fd70cf90_SiteId">
    <vt:lpwstr>acef1bbf-0ad2-4a5e-aae8-0d0846b1a039</vt:lpwstr>
  </property>
  <property fmtid="{D5CDD505-2E9C-101B-9397-08002B2CF9AE}" pid="7" name="MSIP_Label_50afbc9e-a46f-4bcf-ba91-c007fd70cf90_ActionId">
    <vt:lpwstr>277c4449-3c39-4890-9793-d7a9399acb84</vt:lpwstr>
  </property>
  <property fmtid="{D5CDD505-2E9C-101B-9397-08002B2CF9AE}" pid="8" name="MSIP_Label_50afbc9e-a46f-4bcf-ba91-c007fd70cf90_ContentBits">
    <vt:lpwstr>0</vt:lpwstr>
  </property>
</Properties>
</file>