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ublic Sans" charset="1" panose="00000000000000000000"/>
      <p:regular r:id="rId20"/>
    </p:embeddedFont>
    <p:embeddedFont>
      <p:font typeface="Fredoka" charset="1" panose="02000000000000000000"/>
      <p:regular r:id="rId21"/>
    </p:embeddedFont>
    <p:embeddedFont>
      <p:font typeface="Public Sans Bold" charset="1" panose="00000000000000000000"/>
      <p:regular r:id="rId22"/>
    </p:embeddedFont>
    <p:embeddedFont>
      <p:font typeface="Lilita One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2221" y="1369761"/>
            <a:ext cx="7832374" cy="7890378"/>
            <a:chOff x="0" y="0"/>
            <a:chExt cx="10443166" cy="105205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27000" y="969843"/>
              <a:ext cx="10316166" cy="6860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31"/>
                </a:lnSpc>
              </a:pPr>
              <a:r>
                <a:rPr lang="en-US" sz="730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Unlocking Customer Loyalty: Data-Driven Strategies for Growth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27000" y="8785895"/>
              <a:ext cx="10316166" cy="1734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Reporting on Assignment 1.2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Vishal Sehgal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2109374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27000" y="-57150"/>
              <a:ext cx="10316166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A632A"/>
                  </a:solidFill>
                  <a:latin typeface="Fredoka"/>
                  <a:ea typeface="Fredoka"/>
                  <a:cs typeface="Fredoka"/>
                  <a:sym typeface="Fredoka"/>
                </a:rPr>
                <a:t>COMFY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8169351"/>
              <a:ext cx="10316166" cy="0"/>
            </a:xfrm>
            <a:prstGeom prst="line">
              <a:avLst/>
            </a:prstGeom>
            <a:ln cap="flat" w="139700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990532" y="1030539"/>
            <a:ext cx="12352120" cy="8229600"/>
          </a:xfrm>
          <a:custGeom>
            <a:avLst/>
            <a:gdLst/>
            <a:ahLst/>
            <a:cxnLst/>
            <a:rect r="r" b="b" t="t" l="l"/>
            <a:pathLst>
              <a:path h="8229600" w="1235212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853" y="3180955"/>
            <a:ext cx="4491513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Time Series Decomposition</a:t>
            </a:r>
          </a:p>
          <a:p>
            <a:pPr algn="l">
              <a:lnSpc>
                <a:spcPts val="564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479853" y="5091112"/>
            <a:ext cx="4957144" cy="0"/>
          </a:xfrm>
          <a:prstGeom prst="line">
            <a:avLst/>
          </a:prstGeom>
          <a:ln cap="flat" w="10477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640475" y="1874594"/>
            <a:ext cx="12493042" cy="6918022"/>
          </a:xfrm>
          <a:custGeom>
            <a:avLst/>
            <a:gdLst/>
            <a:ahLst/>
            <a:cxnLst/>
            <a:rect r="r" b="b" t="t" l="l"/>
            <a:pathLst>
              <a:path h="6918022" w="12493042">
                <a:moveTo>
                  <a:pt x="0" y="0"/>
                </a:moveTo>
                <a:lnTo>
                  <a:pt x="12493042" y="0"/>
                </a:lnTo>
                <a:lnTo>
                  <a:pt x="12493042" y="6918022"/>
                </a:lnTo>
                <a:lnTo>
                  <a:pt x="0" y="691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853" y="5449822"/>
            <a:ext cx="4310411" cy="120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2"/>
              </a:lnSpc>
              <a:spcBef>
                <a:spcPct val="0"/>
              </a:spcBef>
            </a:pPr>
            <a:r>
              <a:rPr lang="en-US" sz="367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Uncovering Hidden Patterns in Growth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79853" y="4902200"/>
            <a:ext cx="4957144" cy="0"/>
          </a:xfrm>
          <a:prstGeom prst="line">
            <a:avLst/>
          </a:prstGeom>
          <a:ln cap="flat" w="10477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639291" y="863728"/>
            <a:ext cx="10328258" cy="8559544"/>
          </a:xfrm>
          <a:custGeom>
            <a:avLst/>
            <a:gdLst/>
            <a:ahLst/>
            <a:cxnLst/>
            <a:rect r="r" b="b" t="t" l="l"/>
            <a:pathLst>
              <a:path h="8559544" w="10328258">
                <a:moveTo>
                  <a:pt x="0" y="0"/>
                </a:moveTo>
                <a:lnTo>
                  <a:pt x="10328258" y="0"/>
                </a:lnTo>
                <a:lnTo>
                  <a:pt x="10328258" y="8559544"/>
                </a:lnTo>
                <a:lnTo>
                  <a:pt x="0" y="8559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853" y="3180955"/>
            <a:ext cx="4957144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Multidimensional Relationships</a:t>
            </a:r>
          </a:p>
          <a:p>
            <a:pPr algn="l">
              <a:lnSpc>
                <a:spcPts val="56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79853" y="5295505"/>
            <a:ext cx="4957144" cy="102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6"/>
              </a:lnSpc>
              <a:spcBef>
                <a:spcPct val="0"/>
              </a:spcBef>
            </a:pPr>
            <a:r>
              <a:rPr lang="en-US" sz="312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Transactions vs. Revenue: Where Are the Gaps?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79853" y="5091112"/>
            <a:ext cx="4957144" cy="0"/>
          </a:xfrm>
          <a:prstGeom prst="line">
            <a:avLst/>
          </a:prstGeom>
          <a:ln cap="flat" w="10477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784743" y="1526907"/>
            <a:ext cx="12285667" cy="7233186"/>
          </a:xfrm>
          <a:custGeom>
            <a:avLst/>
            <a:gdLst/>
            <a:ahLst/>
            <a:cxnLst/>
            <a:rect r="r" b="b" t="t" l="l"/>
            <a:pathLst>
              <a:path h="7233186" w="12285667">
                <a:moveTo>
                  <a:pt x="0" y="0"/>
                </a:moveTo>
                <a:lnTo>
                  <a:pt x="12285667" y="0"/>
                </a:lnTo>
                <a:lnTo>
                  <a:pt x="12285667" y="7233186"/>
                </a:lnTo>
                <a:lnTo>
                  <a:pt x="0" y="723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853" y="3180955"/>
            <a:ext cx="4491513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Category Prioritization</a:t>
            </a:r>
          </a:p>
          <a:p>
            <a:pPr algn="l">
              <a:lnSpc>
                <a:spcPts val="56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79853" y="5441779"/>
            <a:ext cx="4957144" cy="1164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8"/>
              </a:lnSpc>
              <a:spcBef>
                <a:spcPct val="0"/>
              </a:spcBef>
            </a:pPr>
            <a:r>
              <a:rPr lang="en-US" sz="352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Focus on High-Impact Categories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564674" y="2869477"/>
            <a:ext cx="319604" cy="28589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564674" y="4290635"/>
            <a:ext cx="319604" cy="28589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1530711"/>
            <a:ext cx="6370994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Action Plan</a:t>
            </a:r>
          </a:p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From Insights to Action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551028" y="2704523"/>
            <a:ext cx="6402042" cy="1311275"/>
            <a:chOff x="0" y="0"/>
            <a:chExt cx="8536056" cy="174836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027877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345499" y="114300"/>
              <a:ext cx="7190557" cy="1634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O</a:t>
              </a:r>
              <a:r>
                <a:rPr lang="en-US" sz="2499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ptimize resource allocation during seasonal dips.</a:t>
              </a:r>
            </a:p>
            <a:p>
              <a:pPr algn="l">
                <a:lnSpc>
                  <a:spcPts val="325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51028" y="4063963"/>
            <a:ext cx="6402042" cy="1311275"/>
            <a:chOff x="0" y="0"/>
            <a:chExt cx="8536056" cy="17483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027877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345499" y="114300"/>
              <a:ext cx="7190557" cy="1634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Address inefficiencies </a:t>
              </a:r>
              <a:r>
                <a:rPr lang="en-US" sz="2499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 high-volume/low-margin regions.</a:t>
              </a:r>
            </a:p>
            <a:p>
              <a:pPr algn="l">
                <a:lnSpc>
                  <a:spcPts val="324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551028" y="5804477"/>
            <a:ext cx="770908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4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60152" y="5937827"/>
            <a:ext cx="5392918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Prio</a:t>
            </a:r>
            <a:r>
              <a:rPr lang="en-US" sz="249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ritize mid-tier margin categories (e.g., Smartphones).</a:t>
            </a:r>
          </a:p>
        </p:txBody>
      </p:sp>
      <p:sp>
        <p:nvSpPr>
          <p:cNvPr name="AutoShape 13" id="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564674" y="6021891"/>
            <a:ext cx="319604" cy="285896"/>
          </a:xfrm>
          <a:prstGeom prst="rect">
            <a:avLst/>
          </a:prstGeom>
          <a:solidFill>
            <a:srgbClr val="FA632A"/>
          </a:solid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56123" y="3498973"/>
            <a:ext cx="8384422" cy="1739777"/>
            <a:chOff x="0" y="0"/>
            <a:chExt cx="11179230" cy="23197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1667" y="-9525"/>
              <a:ext cx="1035683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Thank you!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2249853"/>
              <a:ext cx="11179230" cy="0"/>
            </a:xfrm>
            <a:prstGeom prst="line">
              <a:avLst/>
            </a:prstGeom>
            <a:ln cap="flat" w="139700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6541820" y="1028700"/>
            <a:ext cx="12352120" cy="8229600"/>
          </a:xfrm>
          <a:custGeom>
            <a:avLst/>
            <a:gdLst/>
            <a:ahLst/>
            <a:cxnLst/>
            <a:rect r="r" b="b" t="t" l="l"/>
            <a:pathLst>
              <a:path h="8229600" w="1235212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01849" y="5440766"/>
            <a:ext cx="123869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A632A"/>
                </a:solidFill>
                <a:latin typeface="Lilita One"/>
                <a:ea typeface="Lilita One"/>
                <a:cs typeface="Lilita One"/>
                <a:sym typeface="Lilita One"/>
              </a:rPr>
              <a:t>COMFY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67399" y="5897966"/>
            <a:ext cx="243408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Vishal Sehgal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2109374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3144" y="1729259"/>
            <a:ext cx="12753867" cy="2271241"/>
            <a:chOff x="0" y="0"/>
            <a:chExt cx="17005156" cy="30283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700515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Points of </a:t>
              </a:r>
              <a:r>
                <a:rPr lang="en-US" sz="9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Discussion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71096"/>
              <a:ext cx="1700515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These are the topics this presentation will cover.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6944" y="6236117"/>
            <a:ext cx="4880089" cy="762000"/>
            <a:chOff x="0" y="0"/>
            <a:chExt cx="6506785" cy="10160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36110" y="218017"/>
              <a:ext cx="4870675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Introduction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599850" y="6226592"/>
            <a:ext cx="12135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3412" y="6390104"/>
            <a:ext cx="5208310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Where and How they shop?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487033" y="6236117"/>
            <a:ext cx="4880089" cy="762000"/>
            <a:chOff x="0" y="0"/>
            <a:chExt cx="6506785" cy="10160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636110" y="218017"/>
              <a:ext cx="4870675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What Do they Buy?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770180" y="7941092"/>
            <a:ext cx="4880089" cy="762000"/>
            <a:chOff x="0" y="0"/>
            <a:chExt cx="6506785" cy="10160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636110" y="218017"/>
              <a:ext cx="4870675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Whats not working?</a:t>
              </a:r>
            </a:p>
          </p:txBody>
        </p:sp>
      </p:grpSp>
      <p:sp>
        <p:nvSpPr>
          <p:cNvPr name="AutoShape 16" id="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1606944" y="4329385"/>
            <a:ext cx="10961021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0765130" y="7941092"/>
            <a:ext cx="4880089" cy="762000"/>
            <a:chOff x="0" y="0"/>
            <a:chExt cx="6506785" cy="101600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636110" y="218017"/>
              <a:ext cx="4870675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Action Plan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00082" y="1759695"/>
            <a:ext cx="725244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411,000 clients in total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00082" y="7861235"/>
            <a:ext cx="7252448" cy="1660503"/>
            <a:chOff x="0" y="0"/>
            <a:chExt cx="9669930" cy="221400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9669930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Objective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14371"/>
              <a:ext cx="9669930" cy="1299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Us</a:t>
              </a:r>
              <a:r>
                <a:rPr lang="en-US" sz="2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 data to refine our loyalty tiers, personalize rewards, and boost retention.</a:t>
              </a:r>
            </a:p>
            <a:p>
              <a:pPr algn="l">
                <a:lnSpc>
                  <a:spcPts val="26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292831" y="1645395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92831" y="3114913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02</a:t>
            </a:r>
          </a:p>
        </p:txBody>
      </p:sp>
      <p:sp>
        <p:nvSpPr>
          <p:cNvPr name="AutoShape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0082" y="7440013"/>
            <a:ext cx="8587918" cy="0"/>
          </a:xfrm>
          <a:prstGeom prst="line">
            <a:avLst/>
          </a:prstGeom>
          <a:ln cap="rnd" w="9525">
            <a:solidFill>
              <a:srgbClr val="14110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365164" y="1807320"/>
            <a:ext cx="4957144" cy="4271491"/>
            <a:chOff x="0" y="0"/>
            <a:chExt cx="6609525" cy="569532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342167" y="0"/>
              <a:ext cx="5988684" cy="358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80"/>
                </a:lnSpc>
              </a:pPr>
              <a:r>
                <a:rPr lang="en-US" sz="59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Introduction  </a:t>
              </a:r>
            </a:p>
            <a:p>
              <a:pPr algn="l">
                <a:lnSpc>
                  <a:spcPts val="708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42167" y="4377696"/>
              <a:ext cx="5988684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Who Are Our Loyalty Members?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0" y="3909034"/>
              <a:ext cx="6609525" cy="0"/>
            </a:xfrm>
            <a:prstGeom prst="line">
              <a:avLst/>
            </a:prstGeom>
            <a:ln cap="flat" w="139700">
              <a:solidFill>
                <a:srgbClr val="14110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9700082" y="2981563"/>
            <a:ext cx="725244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Loyalty members = top revenue contributors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00082" y="4486513"/>
            <a:ext cx="725244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Median receipts per member: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00082" y="5650186"/>
            <a:ext cx="725244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Top 8% generate over 115,000 in total revenue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92831" y="4371975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92831" y="5688286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6755" y="1273570"/>
            <a:ext cx="5800400" cy="389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What</a:t>
            </a:r>
          </a:p>
          <a:p>
            <a:pPr algn="l">
              <a:lnSpc>
                <a:spcPts val="10200"/>
              </a:lnSpc>
            </a:pPr>
            <a:r>
              <a:rPr lang="en-US" sz="85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Do they Buy?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49278" y="4867275"/>
            <a:ext cx="5800400" cy="333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Business units they spend most:</a:t>
            </a:r>
          </a:p>
          <a:p>
            <a:pPr algn="l">
              <a:lnSpc>
                <a:spcPts val="3770"/>
              </a:lnSpc>
            </a:pP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Accessories (29%)</a:t>
            </a: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Small Household Appliances (17%)</a:t>
            </a: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COMFY HOME (12.5%)</a:t>
            </a:r>
          </a:p>
          <a:p>
            <a:pPr algn="l">
              <a:lnSpc>
                <a:spcPts val="3770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1591587" y="5571218"/>
            <a:ext cx="6350614" cy="0"/>
          </a:xfrm>
          <a:prstGeom prst="line">
            <a:avLst/>
          </a:prstGeom>
          <a:ln cap="flat" w="104775">
            <a:solidFill>
              <a:srgbClr val="7B767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801678" y="752475"/>
            <a:ext cx="5800400" cy="333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Top Categories:</a:t>
            </a:r>
          </a:p>
          <a:p>
            <a:pPr algn="l">
              <a:lnSpc>
                <a:spcPts val="3770"/>
              </a:lnSpc>
            </a:pP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Paid Delivery</a:t>
            </a: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Smartphones</a:t>
            </a:r>
          </a:p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Accessories (Headphones , Covers, Glass Protectors) .</a:t>
            </a:r>
          </a:p>
          <a:p>
            <a:pPr algn="l">
              <a:lnSpc>
                <a:spcPts val="377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71648" y="6029960"/>
            <a:ext cx="635061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Loyalty members shop for utility and convenience, not just tech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8204" y="1401305"/>
            <a:ext cx="15961096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Where and How do they Shop?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2594" y="4149782"/>
            <a:ext cx="7113942" cy="1500635"/>
            <a:chOff x="0" y="0"/>
            <a:chExt cx="42415277" cy="89471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15278" cy="8947197"/>
            </a:xfrm>
            <a:custGeom>
              <a:avLst/>
              <a:gdLst/>
              <a:ahLst/>
              <a:cxnLst/>
              <a:rect r="r" b="b" t="t" l="l"/>
              <a:pathLst>
                <a:path h="8947197" w="42415278">
                  <a:moveTo>
                    <a:pt x="0" y="0"/>
                  </a:moveTo>
                  <a:lnTo>
                    <a:pt x="0" y="8947197"/>
                  </a:lnTo>
                  <a:lnTo>
                    <a:pt x="42415278" y="8947197"/>
                  </a:lnTo>
                  <a:lnTo>
                    <a:pt x="42415278" y="0"/>
                  </a:lnTo>
                  <a:lnTo>
                    <a:pt x="0" y="0"/>
                  </a:lnTo>
                  <a:close/>
                  <a:moveTo>
                    <a:pt x="42354317" y="8886237"/>
                  </a:moveTo>
                  <a:lnTo>
                    <a:pt x="59690" y="8886237"/>
                  </a:lnTo>
                  <a:lnTo>
                    <a:pt x="59690" y="59690"/>
                  </a:lnTo>
                  <a:lnTo>
                    <a:pt x="42354317" y="59690"/>
                  </a:lnTo>
                  <a:lnTo>
                    <a:pt x="42354317" y="888623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82594" y="5911920"/>
            <a:ext cx="7113942" cy="1555140"/>
            <a:chOff x="0" y="0"/>
            <a:chExt cx="47468903" cy="10376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468904" cy="10376919"/>
            </a:xfrm>
            <a:custGeom>
              <a:avLst/>
              <a:gdLst/>
              <a:ahLst/>
              <a:cxnLst/>
              <a:rect r="r" b="b" t="t" l="l"/>
              <a:pathLst>
                <a:path h="10376919" w="47468904">
                  <a:moveTo>
                    <a:pt x="0" y="0"/>
                  </a:moveTo>
                  <a:lnTo>
                    <a:pt x="0" y="10376919"/>
                  </a:lnTo>
                  <a:lnTo>
                    <a:pt x="47468904" y="10376919"/>
                  </a:lnTo>
                  <a:lnTo>
                    <a:pt x="47468904" y="0"/>
                  </a:lnTo>
                  <a:lnTo>
                    <a:pt x="0" y="0"/>
                  </a:lnTo>
                  <a:close/>
                  <a:moveTo>
                    <a:pt x="47407943" y="10315959"/>
                  </a:moveTo>
                  <a:lnTo>
                    <a:pt x="59690" y="10315959"/>
                  </a:lnTo>
                  <a:lnTo>
                    <a:pt x="59690" y="59690"/>
                  </a:lnTo>
                  <a:lnTo>
                    <a:pt x="47407943" y="59690"/>
                  </a:lnTo>
                  <a:lnTo>
                    <a:pt x="47407943" y="10315959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9620321" y="4149782"/>
            <a:ext cx="7867579" cy="1500635"/>
          </a:xfrm>
          <a:prstGeom prst="rect">
            <a:avLst/>
          </a:prstGeom>
          <a:solidFill>
            <a:srgbClr val="FA632A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9620321" y="6072932"/>
            <a:ext cx="7638979" cy="1467651"/>
            <a:chOff x="0" y="0"/>
            <a:chExt cx="44110892" cy="84748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10892" cy="8474875"/>
            </a:xfrm>
            <a:custGeom>
              <a:avLst/>
              <a:gdLst/>
              <a:ahLst/>
              <a:cxnLst/>
              <a:rect r="r" b="b" t="t" l="l"/>
              <a:pathLst>
                <a:path h="8474875" w="44110892">
                  <a:moveTo>
                    <a:pt x="0" y="0"/>
                  </a:moveTo>
                  <a:lnTo>
                    <a:pt x="0" y="8474875"/>
                  </a:lnTo>
                  <a:lnTo>
                    <a:pt x="44110892" y="8474875"/>
                  </a:lnTo>
                  <a:lnTo>
                    <a:pt x="44110892" y="0"/>
                  </a:lnTo>
                  <a:lnTo>
                    <a:pt x="0" y="0"/>
                  </a:lnTo>
                  <a:close/>
                  <a:moveTo>
                    <a:pt x="44049931" y="8413914"/>
                  </a:moveTo>
                  <a:lnTo>
                    <a:pt x="59690" y="8413914"/>
                  </a:lnTo>
                  <a:lnTo>
                    <a:pt x="59690" y="59690"/>
                  </a:lnTo>
                  <a:lnTo>
                    <a:pt x="44049931" y="59690"/>
                  </a:lnTo>
                  <a:lnTo>
                    <a:pt x="44049931" y="84139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10" id="10"/>
          <p:cNvSpPr/>
          <p:nvPr/>
        </p:nvSpPr>
        <p:spPr>
          <a:xfrm rot="0">
            <a:off x="9620321" y="5951429"/>
            <a:ext cx="7867579" cy="1506441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1582594" y="6139883"/>
            <a:ext cx="7113942" cy="94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1"/>
              </a:lnSpc>
              <a:spcBef>
                <a:spcPct val="0"/>
              </a:spcBef>
            </a:pPr>
            <a:r>
              <a:rPr lang="en-US" sz="285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67% of all loyalty transactions occur in retail stores: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82594" y="4386832"/>
            <a:ext cx="7113942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33% occur online, but platform data is missing in 68% of those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20321" y="4413594"/>
            <a:ext cx="763897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Loyalty spend concentrated in Kyivska and Dnipropetrovska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69993" y="6165615"/>
            <a:ext cx="713963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Brands with most loyalty traction: Comfy, Samsung, Xiaomi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58296" y="8500118"/>
            <a:ext cx="15753904" cy="48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Our loyal customers are hybrid      </a:t>
            </a:r>
            <a:r>
              <a:rPr lang="en-US" b="true" sz="295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in-store and online</a:t>
            </a:r>
            <a:r>
              <a:rPr lang="en-US" sz="295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but our digital data isn't keeping up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23216" y="1752701"/>
            <a:ext cx="807050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62K duplicate receipts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23216" y="7981849"/>
            <a:ext cx="807050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Poor demographic 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23216" y="5904747"/>
            <a:ext cx="807050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Blank platform fields</a:t>
            </a:r>
          </a:p>
        </p:txBody>
      </p:sp>
      <p:sp>
        <p:nvSpPr>
          <p:cNvPr name="AutoShape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3216" y="3073731"/>
            <a:ext cx="92794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3216" y="7318594"/>
            <a:ext cx="92794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 descr="a black and white calendar icon"/>
          <p:cNvSpPr/>
          <p:nvPr/>
        </p:nvSpPr>
        <p:spPr>
          <a:xfrm flipH="false" flipV="false" rot="0">
            <a:off x="6592692" y="7943064"/>
            <a:ext cx="718715" cy="543610"/>
          </a:xfrm>
          <a:custGeom>
            <a:avLst/>
            <a:gdLst/>
            <a:ahLst/>
            <a:cxnLst/>
            <a:rect r="r" b="b" t="t" l="l"/>
            <a:pathLst>
              <a:path h="543610" w="718715">
                <a:moveTo>
                  <a:pt x="0" y="0"/>
                </a:moveTo>
                <a:lnTo>
                  <a:pt x="718715" y="0"/>
                </a:lnTo>
                <a:lnTo>
                  <a:pt x="718715" y="543610"/>
                </a:lnTo>
                <a:lnTo>
                  <a:pt x="0" y="543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a black and white icon of a bar graph"/>
          <p:cNvSpPr/>
          <p:nvPr/>
        </p:nvSpPr>
        <p:spPr>
          <a:xfrm flipH="false" flipV="false" rot="0">
            <a:off x="6592692" y="4761815"/>
            <a:ext cx="718715" cy="543610"/>
          </a:xfrm>
          <a:custGeom>
            <a:avLst/>
            <a:gdLst/>
            <a:ahLst/>
            <a:cxnLst/>
            <a:rect r="r" b="b" t="t" l="l"/>
            <a:pathLst>
              <a:path h="543610" w="718715">
                <a:moveTo>
                  <a:pt x="0" y="0"/>
                </a:moveTo>
                <a:lnTo>
                  <a:pt x="718715" y="0"/>
                </a:lnTo>
                <a:lnTo>
                  <a:pt x="718715" y="543610"/>
                </a:lnTo>
                <a:lnTo>
                  <a:pt x="0" y="54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 descr="a black and white settings icon"/>
          <p:cNvSpPr/>
          <p:nvPr/>
        </p:nvSpPr>
        <p:spPr>
          <a:xfrm flipH="false" flipV="false" rot="0">
            <a:off x="6592692" y="1673407"/>
            <a:ext cx="718715" cy="584119"/>
          </a:xfrm>
          <a:custGeom>
            <a:avLst/>
            <a:gdLst/>
            <a:ahLst/>
            <a:cxnLst/>
            <a:rect r="r" b="b" t="t" l="l"/>
            <a:pathLst>
              <a:path h="584119" w="718715">
                <a:moveTo>
                  <a:pt x="0" y="0"/>
                </a:moveTo>
                <a:lnTo>
                  <a:pt x="718715" y="0"/>
                </a:lnTo>
                <a:lnTo>
                  <a:pt x="718715" y="584119"/>
                </a:lnTo>
                <a:lnTo>
                  <a:pt x="0" y="5841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63813" y="4094345"/>
            <a:ext cx="455997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38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What’s Not Working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028700" y="5018783"/>
            <a:ext cx="5288518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8123216" y="3827645"/>
            <a:ext cx="807050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24.5K missing revenue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23216" y="4971158"/>
            <a:ext cx="807050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51K negative revenues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98901" y="1819694"/>
            <a:ext cx="3828157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Reporting inconsistencies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98901" y="3916545"/>
            <a:ext cx="3946029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Breaks loyalty calculations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98901" y="4995520"/>
            <a:ext cx="3202930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Impacts ROI accuracy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98901" y="5993647"/>
            <a:ext cx="4668441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Missed digital behavior insights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98901" y="8070749"/>
            <a:ext cx="5307211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Limited segmentation and targeting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564674" y="2869477"/>
            <a:ext cx="319604" cy="28589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564674" y="4290635"/>
            <a:ext cx="319604" cy="28589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1530711"/>
            <a:ext cx="6370994" cy="686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Action Plan</a:t>
            </a:r>
          </a:p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Make Loyalty Work Harder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551028" y="2704523"/>
            <a:ext cx="6402042" cy="901700"/>
            <a:chOff x="0" y="0"/>
            <a:chExt cx="8536056" cy="120226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027877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345499" y="114300"/>
              <a:ext cx="7190557" cy="1087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Clean</a:t>
              </a:r>
              <a:r>
                <a:rPr lang="en-US" sz="25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demographic fields - start with new loyalty registrations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51028" y="4063963"/>
            <a:ext cx="6402042" cy="901700"/>
            <a:chOff x="0" y="0"/>
            <a:chExt cx="8536056" cy="12022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027877" cy="865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345499" y="114300"/>
              <a:ext cx="7190557" cy="1087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Enrich on</a:t>
              </a:r>
              <a:r>
                <a:rPr lang="en-US" sz="2499">
                  <a:solidFill>
                    <a:srgbClr val="14110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line platform data to track behavior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551028" y="5804477"/>
            <a:ext cx="770908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4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60152" y="5937827"/>
            <a:ext cx="5392918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Build</a:t>
            </a:r>
            <a:r>
              <a:rPr lang="en-US" sz="2499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 return pattern reports by loyalty tier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5725" y="7182427"/>
            <a:ext cx="4852647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Run A/B tests on loyalty offers by region + product bundle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51028" y="7306252"/>
            <a:ext cx="770908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4000">
                <a:solidFill>
                  <a:srgbClr val="14110F"/>
                </a:solidFill>
                <a:latin typeface="Public Sans"/>
                <a:ea typeface="Public Sans"/>
                <a:cs typeface="Public Sans"/>
                <a:sym typeface="Public Sans"/>
              </a:rPr>
              <a:t>04</a:t>
            </a:r>
          </a:p>
        </p:txBody>
      </p:sp>
      <p:sp>
        <p:nvSpPr>
          <p:cNvPr name="AutoShape 15" id="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564674" y="7523666"/>
            <a:ext cx="319604" cy="285896"/>
          </a:xfrm>
          <a:prstGeom prst="rect">
            <a:avLst/>
          </a:prstGeom>
          <a:solidFill>
            <a:srgbClr val="FA632A"/>
          </a:solidFill>
        </p:spPr>
      </p:sp>
      <p:sp>
        <p:nvSpPr>
          <p:cNvPr name="AutoShape 16" id="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9564674" y="6021891"/>
            <a:ext cx="319604" cy="285896"/>
          </a:xfrm>
          <a:prstGeom prst="rect">
            <a:avLst/>
          </a:prstGeom>
          <a:solidFill>
            <a:srgbClr val="FA632A"/>
          </a:solid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2221" y="2388936"/>
            <a:ext cx="7832374" cy="5852028"/>
            <a:chOff x="0" y="0"/>
            <a:chExt cx="10443166" cy="780270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27000" y="969843"/>
              <a:ext cx="10316166" cy="4143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31"/>
                </a:lnSpc>
              </a:pPr>
              <a:r>
                <a:rPr lang="en-US" sz="7301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Strategic Insights for Sales Optimization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27000" y="6068095"/>
              <a:ext cx="10316166" cy="1734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Reporting on Assignment 1.3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Vishal Sehgal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2109374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27000" y="-57150"/>
              <a:ext cx="10316166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A632A"/>
                  </a:solidFill>
                  <a:latin typeface="Fredoka"/>
                  <a:ea typeface="Fredoka"/>
                  <a:cs typeface="Fredoka"/>
                  <a:sym typeface="Fredoka"/>
                </a:rPr>
                <a:t>COMFY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5451551"/>
              <a:ext cx="10316166" cy="0"/>
            </a:xfrm>
            <a:prstGeom prst="line">
              <a:avLst/>
            </a:prstGeom>
            <a:ln cap="flat" w="139700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990532" y="1030539"/>
            <a:ext cx="12352120" cy="8229600"/>
          </a:xfrm>
          <a:custGeom>
            <a:avLst/>
            <a:gdLst/>
            <a:ahLst/>
            <a:cxnLst/>
            <a:rect r="r" b="b" t="t" l="l"/>
            <a:pathLst>
              <a:path h="8229600" w="1235212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3144" y="1729259"/>
            <a:ext cx="12753867" cy="2271241"/>
            <a:chOff x="0" y="0"/>
            <a:chExt cx="17005156" cy="30283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700515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Points of </a:t>
              </a:r>
              <a:r>
                <a:rPr lang="en-US" sz="9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Discussion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71096"/>
              <a:ext cx="1700515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These are the topics this presentation will cover.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78344" y="6226592"/>
            <a:ext cx="85116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05426" y="6390104"/>
            <a:ext cx="36530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Time Series Decomposition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99850" y="6226592"/>
            <a:ext cx="12135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A632A"/>
                </a:solidFill>
                <a:latin typeface="Public Sans"/>
                <a:ea typeface="Public Sans"/>
                <a:cs typeface="Public Sans"/>
                <a:sym typeface="Public Sans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13412" y="6390104"/>
            <a:ext cx="5208310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Category Prioritization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487033" y="6236117"/>
            <a:ext cx="4880089" cy="979488"/>
            <a:chOff x="0" y="0"/>
            <a:chExt cx="6506785" cy="130598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636110" y="218017"/>
              <a:ext cx="4870675" cy="1087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Multidimensional Relationships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87033" y="7966386"/>
            <a:ext cx="4880089" cy="762000"/>
            <a:chOff x="0" y="0"/>
            <a:chExt cx="6506785" cy="10160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1134891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636110" y="218017"/>
              <a:ext cx="4870675" cy="541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Action Plan</a:t>
              </a:r>
            </a:p>
          </p:txBody>
        </p:sp>
      </p:grpSp>
      <p:sp>
        <p:nvSpPr>
          <p:cNvPr name="AutoShape 15" id="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1606944" y="4329385"/>
            <a:ext cx="10961021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DAGjP3O3i0I</dc:identifier>
  <dcterms:modified xsi:type="dcterms:W3CDTF">2011-08-01T06:04:30Z</dcterms:modified>
  <cp:revision>1</cp:revision>
  <dc:title>PYD eGym Corp.</dc:title>
</cp:coreProperties>
</file>