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88551EA-F4F6-44A4-9D84-B365D11C0AA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491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BC0CC3-F49E-4FC3-8632-4DB8ADC700BE}" type="datetimeFigureOut">
              <a:rPr lang="en-IN" smtClean="0"/>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551EA-F4F6-44A4-9D84-B365D11C0AA2}" type="slidenum">
              <a:rPr lang="en-IN" smtClean="0"/>
              <a:t>‹#›</a:t>
            </a:fld>
            <a:endParaRPr lang="en-IN"/>
          </a:p>
        </p:txBody>
      </p:sp>
    </p:spTree>
    <p:extLst>
      <p:ext uri="{BB962C8B-B14F-4D97-AF65-F5344CB8AC3E}">
        <p14:creationId xmlns:p14="http://schemas.microsoft.com/office/powerpoint/2010/main" val="202806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551EA-F4F6-44A4-9D84-B365D11C0AA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683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551EA-F4F6-44A4-9D84-B365D11C0AA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192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551EA-F4F6-44A4-9D84-B365D11C0AA2}" type="slidenum">
              <a:rPr lang="en-IN" smtClean="0"/>
              <a:t>‹#›</a:t>
            </a:fld>
            <a:endParaRPr lang="en-IN"/>
          </a:p>
        </p:txBody>
      </p:sp>
    </p:spTree>
    <p:extLst>
      <p:ext uri="{BB962C8B-B14F-4D97-AF65-F5344CB8AC3E}">
        <p14:creationId xmlns:p14="http://schemas.microsoft.com/office/powerpoint/2010/main" val="1013827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551EA-F4F6-44A4-9D84-B365D11C0AA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980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551EA-F4F6-44A4-9D84-B365D11C0AA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57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551EA-F4F6-44A4-9D84-B365D11C0AA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1281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551EA-F4F6-44A4-9D84-B365D11C0AA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503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551EA-F4F6-44A4-9D84-B365D11C0AA2}" type="slidenum">
              <a:rPr lang="en-IN" smtClean="0"/>
              <a:t>‹#›</a:t>
            </a:fld>
            <a:endParaRPr lang="en-IN"/>
          </a:p>
        </p:txBody>
      </p:sp>
    </p:spTree>
    <p:extLst>
      <p:ext uri="{BB962C8B-B14F-4D97-AF65-F5344CB8AC3E}">
        <p14:creationId xmlns:p14="http://schemas.microsoft.com/office/powerpoint/2010/main" val="385779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C0CC3-F49E-4FC3-8632-4DB8ADC700B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551EA-F4F6-44A4-9D84-B365D11C0AA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63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C0CC3-F49E-4FC3-8632-4DB8ADC700BE}" type="datetimeFigureOut">
              <a:rPr lang="en-IN" smtClean="0"/>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551EA-F4F6-44A4-9D84-B365D11C0AA2}" type="slidenum">
              <a:rPr lang="en-IN" smtClean="0"/>
              <a:t>‹#›</a:t>
            </a:fld>
            <a:endParaRPr lang="en-IN"/>
          </a:p>
        </p:txBody>
      </p:sp>
    </p:spTree>
    <p:extLst>
      <p:ext uri="{BB962C8B-B14F-4D97-AF65-F5344CB8AC3E}">
        <p14:creationId xmlns:p14="http://schemas.microsoft.com/office/powerpoint/2010/main" val="257379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C0CC3-F49E-4FC3-8632-4DB8ADC700BE}" type="datetimeFigureOut">
              <a:rPr lang="en-IN" smtClean="0"/>
              <a:t>07-10-2021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551EA-F4F6-44A4-9D84-B365D11C0AA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48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C0CC3-F49E-4FC3-8632-4DB8ADC700BE}" type="datetimeFigureOut">
              <a:rPr lang="en-IN" smtClean="0"/>
              <a:t>07-10-2021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8551EA-F4F6-44A4-9D84-B365D11C0AA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06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C0CC3-F49E-4FC3-8632-4DB8ADC700BE}" type="datetimeFigureOut">
              <a:rPr lang="en-IN" smtClean="0"/>
              <a:t>07-10-2021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8551EA-F4F6-44A4-9D84-B365D11C0AA2}" type="slidenum">
              <a:rPr lang="en-IN" smtClean="0"/>
              <a:t>‹#›</a:t>
            </a:fld>
            <a:endParaRPr lang="en-IN"/>
          </a:p>
        </p:txBody>
      </p:sp>
    </p:spTree>
    <p:extLst>
      <p:ext uri="{BB962C8B-B14F-4D97-AF65-F5344CB8AC3E}">
        <p14:creationId xmlns:p14="http://schemas.microsoft.com/office/powerpoint/2010/main" val="351680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BC0CC3-F49E-4FC3-8632-4DB8ADC700BE}" type="datetimeFigureOut">
              <a:rPr lang="en-IN" smtClean="0"/>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551EA-F4F6-44A4-9D84-B365D11C0AA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66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BC0CC3-F49E-4FC3-8632-4DB8ADC700BE}" type="datetimeFigureOut">
              <a:rPr lang="en-IN" smtClean="0"/>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551EA-F4F6-44A4-9D84-B365D11C0AA2}" type="slidenum">
              <a:rPr lang="en-IN" smtClean="0"/>
              <a:t>‹#›</a:t>
            </a:fld>
            <a:endParaRPr lang="en-IN"/>
          </a:p>
        </p:txBody>
      </p:sp>
    </p:spTree>
    <p:extLst>
      <p:ext uri="{BB962C8B-B14F-4D97-AF65-F5344CB8AC3E}">
        <p14:creationId xmlns:p14="http://schemas.microsoft.com/office/powerpoint/2010/main" val="21885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BC0CC3-F49E-4FC3-8632-4DB8ADC700BE}" type="datetimeFigureOut">
              <a:rPr lang="en-IN" smtClean="0"/>
              <a:t>07-10-2021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8551EA-F4F6-44A4-9D84-B365D11C0AA2}" type="slidenum">
              <a:rPr lang="en-IN" smtClean="0"/>
              <a:t>‹#›</a:t>
            </a:fld>
            <a:endParaRPr lang="en-IN"/>
          </a:p>
        </p:txBody>
      </p:sp>
    </p:spTree>
    <p:extLst>
      <p:ext uri="{BB962C8B-B14F-4D97-AF65-F5344CB8AC3E}">
        <p14:creationId xmlns:p14="http://schemas.microsoft.com/office/powerpoint/2010/main" val="1182680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iamvpa/prmlPaper" TargetMode="External"/><Relationship Id="rId7" Type="http://schemas.openxmlformats.org/officeDocument/2006/relationships/hyperlink" Target="https://searchsecurity.techtarget.com/definition/user-authentication" TargetMode="External"/><Relationship Id="rId2" Type="http://schemas.openxmlformats.org/officeDocument/2006/relationships/hyperlink" Target="https://ieeexplore.ieee.org/document/7479931" TargetMode="External"/><Relationship Id="rId1" Type="http://schemas.openxmlformats.org/officeDocument/2006/relationships/slideLayout" Target="../slideLayouts/slideLayout2.xml"/><Relationship Id="rId6" Type="http://schemas.openxmlformats.org/officeDocument/2006/relationships/hyperlink" Target="http://www.scholarpedia.org/article/Cancelable_biometrics" TargetMode="External"/><Relationship Id="rId5" Type="http://schemas.openxmlformats.org/officeDocument/2006/relationships/hyperlink" Target="https://www.bayometric.com/unimodal-vs-multimodal/" TargetMode="External"/><Relationship Id="rId4" Type="http://schemas.openxmlformats.org/officeDocument/2006/relationships/hyperlink" Target="https://www.ijert.org/research/a-review-on-various-fusion-techniques-in-multimodal-biometrics-IJERTCONV4IS21018.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8.xml"/><Relationship Id="rId4" Type="http://schemas.openxmlformats.org/officeDocument/2006/relationships/image" Target="../media/image12.jfif"/></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00BADB84-C118-463A-AA3A-BE88EEEBC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734" y="51510"/>
            <a:ext cx="1522388" cy="13085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0D32B81-D652-4421-82FB-6F9613FA592A}"/>
              </a:ext>
            </a:extLst>
          </p:cNvPr>
          <p:cNvSpPr>
            <a:spLocks noChangeArrowheads="1"/>
          </p:cNvSpPr>
          <p:nvPr/>
        </p:nvSpPr>
        <p:spPr bwMode="auto">
          <a:xfrm>
            <a:off x="2165636" y="2775493"/>
            <a:ext cx="76009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National Institute of Technology, Uttarakhand</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b="1" i="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b="1" i="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Submitted by                                  				 Submitted to</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 Vishnu Priy Agnihotri</a:t>
            </a: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Dr . Nitin Kumar</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Assistant Professor</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Department of CSE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57AC317-4930-47AD-B859-B7D7CF427ECB}"/>
              </a:ext>
            </a:extLst>
          </p:cNvPr>
          <p:cNvSpPr txBox="1"/>
          <p:nvPr/>
        </p:nvSpPr>
        <p:spPr>
          <a:xfrm>
            <a:off x="2675106" y="4435811"/>
            <a:ext cx="1794752" cy="307777"/>
          </a:xfrm>
          <a:prstGeom prst="rect">
            <a:avLst/>
          </a:prstGeom>
          <a:noFill/>
        </p:spPr>
        <p:txBody>
          <a:bodyPr wrap="square" rtlCol="0">
            <a:spAutoFit/>
          </a:bodyPr>
          <a:lstStyle/>
          <a:p>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BT18CSE018</a:t>
            </a:r>
            <a:endParaRPr lang="en-IN" sz="1400" dirty="0"/>
          </a:p>
        </p:txBody>
      </p:sp>
      <p:sp>
        <p:nvSpPr>
          <p:cNvPr id="9" name="TextBox 8">
            <a:extLst>
              <a:ext uri="{FF2B5EF4-FFF2-40B4-BE49-F238E27FC236}">
                <a16:creationId xmlns:a16="http://schemas.microsoft.com/office/drawing/2014/main" id="{D498D5B3-936B-4149-A0E1-800C394142CF}"/>
              </a:ext>
            </a:extLst>
          </p:cNvPr>
          <p:cNvSpPr txBox="1"/>
          <p:nvPr/>
        </p:nvSpPr>
        <p:spPr>
          <a:xfrm>
            <a:off x="2577831" y="1532578"/>
            <a:ext cx="8696527" cy="461665"/>
          </a:xfrm>
          <a:prstGeom prst="rect">
            <a:avLst/>
          </a:prstGeom>
          <a:noFill/>
        </p:spPr>
        <p:txBody>
          <a:bodyPr wrap="square" rtlCol="0">
            <a:spAutoFit/>
          </a:bodyPr>
          <a:lstStyle/>
          <a:p>
            <a:r>
              <a:rPr lang="en-IN" sz="2400" b="1" dirty="0"/>
              <a:t>Pattern Recognition and Machine Learning (CSL 418)</a:t>
            </a:r>
          </a:p>
        </p:txBody>
      </p:sp>
    </p:spTree>
    <p:extLst>
      <p:ext uri="{BB962C8B-B14F-4D97-AF65-F5344CB8AC3E}">
        <p14:creationId xmlns:p14="http://schemas.microsoft.com/office/powerpoint/2010/main" val="271258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2829-FC15-4A16-82F6-EDF3B69347A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EF1FBEF4-7B3A-462A-A123-A487915B360F}"/>
              </a:ext>
            </a:extLst>
          </p:cNvPr>
          <p:cNvSpPr>
            <a:spLocks noGrp="1"/>
          </p:cNvSpPr>
          <p:nvPr>
            <p:ph idx="1"/>
          </p:nvPr>
        </p:nvSpPr>
        <p:spPr/>
        <p:txBody>
          <a:bodyPr>
            <a:normAutofit lnSpcReduction="10000"/>
          </a:bodyPr>
          <a:lstStyle/>
          <a:p>
            <a:r>
              <a:rPr lang="en-IN" dirty="0"/>
              <a:t>Distortion Transformation</a:t>
            </a:r>
          </a:p>
          <a:p>
            <a:r>
              <a:rPr lang="en-IN" dirty="0"/>
              <a:t>Binarization</a:t>
            </a:r>
          </a:p>
          <a:p>
            <a:r>
              <a:rPr lang="en-IN" dirty="0"/>
              <a:t>Thinning</a:t>
            </a:r>
          </a:p>
          <a:p>
            <a:r>
              <a:rPr lang="en-IN" dirty="0"/>
              <a:t>Crossing-Number concept</a:t>
            </a:r>
          </a:p>
          <a:p>
            <a:r>
              <a:rPr lang="en-IN" dirty="0"/>
              <a:t>Local Binary pattern</a:t>
            </a:r>
          </a:p>
          <a:p>
            <a:r>
              <a:rPr lang="en-IN" dirty="0"/>
              <a:t>Feature level fusion</a:t>
            </a:r>
          </a:p>
          <a:p>
            <a:r>
              <a:rPr lang="en-IN" dirty="0"/>
              <a:t>Fuzzy Vault</a:t>
            </a:r>
          </a:p>
        </p:txBody>
      </p:sp>
    </p:spTree>
    <p:extLst>
      <p:ext uri="{BB962C8B-B14F-4D97-AF65-F5344CB8AC3E}">
        <p14:creationId xmlns:p14="http://schemas.microsoft.com/office/powerpoint/2010/main" val="229877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D34A-C80D-469D-BB70-67DBEC0D113D}"/>
              </a:ext>
            </a:extLst>
          </p:cNvPr>
          <p:cNvSpPr>
            <a:spLocks noGrp="1"/>
          </p:cNvSpPr>
          <p:nvPr>
            <p:ph type="title"/>
          </p:nvPr>
        </p:nvSpPr>
        <p:spPr/>
        <p:txBody>
          <a:bodyPr/>
          <a:lstStyle/>
          <a:p>
            <a:r>
              <a:rPr lang="en-IN" dirty="0"/>
              <a:t>Distortion Transformation</a:t>
            </a:r>
          </a:p>
        </p:txBody>
      </p:sp>
      <p:pic>
        <p:nvPicPr>
          <p:cNvPr id="6" name="Content Placeholder 5">
            <a:extLst>
              <a:ext uri="{FF2B5EF4-FFF2-40B4-BE49-F238E27FC236}">
                <a16:creationId xmlns:a16="http://schemas.microsoft.com/office/drawing/2014/main" id="{31BCBCFE-50E9-4D86-B762-741C8506E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596640"/>
            <a:ext cx="5470525" cy="366472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06B166D4-2EB5-414E-8058-4C4D72E3B202}"/>
              </a:ext>
            </a:extLst>
          </p:cNvPr>
          <p:cNvSpPr>
            <a:spLocks noGrp="1"/>
          </p:cNvSpPr>
          <p:nvPr>
            <p:ph type="body" sz="half" idx="2"/>
          </p:nvPr>
        </p:nvSpPr>
        <p:spPr>
          <a:xfrm>
            <a:off x="1128409" y="3031065"/>
            <a:ext cx="3883857" cy="2438404"/>
          </a:xfrm>
        </p:spPr>
        <p:txBody>
          <a:bodyPr/>
          <a:lstStyle/>
          <a:p>
            <a:pPr algn="l"/>
            <a:r>
              <a:rPr lang="en-IN" sz="1800" b="0" i="0" u="none" strike="noStrike" baseline="0" dirty="0">
                <a:latin typeface="TimesNewRoman"/>
              </a:rPr>
              <a:t>Transformation is the process of changing the angle of image from one angle to other angle so that, the transformed image is used for evaluation and original image is stored for further purpose.</a:t>
            </a:r>
          </a:p>
          <a:p>
            <a:pPr algn="l"/>
            <a:r>
              <a:rPr lang="en-IN" sz="1800" dirty="0">
                <a:latin typeface="TimesNewRoman"/>
              </a:rPr>
              <a:t>In proposed work, authors have rotated the images with 90</a:t>
            </a:r>
            <a:r>
              <a:rPr lang="en-IN" sz="18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421013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F9C6-046C-4650-9F92-1FAF89945713}"/>
              </a:ext>
            </a:extLst>
          </p:cNvPr>
          <p:cNvSpPr>
            <a:spLocks noGrp="1"/>
          </p:cNvSpPr>
          <p:nvPr>
            <p:ph type="title"/>
          </p:nvPr>
        </p:nvSpPr>
        <p:spPr/>
        <p:txBody>
          <a:bodyPr/>
          <a:lstStyle/>
          <a:p>
            <a:r>
              <a:rPr lang="en-IN" dirty="0"/>
              <a:t>Binarization</a:t>
            </a:r>
          </a:p>
        </p:txBody>
      </p:sp>
      <p:pic>
        <p:nvPicPr>
          <p:cNvPr id="6" name="Content Placeholder 5">
            <a:extLst>
              <a:ext uri="{FF2B5EF4-FFF2-40B4-BE49-F238E27FC236}">
                <a16:creationId xmlns:a16="http://schemas.microsoft.com/office/drawing/2014/main" id="{885F1010-0B76-47FE-94BB-B9C9D549F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946796"/>
            <a:ext cx="5470525" cy="964408"/>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ED7DB9E3-01F3-4234-A5FE-3767D775151D}"/>
              </a:ext>
            </a:extLst>
          </p:cNvPr>
          <p:cNvSpPr>
            <a:spLocks noGrp="1"/>
          </p:cNvSpPr>
          <p:nvPr>
            <p:ph type="body" sz="half" idx="2"/>
          </p:nvPr>
        </p:nvSpPr>
        <p:spPr/>
        <p:txBody>
          <a:bodyPr>
            <a:normAutofit fontScale="92500"/>
          </a:bodyPr>
          <a:lstStyle/>
          <a:p>
            <a:r>
              <a:rPr lang="en-IN" sz="1800" dirty="0"/>
              <a:t>Binarization is the process of converting original images into binary images.</a:t>
            </a:r>
          </a:p>
          <a:p>
            <a:r>
              <a:rPr lang="en-IN" sz="1800" dirty="0"/>
              <a:t>Intensity value of enhanced image is represented as I(x,y) at pixel position (x,y). Threshold value is represented as Tp. </a:t>
            </a:r>
          </a:p>
          <a:p>
            <a:r>
              <a:rPr lang="en-IN" sz="1800" dirty="0"/>
              <a:t>BW(x,y) represents the binary image obtained.</a:t>
            </a:r>
          </a:p>
        </p:txBody>
      </p:sp>
    </p:spTree>
    <p:extLst>
      <p:ext uri="{BB962C8B-B14F-4D97-AF65-F5344CB8AC3E}">
        <p14:creationId xmlns:p14="http://schemas.microsoft.com/office/powerpoint/2010/main" val="340351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F7EF-8F8C-419D-8F47-47BC66BB735E}"/>
              </a:ext>
            </a:extLst>
          </p:cNvPr>
          <p:cNvSpPr>
            <a:spLocks noGrp="1"/>
          </p:cNvSpPr>
          <p:nvPr>
            <p:ph type="title"/>
          </p:nvPr>
        </p:nvSpPr>
        <p:spPr/>
        <p:txBody>
          <a:bodyPr/>
          <a:lstStyle/>
          <a:p>
            <a:r>
              <a:rPr lang="en-IN" dirty="0"/>
              <a:t>Thinning</a:t>
            </a:r>
          </a:p>
        </p:txBody>
      </p:sp>
      <p:pic>
        <p:nvPicPr>
          <p:cNvPr id="6" name="Content Placeholder 5">
            <a:extLst>
              <a:ext uri="{FF2B5EF4-FFF2-40B4-BE49-F238E27FC236}">
                <a16:creationId xmlns:a16="http://schemas.microsoft.com/office/drawing/2014/main" id="{AD6DC645-90F0-447F-999D-8D6816F47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126494"/>
            <a:ext cx="5470525" cy="2605012"/>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8458FA5B-043D-46EF-A482-83A2B33AA302}"/>
              </a:ext>
            </a:extLst>
          </p:cNvPr>
          <p:cNvSpPr>
            <a:spLocks noGrp="1"/>
          </p:cNvSpPr>
          <p:nvPr>
            <p:ph type="body" sz="half" idx="2"/>
          </p:nvPr>
        </p:nvSpPr>
        <p:spPr/>
        <p:txBody>
          <a:bodyPr>
            <a:normAutofit/>
          </a:bodyPr>
          <a:lstStyle/>
          <a:p>
            <a:r>
              <a:rPr lang="en-IN" sz="1800" dirty="0"/>
              <a:t>Involves removing the foreground pixels in the binary image. </a:t>
            </a:r>
          </a:p>
          <a:p>
            <a:r>
              <a:rPr lang="en-IN" sz="1800" dirty="0"/>
              <a:t>Generally , all lines are reduced to single pixel thickness.</a:t>
            </a:r>
          </a:p>
          <a:p>
            <a:r>
              <a:rPr lang="en-IN" sz="1800" dirty="0"/>
              <a:t>Also known as skeletonization , the picture shown alongside depicts the output after the process.</a:t>
            </a:r>
          </a:p>
        </p:txBody>
      </p:sp>
    </p:spTree>
    <p:extLst>
      <p:ext uri="{BB962C8B-B14F-4D97-AF65-F5344CB8AC3E}">
        <p14:creationId xmlns:p14="http://schemas.microsoft.com/office/powerpoint/2010/main" val="407949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4C5B-86C5-483B-8C0E-A529D9EFA294}"/>
              </a:ext>
            </a:extLst>
          </p:cNvPr>
          <p:cNvSpPr>
            <a:spLocks noGrp="1"/>
          </p:cNvSpPr>
          <p:nvPr>
            <p:ph type="title"/>
          </p:nvPr>
        </p:nvSpPr>
        <p:spPr/>
        <p:txBody>
          <a:bodyPr/>
          <a:lstStyle/>
          <a:p>
            <a:r>
              <a:rPr lang="en-IN" dirty="0"/>
              <a:t>Crossing-Number Concept</a:t>
            </a:r>
          </a:p>
        </p:txBody>
      </p:sp>
      <p:pic>
        <p:nvPicPr>
          <p:cNvPr id="6" name="Content Placeholder 5">
            <a:extLst>
              <a:ext uri="{FF2B5EF4-FFF2-40B4-BE49-F238E27FC236}">
                <a16:creationId xmlns:a16="http://schemas.microsoft.com/office/drawing/2014/main" id="{03876BD2-5B52-4AC0-B2D4-A259AC9C6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959309"/>
            <a:ext cx="5470525" cy="939382"/>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855317A8-8013-464A-AA61-B40B4FC51914}"/>
              </a:ext>
            </a:extLst>
          </p:cNvPr>
          <p:cNvSpPr>
            <a:spLocks noGrp="1"/>
          </p:cNvSpPr>
          <p:nvPr>
            <p:ph type="body" sz="half" idx="2"/>
          </p:nvPr>
        </p:nvSpPr>
        <p:spPr/>
        <p:txBody>
          <a:bodyPr>
            <a:normAutofit/>
          </a:bodyPr>
          <a:lstStyle/>
          <a:p>
            <a:r>
              <a:rPr lang="en-IN" sz="1800" dirty="0"/>
              <a:t>Used for extracting the minutiae features from the fingerprint.</a:t>
            </a:r>
          </a:p>
          <a:p>
            <a:r>
              <a:rPr lang="en-IN" sz="1800" dirty="0"/>
              <a:t>Rutovitz’s definition of crossing number for a Pixel P is given alongside.</a:t>
            </a:r>
          </a:p>
          <a:p>
            <a:r>
              <a:rPr lang="en-IN" sz="1800" dirty="0"/>
              <a:t>The pixels are then classified according to their CN value : bifurcation and termination.</a:t>
            </a:r>
          </a:p>
        </p:txBody>
      </p:sp>
    </p:spTree>
    <p:extLst>
      <p:ext uri="{BB962C8B-B14F-4D97-AF65-F5344CB8AC3E}">
        <p14:creationId xmlns:p14="http://schemas.microsoft.com/office/powerpoint/2010/main" val="1833698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B0EA-82FD-4991-AACC-3C4835A4CA18}"/>
              </a:ext>
            </a:extLst>
          </p:cNvPr>
          <p:cNvSpPr>
            <a:spLocks noGrp="1"/>
          </p:cNvSpPr>
          <p:nvPr>
            <p:ph type="title"/>
          </p:nvPr>
        </p:nvSpPr>
        <p:spPr/>
        <p:txBody>
          <a:bodyPr/>
          <a:lstStyle/>
          <a:p>
            <a:r>
              <a:rPr lang="en-IN" dirty="0"/>
              <a:t>Local Binary Pattern</a:t>
            </a:r>
          </a:p>
        </p:txBody>
      </p:sp>
      <p:pic>
        <p:nvPicPr>
          <p:cNvPr id="7" name="Content Placeholder 6">
            <a:extLst>
              <a:ext uri="{FF2B5EF4-FFF2-40B4-BE49-F238E27FC236}">
                <a16:creationId xmlns:a16="http://schemas.microsoft.com/office/drawing/2014/main" id="{4ED0E809-450F-4807-8BE9-962A5652AA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2266" y="735924"/>
            <a:ext cx="5470525" cy="2390035"/>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6091CB5A-A870-4706-87C9-931AEFCD206C}"/>
              </a:ext>
            </a:extLst>
          </p:cNvPr>
          <p:cNvSpPr>
            <a:spLocks noGrp="1"/>
          </p:cNvSpPr>
          <p:nvPr>
            <p:ph type="body" sz="half" idx="2"/>
          </p:nvPr>
        </p:nvSpPr>
        <p:spPr/>
        <p:txBody>
          <a:bodyPr>
            <a:normAutofit/>
          </a:bodyPr>
          <a:lstStyle/>
          <a:p>
            <a:r>
              <a:rPr lang="en-IN" sz="1800" dirty="0"/>
              <a:t>Local Binary Patterns, or LBPs for short, are a texture descriptor made popular by the work of </a:t>
            </a:r>
            <a:r>
              <a:rPr lang="en-IN" sz="1800" dirty="0" err="1"/>
              <a:t>Ojala</a:t>
            </a:r>
            <a:r>
              <a:rPr lang="en-IN" sz="1800" dirty="0"/>
              <a:t> et al. in their 2002 paper, Multiresolution Grayscale and Rotation Invariant Texture Classification with Local Binary Patterns.</a:t>
            </a:r>
          </a:p>
        </p:txBody>
      </p:sp>
      <p:pic>
        <p:nvPicPr>
          <p:cNvPr id="9" name="Picture 8">
            <a:extLst>
              <a:ext uri="{FF2B5EF4-FFF2-40B4-BE49-F238E27FC236}">
                <a16:creationId xmlns:a16="http://schemas.microsoft.com/office/drawing/2014/main" id="{7BAE88F0-CDC6-4C22-858D-2F64B94A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356" y="3718242"/>
            <a:ext cx="5839918" cy="17512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286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DCDB-51ED-4A1D-A339-26296352E1E5}"/>
              </a:ext>
            </a:extLst>
          </p:cNvPr>
          <p:cNvSpPr>
            <a:spLocks noGrp="1"/>
          </p:cNvSpPr>
          <p:nvPr>
            <p:ph type="title"/>
          </p:nvPr>
        </p:nvSpPr>
        <p:spPr/>
        <p:txBody>
          <a:bodyPr/>
          <a:lstStyle/>
          <a:p>
            <a:r>
              <a:rPr lang="en-IN" dirty="0"/>
              <a:t>Feature level fusion</a:t>
            </a:r>
          </a:p>
        </p:txBody>
      </p:sp>
      <p:pic>
        <p:nvPicPr>
          <p:cNvPr id="6" name="Content Placeholder 5">
            <a:extLst>
              <a:ext uri="{FF2B5EF4-FFF2-40B4-BE49-F238E27FC236}">
                <a16:creationId xmlns:a16="http://schemas.microsoft.com/office/drawing/2014/main" id="{6B0C371E-9116-4323-8E38-FE3DC799D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389431"/>
            <a:ext cx="5470525" cy="2079139"/>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9EA01720-3732-46F2-BA45-43EB7270FED8}"/>
              </a:ext>
            </a:extLst>
          </p:cNvPr>
          <p:cNvSpPr>
            <a:spLocks noGrp="1"/>
          </p:cNvSpPr>
          <p:nvPr>
            <p:ph type="body" sz="half" idx="2"/>
          </p:nvPr>
        </p:nvSpPr>
        <p:spPr/>
        <p:txBody>
          <a:bodyPr>
            <a:normAutofit/>
          </a:bodyPr>
          <a:lstStyle/>
          <a:p>
            <a:r>
              <a:rPr lang="en-IN" sz="1800" dirty="0"/>
              <a:t>The feature level fusion is the extraction of correlated feature from the different modalities and in course identifies a prominent set of feature that can Improve recognition accuracy.</a:t>
            </a:r>
          </a:p>
        </p:txBody>
      </p:sp>
    </p:spTree>
    <p:extLst>
      <p:ext uri="{BB962C8B-B14F-4D97-AF65-F5344CB8AC3E}">
        <p14:creationId xmlns:p14="http://schemas.microsoft.com/office/powerpoint/2010/main" val="111278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0379-CDC2-40DE-9674-3F80EA04236D}"/>
              </a:ext>
            </a:extLst>
          </p:cNvPr>
          <p:cNvSpPr>
            <a:spLocks noGrp="1"/>
          </p:cNvSpPr>
          <p:nvPr>
            <p:ph type="title"/>
          </p:nvPr>
        </p:nvSpPr>
        <p:spPr/>
        <p:txBody>
          <a:bodyPr/>
          <a:lstStyle/>
          <a:p>
            <a:r>
              <a:rPr lang="en-IN" dirty="0"/>
              <a:t>Fuzzy Vault</a:t>
            </a:r>
          </a:p>
        </p:txBody>
      </p:sp>
      <p:pic>
        <p:nvPicPr>
          <p:cNvPr id="6" name="Content Placeholder 5">
            <a:extLst>
              <a:ext uri="{FF2B5EF4-FFF2-40B4-BE49-F238E27FC236}">
                <a16:creationId xmlns:a16="http://schemas.microsoft.com/office/drawing/2014/main" id="{986E59AA-D200-4969-8306-0AFC50DFA0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00825"/>
            <a:ext cx="5470525" cy="4256351"/>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D6D26472-7B20-427A-B9C2-8B102CC7FD24}"/>
              </a:ext>
            </a:extLst>
          </p:cNvPr>
          <p:cNvSpPr>
            <a:spLocks noGrp="1"/>
          </p:cNvSpPr>
          <p:nvPr>
            <p:ph type="body" sz="half" idx="2"/>
          </p:nvPr>
        </p:nvSpPr>
        <p:spPr/>
        <p:txBody>
          <a:bodyPr>
            <a:normAutofit/>
          </a:bodyPr>
          <a:lstStyle/>
          <a:p>
            <a:r>
              <a:rPr lang="en-IN" sz="1800" dirty="0"/>
              <a:t>Consists of projecting a polynomial, adding chaff points and verifying with received vault.</a:t>
            </a:r>
          </a:p>
        </p:txBody>
      </p:sp>
    </p:spTree>
    <p:extLst>
      <p:ext uri="{BB962C8B-B14F-4D97-AF65-F5344CB8AC3E}">
        <p14:creationId xmlns:p14="http://schemas.microsoft.com/office/powerpoint/2010/main" val="2481185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CA73-5DE4-421A-8279-CC4C96AC6593}"/>
              </a:ext>
            </a:extLst>
          </p:cNvPr>
          <p:cNvSpPr>
            <a:spLocks noGrp="1"/>
          </p:cNvSpPr>
          <p:nvPr>
            <p:ph type="title"/>
          </p:nvPr>
        </p:nvSpPr>
        <p:spPr/>
        <p:txBody>
          <a:bodyPr/>
          <a:lstStyle/>
          <a:p>
            <a:r>
              <a:rPr lang="en-IN" dirty="0"/>
              <a:t>Experimental Result</a:t>
            </a:r>
          </a:p>
        </p:txBody>
      </p:sp>
      <p:sp>
        <p:nvSpPr>
          <p:cNvPr id="3" name="Content Placeholder 2">
            <a:extLst>
              <a:ext uri="{FF2B5EF4-FFF2-40B4-BE49-F238E27FC236}">
                <a16:creationId xmlns:a16="http://schemas.microsoft.com/office/drawing/2014/main" id="{2BDBF728-AACC-49E8-9C19-F9A817137AEA}"/>
              </a:ext>
            </a:extLst>
          </p:cNvPr>
          <p:cNvSpPr>
            <a:spLocks noGrp="1"/>
          </p:cNvSpPr>
          <p:nvPr>
            <p:ph idx="1"/>
          </p:nvPr>
        </p:nvSpPr>
        <p:spPr/>
        <p:txBody>
          <a:bodyPr/>
          <a:lstStyle/>
          <a:p>
            <a:r>
              <a:rPr lang="en-IN" dirty="0"/>
              <a:t>Evaluation of the proposed system was done by measuring False Acceptance Rate [FAR], false rejection rate [FRR] , genuine acceptance rate [GRR] and accuracy.</a:t>
            </a:r>
          </a:p>
        </p:txBody>
      </p:sp>
      <p:pic>
        <p:nvPicPr>
          <p:cNvPr id="5" name="Picture 4">
            <a:extLst>
              <a:ext uri="{FF2B5EF4-FFF2-40B4-BE49-F238E27FC236}">
                <a16:creationId xmlns:a16="http://schemas.microsoft.com/office/drawing/2014/main" id="{B2A5ECC8-38CB-497C-9006-4F0FE25E9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546" y="3628417"/>
            <a:ext cx="3950907" cy="23407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788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EB81-19E3-4B36-A95A-AEB1D94B946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D1D7E67-EFDB-487A-99D0-941FAEF886C6}"/>
              </a:ext>
            </a:extLst>
          </p:cNvPr>
          <p:cNvSpPr>
            <a:spLocks noGrp="1"/>
          </p:cNvSpPr>
          <p:nvPr>
            <p:ph idx="1"/>
          </p:nvPr>
        </p:nvSpPr>
        <p:spPr/>
        <p:txBody>
          <a:bodyPr>
            <a:normAutofit/>
          </a:bodyPr>
          <a:lstStyle/>
          <a:p>
            <a:pPr>
              <a:buFont typeface="Arial" panose="020B0604020202020204" pitchFamily="34" charset="0"/>
              <a:buChar char="•"/>
            </a:pPr>
            <a:r>
              <a:rPr lang="en-IN" dirty="0"/>
              <a:t>In proposed work, authors designed an effective human recognition system with distorted image, the biometric images follows pre-processing, feature extraction, fusion and fuzzy vault.</a:t>
            </a:r>
          </a:p>
          <a:p>
            <a:pPr>
              <a:buFont typeface="Arial" panose="020B0604020202020204" pitchFamily="34" charset="0"/>
              <a:buChar char="•"/>
            </a:pPr>
            <a:r>
              <a:rPr lang="en-IN" dirty="0"/>
              <a:t>Proposed technique aimed at improving the template security by the use of fuzzy vault.</a:t>
            </a:r>
          </a:p>
          <a:p>
            <a:pPr>
              <a:buFont typeface="Arial" panose="020B0604020202020204" pitchFamily="34" charset="0"/>
              <a:buChar char="•"/>
            </a:pPr>
            <a:r>
              <a:rPr lang="en-IN" dirty="0"/>
              <a:t>Use of fuzzy vault also improved the accuracy and decreased the FAR and FRR .</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9349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43E1-2D5C-4D0A-8E98-398A1A36C9CD}"/>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6CA5A753-92EA-4D23-9E9A-7837B8417EFA}"/>
              </a:ext>
            </a:extLst>
          </p:cNvPr>
          <p:cNvSpPr>
            <a:spLocks noGrp="1"/>
          </p:cNvSpPr>
          <p:nvPr>
            <p:ph idx="1"/>
          </p:nvPr>
        </p:nvSpPr>
        <p:spPr/>
        <p:txBody>
          <a:bodyPr/>
          <a:lstStyle/>
          <a:p>
            <a:r>
              <a:rPr lang="en-IN" dirty="0"/>
              <a:t>Introduction</a:t>
            </a:r>
          </a:p>
          <a:p>
            <a:r>
              <a:rPr lang="en-IN" dirty="0"/>
              <a:t> Theory</a:t>
            </a:r>
          </a:p>
          <a:p>
            <a:r>
              <a:rPr lang="en-IN" dirty="0"/>
              <a:t>Experimental Results</a:t>
            </a:r>
          </a:p>
          <a:p>
            <a:r>
              <a:rPr lang="en-IN" dirty="0"/>
              <a:t>Conclusion</a:t>
            </a:r>
          </a:p>
          <a:p>
            <a:r>
              <a:rPr lang="en-IN" dirty="0"/>
              <a:t>Bibliography</a:t>
            </a:r>
          </a:p>
        </p:txBody>
      </p:sp>
    </p:spTree>
    <p:extLst>
      <p:ext uri="{BB962C8B-B14F-4D97-AF65-F5344CB8AC3E}">
        <p14:creationId xmlns:p14="http://schemas.microsoft.com/office/powerpoint/2010/main" val="3578406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4B04-1DDC-454A-96FF-F672FAFEBE30}"/>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A9D86405-07A9-41FF-81A3-7EE273DD6B4C}"/>
              </a:ext>
            </a:extLst>
          </p:cNvPr>
          <p:cNvSpPr>
            <a:spLocks noGrp="1"/>
          </p:cNvSpPr>
          <p:nvPr>
            <p:ph idx="1"/>
          </p:nvPr>
        </p:nvSpPr>
        <p:spPr/>
        <p:txBody>
          <a:bodyPr>
            <a:normAutofit lnSpcReduction="10000"/>
          </a:bodyPr>
          <a:lstStyle/>
          <a:p>
            <a:r>
              <a:rPr lang="en-IN" dirty="0">
                <a:hlinkClick r:id="rId2"/>
              </a:rPr>
              <a:t>https://ieeexplore.ieee.org/document/7479931</a:t>
            </a:r>
            <a:endParaRPr lang="en-IN" dirty="0"/>
          </a:p>
          <a:p>
            <a:r>
              <a:rPr lang="en-IN" dirty="0">
                <a:hlinkClick r:id="rId3"/>
              </a:rPr>
              <a:t>https://github.com/iamvpa/prmlPaper</a:t>
            </a:r>
            <a:endParaRPr lang="en-IN" dirty="0"/>
          </a:p>
          <a:p>
            <a:r>
              <a:rPr lang="en-IN" dirty="0">
                <a:hlinkClick r:id="rId4"/>
              </a:rPr>
              <a:t>https://www.ijert.org/research/a-review-on-various-fusion-techniques-in-multimodal-biometrics-IJERTCONV4IS21018.pdf</a:t>
            </a:r>
            <a:endParaRPr lang="en-IN" dirty="0"/>
          </a:p>
          <a:p>
            <a:r>
              <a:rPr lang="en-IN" dirty="0">
                <a:hlinkClick r:id="rId5"/>
              </a:rPr>
              <a:t>https://www.bayometric.com/unimodal-vs-multimodal/</a:t>
            </a:r>
            <a:endParaRPr lang="en-IN" dirty="0"/>
          </a:p>
          <a:p>
            <a:r>
              <a:rPr lang="en-IN" dirty="0">
                <a:hlinkClick r:id="rId6"/>
              </a:rPr>
              <a:t>http://www.scholarpedia.org/article/Cancelable_biometrics</a:t>
            </a:r>
            <a:endParaRPr lang="en-IN" dirty="0"/>
          </a:p>
          <a:p>
            <a:r>
              <a:rPr lang="en-IN" dirty="0">
                <a:hlinkClick r:id="rId7"/>
              </a:rPr>
              <a:t>https://searchsecurity.techtarget.com/definition/user-authentication</a:t>
            </a:r>
            <a:endParaRPr lang="en-IN" dirty="0"/>
          </a:p>
          <a:p>
            <a:endParaRPr lang="en-IN" dirty="0"/>
          </a:p>
        </p:txBody>
      </p:sp>
    </p:spTree>
    <p:extLst>
      <p:ext uri="{BB962C8B-B14F-4D97-AF65-F5344CB8AC3E}">
        <p14:creationId xmlns:p14="http://schemas.microsoft.com/office/powerpoint/2010/main" val="180881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3C8F-431C-47DC-924D-38FFEB8FE98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8276B85-E6CD-4361-BDEC-C1D8718090AF}"/>
              </a:ext>
            </a:extLst>
          </p:cNvPr>
          <p:cNvSpPr>
            <a:spLocks noGrp="1"/>
          </p:cNvSpPr>
          <p:nvPr>
            <p:ph idx="1"/>
          </p:nvPr>
        </p:nvSpPr>
        <p:spPr/>
        <p:txBody>
          <a:bodyPr/>
          <a:lstStyle/>
          <a:p>
            <a:pPr algn="l"/>
            <a:r>
              <a:rPr lang="en-IN" dirty="0"/>
              <a:t>Topic assigned: </a:t>
            </a:r>
            <a:r>
              <a:rPr lang="en-IN" sz="1800" b="1" i="0" u="none" strike="noStrike" baseline="0" dirty="0">
                <a:latin typeface="TimesNewRoman,Bold"/>
              </a:rPr>
              <a:t>CANCELLABLE MULTIMODAL BIOMETRIC USER AUTHENTICATION SYSTEM WITH FUZZY VAULT</a:t>
            </a:r>
          </a:p>
          <a:p>
            <a:pPr algn="l"/>
            <a:r>
              <a:rPr lang="en-IN" dirty="0"/>
              <a:t>Research Paper chosen: “CANCELLABLE MULTIMODAL BIOMETRIC USER AUTHENTICATION SYSTEM WITH FUZZY VAULT” by S.R. Soruba Sree and Dr . N. Radha</a:t>
            </a:r>
          </a:p>
          <a:p>
            <a:pPr algn="l"/>
            <a:r>
              <a:rPr lang="en-IN" dirty="0"/>
              <a:t>Link of the publication and the original pdf of the paper(in the chat)</a:t>
            </a:r>
          </a:p>
          <a:p>
            <a:pPr algn="l"/>
            <a:r>
              <a:rPr lang="en-IN" dirty="0"/>
              <a:t>Purpose of this presentation(elaborate)</a:t>
            </a:r>
          </a:p>
          <a:p>
            <a:pPr algn="l"/>
            <a:endParaRPr lang="en-IN" dirty="0"/>
          </a:p>
        </p:txBody>
      </p:sp>
    </p:spTree>
    <p:extLst>
      <p:ext uri="{BB962C8B-B14F-4D97-AF65-F5344CB8AC3E}">
        <p14:creationId xmlns:p14="http://schemas.microsoft.com/office/powerpoint/2010/main" val="374156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5C5A-5487-48A5-AAA7-D97F29A80D6D}"/>
              </a:ext>
            </a:extLst>
          </p:cNvPr>
          <p:cNvSpPr>
            <a:spLocks noGrp="1"/>
          </p:cNvSpPr>
          <p:nvPr>
            <p:ph type="title"/>
          </p:nvPr>
        </p:nvSpPr>
        <p:spPr/>
        <p:txBody>
          <a:bodyPr/>
          <a:lstStyle/>
          <a:p>
            <a:r>
              <a:rPr lang="en-IN" dirty="0"/>
              <a:t>Theory</a:t>
            </a:r>
          </a:p>
        </p:txBody>
      </p:sp>
      <p:sp>
        <p:nvSpPr>
          <p:cNvPr id="3" name="Content Placeholder 2">
            <a:extLst>
              <a:ext uri="{FF2B5EF4-FFF2-40B4-BE49-F238E27FC236}">
                <a16:creationId xmlns:a16="http://schemas.microsoft.com/office/drawing/2014/main" id="{7D694068-F8CE-4E59-BC54-2F78F3332855}"/>
              </a:ext>
            </a:extLst>
          </p:cNvPr>
          <p:cNvSpPr>
            <a:spLocks noGrp="1"/>
          </p:cNvSpPr>
          <p:nvPr>
            <p:ph idx="1"/>
          </p:nvPr>
        </p:nvSpPr>
        <p:spPr/>
        <p:txBody>
          <a:bodyPr/>
          <a:lstStyle/>
          <a:p>
            <a:r>
              <a:rPr lang="en-IN" dirty="0"/>
              <a:t>What is user authentication?</a:t>
            </a:r>
          </a:p>
          <a:p>
            <a:r>
              <a:rPr lang="en-IN" dirty="0"/>
              <a:t>What are biometrics?</a:t>
            </a:r>
          </a:p>
          <a:p>
            <a:r>
              <a:rPr lang="en-IN" dirty="0"/>
              <a:t>Why use biometric authentication?</a:t>
            </a:r>
          </a:p>
          <a:p>
            <a:r>
              <a:rPr lang="en-IN" dirty="0"/>
              <a:t>What is biometric fusion?</a:t>
            </a:r>
          </a:p>
          <a:p>
            <a:r>
              <a:rPr lang="en-IN" dirty="0"/>
              <a:t>What is fuzzy vault?</a:t>
            </a:r>
          </a:p>
        </p:txBody>
      </p:sp>
    </p:spTree>
    <p:extLst>
      <p:ext uri="{BB962C8B-B14F-4D97-AF65-F5344CB8AC3E}">
        <p14:creationId xmlns:p14="http://schemas.microsoft.com/office/powerpoint/2010/main" val="13715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DD02-2C2F-4F7D-B22C-167B0414ACFA}"/>
              </a:ext>
            </a:extLst>
          </p:cNvPr>
          <p:cNvSpPr>
            <a:spLocks noGrp="1"/>
          </p:cNvSpPr>
          <p:nvPr>
            <p:ph type="title"/>
          </p:nvPr>
        </p:nvSpPr>
        <p:spPr/>
        <p:txBody>
          <a:bodyPr/>
          <a:lstStyle/>
          <a:p>
            <a:r>
              <a:rPr lang="en-IN" dirty="0"/>
              <a:t>What is user authentication?</a:t>
            </a:r>
          </a:p>
        </p:txBody>
      </p:sp>
      <p:pic>
        <p:nvPicPr>
          <p:cNvPr id="10" name="Content Placeholder 9">
            <a:extLst>
              <a:ext uri="{FF2B5EF4-FFF2-40B4-BE49-F238E27FC236}">
                <a16:creationId xmlns:a16="http://schemas.microsoft.com/office/drawing/2014/main" id="{CB6DC779-FDF8-45C8-9975-1E81686B5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7063" y="982663"/>
            <a:ext cx="4892675" cy="4892675"/>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95F72BD0-203D-4E40-8FD5-B11D4C824053}"/>
              </a:ext>
            </a:extLst>
          </p:cNvPr>
          <p:cNvSpPr>
            <a:spLocks noGrp="1"/>
          </p:cNvSpPr>
          <p:nvPr>
            <p:ph type="body" sz="half" idx="2"/>
          </p:nvPr>
        </p:nvSpPr>
        <p:spPr/>
        <p:txBody>
          <a:bodyPr>
            <a:normAutofit fontScale="85000" lnSpcReduction="10000"/>
          </a:bodyPr>
          <a:lstStyle/>
          <a:p>
            <a:r>
              <a:rPr lang="en-IN" dirty="0"/>
              <a:t>It is a process that allows a device to verify the identity of someone trying to access something.</a:t>
            </a:r>
          </a:p>
          <a:p>
            <a:r>
              <a:rPr lang="en-IN" dirty="0"/>
              <a:t>It consists of three tasks:</a:t>
            </a:r>
          </a:p>
          <a:p>
            <a:r>
              <a:rPr lang="en-IN" dirty="0"/>
              <a:t>Identification</a:t>
            </a:r>
          </a:p>
          <a:p>
            <a:r>
              <a:rPr lang="en-IN" dirty="0"/>
              <a:t>Authentication</a:t>
            </a:r>
          </a:p>
          <a:p>
            <a:r>
              <a:rPr lang="en-IN" dirty="0"/>
              <a:t>Authorization</a:t>
            </a:r>
          </a:p>
          <a:p>
            <a:r>
              <a:rPr lang="en-IN" dirty="0"/>
              <a:t>Various authentication methods include usernames, IDs , passwords , PINs , facial recognition , retina scans, voice authentication etc.</a:t>
            </a:r>
          </a:p>
        </p:txBody>
      </p:sp>
    </p:spTree>
    <p:extLst>
      <p:ext uri="{BB962C8B-B14F-4D97-AF65-F5344CB8AC3E}">
        <p14:creationId xmlns:p14="http://schemas.microsoft.com/office/powerpoint/2010/main" val="174206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E84-5E81-4B25-9611-DFFC3D46A683}"/>
              </a:ext>
            </a:extLst>
          </p:cNvPr>
          <p:cNvSpPr>
            <a:spLocks noGrp="1"/>
          </p:cNvSpPr>
          <p:nvPr>
            <p:ph type="title"/>
          </p:nvPr>
        </p:nvSpPr>
        <p:spPr/>
        <p:txBody>
          <a:bodyPr/>
          <a:lstStyle/>
          <a:p>
            <a:r>
              <a:rPr lang="en-IN" dirty="0"/>
              <a:t>What are biometrics?</a:t>
            </a:r>
            <a:br>
              <a:rPr lang="en-IN" dirty="0"/>
            </a:br>
            <a:endParaRPr lang="en-IN" dirty="0"/>
          </a:p>
        </p:txBody>
      </p:sp>
      <p:pic>
        <p:nvPicPr>
          <p:cNvPr id="6" name="Content Placeholder 5">
            <a:extLst>
              <a:ext uri="{FF2B5EF4-FFF2-40B4-BE49-F238E27FC236}">
                <a16:creationId xmlns:a16="http://schemas.microsoft.com/office/drawing/2014/main" id="{6A152610-15F1-433B-84F9-1FEB5BAD0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4619" y="982663"/>
            <a:ext cx="4497562" cy="4892675"/>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E443DA4F-7677-4127-91D4-D358E094EDCA}"/>
              </a:ext>
            </a:extLst>
          </p:cNvPr>
          <p:cNvSpPr>
            <a:spLocks noGrp="1"/>
          </p:cNvSpPr>
          <p:nvPr>
            <p:ph type="body" sz="half" idx="2"/>
          </p:nvPr>
        </p:nvSpPr>
        <p:spPr/>
        <p:txBody>
          <a:bodyPr>
            <a:normAutofit fontScale="77500" lnSpcReduction="20000"/>
          </a:bodyPr>
          <a:lstStyle/>
          <a:p>
            <a:r>
              <a:rPr lang="en-IN" sz="1800" dirty="0"/>
              <a:t>Biometrics are body measurements and calculations related to human characteristics.</a:t>
            </a:r>
          </a:p>
          <a:p>
            <a:r>
              <a:rPr lang="en-IN" sz="1800" dirty="0"/>
              <a:t>These characteristics can be physiological which are related to the shape of the body or </a:t>
            </a:r>
            <a:r>
              <a:rPr lang="en-IN" sz="1800" dirty="0" err="1"/>
              <a:t>behavioral</a:t>
            </a:r>
            <a:r>
              <a:rPr lang="en-IN" sz="1800" dirty="0"/>
              <a:t> which are related to the </a:t>
            </a:r>
            <a:r>
              <a:rPr lang="en-IN" sz="1800" dirty="0" err="1"/>
              <a:t>behavior</a:t>
            </a:r>
            <a:r>
              <a:rPr lang="en-IN" sz="1800" dirty="0"/>
              <a:t> of the person.</a:t>
            </a:r>
          </a:p>
          <a:p>
            <a:r>
              <a:rPr lang="en-IN" sz="1800" dirty="0"/>
              <a:t>Physiological </a:t>
            </a:r>
            <a:r>
              <a:rPr lang="en-IN" sz="1800" dirty="0" err="1"/>
              <a:t>characteritics</a:t>
            </a:r>
            <a:r>
              <a:rPr lang="en-IN" sz="1800" dirty="0"/>
              <a:t> include fingerprint , palm veins, face recognition, DNA ,palm print, iris recognition.</a:t>
            </a:r>
          </a:p>
          <a:p>
            <a:r>
              <a:rPr lang="en-IN" sz="1800" dirty="0" err="1"/>
              <a:t>Behavioral</a:t>
            </a:r>
            <a:r>
              <a:rPr lang="en-IN" sz="1800" dirty="0"/>
              <a:t> characteristics include keystroke, signature, voice etc.</a:t>
            </a:r>
          </a:p>
        </p:txBody>
      </p:sp>
    </p:spTree>
    <p:extLst>
      <p:ext uri="{BB962C8B-B14F-4D97-AF65-F5344CB8AC3E}">
        <p14:creationId xmlns:p14="http://schemas.microsoft.com/office/powerpoint/2010/main" val="372234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5D75-44C0-41A3-BCE6-F006282A14FF}"/>
              </a:ext>
            </a:extLst>
          </p:cNvPr>
          <p:cNvSpPr>
            <a:spLocks noGrp="1"/>
          </p:cNvSpPr>
          <p:nvPr>
            <p:ph type="title"/>
          </p:nvPr>
        </p:nvSpPr>
        <p:spPr/>
        <p:txBody>
          <a:bodyPr/>
          <a:lstStyle/>
          <a:p>
            <a:r>
              <a:rPr lang="en-IN" dirty="0"/>
              <a:t>Why use biometric authentication?</a:t>
            </a:r>
          </a:p>
        </p:txBody>
      </p:sp>
      <p:pic>
        <p:nvPicPr>
          <p:cNvPr id="6" name="Content Placeholder 5">
            <a:extLst>
              <a:ext uri="{FF2B5EF4-FFF2-40B4-BE49-F238E27FC236}">
                <a16:creationId xmlns:a16="http://schemas.microsoft.com/office/drawing/2014/main" id="{79852672-F348-41A4-BB50-873914262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5809" y="749030"/>
            <a:ext cx="2619375" cy="1743075"/>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6B518EF3-A0F7-414F-98CE-33C017114D64}"/>
              </a:ext>
            </a:extLst>
          </p:cNvPr>
          <p:cNvSpPr>
            <a:spLocks noGrp="1"/>
          </p:cNvSpPr>
          <p:nvPr>
            <p:ph type="body" sz="half" idx="2"/>
          </p:nvPr>
        </p:nvSpPr>
        <p:spPr/>
        <p:txBody>
          <a:bodyPr>
            <a:normAutofit fontScale="85000" lnSpcReduction="10000"/>
          </a:bodyPr>
          <a:lstStyle/>
          <a:p>
            <a:r>
              <a:rPr lang="en-IN" sz="1800" dirty="0"/>
              <a:t>Traditional methods such as username/password systems are too vulnerable to security breaches and simply do not provide sufficient security. These can be stolen by variety of techniques. </a:t>
            </a:r>
          </a:p>
          <a:p>
            <a:r>
              <a:rPr lang="en-IN" sz="1800" dirty="0"/>
              <a:t>One of the major advantage of this system is that it cannot be guessed, forgotten , misplaced or easily forged .</a:t>
            </a:r>
          </a:p>
          <a:p>
            <a:r>
              <a:rPr lang="en-IN" sz="1800" dirty="0"/>
              <a:t>Two types of biometric identification systems are unimodal systems and multimodal systems.</a:t>
            </a:r>
          </a:p>
        </p:txBody>
      </p:sp>
      <p:pic>
        <p:nvPicPr>
          <p:cNvPr id="8" name="Picture 7">
            <a:extLst>
              <a:ext uri="{FF2B5EF4-FFF2-40B4-BE49-F238E27FC236}">
                <a16:creationId xmlns:a16="http://schemas.microsoft.com/office/drawing/2014/main" id="{3AF53F49-C371-4EA5-8BF5-BB31F76E0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455" y="2628900"/>
            <a:ext cx="2847975" cy="160020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BBD73E0-8D22-4BF1-A6DE-2BBCB4BEE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5809" y="4365896"/>
            <a:ext cx="2828925" cy="1619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578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E514-D667-4AD7-AE01-1280E1F0FD8D}"/>
              </a:ext>
            </a:extLst>
          </p:cNvPr>
          <p:cNvSpPr>
            <a:spLocks noGrp="1"/>
          </p:cNvSpPr>
          <p:nvPr>
            <p:ph type="title"/>
          </p:nvPr>
        </p:nvSpPr>
        <p:spPr/>
        <p:txBody>
          <a:bodyPr>
            <a:normAutofit/>
          </a:bodyPr>
          <a:lstStyle/>
          <a:p>
            <a:r>
              <a:rPr lang="en-IN" dirty="0"/>
              <a:t>What is biometric fusion?</a:t>
            </a:r>
            <a:br>
              <a:rPr lang="en-IN" dirty="0"/>
            </a:br>
            <a:endParaRPr lang="en-IN" dirty="0"/>
          </a:p>
        </p:txBody>
      </p:sp>
      <p:pic>
        <p:nvPicPr>
          <p:cNvPr id="6" name="Content Placeholder 5">
            <a:extLst>
              <a:ext uri="{FF2B5EF4-FFF2-40B4-BE49-F238E27FC236}">
                <a16:creationId xmlns:a16="http://schemas.microsoft.com/office/drawing/2014/main" id="{BF4182DD-A4C2-429E-9821-16EB7E0F3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279866"/>
            <a:ext cx="5470525" cy="4298269"/>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E6D44326-F51A-4606-9B9A-C311C7A5F3C9}"/>
              </a:ext>
            </a:extLst>
          </p:cNvPr>
          <p:cNvSpPr>
            <a:spLocks noGrp="1"/>
          </p:cNvSpPr>
          <p:nvPr>
            <p:ph type="body" sz="half" idx="2"/>
          </p:nvPr>
        </p:nvSpPr>
        <p:spPr/>
        <p:txBody>
          <a:bodyPr/>
          <a:lstStyle/>
          <a:p>
            <a:r>
              <a:rPr lang="en-IN" dirty="0"/>
              <a:t>The design process that can combine the classified results from every biometric channel .</a:t>
            </a:r>
          </a:p>
          <a:p>
            <a:r>
              <a:rPr lang="en-IN" dirty="0"/>
              <a:t>Multimodal biometric fusion is done in order to combine the different biometric samples in a better way in order to enhance the strength and also to reduce the error rates which occur during the verification process.</a:t>
            </a:r>
          </a:p>
        </p:txBody>
      </p:sp>
    </p:spTree>
    <p:extLst>
      <p:ext uri="{BB962C8B-B14F-4D97-AF65-F5344CB8AC3E}">
        <p14:creationId xmlns:p14="http://schemas.microsoft.com/office/powerpoint/2010/main" val="41998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C011-4D2C-4F5C-8939-46D1C75BB8C6}"/>
              </a:ext>
            </a:extLst>
          </p:cNvPr>
          <p:cNvSpPr>
            <a:spLocks noGrp="1"/>
          </p:cNvSpPr>
          <p:nvPr>
            <p:ph type="title"/>
          </p:nvPr>
        </p:nvSpPr>
        <p:spPr/>
        <p:txBody>
          <a:bodyPr/>
          <a:lstStyle/>
          <a:p>
            <a:r>
              <a:rPr lang="en-IN" dirty="0"/>
              <a:t>What is fuzzy vault?</a:t>
            </a:r>
          </a:p>
        </p:txBody>
      </p:sp>
      <p:pic>
        <p:nvPicPr>
          <p:cNvPr id="6" name="Content Placeholder 5">
            <a:extLst>
              <a:ext uri="{FF2B5EF4-FFF2-40B4-BE49-F238E27FC236}">
                <a16:creationId xmlns:a16="http://schemas.microsoft.com/office/drawing/2014/main" id="{9E7906D2-3D1B-41B0-93F6-D9B6047E5A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146270"/>
            <a:ext cx="4304190" cy="4624715"/>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28D84542-DCDF-4326-8940-A81D65D92C04}"/>
              </a:ext>
            </a:extLst>
          </p:cNvPr>
          <p:cNvSpPr>
            <a:spLocks noGrp="1"/>
          </p:cNvSpPr>
          <p:nvPr>
            <p:ph type="body" sz="half" idx="2"/>
          </p:nvPr>
        </p:nvSpPr>
        <p:spPr/>
        <p:txBody>
          <a:bodyPr>
            <a:normAutofit lnSpcReduction="10000"/>
          </a:bodyPr>
          <a:lstStyle/>
          <a:p>
            <a:r>
              <a:rPr lang="en-IN" b="0" i="0" dirty="0">
                <a:solidFill>
                  <a:srgbClr val="2E2E2E"/>
                </a:solidFill>
                <a:effectLst/>
                <a:latin typeface="NexusSerif"/>
              </a:rPr>
              <a:t>Fuzzy vault is a scheme that complements traditional cryptographic security systems by combining it with biometric authentication to overcome the security vulnerability inherent in cryptographic key storage.</a:t>
            </a:r>
          </a:p>
          <a:p>
            <a:r>
              <a:rPr lang="en-IN" b="0" i="0" dirty="0">
                <a:solidFill>
                  <a:srgbClr val="2E2E2E"/>
                </a:solidFill>
                <a:effectLst/>
                <a:latin typeface="NexusSerif"/>
              </a:rPr>
              <a:t>Biometric encryption systems based on fuzzy vault scheme are suitable for stand-alone security and authentication devices in the form of system-on-chip (SoC).</a:t>
            </a:r>
            <a:endParaRPr lang="en-IN" dirty="0">
              <a:solidFill>
                <a:srgbClr val="2E2E2E"/>
              </a:solidFill>
              <a:latin typeface="NexusSerif"/>
            </a:endParaRPr>
          </a:p>
        </p:txBody>
      </p:sp>
    </p:spTree>
    <p:extLst>
      <p:ext uri="{BB962C8B-B14F-4D97-AF65-F5344CB8AC3E}">
        <p14:creationId xmlns:p14="http://schemas.microsoft.com/office/powerpoint/2010/main" val="30964595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2399</TotalTime>
  <Words>913</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Garamond</vt:lpstr>
      <vt:lpstr>NexusSerif</vt:lpstr>
      <vt:lpstr>Times New Roman</vt:lpstr>
      <vt:lpstr>TimesNewRoman</vt:lpstr>
      <vt:lpstr>TimesNewRoman,Bold</vt:lpstr>
      <vt:lpstr>Organic</vt:lpstr>
      <vt:lpstr>PowerPoint Presentation</vt:lpstr>
      <vt:lpstr>Overview:</vt:lpstr>
      <vt:lpstr>Introduction</vt:lpstr>
      <vt:lpstr>Theory</vt:lpstr>
      <vt:lpstr>What is user authentication?</vt:lpstr>
      <vt:lpstr>What are biometrics? </vt:lpstr>
      <vt:lpstr>Why use biometric authentication?</vt:lpstr>
      <vt:lpstr>What is biometric fusion? </vt:lpstr>
      <vt:lpstr>What is fuzzy vault?</vt:lpstr>
      <vt:lpstr>Methodology</vt:lpstr>
      <vt:lpstr>Distortion Transformation</vt:lpstr>
      <vt:lpstr>Binarization</vt:lpstr>
      <vt:lpstr>Thinning</vt:lpstr>
      <vt:lpstr>Crossing-Number Concept</vt:lpstr>
      <vt:lpstr>Local Binary Pattern</vt:lpstr>
      <vt:lpstr>Feature level fusion</vt:lpstr>
      <vt:lpstr>Fuzzy Vault</vt:lpstr>
      <vt:lpstr>Experimental Result</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PRIY</dc:creator>
  <cp:lastModifiedBy>VISHNU PRIY</cp:lastModifiedBy>
  <cp:revision>16</cp:revision>
  <dcterms:created xsi:type="dcterms:W3CDTF">2021-10-03T15:28:22Z</dcterms:created>
  <dcterms:modified xsi:type="dcterms:W3CDTF">2021-10-08T04:15:53Z</dcterms:modified>
</cp:coreProperties>
</file>