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73" r:id="rId2"/>
    <p:sldId id="256" r:id="rId3"/>
    <p:sldId id="257" r:id="rId4"/>
    <p:sldId id="258" r:id="rId5"/>
    <p:sldId id="259" r:id="rId6"/>
    <p:sldId id="281" r:id="rId7"/>
    <p:sldId id="271" r:id="rId8"/>
    <p:sldId id="275" r:id="rId9"/>
    <p:sldId id="276" r:id="rId10"/>
    <p:sldId id="285" r:id="rId11"/>
    <p:sldId id="284" r:id="rId12"/>
    <p:sldId id="283" r:id="rId13"/>
    <p:sldId id="287" r:id="rId14"/>
    <p:sldId id="286" r:id="rId15"/>
    <p:sldId id="288" r:id="rId16"/>
    <p:sldId id="278" r:id="rId17"/>
    <p:sldId id="266" r:id="rId18"/>
    <p:sldId id="261" r:id="rId19"/>
    <p:sldId id="267" r:id="rId20"/>
    <p:sldId id="268"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p:scale>
          <a:sx n="100" d="100"/>
          <a:sy n="100" d="100"/>
        </p:scale>
        <p:origin x="-504" y="5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7F799A1-ADC5-4B1A-B9C7-0C6DAC4856E0}" type="datetimeFigureOut">
              <a:rPr lang="en-US" smtClean="0"/>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C4FB1E2-63F9-45FE-8531-8424014827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B7F799A1-ADC5-4B1A-B9C7-0C6DAC4856E0}" type="datetimeFigureOut">
              <a:rPr lang="en-US" smtClean="0"/>
              <a:pPr/>
              <a:t>3/28/2019</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C4FB1E2-63F9-45FE-8531-8424014827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20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Shri</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Sant</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Gajanan</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Maharaj</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College </a:t>
            </a:r>
            <a:r>
              <a:rPr lang="en-US" sz="33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z="33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3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of Engineering ,</a:t>
            </a:r>
            <a:r>
              <a:rPr lang="en-US" sz="33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Shegaon</a:t>
            </a:r>
            <a:endParaRPr lang="en-US" sz="33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Content Placeholder 3" descr="logo.png"/>
          <p:cNvPicPr>
            <a:picLocks noGrp="1" noChangeAspect="1"/>
          </p:cNvPicPr>
          <p:nvPr>
            <p:ph idx="1"/>
          </p:nvPr>
        </p:nvPicPr>
        <p:blipFill>
          <a:blip r:embed="rId2"/>
          <a:stretch>
            <a:fillRect/>
          </a:stretch>
        </p:blipFill>
        <p:spPr>
          <a:xfrm>
            <a:off x="3124200" y="2133600"/>
            <a:ext cx="2895600" cy="2171700"/>
          </a:xfrm>
        </p:spPr>
      </p:pic>
      <p:sp>
        <p:nvSpPr>
          <p:cNvPr id="5" name="TextBox 4"/>
          <p:cNvSpPr txBox="1"/>
          <p:nvPr/>
        </p:nvSpPr>
        <p:spPr>
          <a:xfrm>
            <a:off x="1447800" y="5181600"/>
            <a:ext cx="6248400" cy="61555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Project Title :   Life Quest</a:t>
            </a:r>
            <a:endParaRPr lang="en-US" sz="3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381000"/>
            <a:ext cx="8725369" cy="646331"/>
          </a:xfrm>
          <a:prstGeom prst="rect">
            <a:avLst/>
          </a:prstGeom>
          <a:noFill/>
        </p:spPr>
        <p:txBody>
          <a:bodyPr wrap="square" lIns="91440" tIns="45720" rIns="91440" bIns="4572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State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Diagram for Receiver</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7170" name="Picture 2" descr="C:\Users\DELL\Desktop\DIagrams\State Diagram for REceiv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1645168"/>
            <a:ext cx="3352799" cy="25057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02905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67522" y="384473"/>
            <a:ext cx="5186036" cy="646331"/>
          </a:xfrm>
          <a:prstGeom prst="rect">
            <a:avLst/>
          </a:prstGeom>
          <a:noFill/>
        </p:spPr>
        <p:txBody>
          <a:bodyPr wrap="none" lIns="91440" tIns="45720" rIns="91440" bIns="45720">
            <a:spAutoFit/>
          </a:bodyPr>
          <a:lstStyle/>
          <a:p>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S</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tate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Diagram for Donor</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6146" name="Picture 2" descr="C:\Users\DELL\Desktop\DIagrams\State Diagram For Dono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752600"/>
            <a:ext cx="5676900" cy="3248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15022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52600" y="152400"/>
            <a:ext cx="6288902" cy="646331"/>
          </a:xfrm>
          <a:prstGeom prst="rect">
            <a:avLst/>
          </a:prstGeom>
          <a:noFill/>
        </p:spPr>
        <p:txBody>
          <a:bodyPr wrap="none" lIns="91440" tIns="45720" rIns="91440" bIns="4572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State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Diagram for Blood Bank</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122" name="Picture 2" descr="C:\Users\DELL\Desktop\DIagrams\State Diagram for bloodbank.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143000"/>
            <a:ext cx="7820025" cy="5105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4181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17317" y="384473"/>
            <a:ext cx="6750566" cy="646331"/>
          </a:xfrm>
          <a:prstGeom prst="rect">
            <a:avLst/>
          </a:prstGeom>
          <a:noFill/>
        </p:spPr>
        <p:txBody>
          <a:bodyPr wrap="non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Sequence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Diagram for Receiver</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9218" name="Picture 2" descr="C:\Users\DELL\Desktop\DIagrams\Sequence diagram for Receiv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600200"/>
            <a:ext cx="6276975"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78875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17317" y="384473"/>
            <a:ext cx="6186309" cy="646331"/>
          </a:xfrm>
          <a:prstGeom prst="rect">
            <a:avLst/>
          </a:prstGeom>
          <a:noFill/>
        </p:spPr>
        <p:txBody>
          <a:bodyPr wrap="non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Sequence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Diagram for Donor</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8194" name="Picture 2" descr="C:\Users\DELL\Desktop\DIagrams\Sequence Diagram for Dono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447800"/>
            <a:ext cx="6781800" cy="4781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2310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Sequence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Diagram for Blood Bank</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800" y="1295400"/>
            <a:ext cx="8534400" cy="5105400"/>
          </a:xfrm>
          <a:prstGeom prst="rect">
            <a:avLst/>
          </a:prstGeom>
        </p:spPr>
      </p:pic>
    </p:spTree>
    <p:extLst>
      <p:ext uri="{BB962C8B-B14F-4D97-AF65-F5344CB8AC3E}">
        <p14:creationId xmlns:p14="http://schemas.microsoft.com/office/powerpoint/2010/main" xmlns="" val="1446844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304800"/>
            <a:ext cx="3518912" cy="646331"/>
          </a:xfrm>
          <a:prstGeom prst="rect">
            <a:avLst/>
          </a:prstGeom>
          <a:noFill/>
        </p:spPr>
        <p:txBody>
          <a:bodyPr wrap="non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Activity Diagram</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7" name="Picture 3" descr="C:\Users\DELL\Desktop\Activity Diagram.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295400"/>
            <a:ext cx="8255958" cy="54673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00" y="762000"/>
            <a:ext cx="6172200" cy="646331"/>
          </a:xfrm>
          <a:prstGeom prst="rect">
            <a:avLst/>
          </a:prstGeom>
          <a:noFill/>
        </p:spPr>
        <p:txBody>
          <a:bodyPr wrap="square" rtlCol="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Technology Used</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304800" y="2514600"/>
            <a:ext cx="6934200" cy="3108543"/>
          </a:xfrm>
          <a:prstGeom prst="rect">
            <a:avLst/>
          </a:prstGeom>
          <a:noFill/>
        </p:spPr>
        <p:txBody>
          <a:bodyPr wrap="square" rtlCol="0">
            <a:spAutoFit/>
          </a:bodyPr>
          <a:lstStyle/>
          <a:p>
            <a:pPr marL="457200" indent="-457200">
              <a:buFont typeface="Wingdings" pitchFamily="2" charset="2"/>
              <a:buChar char="Ø"/>
            </a:pPr>
            <a:r>
              <a:rPr lang="en-US" sz="2800" dirty="0" smtClean="0"/>
              <a:t>HTML</a:t>
            </a:r>
          </a:p>
          <a:p>
            <a:pPr marL="457200" indent="-457200">
              <a:buFont typeface="Wingdings" pitchFamily="2" charset="2"/>
              <a:buChar char="Ø"/>
            </a:pPr>
            <a:r>
              <a:rPr lang="en-US" sz="2800" dirty="0" smtClean="0"/>
              <a:t>CSS</a:t>
            </a:r>
          </a:p>
          <a:p>
            <a:pPr marL="457200" indent="-457200">
              <a:buFont typeface="Wingdings" pitchFamily="2" charset="2"/>
              <a:buChar char="Ø"/>
            </a:pPr>
            <a:r>
              <a:rPr lang="en-US" sz="2800" dirty="0" err="1" smtClean="0"/>
              <a:t>Servlet</a:t>
            </a:r>
            <a:endParaRPr lang="en-US" sz="2800" dirty="0" smtClean="0"/>
          </a:p>
          <a:p>
            <a:pPr marL="457200" indent="-457200">
              <a:buFont typeface="Wingdings" pitchFamily="2" charset="2"/>
              <a:buChar char="Ø"/>
            </a:pPr>
            <a:r>
              <a:rPr lang="en-US" sz="2800" dirty="0" smtClean="0"/>
              <a:t>Oracle-12c</a:t>
            </a:r>
          </a:p>
          <a:p>
            <a:pPr marL="457200" indent="-457200">
              <a:buFont typeface="Wingdings" pitchFamily="2" charset="2"/>
              <a:buChar char="Ø"/>
            </a:pPr>
            <a:r>
              <a:rPr lang="en-US" sz="2800" dirty="0" smtClean="0"/>
              <a:t>SQL++</a:t>
            </a:r>
          </a:p>
          <a:p>
            <a:pPr marL="457200" indent="-457200">
              <a:buFont typeface="Wingdings" pitchFamily="2" charset="2"/>
              <a:buChar char="Ø"/>
            </a:pPr>
            <a:r>
              <a:rPr lang="en-US" sz="2800" dirty="0" smtClean="0"/>
              <a:t>Apache-Tomcat</a:t>
            </a:r>
          </a:p>
          <a:p>
            <a:pPr marL="457200" indent="-457200"/>
            <a:endParaRPr lang="en-US" sz="2800" dirty="0" smtClean="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56300" y="6824"/>
            <a:ext cx="3187700" cy="2224341"/>
          </a:xfrm>
          <a:prstGeom prst="rect">
            <a:avLst/>
          </a:prstGeom>
        </p:spPr>
      </p:pic>
    </p:spTree>
    <p:extLst>
      <p:ext uri="{BB962C8B-B14F-4D97-AF65-F5344CB8AC3E}">
        <p14:creationId xmlns:p14="http://schemas.microsoft.com/office/powerpoint/2010/main" xmlns="" val="3276922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533400"/>
            <a:ext cx="4916732"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DESCRIPTION</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871182" y="1715069"/>
            <a:ext cx="6629400" cy="4524315"/>
          </a:xfrm>
          <a:prstGeom prst="rect">
            <a:avLst/>
          </a:prstGeom>
          <a:noFill/>
        </p:spPr>
        <p:txBody>
          <a:bodyPr wrap="square" rtlCol="0">
            <a:spAutoFit/>
          </a:bodyPr>
          <a:lstStyle/>
          <a:p>
            <a:r>
              <a:rPr lang="en-US" sz="2400" dirty="0" smtClean="0"/>
              <a:t>Online blood management system is to provide service to people who are in need for blood by getting help from donors who are interested in donating blood to people </a:t>
            </a:r>
          </a:p>
          <a:p>
            <a:endParaRPr lang="en-US" sz="2400" dirty="0"/>
          </a:p>
          <a:p>
            <a:r>
              <a:rPr lang="en-US" sz="2400" dirty="0" smtClean="0"/>
              <a:t>There are several modules in the system as follows :</a:t>
            </a:r>
          </a:p>
          <a:p>
            <a:endParaRPr lang="en-US" sz="2400" dirty="0" smtClean="0"/>
          </a:p>
          <a:p>
            <a:endParaRPr lang="en-US" sz="2400" dirty="0" smtClean="0"/>
          </a:p>
          <a:p>
            <a:pPr marL="285750" indent="-285750">
              <a:buFont typeface="Arial" pitchFamily="34" charset="0"/>
              <a:buChar char="•"/>
            </a:pPr>
            <a:r>
              <a:rPr lang="en-US" sz="2400" dirty="0" smtClean="0"/>
              <a:t>Donor </a:t>
            </a:r>
          </a:p>
          <a:p>
            <a:pPr marL="285750" indent="-285750">
              <a:buFont typeface="Arial" pitchFamily="34" charset="0"/>
              <a:buChar char="•"/>
            </a:pPr>
            <a:r>
              <a:rPr lang="en-US" sz="2400" dirty="0" smtClean="0"/>
              <a:t>Receiver</a:t>
            </a:r>
          </a:p>
          <a:p>
            <a:pPr marL="342900" indent="-342900">
              <a:buFont typeface="Arial" pitchFamily="34" charset="0"/>
              <a:buChar char="•"/>
            </a:pPr>
            <a:r>
              <a:rPr lang="en-US" sz="2400" dirty="0" smtClean="0"/>
              <a:t>Blood bank</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10400" y="0"/>
            <a:ext cx="2133600" cy="1564640"/>
          </a:xfrm>
          <a:prstGeom prst="rect">
            <a:avLst/>
          </a:prstGeom>
        </p:spPr>
      </p:pic>
    </p:spTree>
    <p:extLst>
      <p:ext uri="{BB962C8B-B14F-4D97-AF65-F5344CB8AC3E}">
        <p14:creationId xmlns:p14="http://schemas.microsoft.com/office/powerpoint/2010/main" xmlns="" val="729633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433"/>
            <a:ext cx="5105400" cy="1200329"/>
          </a:xfrm>
          <a:prstGeom prst="rect">
            <a:avLst/>
          </a:prstGeom>
          <a:noFill/>
        </p:spPr>
        <p:txBody>
          <a:bodyPr wrap="square" rtlCol="0">
            <a:spAutoFit/>
          </a:bodyPr>
          <a:lstStyle/>
          <a:p>
            <a:pPr algn="ctr"/>
            <a:r>
              <a:rPr lang="en-US" sz="3600" b="1" dirty="0" smtClean="0">
                <a:solidFill>
                  <a:srgbClr val="0070C0"/>
                </a:solidFill>
              </a:rPr>
              <a:t>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Conclusion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457200" y="2514600"/>
            <a:ext cx="6705600" cy="2677656"/>
          </a:xfrm>
          <a:prstGeom prst="rect">
            <a:avLst/>
          </a:prstGeom>
          <a:noFill/>
        </p:spPr>
        <p:txBody>
          <a:bodyPr wrap="square" rtlCol="0">
            <a:spAutoFit/>
          </a:bodyPr>
          <a:lstStyle/>
          <a:p>
            <a:pPr marL="285750" indent="-285750" algn="just"/>
            <a:r>
              <a:rPr lang="en-US" sz="2500" dirty="0" smtClean="0"/>
              <a:t>   We can conclude by saying that blood donor database is an online centralized web portal which help blood banks , hospital and receiver to look donors in their near by area who will be available in quick time.</a:t>
            </a:r>
          </a:p>
          <a:p>
            <a:pPr marL="285750" indent="-285750" algn="just">
              <a:buFont typeface="Wingdings" pitchFamily="2" charset="2"/>
              <a:buChar char="Ø"/>
            </a:pPr>
            <a:endParaRPr lang="en-US" sz="2500" dirty="0"/>
          </a:p>
          <a:p>
            <a:pPr algn="just"/>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0" y="0"/>
            <a:ext cx="2286000" cy="2286000"/>
          </a:xfrm>
          <a:prstGeom prst="rect">
            <a:avLst/>
          </a:prstGeom>
        </p:spPr>
      </p:pic>
    </p:spTree>
    <p:extLst>
      <p:ext uri="{BB962C8B-B14F-4D97-AF65-F5344CB8AC3E}">
        <p14:creationId xmlns:p14="http://schemas.microsoft.com/office/powerpoint/2010/main" xmlns="" val="2105160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8214" y="533400"/>
            <a:ext cx="3927678"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solidFill>
                  <a:srgbClr val="0070C0"/>
                </a:solidFill>
              </a:rPr>
              <a:t>LIFE QUEST</a:t>
            </a:r>
            <a:endParaRPr lang="en-US" sz="5400" b="1" cap="none" spc="0" dirty="0">
              <a:ln w="10541" cmpd="sng">
                <a:solidFill>
                  <a:schemeClr val="accent1">
                    <a:shade val="88000"/>
                    <a:satMod val="110000"/>
                  </a:schemeClr>
                </a:solidFill>
                <a:prstDash val="solid"/>
              </a:ln>
              <a:solidFill>
                <a:srgbClr val="0070C0"/>
              </a:solidFill>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3100" y="1676400"/>
            <a:ext cx="2177906" cy="1751777"/>
          </a:xfrm>
          <a:prstGeom prst="rect">
            <a:avLst/>
          </a:prstGeom>
        </p:spPr>
      </p:pic>
      <p:sp>
        <p:nvSpPr>
          <p:cNvPr id="2" name="TextBox 1"/>
          <p:cNvSpPr txBox="1"/>
          <p:nvPr/>
        </p:nvSpPr>
        <p:spPr>
          <a:xfrm>
            <a:off x="304800" y="3810000"/>
            <a:ext cx="8077200" cy="2246769"/>
          </a:xfrm>
          <a:prstGeom prst="rect">
            <a:avLst/>
          </a:prstGeom>
          <a:noFill/>
        </p:spPr>
        <p:txBody>
          <a:bodyPr wrap="square" rtlCol="0">
            <a:spAutoFit/>
          </a:bodyPr>
          <a:lstStyle/>
          <a:p>
            <a:r>
              <a:rPr lang="en-US" sz="2000" dirty="0" smtClean="0"/>
              <a:t>Group Member:                                              Guided By:</a:t>
            </a:r>
          </a:p>
          <a:p>
            <a:endParaRPr lang="en-US" sz="2000" dirty="0" smtClean="0"/>
          </a:p>
          <a:p>
            <a:pPr marL="285750" indent="-285750">
              <a:buFont typeface="Wingdings" pitchFamily="2" charset="2"/>
              <a:buChar char="Ø"/>
            </a:pPr>
            <a:r>
              <a:rPr lang="en-US" sz="2000" dirty="0" err="1" smtClean="0"/>
              <a:t>Swapnil</a:t>
            </a:r>
            <a:r>
              <a:rPr lang="en-US" sz="2000" dirty="0" smtClean="0"/>
              <a:t>  R. </a:t>
            </a:r>
            <a:r>
              <a:rPr lang="en-US" sz="2000" dirty="0" err="1" smtClean="0"/>
              <a:t>Murkute</a:t>
            </a:r>
            <a:r>
              <a:rPr lang="en-US" sz="2000" dirty="0" smtClean="0"/>
              <a:t>                                    </a:t>
            </a:r>
            <a:r>
              <a:rPr lang="en-US" sz="2000" dirty="0"/>
              <a:t>P</a:t>
            </a:r>
            <a:r>
              <a:rPr lang="en-US" sz="2000" dirty="0" smtClean="0"/>
              <a:t>rof. </a:t>
            </a:r>
            <a:r>
              <a:rPr lang="en-US" sz="2000" dirty="0" err="1" smtClean="0"/>
              <a:t>Ms.K.P.Sable</a:t>
            </a:r>
            <a:endParaRPr lang="en-US" sz="2000" dirty="0" smtClean="0"/>
          </a:p>
          <a:p>
            <a:pPr marL="285750" indent="-285750">
              <a:buFont typeface="Wingdings" pitchFamily="2" charset="2"/>
              <a:buChar char="Ø"/>
            </a:pPr>
            <a:r>
              <a:rPr lang="en-US" sz="2000" dirty="0" err="1" smtClean="0"/>
              <a:t>Kismat</a:t>
            </a:r>
            <a:r>
              <a:rPr lang="en-US" sz="2000" dirty="0" smtClean="0"/>
              <a:t>   </a:t>
            </a:r>
            <a:r>
              <a:rPr lang="en-US" sz="2000" dirty="0" err="1" smtClean="0"/>
              <a:t>Shere</a:t>
            </a:r>
            <a:endParaRPr lang="en-US" sz="2000" dirty="0" smtClean="0"/>
          </a:p>
          <a:p>
            <a:pPr marL="285750" indent="-285750">
              <a:buFont typeface="Wingdings" pitchFamily="2" charset="2"/>
              <a:buChar char="Ø"/>
            </a:pPr>
            <a:r>
              <a:rPr lang="en-US" sz="2000" dirty="0" smtClean="0"/>
              <a:t>Rahul  </a:t>
            </a:r>
            <a:r>
              <a:rPr lang="en-US" sz="2000" dirty="0" err="1" smtClean="0"/>
              <a:t>Bhaonani</a:t>
            </a:r>
            <a:endParaRPr lang="en-US" sz="2000" dirty="0" smtClean="0"/>
          </a:p>
          <a:p>
            <a:pPr marL="285750" indent="-285750">
              <a:buFont typeface="Wingdings" pitchFamily="2" charset="2"/>
              <a:buChar char="Ø"/>
            </a:pPr>
            <a:r>
              <a:rPr lang="en-US" sz="2000" dirty="0" err="1" smtClean="0"/>
              <a:t>Rajat</a:t>
            </a:r>
            <a:r>
              <a:rPr lang="en-US" sz="2000" dirty="0" smtClean="0"/>
              <a:t>   </a:t>
            </a:r>
            <a:r>
              <a:rPr lang="en-US" sz="2000" dirty="0" err="1" smtClean="0"/>
              <a:t>Sadiwala</a:t>
            </a:r>
            <a:endParaRPr lang="en-US" sz="2000" dirty="0" smtClean="0"/>
          </a:p>
          <a:p>
            <a:pPr marL="285750" indent="-285750">
              <a:buFont typeface="Wingdings" pitchFamily="2" charset="2"/>
              <a:buChar char="Ø"/>
            </a:pPr>
            <a:r>
              <a:rPr lang="en-US" sz="2000" dirty="0" smtClean="0"/>
              <a:t>Vishal  </a:t>
            </a:r>
            <a:r>
              <a:rPr lang="en-US" sz="2000" dirty="0" err="1" smtClean="0"/>
              <a:t>Zade</a:t>
            </a:r>
            <a:endParaRPr lang="en-US" sz="2000" dirty="0" smtClean="0"/>
          </a:p>
        </p:txBody>
      </p:sp>
    </p:spTree>
    <p:extLst>
      <p:ext uri="{BB962C8B-B14F-4D97-AF65-F5344CB8AC3E}">
        <p14:creationId xmlns:p14="http://schemas.microsoft.com/office/powerpoint/2010/main" xmlns="" val="3868801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2400"/>
            <a:ext cx="6858000" cy="646331"/>
          </a:xfrm>
          <a:prstGeom prst="rect">
            <a:avLst/>
          </a:prstGeom>
          <a:noFill/>
        </p:spPr>
        <p:txBody>
          <a:bodyPr wrap="square" rtlCol="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References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6"/>
          <p:cNvSpPr/>
          <p:nvPr/>
        </p:nvSpPr>
        <p:spPr>
          <a:xfrm>
            <a:off x="228600" y="1066800"/>
            <a:ext cx="8686800"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1143001"/>
            <a:ext cx="8229600" cy="5632311"/>
          </a:xfrm>
          <a:prstGeom prst="rect">
            <a:avLst/>
          </a:prstGeom>
          <a:noFill/>
        </p:spPr>
        <p:txBody>
          <a:bodyPr wrap="square" rtlCol="0">
            <a:spAutoFit/>
          </a:bodyPr>
          <a:lstStyle/>
          <a:p>
            <a:pPr algn="just"/>
            <a:r>
              <a:rPr lang="en-US" dirty="0" smtClean="0"/>
              <a:t>[1] Online Blood Bank Management </a:t>
            </a:r>
            <a:r>
              <a:rPr lang="en-US" dirty="0" err="1" smtClean="0"/>
              <a:t>System,Sindhu</a:t>
            </a:r>
            <a:r>
              <a:rPr lang="en-US" dirty="0" smtClean="0"/>
              <a:t> </a:t>
            </a:r>
            <a:r>
              <a:rPr lang="en-US" dirty="0" err="1" smtClean="0"/>
              <a:t>J.,Roopa</a:t>
            </a:r>
            <a:r>
              <a:rPr lang="en-US" dirty="0" smtClean="0"/>
              <a:t> </a:t>
            </a:r>
            <a:r>
              <a:rPr lang="en-US" dirty="0" err="1" smtClean="0"/>
              <a:t>M.,International</a:t>
            </a:r>
            <a:endParaRPr lang="en-US" dirty="0" smtClean="0"/>
          </a:p>
          <a:p>
            <a:pPr algn="just"/>
            <a:r>
              <a:rPr lang="en-US" dirty="0" smtClean="0"/>
              <a:t>     Journal of Scientific Research in Computer Science and Engineering,</a:t>
            </a:r>
          </a:p>
          <a:p>
            <a:pPr algn="just"/>
            <a:r>
              <a:rPr lang="en-US" dirty="0" smtClean="0"/>
              <a:t>     Volume 2,Issue 2017 </a:t>
            </a:r>
          </a:p>
          <a:p>
            <a:pPr algn="just"/>
            <a:endParaRPr lang="en-US" dirty="0" smtClean="0"/>
          </a:p>
          <a:p>
            <a:pPr algn="just"/>
            <a:r>
              <a:rPr lang="en-US" dirty="0" smtClean="0"/>
              <a:t>[2] Online Blood Bank </a:t>
            </a:r>
            <a:r>
              <a:rPr lang="en-US" dirty="0" err="1" smtClean="0"/>
              <a:t>Management,Ashita</a:t>
            </a:r>
            <a:r>
              <a:rPr lang="en-US" dirty="0" smtClean="0"/>
              <a:t> </a:t>
            </a:r>
            <a:r>
              <a:rPr lang="en-US" dirty="0" err="1" smtClean="0"/>
              <a:t>Jain,Amit</a:t>
            </a:r>
            <a:r>
              <a:rPr lang="en-US" dirty="0" smtClean="0"/>
              <a:t> </a:t>
            </a:r>
            <a:r>
              <a:rPr lang="en-US" dirty="0" err="1" smtClean="0"/>
              <a:t>Nirmal,Nitish,International</a:t>
            </a:r>
            <a:endParaRPr lang="en-US" dirty="0" smtClean="0"/>
          </a:p>
          <a:p>
            <a:pPr algn="just"/>
            <a:r>
              <a:rPr lang="en-US" dirty="0" smtClean="0"/>
              <a:t>      Journal of Innovative in Science and </a:t>
            </a:r>
            <a:r>
              <a:rPr lang="en-US" dirty="0" err="1" smtClean="0"/>
              <a:t>EngineeringTechnology,volume</a:t>
            </a:r>
            <a:r>
              <a:rPr lang="en-US" dirty="0" smtClean="0"/>
              <a:t> 2,</a:t>
            </a:r>
          </a:p>
          <a:p>
            <a:pPr algn="just"/>
            <a:r>
              <a:rPr lang="en-US" dirty="0" smtClean="0"/>
              <a:t>      Issue 2,2016</a:t>
            </a:r>
          </a:p>
          <a:p>
            <a:pPr algn="just"/>
            <a:r>
              <a:rPr lang="en-US" dirty="0" smtClean="0"/>
              <a:t>    </a:t>
            </a:r>
          </a:p>
          <a:p>
            <a:pPr algn="just"/>
            <a:r>
              <a:rPr lang="en-US" dirty="0" smtClean="0"/>
              <a:t> [3] Blood Donor </a:t>
            </a:r>
            <a:r>
              <a:rPr lang="en-US" dirty="0" err="1" smtClean="0"/>
              <a:t>Communication,Natesh</a:t>
            </a:r>
            <a:r>
              <a:rPr lang="en-US" dirty="0" smtClean="0"/>
              <a:t> </a:t>
            </a:r>
            <a:r>
              <a:rPr lang="en-US" dirty="0" err="1" smtClean="0"/>
              <a:t>Pandi,Samaya</a:t>
            </a:r>
            <a:r>
              <a:rPr lang="en-US" dirty="0" smtClean="0"/>
              <a:t> </a:t>
            </a:r>
            <a:r>
              <a:rPr lang="en-US" dirty="0" err="1" smtClean="0"/>
              <a:t>Karuppan,Ramya</a:t>
            </a:r>
            <a:r>
              <a:rPr lang="en-US" dirty="0" smtClean="0"/>
              <a:t> P,</a:t>
            </a:r>
          </a:p>
          <a:p>
            <a:pPr algn="just"/>
            <a:r>
              <a:rPr lang="en-US" dirty="0" smtClean="0"/>
              <a:t>     International Journal of Advance </a:t>
            </a:r>
            <a:r>
              <a:rPr lang="en-US" dirty="0" err="1" smtClean="0"/>
              <a:t>Research,volume</a:t>
            </a:r>
            <a:r>
              <a:rPr lang="en-US" dirty="0" smtClean="0"/>
              <a:t> 3,issue 2 ,2015</a:t>
            </a:r>
          </a:p>
          <a:p>
            <a:pPr algn="just"/>
            <a:endParaRPr lang="en-US" dirty="0" smtClean="0"/>
          </a:p>
          <a:p>
            <a:pPr algn="just"/>
            <a:r>
              <a:rPr lang="en-US" dirty="0" smtClean="0"/>
              <a:t>[4]  Improve Blood Donation </a:t>
            </a:r>
            <a:r>
              <a:rPr lang="en-US" dirty="0" err="1" smtClean="0"/>
              <a:t>Process,Netrika</a:t>
            </a:r>
            <a:r>
              <a:rPr lang="en-US" dirty="0" smtClean="0"/>
              <a:t> </a:t>
            </a:r>
            <a:r>
              <a:rPr lang="en-US" dirty="0" err="1" smtClean="0"/>
              <a:t>W,Swati</a:t>
            </a:r>
            <a:r>
              <a:rPr lang="en-US" dirty="0" smtClean="0"/>
              <a:t> </a:t>
            </a:r>
            <a:r>
              <a:rPr lang="en-US" dirty="0" err="1" smtClean="0"/>
              <a:t>Deshmukh,International</a:t>
            </a:r>
            <a:endParaRPr lang="en-US" dirty="0" smtClean="0"/>
          </a:p>
          <a:p>
            <a:pPr algn="just"/>
            <a:r>
              <a:rPr lang="en-US" dirty="0" smtClean="0"/>
              <a:t>     Journal of Innovative Research in Computer </a:t>
            </a:r>
            <a:r>
              <a:rPr lang="en-US" dirty="0" err="1" smtClean="0"/>
              <a:t>Engineering,volume</a:t>
            </a:r>
            <a:r>
              <a:rPr lang="en-US" dirty="0" smtClean="0"/>
              <a:t> 3,Issue 5,</a:t>
            </a:r>
          </a:p>
          <a:p>
            <a:pPr algn="just"/>
            <a:r>
              <a:rPr lang="en-US" dirty="0" smtClean="0"/>
              <a:t>     2015</a:t>
            </a:r>
          </a:p>
          <a:p>
            <a:pPr algn="just"/>
            <a:endParaRPr lang="en-US" dirty="0" smtClean="0"/>
          </a:p>
          <a:p>
            <a:pPr algn="just"/>
            <a:r>
              <a:rPr lang="en-US" dirty="0" smtClean="0"/>
              <a:t>[5]  The Optimization of Blood Donor </a:t>
            </a:r>
            <a:r>
              <a:rPr lang="en-US" dirty="0" err="1" smtClean="0"/>
              <a:t>Information,P.Priya,V.Saranya,S.Shabana</a:t>
            </a:r>
            <a:r>
              <a:rPr lang="en-US" dirty="0" smtClean="0"/>
              <a:t>,</a:t>
            </a:r>
          </a:p>
          <a:p>
            <a:pPr algn="just"/>
            <a:r>
              <a:rPr lang="en-US" dirty="0" smtClean="0"/>
              <a:t>     International Conference on Engineering Technology and </a:t>
            </a:r>
            <a:r>
              <a:rPr lang="en-US" dirty="0" err="1" smtClean="0"/>
              <a:t>Science,volume</a:t>
            </a:r>
            <a:r>
              <a:rPr lang="en-US" dirty="0" smtClean="0"/>
              <a:t> 3,</a:t>
            </a:r>
          </a:p>
          <a:p>
            <a:pPr algn="just"/>
            <a:r>
              <a:rPr lang="en-US" dirty="0" smtClean="0"/>
              <a:t>     Issue 1,2014</a:t>
            </a:r>
          </a:p>
          <a:p>
            <a:pPr algn="just"/>
            <a:endParaRPr lang="en-US" dirty="0" smtClean="0"/>
          </a:p>
          <a:p>
            <a:pPr algn="just"/>
            <a:endParaRPr lang="en-US" dirty="0" smtClean="0"/>
          </a:p>
        </p:txBody>
      </p:sp>
    </p:spTree>
    <p:extLst>
      <p:ext uri="{BB962C8B-B14F-4D97-AF65-F5344CB8AC3E}">
        <p14:creationId xmlns:p14="http://schemas.microsoft.com/office/powerpoint/2010/main" xmlns="" val="2489823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971800"/>
            <a:ext cx="6858000" cy="923330"/>
          </a:xfrm>
          <a:prstGeom prst="rect">
            <a:avLst/>
          </a:prstGeom>
          <a:noFill/>
        </p:spPr>
        <p:txBody>
          <a:bodyPr wrap="square" rtlCol="0">
            <a:spAutoFit/>
          </a:bodyPr>
          <a:lstStyle/>
          <a:p>
            <a:pPr algn="ctr"/>
            <a:r>
              <a:rPr lang="en-US" sz="5400" dirty="0" smtClean="0">
                <a:solidFill>
                  <a:srgbClr val="0070C0"/>
                </a:solidFill>
              </a:rPr>
              <a:t>Thank You</a:t>
            </a:r>
            <a:endParaRPr lang="en-US" sz="5400" dirty="0">
              <a:solidFill>
                <a:srgbClr val="0070C0"/>
              </a:solidFill>
            </a:endParaRPr>
          </a:p>
        </p:txBody>
      </p:sp>
    </p:spTree>
    <p:extLst>
      <p:ext uri="{BB962C8B-B14F-4D97-AF65-F5344CB8AC3E}">
        <p14:creationId xmlns:p14="http://schemas.microsoft.com/office/powerpoint/2010/main" xmlns="" val="2489823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0421" y="673157"/>
            <a:ext cx="2723823" cy="646331"/>
          </a:xfrm>
          <a:prstGeom prst="rect">
            <a:avLst/>
          </a:prstGeom>
          <a:noFill/>
        </p:spPr>
        <p:txBody>
          <a:bodyPr wrap="non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CONTENTS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5715000" y="2967335"/>
            <a:ext cx="184731" cy="369332"/>
          </a:xfrm>
          <a:prstGeom prst="rect">
            <a:avLst/>
          </a:prstGeom>
          <a:noFill/>
        </p:spPr>
        <p:txBody>
          <a:bodyPr wrap="none" rtlCol="0">
            <a:spAutoFit/>
          </a:bodyPr>
          <a:lstStyle/>
          <a:p>
            <a:endParaRPr lang="en-US"/>
          </a:p>
        </p:txBody>
      </p:sp>
      <p:sp>
        <p:nvSpPr>
          <p:cNvPr id="6" name="Rectangle 5"/>
          <p:cNvSpPr/>
          <p:nvPr/>
        </p:nvSpPr>
        <p:spPr>
          <a:xfrm>
            <a:off x="3505200" y="1410701"/>
            <a:ext cx="877163" cy="523220"/>
          </a:xfrm>
          <a:prstGeom prst="rect">
            <a:avLst/>
          </a:prstGeom>
          <a:noFill/>
        </p:spPr>
        <p:txBody>
          <a:bodyPr wrap="none" lIns="91440" tIns="45720" rIns="91440" bIns="45720">
            <a:spAutoFit/>
          </a:bodyPr>
          <a:lstStyle/>
          <a:p>
            <a:pPr marL="685800" indent="-685800" algn="ctr">
              <a:buFont typeface="Arial" pitchFamily="34" charset="0"/>
              <a:buChar char="•"/>
            </a:pPr>
            <a:endParaRPr 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Rectangle 6"/>
          <p:cNvSpPr/>
          <p:nvPr/>
        </p:nvSpPr>
        <p:spPr>
          <a:xfrm>
            <a:off x="1504234" y="2209800"/>
            <a:ext cx="4104842" cy="4524315"/>
          </a:xfrm>
          <a:prstGeom prst="rect">
            <a:avLst/>
          </a:prstGeom>
          <a:noFill/>
        </p:spPr>
        <p:txBody>
          <a:bodyPr wrap="none" lIns="91440" tIns="45720" rIns="91440" bIns="45720">
            <a:spAutoFit/>
          </a:bodyPr>
          <a:lstStyle/>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PROBLEM </a:t>
            </a:r>
            <a:r>
              <a:rPr lang="en-US" sz="2400" b="1" dirty="0">
                <a:ln w="10541" cmpd="sng">
                  <a:solidFill>
                    <a:schemeClr val="accent1">
                      <a:shade val="88000"/>
                      <a:satMod val="110000"/>
                    </a:schemeClr>
                  </a:solidFill>
                  <a:prstDash val="solid"/>
                </a:ln>
              </a:rPr>
              <a:t>STATEMENT</a:t>
            </a: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OBJECTIVE</a:t>
            </a:r>
            <a:endParaRPr lang="en-US" sz="2400" b="1" dirty="0">
              <a:ln w="10541" cmpd="sng">
                <a:solidFill>
                  <a:schemeClr val="accent1">
                    <a:shade val="88000"/>
                    <a:satMod val="110000"/>
                  </a:schemeClr>
                </a:solidFill>
                <a:prstDash val="solid"/>
              </a:ln>
            </a:endParaRPr>
          </a:p>
          <a:p>
            <a:pPr marL="457200" indent="-457200" algn="just">
              <a:buFont typeface="Arial" panose="020B0604020202020204" pitchFamily="34" charset="0"/>
              <a:buChar char="•"/>
            </a:pPr>
            <a:r>
              <a:rPr lang="en-US" sz="2400" b="1" dirty="0">
                <a:ln w="10541" cmpd="sng">
                  <a:solidFill>
                    <a:schemeClr val="accent1">
                      <a:shade val="88000"/>
                      <a:satMod val="110000"/>
                    </a:schemeClr>
                  </a:solidFill>
                  <a:prstDash val="solid"/>
                </a:ln>
              </a:rPr>
              <a:t>LITERATURE </a:t>
            </a:r>
            <a:r>
              <a:rPr lang="en-US" sz="2400" b="1" dirty="0" smtClean="0">
                <a:ln w="10541" cmpd="sng">
                  <a:solidFill>
                    <a:schemeClr val="accent1">
                      <a:shade val="88000"/>
                      <a:satMod val="110000"/>
                    </a:schemeClr>
                  </a:solidFill>
                  <a:prstDash val="solid"/>
                </a:ln>
              </a:rPr>
              <a:t>SURVEY</a:t>
            </a: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PROPOSED SYSTEM</a:t>
            </a:r>
            <a:endParaRPr lang="en-US" sz="2400" b="1" dirty="0">
              <a:ln w="10541" cmpd="sng">
                <a:solidFill>
                  <a:schemeClr val="accent1">
                    <a:shade val="88000"/>
                    <a:satMod val="110000"/>
                  </a:schemeClr>
                </a:solidFill>
                <a:prstDash val="solid"/>
              </a:ln>
            </a:endParaRP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CLASS DIAGRAM</a:t>
            </a:r>
            <a:endParaRPr lang="en-US" sz="2400" b="1" dirty="0" smtClean="0">
              <a:ln w="10541" cmpd="sng">
                <a:solidFill>
                  <a:schemeClr val="accent1">
                    <a:shade val="88000"/>
                    <a:satMod val="110000"/>
                  </a:schemeClr>
                </a:solidFill>
                <a:prstDash val="solid"/>
              </a:ln>
            </a:endParaRP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USE </a:t>
            </a:r>
            <a:r>
              <a:rPr lang="en-US" sz="2400" b="1" dirty="0" smtClean="0">
                <a:ln w="10541" cmpd="sng">
                  <a:solidFill>
                    <a:schemeClr val="accent1">
                      <a:shade val="88000"/>
                      <a:satMod val="110000"/>
                    </a:schemeClr>
                  </a:solidFill>
                  <a:prstDash val="solid"/>
                </a:ln>
              </a:rPr>
              <a:t>CASE DIAGRAM</a:t>
            </a: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STATE DIAGRAM</a:t>
            </a: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SEQUENCE DIAGRAM</a:t>
            </a: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ACTIVITY DIAGRAM</a:t>
            </a:r>
            <a:endParaRPr lang="en-US" sz="2400" b="1" dirty="0">
              <a:ln w="10541" cmpd="sng">
                <a:solidFill>
                  <a:schemeClr val="accent1">
                    <a:shade val="88000"/>
                    <a:satMod val="110000"/>
                  </a:schemeClr>
                </a:solidFill>
                <a:prstDash val="solid"/>
              </a:ln>
            </a:endParaRPr>
          </a:p>
          <a:p>
            <a:pPr marL="457200" indent="-457200" algn="just">
              <a:buFont typeface="Arial" panose="020B0604020202020204" pitchFamily="34" charset="0"/>
              <a:buChar char="•"/>
            </a:pPr>
            <a:r>
              <a:rPr lang="en-US" sz="2400" b="1" dirty="0">
                <a:ln w="10541" cmpd="sng">
                  <a:solidFill>
                    <a:schemeClr val="accent1">
                      <a:shade val="88000"/>
                      <a:satMod val="110000"/>
                    </a:schemeClr>
                  </a:solidFill>
                  <a:prstDash val="solid"/>
                </a:ln>
              </a:rPr>
              <a:t>TECHNOLOGY </a:t>
            </a:r>
            <a:r>
              <a:rPr lang="en-US" sz="2400" b="1" dirty="0" smtClean="0">
                <a:ln w="10541" cmpd="sng">
                  <a:solidFill>
                    <a:schemeClr val="accent1">
                      <a:shade val="88000"/>
                      <a:satMod val="110000"/>
                    </a:schemeClr>
                  </a:solidFill>
                  <a:prstDash val="solid"/>
                </a:ln>
              </a:rPr>
              <a:t>USED</a:t>
            </a: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DESCRIPTION</a:t>
            </a:r>
            <a:endParaRPr lang="en-US" sz="2400" b="1" dirty="0">
              <a:ln w="10541" cmpd="sng">
                <a:solidFill>
                  <a:schemeClr val="accent1">
                    <a:shade val="88000"/>
                    <a:satMod val="110000"/>
                  </a:schemeClr>
                </a:solidFill>
                <a:prstDash val="solid"/>
              </a:ln>
            </a:endParaRPr>
          </a:p>
          <a:p>
            <a:pPr marL="457200" indent="-457200" algn="just">
              <a:buFont typeface="Arial" panose="020B0604020202020204" pitchFamily="34" charset="0"/>
              <a:buChar char="•"/>
            </a:pPr>
            <a:r>
              <a:rPr lang="en-US" sz="2400" b="1" dirty="0" smtClean="0">
                <a:ln w="10541" cmpd="sng">
                  <a:solidFill>
                    <a:schemeClr val="accent1">
                      <a:shade val="88000"/>
                      <a:satMod val="110000"/>
                    </a:schemeClr>
                  </a:solidFill>
                  <a:prstDash val="solid"/>
                </a:ln>
              </a:rPr>
              <a:t>CONCLUSION</a:t>
            </a:r>
            <a:endParaRPr lang="en-US" sz="2400" b="1" cap="none" spc="0" dirty="0">
              <a:ln w="10541" cmpd="sng">
                <a:solidFill>
                  <a:schemeClr val="accent1">
                    <a:shade val="88000"/>
                    <a:satMod val="110000"/>
                  </a:schemeClr>
                </a:solidFill>
                <a:prstDash val="solid"/>
              </a:ln>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37453" y="0"/>
            <a:ext cx="3006547" cy="2104583"/>
          </a:xfrm>
          <a:prstGeom prst="rect">
            <a:avLst/>
          </a:prstGeom>
        </p:spPr>
      </p:pic>
    </p:spTree>
    <p:extLst>
      <p:ext uri="{BB962C8B-B14F-4D97-AF65-F5344CB8AC3E}">
        <p14:creationId xmlns:p14="http://schemas.microsoft.com/office/powerpoint/2010/main" xmlns="" val="2173320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1" y="1066800"/>
            <a:ext cx="6934199" cy="646331"/>
          </a:xfrm>
          <a:prstGeom prst="rect">
            <a:avLst/>
          </a:prstGeom>
          <a:noFill/>
        </p:spPr>
        <p:txBody>
          <a:bodyPr wrap="squar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PROBLEM STATEMENT </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457200" y="2983193"/>
            <a:ext cx="6938809" cy="1938992"/>
          </a:xfrm>
          <a:prstGeom prst="rect">
            <a:avLst/>
          </a:prstGeom>
          <a:noFill/>
        </p:spPr>
        <p:txBody>
          <a:bodyPr wrap="square" rtlCol="0">
            <a:spAutoFit/>
          </a:bodyPr>
          <a:lstStyle/>
          <a:p>
            <a:pPr algn="just"/>
            <a:r>
              <a:rPr lang="en-US" sz="2400" dirty="0"/>
              <a:t>Emergency situations, such as accidents, create an immediate and critical need for specific blood types. In such emergency cases, it is difficult for hospital staff to collect blood in case of shortage of blood without having appropriate resources</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10400" y="0"/>
            <a:ext cx="2133600" cy="2400300"/>
          </a:xfrm>
          <a:prstGeom prst="rect">
            <a:avLst/>
          </a:prstGeom>
        </p:spPr>
      </p:pic>
    </p:spTree>
    <p:extLst>
      <p:ext uri="{BB962C8B-B14F-4D97-AF65-F5344CB8AC3E}">
        <p14:creationId xmlns:p14="http://schemas.microsoft.com/office/powerpoint/2010/main" xmlns="" val="393404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2749471" cy="646331"/>
          </a:xfrm>
          <a:prstGeom prst="rect">
            <a:avLst/>
          </a:prstGeom>
          <a:noFill/>
        </p:spPr>
        <p:txBody>
          <a:bodyPr wrap="non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OBJECTIVE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33400" y="1905000"/>
            <a:ext cx="6858000" cy="4154984"/>
          </a:xfrm>
          <a:prstGeom prst="rect">
            <a:avLst/>
          </a:prstGeom>
          <a:noFill/>
        </p:spPr>
        <p:txBody>
          <a:bodyPr wrap="square" rtlCol="0">
            <a:spAutoFit/>
          </a:bodyPr>
          <a:lstStyle/>
          <a:p>
            <a:pPr marL="285750" indent="-285750" algn="just">
              <a:buFont typeface="Arial" pitchFamily="34" charset="0"/>
              <a:buChar char="•"/>
            </a:pPr>
            <a:r>
              <a:rPr lang="en-US" sz="2400" dirty="0" smtClean="0"/>
              <a:t>This project is aimed at developing an online platform that connects  various hospitals , blood banks , receiver and donor.</a:t>
            </a:r>
          </a:p>
          <a:p>
            <a:pPr marL="285750" indent="-285750" algn="just">
              <a:buFont typeface="Arial" pitchFamily="34" charset="0"/>
              <a:buChar char="•"/>
            </a:pPr>
            <a:endParaRPr lang="en-US" sz="2400" dirty="0"/>
          </a:p>
          <a:p>
            <a:pPr marL="285750" indent="-285750" algn="just">
              <a:buFont typeface="Arial" pitchFamily="34" charset="0"/>
              <a:buChar char="•"/>
            </a:pPr>
            <a:r>
              <a:rPr lang="en-US" sz="2400" dirty="0" smtClean="0"/>
              <a:t>This web application aim to serve as a communication tool between patients (who need blood) and blood donors .</a:t>
            </a:r>
          </a:p>
          <a:p>
            <a:pPr marL="285750" indent="-285750" algn="just">
              <a:buFont typeface="Arial" pitchFamily="34" charset="0"/>
              <a:buChar char="•"/>
            </a:pPr>
            <a:endParaRPr lang="en-US" sz="2400" dirty="0" smtClean="0"/>
          </a:p>
          <a:p>
            <a:pPr marL="285750" indent="-285750" algn="just">
              <a:buFont typeface="Arial" pitchFamily="34" charset="0"/>
              <a:buChar char="•"/>
            </a:pPr>
            <a:r>
              <a:rPr lang="en-US" sz="2400" dirty="0" smtClean="0"/>
              <a:t>The major goal of this project is to reduce the complexity of the system to find blood donors in an emergency situation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40073" y="0"/>
            <a:ext cx="3603927" cy="1526369"/>
          </a:xfrm>
          <a:prstGeom prst="rect">
            <a:avLst/>
          </a:prstGeom>
        </p:spPr>
      </p:pic>
    </p:spTree>
    <p:extLst>
      <p:ext uri="{BB962C8B-B14F-4D97-AF65-F5344CB8AC3E}">
        <p14:creationId xmlns:p14="http://schemas.microsoft.com/office/powerpoint/2010/main" xmlns="" val="461806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Literature Survey</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3" name="Table 2"/>
          <p:cNvGraphicFramePr>
            <a:graphicFrameLocks noGrp="1"/>
          </p:cNvGraphicFramePr>
          <p:nvPr/>
        </p:nvGraphicFramePr>
        <p:xfrm>
          <a:off x="381000" y="1143000"/>
          <a:ext cx="8458200" cy="5431023"/>
        </p:xfrm>
        <a:graphic>
          <a:graphicData uri="http://schemas.openxmlformats.org/drawingml/2006/table">
            <a:tbl>
              <a:tblPr firstRow="1" bandRow="1">
                <a:tableStyleId>{5940675A-B579-460E-94D1-54222C63F5DA}</a:tableStyleId>
              </a:tblPr>
              <a:tblGrid>
                <a:gridCol w="939800"/>
                <a:gridCol w="1405048"/>
                <a:gridCol w="2119202"/>
                <a:gridCol w="1327150"/>
                <a:gridCol w="2667000"/>
              </a:tblGrid>
              <a:tr h="737103">
                <a:tc>
                  <a:txBody>
                    <a:bodyPr/>
                    <a:lstStyle/>
                    <a:p>
                      <a:pPr algn="just"/>
                      <a:r>
                        <a:rPr lang="en-US" sz="2000" dirty="0" smtClean="0"/>
                        <a:t>Sr. NO.</a:t>
                      </a:r>
                      <a:endParaRPr lang="en-US" sz="2000" dirty="0">
                        <a:latin typeface="Times New Roman" pitchFamily="18" charset="0"/>
                        <a:cs typeface="Times New Roman" pitchFamily="18" charset="0"/>
                      </a:endParaRPr>
                    </a:p>
                  </a:txBody>
                  <a:tcPr/>
                </a:tc>
                <a:tc>
                  <a:txBody>
                    <a:bodyPr/>
                    <a:lstStyle/>
                    <a:p>
                      <a:pPr algn="just"/>
                      <a:r>
                        <a:rPr lang="en-US" sz="2000" dirty="0" smtClean="0"/>
                        <a:t>Title</a:t>
                      </a:r>
                      <a:endParaRPr lang="en-US" sz="2000" dirty="0">
                        <a:latin typeface="Times New Roman" pitchFamily="18" charset="0"/>
                        <a:cs typeface="Times New Roman" pitchFamily="18" charset="0"/>
                      </a:endParaRPr>
                    </a:p>
                  </a:txBody>
                  <a:tcPr/>
                </a:tc>
                <a:tc>
                  <a:txBody>
                    <a:bodyPr/>
                    <a:lstStyle/>
                    <a:p>
                      <a:pPr algn="just"/>
                      <a:r>
                        <a:rPr lang="en-US" sz="2000" dirty="0" smtClean="0"/>
                        <a:t>Journal</a:t>
                      </a:r>
                      <a:r>
                        <a:rPr lang="en-US" sz="2000" baseline="0" dirty="0" smtClean="0"/>
                        <a:t> Name  and Publish Year</a:t>
                      </a:r>
                      <a:endParaRPr lang="en-US" sz="2000" dirty="0">
                        <a:latin typeface="Times New Roman" pitchFamily="18" charset="0"/>
                        <a:cs typeface="Times New Roman" pitchFamily="18" charset="0"/>
                      </a:endParaRPr>
                    </a:p>
                  </a:txBody>
                  <a:tcPr/>
                </a:tc>
                <a:tc>
                  <a:txBody>
                    <a:bodyPr/>
                    <a:lstStyle/>
                    <a:p>
                      <a:pPr algn="just"/>
                      <a:r>
                        <a:rPr lang="en-US" sz="2000" dirty="0" smtClean="0"/>
                        <a:t>Author</a:t>
                      </a:r>
                      <a:endParaRPr lang="en-US" sz="2000" dirty="0">
                        <a:latin typeface="Times New Roman" pitchFamily="18" charset="0"/>
                        <a:cs typeface="Times New Roman" pitchFamily="18" charset="0"/>
                      </a:endParaRPr>
                    </a:p>
                  </a:txBody>
                  <a:tcPr/>
                </a:tc>
                <a:tc>
                  <a:txBody>
                    <a:bodyPr/>
                    <a:lstStyle/>
                    <a:p>
                      <a:pPr algn="just"/>
                      <a:r>
                        <a:rPr lang="en-US" sz="2000" dirty="0" smtClean="0"/>
                        <a:t>Conclusion</a:t>
                      </a:r>
                      <a:endParaRPr lang="en-US" sz="2000" dirty="0"/>
                    </a:p>
                  </a:txBody>
                  <a:tcPr/>
                </a:tc>
              </a:tr>
              <a:tr h="1732800">
                <a:tc>
                  <a:txBody>
                    <a:bodyPr/>
                    <a:lstStyle/>
                    <a:p>
                      <a:pPr algn="just"/>
                      <a:r>
                        <a:rPr lang="en-US" sz="1500" dirty="0" smtClean="0"/>
                        <a:t>1</a:t>
                      </a:r>
                      <a:endParaRPr lang="en-US" sz="1500" dirty="0">
                        <a:latin typeface="Times New Roman" pitchFamily="18" charset="0"/>
                        <a:cs typeface="Times New Roman" pitchFamily="18" charset="0"/>
                      </a:endParaRPr>
                    </a:p>
                  </a:txBody>
                  <a:tcPr/>
                </a:tc>
                <a:tc>
                  <a:txBody>
                    <a:bodyPr/>
                    <a:lstStyle/>
                    <a:p>
                      <a:pPr algn="just"/>
                      <a:r>
                        <a:rPr lang="en-US" sz="1600" dirty="0" smtClean="0"/>
                        <a:t>Online Blood Bank Management System</a:t>
                      </a:r>
                      <a:endParaRPr lang="en-US" sz="1500" dirty="0">
                        <a:latin typeface="Times New Roman" pitchFamily="18" charset="0"/>
                        <a:cs typeface="Times New Roman" pitchFamily="18" charset="0"/>
                      </a:endParaRPr>
                    </a:p>
                  </a:txBody>
                  <a:tcPr/>
                </a:tc>
                <a:tc>
                  <a:txBody>
                    <a:bodyPr/>
                    <a:lstStyle/>
                    <a:p>
                      <a:pPr marL="0" marR="71755" algn="just">
                        <a:lnSpc>
                          <a:spcPct val="150000"/>
                        </a:lnSpc>
                        <a:spcBef>
                          <a:spcPts val="0"/>
                        </a:spcBef>
                        <a:spcAft>
                          <a:spcPts val="0"/>
                        </a:spcAft>
                        <a:tabLst>
                          <a:tab pos="720090" algn="l"/>
                        </a:tabLst>
                      </a:pPr>
                      <a:r>
                        <a:rPr lang="en-US" sz="1600" dirty="0" smtClean="0"/>
                        <a:t> Journal of Scientific Research in Computer</a:t>
                      </a:r>
                      <a:r>
                        <a:rPr lang="en-US" sz="1600" baseline="0" dirty="0" smtClean="0"/>
                        <a:t> </a:t>
                      </a:r>
                      <a:r>
                        <a:rPr lang="en-US" sz="1600" dirty="0" smtClean="0"/>
                        <a:t>Science and Engineering,2017</a:t>
                      </a:r>
                      <a:endParaRPr lang="en-US" sz="1500" dirty="0">
                        <a:latin typeface="Times New Roman" pitchFamily="18" charset="0"/>
                        <a:ea typeface="Times New Roman"/>
                        <a:cs typeface="Times New Roman" pitchFamily="18" charset="0"/>
                      </a:endParaRPr>
                    </a:p>
                  </a:txBody>
                  <a:tcPr marL="114300" marR="114300" marT="0" marB="0"/>
                </a:tc>
                <a:tc>
                  <a:txBody>
                    <a:bodyPr/>
                    <a:lstStyle/>
                    <a:p>
                      <a:pPr marL="0" marR="0" algn="just">
                        <a:spcBef>
                          <a:spcPts val="0"/>
                        </a:spcBef>
                        <a:spcAft>
                          <a:spcPts val="0"/>
                        </a:spcAft>
                      </a:pPr>
                      <a:r>
                        <a:rPr lang="en-US" sz="1500" baseline="0" dirty="0" err="1" smtClean="0"/>
                        <a:t>Sindhu</a:t>
                      </a:r>
                      <a:r>
                        <a:rPr lang="en-US" sz="1500" baseline="0" dirty="0" smtClean="0"/>
                        <a:t> J</a:t>
                      </a:r>
                    </a:p>
                    <a:p>
                      <a:pPr marL="0" marR="0" algn="just">
                        <a:spcBef>
                          <a:spcPts val="0"/>
                        </a:spcBef>
                        <a:spcAft>
                          <a:spcPts val="0"/>
                        </a:spcAft>
                      </a:pPr>
                      <a:endParaRPr lang="en-US" sz="1500" baseline="0" dirty="0" smtClean="0"/>
                    </a:p>
                    <a:p>
                      <a:pPr marL="0" marR="0" algn="just">
                        <a:spcBef>
                          <a:spcPts val="0"/>
                        </a:spcBef>
                        <a:spcAft>
                          <a:spcPts val="0"/>
                        </a:spcAft>
                      </a:pPr>
                      <a:r>
                        <a:rPr lang="en-US" sz="1500" baseline="0" dirty="0" err="1" smtClean="0"/>
                        <a:t>Roopa</a:t>
                      </a:r>
                      <a:r>
                        <a:rPr lang="en-US" sz="1500" baseline="0" dirty="0" smtClean="0"/>
                        <a:t> M</a:t>
                      </a:r>
                    </a:p>
                  </a:txBody>
                  <a:tcPr marL="114300" marR="114300" marT="0" marB="0"/>
                </a:tc>
                <a:tc>
                  <a:txBody>
                    <a:bodyPr/>
                    <a:lstStyle/>
                    <a:p>
                      <a:pPr algn="just"/>
                      <a:r>
                        <a:rPr lang="en-US" sz="1500" dirty="0" smtClean="0"/>
                        <a:t>It shows the </a:t>
                      </a:r>
                      <a:r>
                        <a:rPr lang="en-US" sz="1500" dirty="0" err="1" smtClean="0"/>
                        <a:t>comparision</a:t>
                      </a:r>
                      <a:r>
                        <a:rPr lang="en-US" sz="1500" dirty="0" smtClean="0"/>
                        <a:t> of various existing system and introduces some new ideas for improving existing</a:t>
                      </a:r>
                      <a:r>
                        <a:rPr lang="en-US" sz="1500" baseline="0" dirty="0" smtClean="0"/>
                        <a:t> techniques.</a:t>
                      </a:r>
                      <a:endParaRPr lang="en-US" sz="1500" dirty="0"/>
                    </a:p>
                  </a:txBody>
                  <a:tcPr/>
                </a:tc>
              </a:tr>
              <a:tr h="137768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500" dirty="0" smtClean="0"/>
                    </a:p>
                    <a:p>
                      <a:pPr algn="just"/>
                      <a:r>
                        <a:rPr lang="en-US" sz="1500" dirty="0" smtClean="0"/>
                        <a:t>2</a:t>
                      </a:r>
                      <a:endParaRPr lang="en-US" sz="1500" b="1" dirty="0">
                        <a:latin typeface="Times New Roman" pitchFamily="18" charset="0"/>
                        <a:cs typeface="Times New Roman" pitchFamily="18" charset="0"/>
                      </a:endParaRPr>
                    </a:p>
                  </a:txBody>
                  <a:tcPr/>
                </a:tc>
                <a:tc>
                  <a:txBody>
                    <a:bodyPr/>
                    <a:lstStyle/>
                    <a:p>
                      <a:pPr marL="0" marR="71755" algn="just">
                        <a:lnSpc>
                          <a:spcPct val="150000"/>
                        </a:lnSpc>
                        <a:spcBef>
                          <a:spcPts val="0"/>
                        </a:spcBef>
                        <a:spcAft>
                          <a:spcPts val="0"/>
                        </a:spcAft>
                        <a:tabLst>
                          <a:tab pos="720090" algn="l"/>
                        </a:tabLst>
                      </a:pPr>
                      <a:r>
                        <a:rPr lang="en-US" sz="1600" dirty="0" smtClean="0"/>
                        <a:t>Online Blood Bank</a:t>
                      </a:r>
                    </a:p>
                    <a:p>
                      <a:pPr marL="0" marR="71755" algn="just">
                        <a:lnSpc>
                          <a:spcPct val="150000"/>
                        </a:lnSpc>
                        <a:spcBef>
                          <a:spcPts val="0"/>
                        </a:spcBef>
                        <a:spcAft>
                          <a:spcPts val="0"/>
                        </a:spcAft>
                        <a:tabLst>
                          <a:tab pos="720090" algn="l"/>
                        </a:tabLst>
                      </a:pPr>
                      <a:r>
                        <a:rPr lang="en-US" sz="1600" dirty="0" smtClean="0"/>
                        <a:t>Management</a:t>
                      </a:r>
                      <a:endParaRPr lang="en-US" sz="1500" dirty="0">
                        <a:latin typeface="Times New Roman" pitchFamily="18" charset="0"/>
                        <a:ea typeface="Times New Roman"/>
                        <a:cs typeface="Times New Roman" pitchFamily="18" charset="0"/>
                      </a:endParaRPr>
                    </a:p>
                  </a:txBody>
                  <a:tcPr marL="114300" marR="114300" marT="0" marB="0"/>
                </a:tc>
                <a:tc>
                  <a:txBody>
                    <a:bodyPr/>
                    <a:lstStyle/>
                    <a:p>
                      <a:pPr algn="just"/>
                      <a:r>
                        <a:rPr lang="en-US" sz="1600" dirty="0" smtClean="0"/>
                        <a:t>International</a:t>
                      </a:r>
                    </a:p>
                    <a:p>
                      <a:pPr algn="just"/>
                      <a:r>
                        <a:rPr lang="en-US" sz="1600" dirty="0" smtClean="0"/>
                        <a:t>      Journal of Innovative in Science and EngineeringTechnology,2016</a:t>
                      </a:r>
                      <a:endParaRPr lang="en-US" sz="1500" dirty="0">
                        <a:latin typeface="Times New Roman" pitchFamily="18" charset="0"/>
                        <a:cs typeface="Times New Roman" pitchFamily="18" charset="0"/>
                      </a:endParaRPr>
                    </a:p>
                  </a:txBody>
                  <a:tcPr/>
                </a:tc>
                <a:tc>
                  <a:txBody>
                    <a:bodyPr/>
                    <a:lstStyle/>
                    <a:p>
                      <a:pPr algn="just"/>
                      <a:r>
                        <a:rPr lang="en-US" sz="1600" dirty="0" err="1" smtClean="0"/>
                        <a:t>Ashita</a:t>
                      </a:r>
                      <a:r>
                        <a:rPr lang="en-US" sz="1600" dirty="0" smtClean="0"/>
                        <a:t> Jain</a:t>
                      </a:r>
                    </a:p>
                    <a:p>
                      <a:pPr algn="just"/>
                      <a:r>
                        <a:rPr lang="en-US" sz="1600" dirty="0" smtClean="0"/>
                        <a:t>,</a:t>
                      </a:r>
                    </a:p>
                    <a:p>
                      <a:pPr algn="just"/>
                      <a:r>
                        <a:rPr lang="en-US" sz="1600" dirty="0" err="1" smtClean="0"/>
                        <a:t>Amit</a:t>
                      </a:r>
                      <a:r>
                        <a:rPr lang="en-US" sz="1600" dirty="0" smtClean="0"/>
                        <a:t> </a:t>
                      </a:r>
                      <a:r>
                        <a:rPr lang="en-US" sz="1600" dirty="0" err="1" smtClean="0"/>
                        <a:t>Nirmal</a:t>
                      </a:r>
                      <a:r>
                        <a:rPr lang="en-US" sz="1600" dirty="0" smtClean="0"/>
                        <a:t>,</a:t>
                      </a:r>
                    </a:p>
                    <a:p>
                      <a:pPr algn="just"/>
                      <a:endParaRPr lang="en-US" sz="1600" dirty="0" smtClean="0"/>
                    </a:p>
                    <a:p>
                      <a:pPr algn="just"/>
                      <a:r>
                        <a:rPr lang="en-US" sz="1600" dirty="0" err="1" smtClean="0"/>
                        <a:t>Nitish</a:t>
                      </a:r>
                      <a:r>
                        <a:rPr lang="en-US" sz="1600" dirty="0" smtClean="0"/>
                        <a:t>,</a:t>
                      </a:r>
                      <a:endParaRPr lang="en-US" sz="1500" dirty="0">
                        <a:latin typeface="Times New Roman" pitchFamily="18" charset="0"/>
                        <a:cs typeface="Times New Roman" pitchFamily="18" charset="0"/>
                      </a:endParaRPr>
                    </a:p>
                  </a:txBody>
                  <a:tcPr/>
                </a:tc>
                <a:tc>
                  <a:txBody>
                    <a:bodyPr/>
                    <a:lstStyle/>
                    <a:p>
                      <a:pPr algn="just"/>
                      <a:r>
                        <a:rPr lang="en-US" sz="1500" dirty="0" smtClean="0"/>
                        <a:t>It</a:t>
                      </a:r>
                      <a:r>
                        <a:rPr lang="en-US" sz="1500" baseline="0" dirty="0" smtClean="0"/>
                        <a:t> helps to find the differences and evaluate the </a:t>
                      </a:r>
                      <a:r>
                        <a:rPr lang="en-US" sz="1500" baseline="0" dirty="0" err="1" smtClean="0"/>
                        <a:t>erros</a:t>
                      </a:r>
                      <a:r>
                        <a:rPr lang="en-US" sz="1500" baseline="0" dirty="0" smtClean="0"/>
                        <a:t> and have to improve it</a:t>
                      </a:r>
                      <a:r>
                        <a:rPr lang="en-US" sz="1500" dirty="0" smtClean="0"/>
                        <a:t> </a:t>
                      </a:r>
                      <a:endParaRPr lang="en-US" sz="1500" dirty="0"/>
                    </a:p>
                  </a:txBody>
                  <a:tcPr/>
                </a:tc>
              </a:tr>
              <a:tr h="1183175">
                <a:tc>
                  <a:txBody>
                    <a:bodyPr/>
                    <a:lstStyle/>
                    <a:p>
                      <a:pPr algn="just"/>
                      <a:endParaRPr lang="en-US" sz="1500" dirty="0" smtClean="0"/>
                    </a:p>
                    <a:p>
                      <a:pPr algn="just"/>
                      <a:r>
                        <a:rPr lang="en-US" sz="1500" dirty="0" smtClean="0"/>
                        <a:t>3</a:t>
                      </a:r>
                      <a:endParaRPr lang="en-US" sz="1500" b="1" dirty="0">
                        <a:latin typeface="Times New Roman" pitchFamily="18" charset="0"/>
                        <a:cs typeface="Times New Roman" pitchFamily="18" charset="0"/>
                      </a:endParaRPr>
                    </a:p>
                  </a:txBody>
                  <a:tcPr/>
                </a:tc>
                <a:tc>
                  <a:txBody>
                    <a:bodyPr/>
                    <a:lstStyle/>
                    <a:p>
                      <a:pPr algn="just"/>
                      <a:r>
                        <a:rPr lang="en-US" sz="1600" dirty="0" smtClean="0"/>
                        <a:t>The Optimization of Blood Donor Information</a:t>
                      </a:r>
                      <a:endParaRPr lang="en-US" sz="1500" dirty="0">
                        <a:latin typeface="Times New Roman" pitchFamily="18" charset="0"/>
                        <a:cs typeface="Times New Roman" pitchFamily="18" charset="0"/>
                      </a:endParaRPr>
                    </a:p>
                  </a:txBody>
                  <a:tcPr/>
                </a:tc>
                <a:tc>
                  <a:txBody>
                    <a:bodyPr/>
                    <a:lstStyle/>
                    <a:p>
                      <a:pPr algn="just"/>
                      <a:r>
                        <a:rPr lang="en-US" sz="1600" dirty="0" smtClean="0"/>
                        <a:t>International Conference on Engineering Technology and Science,2014</a:t>
                      </a:r>
                      <a:endParaRPr lang="en-US" sz="1500" dirty="0">
                        <a:latin typeface="Times New Roman" pitchFamily="18" charset="0"/>
                        <a:cs typeface="Times New Roman" pitchFamily="18" charset="0"/>
                      </a:endParaRPr>
                    </a:p>
                  </a:txBody>
                  <a:tcPr/>
                </a:tc>
                <a:tc>
                  <a:txBody>
                    <a:bodyPr/>
                    <a:lstStyle/>
                    <a:p>
                      <a:pPr algn="just"/>
                      <a:r>
                        <a:rPr lang="en-US" sz="1600" dirty="0" err="1" smtClean="0"/>
                        <a:t>P.Priya</a:t>
                      </a:r>
                      <a:r>
                        <a:rPr lang="en-US" sz="1600" dirty="0" smtClean="0"/>
                        <a:t>,</a:t>
                      </a:r>
                    </a:p>
                    <a:p>
                      <a:pPr algn="just"/>
                      <a:endParaRPr lang="en-US" sz="1600" dirty="0" smtClean="0"/>
                    </a:p>
                    <a:p>
                      <a:pPr algn="just"/>
                      <a:r>
                        <a:rPr lang="en-US" sz="1600" dirty="0" err="1" smtClean="0"/>
                        <a:t>V.Saranya</a:t>
                      </a:r>
                      <a:r>
                        <a:rPr lang="en-US" sz="1600" dirty="0" smtClean="0"/>
                        <a:t>,</a:t>
                      </a:r>
                    </a:p>
                    <a:p>
                      <a:pPr algn="just"/>
                      <a:endParaRPr lang="en-US" sz="1600" dirty="0" smtClean="0"/>
                    </a:p>
                    <a:p>
                      <a:pPr algn="just"/>
                      <a:r>
                        <a:rPr lang="en-US" sz="1600" dirty="0" err="1" smtClean="0"/>
                        <a:t>S.Shabana</a:t>
                      </a:r>
                      <a:endParaRPr lang="en-US" sz="1500" dirty="0">
                        <a:latin typeface="Times New Roman" pitchFamily="18" charset="0"/>
                        <a:cs typeface="Times New Roman" pitchFamily="18" charset="0"/>
                      </a:endParaRPr>
                    </a:p>
                  </a:txBody>
                  <a:tcPr/>
                </a:tc>
                <a:tc>
                  <a:txBody>
                    <a:bodyPr/>
                    <a:lstStyle/>
                    <a:p>
                      <a:pPr algn="just"/>
                      <a:r>
                        <a:rPr lang="en-US" sz="1500" dirty="0" smtClean="0"/>
                        <a:t>Built an efficient and reliable blood donor information</a:t>
                      </a:r>
                      <a:r>
                        <a:rPr lang="en-US" sz="1500" baseline="0" dirty="0" smtClean="0"/>
                        <a:t> and </a:t>
                      </a:r>
                      <a:r>
                        <a:rPr lang="en-US" sz="1500" baseline="0" dirty="0" err="1" smtClean="0"/>
                        <a:t>manegment</a:t>
                      </a:r>
                      <a:r>
                        <a:rPr lang="en-US" sz="1500" baseline="0" dirty="0" smtClean="0"/>
                        <a:t> system based on web application</a:t>
                      </a: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457200"/>
            <a:ext cx="6347713" cy="914400"/>
          </a:xfrm>
        </p:spPr>
        <p:txBody>
          <a:bodyPr>
            <a:norm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Proposed System</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ectangle 4"/>
          <p:cNvSpPr/>
          <p:nvPr/>
        </p:nvSpPr>
        <p:spPr>
          <a:xfrm>
            <a:off x="457200" y="1600200"/>
            <a:ext cx="7162800" cy="4893647"/>
          </a:xfrm>
          <a:prstGeom prst="rect">
            <a:avLst/>
          </a:prstGeom>
        </p:spPr>
        <p:txBody>
          <a:bodyPr wrap="square">
            <a:spAutoFit/>
          </a:bodyPr>
          <a:lstStyle/>
          <a:p>
            <a:pPr marL="285750" indent="-285750" algn="just">
              <a:buFont typeface="Arial" panose="020B0604020202020204" pitchFamily="34" charset="0"/>
              <a:buChar char="•"/>
            </a:pPr>
            <a:r>
              <a:rPr lang="en-US" sz="2400" dirty="0"/>
              <a:t>This system is providing the facility of viewing all information about donor details</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This </a:t>
            </a:r>
            <a:r>
              <a:rPr lang="en-US" sz="2400" dirty="0"/>
              <a:t>system can provide information about the donor base on blood group and place where the donor is available for blood donation</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Searching </a:t>
            </a:r>
            <a:r>
              <a:rPr lang="en-US" sz="2400" dirty="0"/>
              <a:t>of particular blood donor information is easy</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This system brings the communication link between various hospitals , blood banks and donors.</a:t>
            </a:r>
            <a:endParaRPr lang="en-US" sz="2400" dirty="0"/>
          </a:p>
        </p:txBody>
      </p:sp>
    </p:spTree>
    <p:extLst>
      <p:ext uri="{BB962C8B-B14F-4D97-AF65-F5344CB8AC3E}">
        <p14:creationId xmlns:p14="http://schemas.microsoft.com/office/powerpoint/2010/main" xmlns="" val="3413475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381000"/>
            <a:ext cx="3211135" cy="646331"/>
          </a:xfrm>
          <a:prstGeom prst="rect">
            <a:avLst/>
          </a:prstGeom>
          <a:noFill/>
        </p:spPr>
        <p:txBody>
          <a:bodyPr wrap="non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Class Diagram</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098" name="Picture 2" descr="C:\Users\DELL\Desktop\class digram.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303499"/>
            <a:ext cx="7323476" cy="43162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0" y="304800"/>
            <a:ext cx="2210862" cy="646331"/>
          </a:xfrm>
          <a:prstGeom prst="rect">
            <a:avLst/>
          </a:prstGeom>
          <a:noFill/>
        </p:spPr>
        <p:txBody>
          <a:bodyPr wrap="none" lIns="91440" tIns="45720" rIns="91440" bIns="4572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Use Case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050" name="Picture 2" descr="C:\Users\DELL\Desktop\usecas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295400"/>
            <a:ext cx="6972300" cy="5029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Theme2</Template>
  <TotalTime>475</TotalTime>
  <Words>602</Words>
  <Application>Microsoft Office PowerPoint</Application>
  <PresentationFormat>On-screen Show (4:3)</PresentationFormat>
  <Paragraphs>121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Theme2</vt:lpstr>
      <vt:lpstr>   Shri Sant Gajanan Maharaj College            of Engineering ,Shegaon</vt:lpstr>
      <vt:lpstr>Slide 2</vt:lpstr>
      <vt:lpstr>Slide 3</vt:lpstr>
      <vt:lpstr>Slide 4</vt:lpstr>
      <vt:lpstr>Slide 5</vt:lpstr>
      <vt:lpstr>Literature Survey</vt:lpstr>
      <vt:lpstr>Proposed System</vt:lpstr>
      <vt:lpstr>Slide 8</vt:lpstr>
      <vt:lpstr>Slide 9</vt:lpstr>
      <vt:lpstr>State Diagram for Receiver</vt:lpstr>
      <vt:lpstr>State Diagram for Donor</vt:lpstr>
      <vt:lpstr>State Diagram for Blood Bank</vt:lpstr>
      <vt:lpstr>Sequence Diagram for Receiver</vt:lpstr>
      <vt:lpstr>Sequence Diagram for Donor</vt:lpstr>
      <vt:lpstr>Sequence Diagram for Blood Bank</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62</cp:revision>
  <dcterms:created xsi:type="dcterms:W3CDTF">2018-08-08T05:25:13Z</dcterms:created>
  <dcterms:modified xsi:type="dcterms:W3CDTF">2019-03-28T18:16:23Z</dcterms:modified>
</cp:coreProperties>
</file>