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6" r:id="rId3"/>
    <p:sldId id="313" r:id="rId5"/>
    <p:sldId id="314" r:id="rId6"/>
    <p:sldId id="316" r:id="rId7"/>
    <p:sldId id="317" r:id="rId8"/>
    <p:sldId id="315" r:id="rId9"/>
    <p:sldId id="312" r:id="rId10"/>
    <p:sldId id="257" r:id="rId11"/>
    <p:sldId id="270" r:id="rId12"/>
    <p:sldId id="271" r:id="rId13"/>
    <p:sldId id="272" r:id="rId14"/>
    <p:sldId id="274" r:id="rId15"/>
    <p:sldId id="276" r:id="rId16"/>
    <p:sldId id="287" r:id="rId17"/>
    <p:sldId id="278" r:id="rId18"/>
    <p:sldId id="288" r:id="rId19"/>
    <p:sldId id="289" r:id="rId20"/>
    <p:sldId id="290" r:id="rId21"/>
    <p:sldId id="291" r:id="rId22"/>
    <p:sldId id="292" r:id="rId23"/>
    <p:sldId id="295" r:id="rId24"/>
    <p:sldId id="296" r:id="rId25"/>
    <p:sldId id="299" r:id="rId26"/>
    <p:sldId id="301" r:id="rId27"/>
    <p:sldId id="300" r:id="rId28"/>
    <p:sldId id="302" r:id="rId29"/>
    <p:sldId id="297" r:id="rId30"/>
    <p:sldId id="304" r:id="rId31"/>
    <p:sldId id="307" r:id="rId32"/>
    <p:sldId id="303" r:id="rId33"/>
    <p:sldId id="308" r:id="rId34"/>
    <p:sldId id="309" r:id="rId35"/>
    <p:sldId id="31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2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1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2.bin"/><Relationship Id="rId1" Type="http://schemas.openxmlformats.org/officeDocument/2006/relationships/tags" Target="../tags/tag9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7.xml"/><Relationship Id="rId4" Type="http://schemas.openxmlformats.org/officeDocument/2006/relationships/image" Target="../media/image6.png"/><Relationship Id="rId3" Type="http://schemas.openxmlformats.org/officeDocument/2006/relationships/image" Target="../media/image5.wmf"/><Relationship Id="rId2" Type="http://schemas.openxmlformats.org/officeDocument/2006/relationships/oleObject" Target="../embeddings/oleObject13.bin"/><Relationship Id="rId1" Type="http://schemas.openxmlformats.org/officeDocument/2006/relationships/tags" Target="../tags/tag9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9.xml"/><Relationship Id="rId3" Type="http://schemas.openxmlformats.org/officeDocument/2006/relationships/image" Target="../media/image1.svg"/><Relationship Id="rId2" Type="http://schemas.openxmlformats.org/officeDocument/2006/relationships/image" Target="../media/image7.png"/><Relationship Id="rId1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1.xml"/><Relationship Id="rId4" Type="http://schemas.openxmlformats.org/officeDocument/2006/relationships/image" Target="../media/image9.png"/><Relationship Id="rId3" Type="http://schemas.openxmlformats.org/officeDocument/2006/relationships/image" Target="../media/image8.wmf"/><Relationship Id="rId2" Type="http://schemas.openxmlformats.org/officeDocument/2006/relationships/oleObject" Target="../embeddings/oleObject14.bin"/><Relationship Id="rId1" Type="http://schemas.openxmlformats.org/officeDocument/2006/relationships/tags" Target="../tags/tag110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3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5.bin"/><Relationship Id="rId1" Type="http://schemas.openxmlformats.org/officeDocument/2006/relationships/tags" Target="../tags/tag1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5.xml"/><Relationship Id="rId4" Type="http://schemas.openxmlformats.org/officeDocument/2006/relationships/image" Target="../media/image12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6.bin"/><Relationship Id="rId1" Type="http://schemas.openxmlformats.org/officeDocument/2006/relationships/tags" Target="../tags/tag114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7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7.bin"/><Relationship Id="rId1" Type="http://schemas.openxmlformats.org/officeDocument/2006/relationships/tags" Target="../tags/tag11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9.xml"/><Relationship Id="rId2" Type="http://schemas.openxmlformats.org/officeDocument/2006/relationships/image" Target="../media/image14.png"/><Relationship Id="rId1" Type="http://schemas.openxmlformats.org/officeDocument/2006/relationships/tags" Target="../tags/tag1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1.xml"/><Relationship Id="rId4" Type="http://schemas.openxmlformats.org/officeDocument/2006/relationships/image" Target="../media/image16.png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8.bin"/><Relationship Id="rId1" Type="http://schemas.openxmlformats.org/officeDocument/2006/relationships/tags" Target="../tags/tag120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9.bin"/><Relationship Id="rId1" Type="http://schemas.openxmlformats.org/officeDocument/2006/relationships/tags" Target="../tags/tag12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5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20.bin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8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0" Type="http://schemas.openxmlformats.org/officeDocument/2006/relationships/notesSlide" Target="../notesSlides/notesSlide3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27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21.bin"/><Relationship Id="rId10" Type="http://schemas.openxmlformats.org/officeDocument/2006/relationships/notesSlide" Target="../notesSlides/notesSlide30.xml"/><Relationship Id="rId1" Type="http://schemas.openxmlformats.org/officeDocument/2006/relationships/tags" Target="../tags/tag12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9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23.bin"/><Relationship Id="rId1" Type="http://schemas.openxmlformats.org/officeDocument/2006/relationships/tags" Target="../tags/tag128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31.xml"/><Relationship Id="rId7" Type="http://schemas.openxmlformats.org/officeDocument/2006/relationships/image" Target="../media/image23.wmf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25.bin"/><Relationship Id="rId11" Type="http://schemas.openxmlformats.org/officeDocument/2006/relationships/notesSlide" Target="../notesSlides/notesSlide32.xml"/><Relationship Id="rId10" Type="http://schemas.openxmlformats.org/officeDocument/2006/relationships/vmlDrawing" Target="../drawings/vmlDrawing17.vml"/><Relationship Id="rId1" Type="http://schemas.openxmlformats.org/officeDocument/2006/relationships/tags" Target="../tags/tag130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3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28.bin"/><Relationship Id="rId1" Type="http://schemas.openxmlformats.org/officeDocument/2006/relationships/tags" Target="../tags/tag13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0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5.bin"/><Relationship Id="rId10" Type="http://schemas.openxmlformats.org/officeDocument/2006/relationships/notesSlide" Target="../notesSlides/notesSlide4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8.bin"/><Relationship Id="rId10" Type="http://schemas.openxmlformats.org/officeDocument/2006/relationships/notesSlide" Target="../notesSlides/notesSlide5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1.bin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4.xml"/><Relationship Id="rId3" Type="http://schemas.openxmlformats.org/officeDocument/2006/relationships/image" Target="../media/image3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LIFT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学习不变特征变换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9925" y="266382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2.1 Resize feature map N times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564005"/>
            <a:ext cx="6715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Input 	:   Feature map                 -- O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925" y="1029335"/>
            <a:ext cx="10852150" cy="76390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+mn-ea"/>
                <a:cs typeface="Times New Roman" panose="02020603050405020304" charset="0"/>
              </a:rPr>
              <a:t>2. Scale-invariant keypoint detection</a:t>
            </a:r>
            <a:endParaRPr lang="en-US" altLang="zh-CN" sz="28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9925" y="2024380"/>
            <a:ext cx="6715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Output :   Scale-space score map -- 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11885" y="3400425"/>
            <a:ext cx="9967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目的就是构建尺度金字塔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 rot="5400000">
            <a:off x="7955915" y="5525770"/>
            <a:ext cx="939800" cy="558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2.1 Resize feature map N times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7435" y="1749425"/>
            <a:ext cx="1005649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scale_log_factors = np.linspace(np.log(self.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max_scale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), np.log(self.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min_scale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), self.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num_scales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scale_factors = np.exp(scale_log_factors)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				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---&gt;&gt;	array([1.41421356 , 1.189207 , 1.0  ,0.8408964 , 0.70710678])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7435" y="2948305"/>
            <a:ext cx="99237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for i, s in enumerate(scale_factors):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inv_s = 1.0 / s 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feat_height = tf.cast(base_height_f * inv_s+0.5, tf.int32)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feat_width = tf.cast(base_width_f * inv_s+0.5, tf.int32)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rs_feat_maps = tf.image.resize_images(curr_in, tf.stack([feat_height, feat_width]))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score_maps = 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conv2d_fixed_padding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(rs_feat_maps, 1, 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            kernel_size=conv_ksize, scope='score_conv_{}'.format(i),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            use_xavier=use_xavier, use_bias=use_bias)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            score_maps_list.append(score_maps)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5070" y="3512820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Resize N times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716270" y="3822700"/>
            <a:ext cx="1078230" cy="389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6380" y="4610100"/>
            <a:ext cx="233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不改变原图大小的</a:t>
            </a:r>
            <a:r>
              <a:rPr lang="en-US" altLang="zh-CN">
                <a:solidFill>
                  <a:srgbClr val="FF0000"/>
                </a:solidFill>
              </a:rPr>
              <a:t>5x5</a:t>
            </a:r>
            <a:r>
              <a:rPr lang="zh-CN" altLang="en-US">
                <a:solidFill>
                  <a:srgbClr val="FF0000"/>
                </a:solidFill>
              </a:rPr>
              <a:t>卷积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平行四边形 13"/>
          <p:cNvSpPr/>
          <p:nvPr/>
        </p:nvSpPr>
        <p:spPr>
          <a:xfrm rot="5400000">
            <a:off x="8163560" y="5039360"/>
            <a:ext cx="1339850" cy="7969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5400000">
            <a:off x="8451215" y="4479290"/>
            <a:ext cx="1778635" cy="1057910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5400000">
            <a:off x="8884920" y="3859530"/>
            <a:ext cx="2310130" cy="16160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400000">
            <a:off x="9168765" y="3357245"/>
            <a:ext cx="2734945" cy="162687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 rot="5400000">
            <a:off x="7716520" y="5021580"/>
            <a:ext cx="1140460" cy="6781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2.1 Resize feature map N times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 rot="5400000">
            <a:off x="7907020" y="4466590"/>
            <a:ext cx="1626870" cy="9677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5400000">
            <a:off x="8175625" y="3831590"/>
            <a:ext cx="2159635" cy="128460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5400000">
            <a:off x="8611870" y="3094355"/>
            <a:ext cx="2805430" cy="196278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400000">
            <a:off x="8851265" y="2545080"/>
            <a:ext cx="3321685" cy="1976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 rot="5400000">
            <a:off x="313055" y="3756660"/>
            <a:ext cx="2159635" cy="128460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8825" y="4214495"/>
            <a:ext cx="1268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map</a:t>
            </a:r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rot="5400000">
            <a:off x="2948940" y="5021580"/>
            <a:ext cx="1140460" cy="67818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rot="5400000">
            <a:off x="3139440" y="4466590"/>
            <a:ext cx="1626870" cy="96774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 rot="5400000">
            <a:off x="3408045" y="3831590"/>
            <a:ext cx="2159635" cy="1284605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 rot="5400000">
            <a:off x="3844290" y="3094355"/>
            <a:ext cx="2805430" cy="1962785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 rot="5400000">
            <a:off x="4083685" y="2545080"/>
            <a:ext cx="3321685" cy="1976120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352040" y="3942715"/>
            <a:ext cx="648970" cy="1028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7208520" y="3960495"/>
            <a:ext cx="648970" cy="1028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17420" y="4290060"/>
            <a:ext cx="91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Resize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18985" y="4290060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Conv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11575" y="4290695"/>
            <a:ext cx="2018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 Size Feature Map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13140" y="4290695"/>
            <a:ext cx="1179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Score Map</a:t>
            </a:r>
            <a:endParaRPr 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68410" y="3700145"/>
          <a:ext cx="65595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7165" imgH="203200" progId="Equation.KSEE3">
                  <p:embed/>
                </p:oleObj>
              </mc:Choice>
              <mc:Fallback>
                <p:oleObj name="" r:id="rId2" imgW="177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68410" y="3700145"/>
                        <a:ext cx="65595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2.2 Increase the saliency of keypoints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9940" y="3628390"/>
            <a:ext cx="996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  <a:cs typeface="+mn-ea"/>
              </a:rPr>
              <a:t>2.2.3</a:t>
            </a:r>
            <a:r>
              <a:rPr lang="zh-CN" altLang="en-US">
                <a:latin typeface="+mn-ea"/>
                <a:cs typeface="+mn-ea"/>
              </a:rPr>
              <a:t>对上面的</a:t>
            </a:r>
            <a:r>
              <a:rPr lang="en-US" altLang="zh-CN">
                <a:latin typeface="+mn-ea"/>
                <a:cs typeface="+mn-ea"/>
              </a:rPr>
              <a:t>ScoreMap</a:t>
            </a:r>
            <a:r>
              <a:rPr lang="zh-CN" altLang="en-US">
                <a:latin typeface="+mn-ea"/>
                <a:cs typeface="+mn-ea"/>
              </a:rPr>
              <a:t>施加</a:t>
            </a:r>
            <a:r>
              <a:rPr lang="en-US" altLang="zh-CN">
                <a:latin typeface="+mn-ea"/>
                <a:cs typeface="+mn-ea"/>
              </a:rPr>
              <a:t>Non-maximum suppression</a:t>
            </a:r>
            <a:endParaRPr lang="en-US" altLang="zh-CN"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940" y="1551305"/>
            <a:ext cx="996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  <a:cs typeface="+mn-ea"/>
              </a:rPr>
              <a:t>2.2.1BatchNormalization</a:t>
            </a:r>
            <a:r>
              <a:rPr lang="zh-CN" altLang="en-US">
                <a:latin typeface="+mn-ea"/>
                <a:cs typeface="+mn-ea"/>
              </a:rPr>
              <a:t>进行了归一化，可能是想让训练更容易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940" y="2396490"/>
            <a:ext cx="1149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n-ea"/>
                <a:cs typeface="+mn-ea"/>
              </a:rPr>
              <a:t>2.2.2</a:t>
            </a:r>
            <a:r>
              <a:rPr lang="zh-CN" altLang="en-US">
                <a:latin typeface="+mn-ea"/>
                <a:cs typeface="+mn-ea"/>
              </a:rPr>
              <a:t>由于非极大值抑制对尺度影响有依赖，所以我们将他们重新插值到原来的尺度</a:t>
            </a:r>
            <a:r>
              <a:rPr lang="en-US" altLang="zh-CN">
                <a:latin typeface="+mn-ea"/>
                <a:cs typeface="+mn-ea"/>
              </a:rPr>
              <a:t>——scale_logits</a:t>
            </a:r>
            <a:endParaRPr lang="en-US" altLang="zh-CN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1920" y="3229610"/>
            <a:ext cx="7343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这里代码和论文顺序是不一样的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1920" y="1919605"/>
            <a:ext cx="5714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logits =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instance_normalization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(score_maps_list[i])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920" y="2764790"/>
            <a:ext cx="9337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logits = tf.image.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resize_images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(logits, (height, width)) # back to original resolution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1920" y="4069080"/>
            <a:ext cx="9599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scale_heatmaps =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soft_nms_3d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(scale_logits, ksize=config.sm_ksize, com_strength=config.com_strength)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9940" y="4818380"/>
            <a:ext cx="11118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目的是想让得到的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ScoreMap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特征点更加显著，筛出同一区域内冗余的高分特征点，只保留最显著的特征点。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soft_nms_3d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9940" y="1551305"/>
            <a:ext cx="991743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def soft_nms_3d(scale_logits, ksize, com_strength=1.0):</a:t>
            </a:r>
            <a:endParaRPr lang="zh-CN" altLang="en-US" sz="1400"/>
          </a:p>
          <a:p>
            <a:r>
              <a:rPr lang="zh-CN" altLang="en-US" sz="1400"/>
              <a:t>    # apply softmax on scalespace logits</a:t>
            </a:r>
            <a:endParaRPr lang="zh-CN" altLang="en-US" sz="1400"/>
          </a:p>
          <a:p>
            <a:r>
              <a:rPr lang="zh-CN" altLang="en-US" sz="1400"/>
              <a:t>    # scale_logits: [B,H,W,S]</a:t>
            </a:r>
            <a:endParaRPr lang="zh-CN" altLang="en-US" sz="1400"/>
          </a:p>
          <a:p>
            <a:r>
              <a:rPr lang="zh-CN" altLang="en-US" sz="1400"/>
              <a:t>    num_scales = scale_logits.get_shape().as_list()[-1]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scale_logits_d = tf.transpose(scale_logits[...,None], [0,3,1,2,4]) # [B,S,H,W,1] in order to apply pool3d</a:t>
            </a:r>
            <a:endParaRPr lang="zh-CN" altLang="en-US" sz="1400"/>
          </a:p>
          <a:p>
            <a:r>
              <a:rPr lang="zh-CN" altLang="en-US" sz="1400"/>
              <a:t>    max_maps = tf.nn.max_pool3d(scale_logits_d, [1,num_scales,ksize,ksize,1], [1,num_scales,1,1,1], padding='SAME')</a:t>
            </a:r>
            <a:endParaRPr lang="zh-CN" altLang="en-US" sz="1400"/>
          </a:p>
          <a:p>
            <a:r>
              <a:rPr lang="zh-CN" altLang="en-US" sz="1400"/>
              <a:t>    max_maps = tf.transpose(max_maps[...,0], [0,2,3,1]) # [B,H,W,S]</a:t>
            </a:r>
            <a:endParaRPr lang="zh-CN" altLang="en-US" sz="1400"/>
          </a:p>
          <a:p>
            <a:r>
              <a:rPr lang="zh-CN" altLang="en-US" sz="1400"/>
              <a:t>    exp_maps = tf.exp(com_strength * (scale_logits-max_maps))</a:t>
            </a:r>
            <a:endParaRPr lang="zh-CN" altLang="en-US" sz="1400"/>
          </a:p>
          <a:p>
            <a:r>
              <a:rPr lang="zh-CN" altLang="en-US" sz="1400"/>
              <a:t>    exp_maps_d = tf.transpose(exp_maps[...,None], [0,3,1,2,4]) # [B,S,H,W,1]</a:t>
            </a:r>
            <a:endParaRPr lang="zh-CN" altLang="en-US" sz="1400"/>
          </a:p>
          <a:p>
            <a:r>
              <a:rPr lang="zh-CN" altLang="en-US" sz="1400"/>
              <a:t>    sum_filter = tf.constant(np.ones((num_scales, ksize, ksize, 1, 1)), dtype=tf.float32)</a:t>
            </a:r>
            <a:endParaRPr lang="zh-CN" altLang="en-US" sz="1400"/>
          </a:p>
          <a:p>
            <a:r>
              <a:rPr lang="zh-CN" altLang="en-US" sz="1400"/>
              <a:t>    sum_ex = tf.nn.conv3d(exp_maps_d, sum_filter, [1,num_scales,1,1,1], padding='SAME')</a:t>
            </a:r>
            <a:endParaRPr lang="zh-CN" altLang="en-US" sz="1400"/>
          </a:p>
          <a:p>
            <a:r>
              <a:rPr lang="zh-CN" altLang="en-US" sz="1400"/>
              <a:t>    sum_ex = tf.transpose(sum_ex[...,0], [0,2,3,1]) # [B,H,W,S]</a:t>
            </a:r>
            <a:endParaRPr lang="zh-CN" altLang="en-US" sz="1400"/>
          </a:p>
          <a:p>
            <a:r>
              <a:rPr lang="zh-CN" altLang="en-US" sz="1400"/>
              <a:t>    probs = exp_maps / (sum_ex + 1e-6)    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return probs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789940" y="5089525"/>
            <a:ext cx="88087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为了能够训练，这一层使用了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来实现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SoftMax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操作，这样操作就可导了。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/>
              <a:t>max_pool3d-&gt;exp-&gt;conv3d</a:t>
            </a:r>
            <a:endParaRPr lang="en-US" altLang="zh-CN"/>
          </a:p>
          <a:p>
            <a:r>
              <a:rPr lang="en-US" altLang="zh-CN"/>
              <a:t>3d</a:t>
            </a:r>
            <a:r>
              <a:rPr lang="zh-CN" altLang="en-US"/>
              <a:t>操作是为了在尺度方向也进行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065" y="948690"/>
            <a:ext cx="9967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  <a:cs typeface="Times New Roman" panose="02020603050405020304" charset="0"/>
                <a:sym typeface="+mn-ea"/>
              </a:rPr>
              <a:t>soft_max_and_argmax_1d</a:t>
            </a:r>
            <a:endParaRPr lang="zh-CN" altLang="en-US" sz="2800">
              <a:latin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595" y="1724660"/>
            <a:ext cx="1156081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def soft_max_and_argmax_1d(inputs, axis=-1, inputs_index=None, keep_dims=False, com_strength1=250.0, com_strength2=250.0):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# Safe softmax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inputs_exp1 = tf.exp(com_strength1*(inputs - tf.reduce_max(inputs, axis=axis, keep_dims=True)))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inputs_softmax1 = inputs_exp1 / (tf.reduce_sum(inputs_exp1, axis=axis, keep_dims=True) + 1e-8)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inputs_exp2 = tf.exp(com_strength2*(inputs - tf.reduce_max(inputs, axis=axis, keep_dims=True)))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inputs_softmax2 = inputs_exp2 / (tf.reduce_sum(inputs_exp2, axis=axis, keep_dims=True) + 1e-8)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inputs_max = tf.reduce_sum(inputs * inputs_softmax1, axis=axis, keep_dims=keep_dims)</a:t>
            </a:r>
            <a:endParaRPr lang="zh-CN" altLang="en-US" sz="1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inputs_index_shp = [1,]*len(inputs.get_shape())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inputs_index_shp[axis] = -1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if inputs_index is None: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inputs_index = tf.range(inputs.get_shape().as_list()[axis], dtype=inputs.dtype) # use 0,1,2,..,inputs.shape[axis]-1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inputs_index = tf.reshape(inputs_index, inputs_index_shp)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inputs_amax = tf.reduce_sum(inputs_index * inputs_softmax2, axis=axis, keep_dims=keep_dims)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return inputs_max, inputs_amax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03160" y="3295650"/>
          <a:ext cx="4207510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536700" imgH="381000" progId="Equation.KSEE3">
                  <p:embed/>
                </p:oleObj>
              </mc:Choice>
              <mc:Fallback>
                <p:oleObj name="" r:id="rId2" imgW="1536700" imgH="38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03160" y="3295650"/>
                        <a:ext cx="4207510" cy="104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21405" y="2168525"/>
            <a:ext cx="1557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?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090" y="4704715"/>
            <a:ext cx="4132580" cy="8813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065" y="948690"/>
            <a:ext cx="9967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  <a:cs typeface="Times New Roman" panose="02020603050405020304" charset="0"/>
                <a:sym typeface="+mn-ea"/>
              </a:rPr>
              <a:t>soft_max_and_argmax_1d</a:t>
            </a:r>
            <a:endParaRPr lang="zh-CN" altLang="en-US" sz="2800">
              <a:latin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595" y="1724660"/>
            <a:ext cx="1156081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这个函数目的是什么？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Scale_heatmap(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多尺度热力图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Output: max_heatmap+max_scale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将尺度通道整合在一起，直接得到的是一张地图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softargmax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的作用就是要找到每一点的尺度到底是多少，之前不是我们整了一个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个尺度的金字塔么，现在我们得确定某一点他到底在哪个尺度上最显著，所以他先用一个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softmax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得到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heatmap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上的值，这样做的结果就是说只想要最显著的尺度然后其他的都抑制到最小，当然有时确实不是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，然后将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scale_factor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成上去，这样就能得到比较灵活的尺度信息，不是原来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层那么生硬。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soft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就是想要训练，要不然其实直接用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max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argmax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也能得到相同结果。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595" y="4507230"/>
            <a:ext cx="11560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heatmap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上的值其实是代表那一点的显著性概率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2.3 Mask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075" y="1551305"/>
            <a:ext cx="99675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生成各种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mask(heatmap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尺寸上都是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1)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主要是有这几种：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	1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各种前面卷积网络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padding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map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边缘部分要去掉，应当是为了让结果更高，毕竟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padding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了一大圈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对原始图片肯定有不好影响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	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为了提取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patch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所以也要去掉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map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边缘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	3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为了提高鲁棒性根据深度图要去掉看不到深度的地方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8240" y="4407535"/>
            <a:ext cx="8498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eof_masks_pad = end_of_frame_masks(height, width, det_endpoints['pad_size'])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98240" y="4775835"/>
            <a:ext cx="8858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eof_masks_crop = end_of_frame_masks(height, width, config.crop_radius)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98240" y="5144135"/>
            <a:ext cx="8858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eof_masks_crop = end_of_frame_masks(height, width, config.crop_radius)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2.3 Extract Keypoints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075" y="1551305"/>
            <a:ext cx="9967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Input:final scale-space score map -- 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Output:K points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0670" y="3133090"/>
            <a:ext cx="5625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首先对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做一个非极大值抑制，在这个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nms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中生成的是一个除了极大值其他地方都是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map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用的方法是将一个比较大的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padding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地图进行滑动，这样只会取得窗口大小的极大值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94985" y="2107565"/>
            <a:ext cx="73317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def non_max_suppression(inputs, thresh=0.0, ksize=3, dtype=tf.float32, name='NMS'):</a:t>
            </a:r>
            <a:endParaRPr lang="zh-CN" altLang="en-US" sz="1200"/>
          </a:p>
          <a:p>
            <a:r>
              <a:rPr lang="en-US" altLang="zh-CN" sz="1200"/>
              <a:t>	……</a:t>
            </a:r>
            <a:endParaRPr lang="zh-CN" altLang="en-US" sz="1200"/>
          </a:p>
          <a:p>
            <a:r>
              <a:rPr lang="zh-CN" altLang="en-US" sz="1200"/>
              <a:t>        hk = ksize // 2</a:t>
            </a:r>
            <a:endParaRPr lang="zh-CN" altLang="en-US" sz="1200"/>
          </a:p>
          <a:p>
            <a:r>
              <a:rPr lang="zh-CN" altLang="en-US" sz="1200"/>
              <a:t>        zeros = tf.zeros_like(inputs)</a:t>
            </a:r>
            <a:endParaRPr lang="zh-CN" altLang="en-US" sz="1200"/>
          </a:p>
          <a:p>
            <a:r>
              <a:rPr lang="zh-CN" altLang="en-US" sz="1200"/>
              <a:t>        works = tf.where(tf.less(inputs, thresh), zeros, inputs)</a:t>
            </a:r>
            <a:endParaRPr lang="zh-CN" altLang="en-US" sz="1200"/>
          </a:p>
          <a:p>
            <a:r>
              <a:rPr lang="zh-CN" altLang="en-US" sz="1200"/>
              <a:t>        works_pad = tf.pad(works, [[0,0], [2*hk,2*hk], [2*hk,2*hk], [0,0]], mode='CONSTANT')</a:t>
            </a:r>
            <a:endParaRPr lang="zh-CN" altLang="en-US" sz="1200"/>
          </a:p>
          <a:p>
            <a:r>
              <a:rPr lang="zh-CN" altLang="en-US" sz="1200"/>
              <a:t>        map_augs = []</a:t>
            </a:r>
            <a:endParaRPr lang="zh-CN" altLang="en-US" sz="1200"/>
          </a:p>
          <a:p>
            <a:r>
              <a:rPr lang="zh-CN" altLang="en-US" sz="1200"/>
              <a:t>        for i in range(ksize):</a:t>
            </a:r>
            <a:endParaRPr lang="zh-CN" altLang="en-US" sz="1200"/>
          </a:p>
          <a:p>
            <a:r>
              <a:rPr lang="zh-CN" altLang="en-US" sz="1200"/>
              <a:t>            for j in range(ksize):</a:t>
            </a:r>
            <a:endParaRPr lang="zh-CN" altLang="en-US" sz="1200"/>
          </a:p>
          <a:p>
            <a:r>
              <a:rPr lang="zh-CN" altLang="en-US" sz="1200"/>
              <a:t>                curr_in = tf.slice(works_pad, [0, i, j, 0], [-1, height+2*hk, width+2*hk, -1])</a:t>
            </a:r>
            <a:endParaRPr lang="zh-CN" altLang="en-US" sz="1200"/>
          </a:p>
          <a:p>
            <a:r>
              <a:rPr lang="zh-CN" altLang="en-US" sz="1200"/>
              <a:t>                map_augs.append(curr_in)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   num_map = len(map_augs) # ksize*ksize</a:t>
            </a:r>
            <a:endParaRPr lang="zh-CN" altLang="en-US" sz="1200"/>
          </a:p>
          <a:p>
            <a:r>
              <a:rPr lang="zh-CN" altLang="en-US" sz="1200"/>
              <a:t>        center_map = map_augs[num_map//2]</a:t>
            </a:r>
            <a:endParaRPr lang="zh-CN" altLang="en-US" sz="1200"/>
          </a:p>
          <a:p>
            <a:r>
              <a:rPr lang="zh-CN" altLang="en-US" sz="1200"/>
              <a:t>        peak_mask = tf.greater(center_map, map_augs[0])</a:t>
            </a:r>
            <a:endParaRPr lang="zh-CN" altLang="en-US" sz="1200"/>
          </a:p>
          <a:p>
            <a:r>
              <a:rPr lang="zh-CN" altLang="en-US" sz="1200"/>
              <a:t>        for n in range(1, num_map):</a:t>
            </a:r>
            <a:endParaRPr lang="zh-CN" altLang="en-US" sz="1200"/>
          </a:p>
          <a:p>
            <a:r>
              <a:rPr lang="zh-CN" altLang="en-US" sz="1200"/>
              <a:t>            if n == num_map // 2:</a:t>
            </a:r>
            <a:endParaRPr lang="zh-CN" altLang="en-US" sz="1200"/>
          </a:p>
          <a:p>
            <a:r>
              <a:rPr lang="zh-CN" altLang="en-US" sz="1200"/>
              <a:t>                continue</a:t>
            </a:r>
            <a:endParaRPr lang="zh-CN" altLang="en-US" sz="1200"/>
          </a:p>
          <a:p>
            <a:r>
              <a:rPr lang="zh-CN" altLang="en-US" sz="1200"/>
              <a:t>            peak_mask = tf.logical_and(peak_mask, tf.greater(center_map, map_augs[n]))</a:t>
            </a:r>
            <a:endParaRPr lang="zh-CN" altLang="en-US" sz="1200"/>
          </a:p>
          <a:p>
            <a:r>
              <a:rPr lang="zh-CN" altLang="en-US" sz="1200"/>
              <a:t>        peak_mask = tf.slice(peak_mask, [0,hk,hk,0],[-1,height,width,-1])</a:t>
            </a:r>
            <a:endParaRPr lang="zh-CN" altLang="en-US" sz="1200"/>
          </a:p>
          <a:p>
            <a:r>
              <a:rPr lang="zh-CN" altLang="en-US" sz="1200"/>
              <a:t>        if dtype != tf.bool:</a:t>
            </a:r>
            <a:endParaRPr lang="zh-CN" altLang="en-US" sz="1200"/>
          </a:p>
          <a:p>
            <a:r>
              <a:rPr lang="zh-CN" altLang="en-US" sz="1200"/>
              <a:t>            peak_mask = tf.cast(peak_mask, dtype=dtype)</a:t>
            </a:r>
            <a:endParaRPr lang="zh-CN" altLang="en-US" sz="1200"/>
          </a:p>
          <a:p>
            <a:r>
              <a:rPr lang="zh-CN" altLang="en-US" sz="1200"/>
              <a:t>        peak_mask.set_shape(inputs.shape) # keep shape information</a:t>
            </a:r>
            <a:endParaRPr lang="zh-CN" altLang="en-US" sz="1200"/>
          </a:p>
          <a:p>
            <a:r>
              <a:rPr lang="zh-CN" altLang="en-US" sz="1200"/>
              <a:t>        return peak_mask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2.4 Local soft-argmax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075" y="1551305"/>
            <a:ext cx="9967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Input:masked final scale-space score map -- S`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Output:K keypoints with sub-pixel accuracy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7075" y="2633980"/>
            <a:ext cx="9967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使用二维的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soft-argmax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对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map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来进行抑制，得到的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dxdy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就是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sub-pixel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精度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7075" y="3106420"/>
            <a:ext cx="10386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文中使用</a:t>
            </a:r>
            <a:r>
              <a:rPr lang="zh-CN" altLang="en-US"/>
              <a:t>预测热点图的方法预测x和y的坐标值，热点图可以理解为概率响应图，通过求热点图最大值所在位置坐标，就可以得到该关键点的位置坐标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0680" y="3751580"/>
            <a:ext cx="121119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keypoint refinement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Use transformer crop to get the patches for refining keypoints to a certain size.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kp_local_max_scores = transformer_crop(max_heatmaps, config.kp_loc_size, batch_inds, kpts, 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                            kpts_scale=kpts_scale) # omit orientation [N, loc_size, loc_size, 1]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Now do a 2d softargmax. I set `do_softmax=True` since the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`max_heatmap` is generated by doing softmax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individually. However, you might want to see if which works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better.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dxdy = soft_argmax_2d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(kp_local_max_scores, config.kp_loc_size, do_softmax=config.do_softmax_kp_refine, com_strength=config.kp_com_strength) # [N,2]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tf.summary.histogram('dxdy', dxdy)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# Now add this to the current kpts, so that we can be happy!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    kpts = tf.to_float(kpts) + dxdy * kpts_scale[:, None] * config.kp_loc_size / 2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流程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5935" y="1029335"/>
            <a:ext cx="11059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t>建立Siamese网络</a:t>
            </a:r>
            <a:r>
              <a:rPr lang="zh-CN"/>
              <a:t>；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训练描述符</a:t>
            </a:r>
            <a:r>
              <a:rPr lang="zh-CN"/>
              <a:t>；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训练方向估计</a:t>
            </a:r>
            <a:r>
              <a:rPr lang="zh-CN"/>
              <a:t>；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训练特征点检测；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</a:p>
          <a:p>
            <a:pPr indent="0">
              <a:buFont typeface="Arial" panose="020B0604020202020204" pitchFamily="34" charset="0"/>
              <a:buNone/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3348355" y="2782570"/>
            <a:ext cx="75311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with tf.variable_scope("conv-ghh-1"):</a:t>
            </a:r>
            <a:endParaRPr lang="zh-CN" altLang="en-US"/>
          </a:p>
          <a:p>
            <a:r>
              <a:rPr lang="zh-CN" altLang="en-US"/>
              <a:t>        nu = 1</a:t>
            </a:r>
            <a:endParaRPr lang="zh-CN" altLang="en-US"/>
          </a:p>
          <a:p>
            <a:r>
              <a:rPr lang="zh-CN" altLang="en-US"/>
              <a:t>        ns = 4</a:t>
            </a:r>
            <a:endParaRPr lang="zh-CN" altLang="en-US"/>
          </a:p>
          <a:p>
            <a:r>
              <a:rPr lang="zh-CN" altLang="en-US"/>
              <a:t>        nm = 4</a:t>
            </a:r>
            <a:endParaRPr lang="zh-CN" altLang="en-US"/>
          </a:p>
          <a:p>
            <a:r>
              <a:rPr lang="zh-CN" altLang="en-US"/>
              <a:t>        cur_in = conv_2d(</a:t>
            </a:r>
            <a:endParaRPr lang="zh-CN" altLang="en-US"/>
          </a:p>
          <a:p>
            <a:r>
              <a:rPr lang="zh-CN" altLang="en-US"/>
              <a:t>            cur_in, config.kp_filter_size, nu * ns * nm, 1, "VALID")</a:t>
            </a:r>
            <a:endParaRPr lang="zh-CN" altLang="en-US"/>
          </a:p>
          <a:p>
            <a:r>
              <a:rPr lang="zh-CN" altLang="en-US"/>
              <a:t>        # Disable batch norm: does not make sense for testing</a:t>
            </a:r>
            <a:endParaRPr lang="zh-CN" altLang="en-US"/>
          </a:p>
          <a:p>
            <a:r>
              <a:rPr lang="zh-CN" altLang="en-US"/>
              <a:t>        # as we run on the whole image rather than a collection of patches</a:t>
            </a:r>
            <a:endParaRPr lang="zh-CN" altLang="en-US"/>
          </a:p>
          <a:p>
            <a:r>
              <a:rPr lang="zh-CN" altLang="en-US"/>
              <a:t>        # if config.use_batch_norm:</a:t>
            </a:r>
            <a:endParaRPr lang="zh-CN" altLang="en-US"/>
          </a:p>
          <a:p>
            <a:r>
              <a:rPr lang="zh-CN" altLang="en-US"/>
              <a:t>        #     cur_in = batch_norm(cur_in, training=is_training)</a:t>
            </a:r>
            <a:endParaRPr lang="zh-CN" altLang="en-US"/>
          </a:p>
          <a:p>
            <a:r>
              <a:rPr lang="zh-CN" altLang="en-US"/>
              <a:t>        cur_in = ghh(cur_in, ns, nm)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2.4 Orientation estimaton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075" y="1551305"/>
            <a:ext cx="99675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就是在建立网络时候在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feature map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后面加了一个输出为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通道的卷积层，两个通道就代表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sin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cos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为了让点代表真实角度，有加了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正则化，这样就强制平方和为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7075" y="3569970"/>
            <a:ext cx="88093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ori_maps = conv2d_custom(curr_in, 2,</a:t>
            </a:r>
            <a:endParaRPr lang="zh-CN" altLang="en-US"/>
          </a:p>
          <a:p>
            <a:r>
              <a:rPr lang="zh-CN" altLang="en-US"/>
              <a:t>                    kernel_size=ori_conv_ksize, scope='ori_conv',</a:t>
            </a:r>
            <a:endParaRPr lang="zh-CN" altLang="en-US"/>
          </a:p>
          <a:p>
            <a:r>
              <a:rPr lang="zh-CN" altLang="en-US"/>
              <a:t>                    W_initializer=ori_W_init,</a:t>
            </a:r>
            <a:endParaRPr lang="zh-CN" altLang="en-US"/>
          </a:p>
          <a:p>
            <a:r>
              <a:rPr lang="zh-CN" altLang="en-US"/>
              <a:t>                    b_initializer=ori_b_init)</a:t>
            </a:r>
            <a:endParaRPr lang="zh-CN" altLang="en-US"/>
          </a:p>
          <a:p>
            <a:r>
              <a:rPr lang="zh-CN" altLang="en-US"/>
              <a:t>ori_maps = tf.nn.l2_normalize(ori_maps, dim=-1)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Descriptor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0680" y="10293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2.4 Orientation estimaton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075" y="1551305"/>
            <a:ext cx="9967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使用双线性插值可以使得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patch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可微，主要原因应该是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detector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训练也需要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descriptor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才行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nn (1)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12" t="33753" r="12941" b="25308"/>
          <a:stretch>
            <a:fillRect/>
          </a:stretch>
        </p:blipFill>
        <p:spPr>
          <a:xfrm>
            <a:off x="1287145" y="3393440"/>
            <a:ext cx="8181975" cy="2851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7075" y="5291455"/>
            <a:ext cx="9967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最后还要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L2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正则化一下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——Image-level loss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845" y="1858010"/>
          <a:ext cx="5228590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77365" imgH="254000" progId="Equation.KSEE3">
                  <p:embed/>
                </p:oleObj>
              </mc:Choice>
              <mc:Fallback>
                <p:oleObj name="" r:id="rId2" imgW="17773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7845" y="1858010"/>
                        <a:ext cx="5228590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0350" y="1489710"/>
            <a:ext cx="823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:  ScoreMaps + depth maps + camera intrinsics + extrinsics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60350" y="1029335"/>
            <a:ext cx="996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用这个来训练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detector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知道在哪里生成高的得分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0350" y="1858010"/>
            <a:ext cx="240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 :  Loss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573270" y="2725420"/>
            <a:ext cx="660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 -- SE(3) </a:t>
            </a:r>
            <a:r>
              <a:rPr lang="zh-CN" altLang="en-US"/>
              <a:t>将</a:t>
            </a:r>
            <a:r>
              <a:rPr lang="en-US" altLang="zh-CN"/>
              <a:t>score map</a:t>
            </a:r>
            <a:r>
              <a:rPr lang="zh-CN" altLang="en-US"/>
              <a:t>坐标转换成另一个视角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73270" y="3093720"/>
            <a:ext cx="624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 -- </a:t>
            </a:r>
            <a:r>
              <a:rPr lang="zh-CN" altLang="en-US"/>
              <a:t>指定为</a:t>
            </a:r>
            <a:r>
              <a:rPr lang="en-US" altLang="zh-CN"/>
              <a:t>0.5</a:t>
            </a:r>
            <a:r>
              <a:rPr lang="zh-CN" altLang="en-US"/>
              <a:t>的高斯滤波并包含其他一些清洗</a:t>
            </a:r>
            <a:r>
              <a:rPr lang="zh-CN" altLang="en-US"/>
              <a:t>操作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2860" y="4173855"/>
            <a:ext cx="12238355" cy="1684020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 rot="19440000">
            <a:off x="4222750" y="2647950"/>
            <a:ext cx="309880" cy="1766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——Image-level loss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070" y="1029335"/>
          <a:ext cx="17970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405765" imgH="241300" progId="Equation.KSEE3">
                  <p:embed/>
                </p:oleObj>
              </mc:Choice>
              <mc:Fallback>
                <p:oleObj name="" r:id="rId2" imgW="4057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3070" y="1029335"/>
                        <a:ext cx="179705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346575" y="1365250"/>
            <a:ext cx="70910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inverse_warp_view_2_to_1</a:t>
            </a:r>
            <a:endParaRPr lang="zh-CN" altLang="en-US" sz="2000"/>
          </a:p>
          <a:p>
            <a:r>
              <a:rPr lang="zh-CN" altLang="en-US" sz="2000"/>
              <a:t>(heatmaps2, depths2, depths1, c2Tc1s, K1, K2, inv_thetas1, thetas2, depth_thresh=0.5, get_warped_depth=False)</a:t>
            </a:r>
            <a:endParaRPr lang="zh-CN" altLang="en-US" sz="2000"/>
          </a:p>
        </p:txBody>
      </p:sp>
      <p:sp>
        <p:nvSpPr>
          <p:cNvPr id="16" name="右箭头 15"/>
          <p:cNvSpPr/>
          <p:nvPr/>
        </p:nvSpPr>
        <p:spPr>
          <a:xfrm>
            <a:off x="2291715" y="1450340"/>
            <a:ext cx="1876425" cy="229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88300" y="1280795"/>
            <a:ext cx="9842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c2</a:t>
            </a:r>
            <a:r>
              <a:rPr lang="zh-CN" altLang="en-US" sz="1400">
                <a:solidFill>
                  <a:srgbClr val="FF0000"/>
                </a:solidFill>
              </a:rPr>
              <a:t>到</a:t>
            </a:r>
            <a:r>
              <a:rPr lang="en-US" altLang="zh-CN" sz="1400">
                <a:solidFill>
                  <a:srgbClr val="FF0000"/>
                </a:solidFill>
              </a:rPr>
              <a:t>c1</a:t>
            </a:r>
            <a:r>
              <a:rPr lang="zh-CN" altLang="en-US" sz="1400">
                <a:solidFill>
                  <a:srgbClr val="FF0000"/>
                </a:solidFill>
              </a:rPr>
              <a:t>相机变换矩阵</a:t>
            </a:r>
            <a:r>
              <a:rPr lang="en-US" altLang="zh-CN" sz="1400">
                <a:solidFill>
                  <a:srgbClr val="FF0000"/>
                </a:solidFill>
              </a:rPr>
              <a:t>4*4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42400" y="1560195"/>
            <a:ext cx="7143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内参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958070" y="1679575"/>
            <a:ext cx="11334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平面内转换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7515" y="2636520"/>
            <a:ext cx="70910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通过</a:t>
            </a:r>
            <a:r>
              <a:rPr lang="en-US" altLang="zh-CN" sz="2000"/>
              <a:t>SE(3)</a:t>
            </a:r>
            <a:r>
              <a:rPr lang="zh-CN" altLang="en-US" sz="2000"/>
              <a:t>转换了</a:t>
            </a:r>
            <a:r>
              <a:rPr lang="en-US" altLang="zh-CN" sz="2000"/>
              <a:t>map</a:t>
            </a:r>
            <a:r>
              <a:rPr lang="zh-CN" altLang="en-US" sz="2000"/>
              <a:t>，还用</a:t>
            </a:r>
            <a:r>
              <a:rPr lang="en-US" altLang="zh-CN" sz="2000"/>
              <a:t>depth</a:t>
            </a:r>
            <a:r>
              <a:rPr lang="zh-CN" altLang="en-US" sz="2000"/>
              <a:t>形成了一个</a:t>
            </a:r>
            <a:r>
              <a:rPr lang="en-US" altLang="zh-CN" sz="2000"/>
              <a:t>mask</a:t>
            </a:r>
            <a:r>
              <a:rPr lang="zh-CN" altLang="en-US" sz="2000"/>
              <a:t>遮去小于</a:t>
            </a:r>
            <a:r>
              <a:rPr lang="en-US" altLang="zh-CN" sz="2000"/>
              <a:t>depth_thresh</a:t>
            </a:r>
            <a:r>
              <a:rPr lang="zh-CN" altLang="en-US" sz="2000"/>
              <a:t>的地方</a:t>
            </a:r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3997325" y="3170555"/>
            <a:ext cx="79603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nonocc_masks = tf.cast(tf.less(tf.squared_difference(depths1w, depths1), depth_thresh**2), tf.float32)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94485" y="4271010"/>
            <a:ext cx="70910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返回变换好的</a:t>
            </a:r>
            <a:r>
              <a:rPr lang="en-US" altLang="zh-CN" sz="2000"/>
              <a:t>heatmap</a:t>
            </a:r>
            <a:r>
              <a:rPr lang="zh-CN" altLang="en-US" sz="2000"/>
              <a:t>以及</a:t>
            </a:r>
            <a:r>
              <a:rPr lang="en-US" altLang="zh-CN" sz="2000"/>
              <a:t>mask</a:t>
            </a:r>
            <a:endParaRPr lang="en-US" altLang="zh-CN" sz="2000"/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——Image-level loss</a:t>
            </a:r>
            <a:endParaRPr lang="en-US" altLang="zh-CN" sz="3600">
              <a:latin typeface="+mn-ea"/>
              <a:ea typeface="+mn-ea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680970" y="1450340"/>
            <a:ext cx="1487170" cy="229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000" y="1134110"/>
          <a:ext cx="2174875" cy="86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609600" imgH="241300" progId="Equation.KSEE3">
                  <p:embed/>
                </p:oleObj>
              </mc:Choice>
              <mc:Fallback>
                <p:oleObj name="" r:id="rId2" imgW="609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" y="1134110"/>
                        <a:ext cx="2174875" cy="86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78780" y="2543175"/>
            <a:ext cx="6362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psf = tf.constant(get_</a:t>
            </a:r>
            <a:r>
              <a:rPr lang="zh-CN" altLang="en-US">
                <a:solidFill>
                  <a:srgbClr val="FF0000"/>
                </a:solidFill>
              </a:rPr>
              <a:t>gauss_filter</a:t>
            </a:r>
            <a:r>
              <a:rPr lang="zh-CN" altLang="en-US"/>
              <a:t>_weight(config.hm_ksize, config.hm_sigma)[:,:,None,None], dtype=tf.float32)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77690" y="1242695"/>
            <a:ext cx="7403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gt_heatmaps1 = tf.nn.conv2d(top_k1w, psf, [1,1,1,1], padding='SAME')</a:t>
            </a:r>
            <a:endParaRPr lang="zh-CN" altLang="en-US"/>
          </a:p>
          <a:p>
            <a:r>
              <a:rPr lang="zh-CN" altLang="en-US"/>
              <a:t>gt_heatmaps1 = tf.minimum(gt_heatmaps1, 1.0)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8405495" y="1486535"/>
            <a:ext cx="189230" cy="1188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4000" y="5478780"/>
            <a:ext cx="70910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g</a:t>
            </a:r>
            <a:r>
              <a:rPr lang="zh-CN" altLang="en-US" sz="2000"/>
              <a:t>操作不仅把</a:t>
            </a:r>
            <a:r>
              <a:rPr lang="en-US" altLang="zh-CN" sz="2000"/>
              <a:t>mask</a:t>
            </a:r>
            <a:r>
              <a:rPr lang="zh-CN" altLang="en-US" sz="2000"/>
              <a:t>后的</a:t>
            </a:r>
            <a:r>
              <a:rPr lang="en-US" altLang="zh-CN" sz="2000"/>
              <a:t>map</a:t>
            </a:r>
            <a:r>
              <a:rPr lang="zh-CN" altLang="en-US" sz="2000"/>
              <a:t>用高斯纯净了一下，还进行了压制，将最大值压制在了</a:t>
            </a:r>
            <a:r>
              <a:rPr lang="en-US" altLang="zh-CN" sz="2000"/>
              <a:t>1</a:t>
            </a:r>
            <a:r>
              <a:rPr lang="zh-CN" altLang="en-US" sz="2000"/>
              <a:t>，这样做对于后面训练是有好处的，毕竟要是有地方值太高对其他地方不好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460375" y="2098675"/>
            <a:ext cx="5017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上一步得到的图其实是</a:t>
            </a:r>
            <a:r>
              <a:rPr lang="en-US" altLang="zh-CN"/>
              <a:t>topk_map*heatmap</a:t>
            </a:r>
            <a:endParaRPr lang="en-US" altLang="zh-CN"/>
          </a:p>
          <a:p>
            <a:r>
              <a:rPr lang="zh-CN" altLang="en-US"/>
              <a:t>就是只有想要的特征点的</a:t>
            </a:r>
            <a:r>
              <a:rPr lang="en-US" altLang="zh-CN"/>
              <a:t>score</a:t>
            </a:r>
            <a:r>
              <a:rPr lang="zh-CN" altLang="en-US"/>
              <a:t>存在，其他位置都是</a:t>
            </a:r>
            <a:r>
              <a:rPr lang="en-US" altLang="zh-CN"/>
              <a:t>0</a:t>
            </a:r>
            <a:r>
              <a:rPr lang="zh-CN" altLang="en-US"/>
              <a:t>，然后对这个</a:t>
            </a:r>
            <a:r>
              <a:rPr lang="en-US" altLang="zh-CN"/>
              <a:t>map</a:t>
            </a:r>
            <a:r>
              <a:rPr lang="zh-CN" altLang="en-US"/>
              <a:t>进行了高斯卷积，如同文章说的</a:t>
            </a:r>
            <a:r>
              <a:rPr lang="en-US" altLang="zh-CN"/>
              <a:t>——generate a clean score map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 rot="20760000">
            <a:off x="1557020" y="3414395"/>
            <a:ext cx="1577340" cy="1795780"/>
          </a:xfrm>
          <a:prstGeom prst="parallelogram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rot="20760000">
            <a:off x="4845050" y="3414395"/>
            <a:ext cx="1577340" cy="1795780"/>
          </a:xfrm>
          <a:prstGeom prst="parallelogram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51375" y="3574415"/>
            <a:ext cx="72472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只对</a:t>
            </a:r>
            <a:r>
              <a:rPr lang="en-US" altLang="zh-CN"/>
              <a:t>Ig</a:t>
            </a:r>
            <a:r>
              <a:rPr lang="zh-CN" altLang="en-US"/>
              <a:t>进行各种优化，但是</a:t>
            </a:r>
            <a:r>
              <a:rPr lang="en-US" altLang="zh-CN"/>
              <a:t>Ii</a:t>
            </a:r>
            <a:r>
              <a:rPr lang="zh-CN" altLang="en-US"/>
              <a:t>没有操作，这样计算损失函数没有负影响？</a:t>
            </a:r>
            <a:endParaRPr lang="zh-CN" altLang="en-US"/>
          </a:p>
          <a:p>
            <a:r>
              <a:rPr lang="en-US" altLang="zh-CN"/>
              <a:t>w</a:t>
            </a:r>
            <a:r>
              <a:rPr lang="zh-CN" altLang="en-US"/>
              <a:t>操作就是一个必须的操作，因为不进行变换是没有办法衡量两幅图片的</a:t>
            </a:r>
            <a:endParaRPr lang="zh-CN" altLang="en-US"/>
          </a:p>
          <a:p>
            <a:r>
              <a:rPr lang="en-US" altLang="zh-CN"/>
              <a:t>g</a:t>
            </a:r>
            <a:r>
              <a:rPr lang="zh-CN" altLang="en-US"/>
              <a:t>操作可以让结果更高，因为可以认为目标其实是一个更高的好的结果（</a:t>
            </a:r>
            <a:r>
              <a:rPr lang="en-US" altLang="zh-CN"/>
              <a:t>g</a:t>
            </a:r>
            <a:r>
              <a:rPr lang="zh-CN" altLang="en-US"/>
              <a:t>本质上是上一次迭代的网络）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——Image-level loss</a:t>
            </a:r>
            <a:endParaRPr lang="en-US" altLang="zh-CN" sz="3600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750" y="1539240"/>
            <a:ext cx="450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具体训练过程代码中其实是：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9545" y="1849755"/>
          <a:ext cx="592899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2984500" imgH="431800" progId="Equation.KSEE3">
                  <p:embed/>
                </p:oleObj>
              </mc:Choice>
              <mc:Fallback>
                <p:oleObj name="" r:id="rId2" imgW="2984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9545" y="1849755"/>
                        <a:ext cx="5928995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66750" y="2435225"/>
            <a:ext cx="450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而且还在</a:t>
            </a:r>
            <a:r>
              <a:rPr lang="en-US" altLang="zh-CN"/>
              <a:t>batch</a:t>
            </a:r>
            <a:r>
              <a:rPr lang="zh-CN" altLang="en-US"/>
              <a:t>上求了平均值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6750" y="2914650"/>
            <a:ext cx="11158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分析这样做的原因：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进行</a:t>
            </a:r>
            <a:r>
              <a:rPr lang="en-US" altLang="zh-CN"/>
              <a:t>clean </a:t>
            </a:r>
            <a:r>
              <a:rPr lang="zh-CN" altLang="en-US"/>
              <a:t>步骤原因可能是想强化一下学习的目的，因为我们想学习的是特征点坐标，如果说不进行</a:t>
            </a:r>
            <a:r>
              <a:rPr lang="en-US" altLang="zh-CN"/>
              <a:t>clean</a:t>
            </a:r>
            <a:r>
              <a:rPr lang="zh-CN" altLang="en-US"/>
              <a:t>，在</a:t>
            </a:r>
            <a:r>
              <a:rPr lang="en-US" altLang="zh-CN"/>
              <a:t>L2loss</a:t>
            </a:r>
            <a:r>
              <a:rPr lang="zh-CN" altLang="en-US"/>
              <a:t>时候网络有可能在把不是特征点的地方给加大（最后结果也是</a:t>
            </a:r>
            <a:r>
              <a:rPr lang="en-US" altLang="zh-CN"/>
              <a:t>loss</a:t>
            </a:r>
            <a:r>
              <a:rPr lang="zh-CN" altLang="en-US"/>
              <a:t>减小但这不是我们想要的）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进行处以</a:t>
            </a:r>
            <a:r>
              <a:rPr lang="en-US" altLang="zh-CN"/>
              <a:t>2</a:t>
            </a:r>
            <a:r>
              <a:rPr lang="zh-CN" altLang="en-US"/>
              <a:t>目的就是要相互学习，提高训练效率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6750" y="4204335"/>
            <a:ext cx="108604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</a:t>
            </a:r>
            <a:r>
              <a:rPr lang="en-US" altLang="zh-CN"/>
              <a:t>Loss</a:t>
            </a:r>
            <a:r>
              <a:rPr lang="zh-CN" altLang="en-US"/>
              <a:t>的目的：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就是为了能训练出特征点检测器，而且在输入时候还把</a:t>
            </a:r>
            <a:r>
              <a:rPr lang="en-US" altLang="zh-CN"/>
              <a:t>depth</a:t>
            </a:r>
            <a:r>
              <a:rPr lang="zh-CN" altLang="en-US"/>
              <a:t>输入，把不可能存在的地方给</a:t>
            </a:r>
            <a:r>
              <a:rPr lang="en-US" altLang="zh-CN"/>
              <a:t>pass</a:t>
            </a:r>
            <a:r>
              <a:rPr lang="zh-CN" altLang="en-US"/>
              <a:t>了，</a:t>
            </a:r>
            <a:endParaRPr lang="zh-CN" altLang="en-US"/>
          </a:p>
          <a:p>
            <a:r>
              <a:rPr lang="zh-CN" altLang="en-US"/>
              <a:t>两张图像相互使得</a:t>
            </a:r>
            <a:r>
              <a:rPr lang="en-US" altLang="zh-CN"/>
              <a:t>score map</a:t>
            </a:r>
            <a:r>
              <a:rPr lang="zh-CN" altLang="en-US"/>
              <a:t>相近可能还不足以得到真正的特征点，但是当数据足够多的时候网络就学会在足够鲁棒地地方生成特征点，比如一下不变的角点，而天空等空白区域则没有。</a:t>
            </a:r>
            <a:r>
              <a:rPr lang="en-US" altLang="zh-CN"/>
              <a:t>shi'd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22340" y="826135"/>
            <a:ext cx="64789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l2diff1 = tf.squared_difference(tgt_heatmaps1, gt_heatmaps1)</a:t>
            </a:r>
            <a:endParaRPr lang="zh-CN" altLang="en-US"/>
          </a:p>
          <a:p>
            <a:r>
              <a:rPr lang="zh-CN" altLang="en-US"/>
              <a:t>        loss1 = tf.reduce_mean( tf.reduce_sum(l2diff1 * visible_masks1, axis=axis123) / Nvis1 ) 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——Image-level loss</a:t>
            </a:r>
            <a:endParaRPr lang="en-US" altLang="zh-CN" sz="360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4451350"/>
            <a:ext cx="12057380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3085" y="1120140"/>
            <a:ext cx="110851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l2diff1 = tf.squared_difference(tgt_heatmaps1, gt_heatmaps1)</a:t>
            </a:r>
            <a:endParaRPr lang="zh-CN" altLang="en-US"/>
          </a:p>
          <a:p>
            <a:r>
              <a:rPr lang="zh-CN" altLang="en-US"/>
              <a:t>        loss1 = tf.reduce_mean( tf.reduce_sum(l2diff1 * visible_masks1, axis=axis123) / Nvis1 )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l2diff2 = tf.squared_difference(tgt_heatmaps2, gt_heatmaps2)</a:t>
            </a:r>
            <a:endParaRPr lang="zh-CN" altLang="en-US"/>
          </a:p>
          <a:p>
            <a:r>
              <a:rPr lang="zh-CN" altLang="en-US"/>
              <a:t>        loss2 = tf.reduce_mean( tf.reduce_sum(l2diff2 * visible_masks2, axis=axis123) / Nvis2 )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det_loss = (loss1 + loss2) / 2.0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——Patch-wise loss</a:t>
            </a:r>
            <a:endParaRPr lang="en-US" altLang="zh-CN" sz="3600"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0225" y="5385435"/>
            <a:ext cx="10812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Patch-wise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为了训练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detector warp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的顺序相反是把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Ii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patch warp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到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Ii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上来对比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des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，因为这样才能让得到的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loss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反向流到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det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中去改进。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6790" y="1527175"/>
          <a:ext cx="5026025" cy="95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1866900" imgH="355600" progId="Equation.KSEE3">
                  <p:embed/>
                </p:oleObj>
              </mc:Choice>
              <mc:Fallback>
                <p:oleObj name="" r:id="rId2" imgW="18669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6790" y="1527175"/>
                        <a:ext cx="5026025" cy="95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12800" y="1029335"/>
            <a:ext cx="10083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：将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个特征点以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scale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ori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的信息提出的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patch(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原始图片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800" y="1527175"/>
            <a:ext cx="1443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8910" y="2411730"/>
            <a:ext cx="8094980" cy="2713990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695825" y="2411730"/>
            <a:ext cx="4052570" cy="10388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——Patch-wise loss</a:t>
            </a:r>
            <a:endParaRPr lang="en-US" altLang="zh-CN" sz="360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365" y="2023110"/>
            <a:ext cx="863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zh-CN" altLang="en-US"/>
              <a:t>是特征值网络从</a:t>
            </a:r>
            <a:r>
              <a:rPr lang="en-US" altLang="zh-CN"/>
              <a:t>patch</a:t>
            </a:r>
            <a:r>
              <a:rPr lang="zh-CN" altLang="en-US"/>
              <a:t>中提取的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1029335"/>
          <a:ext cx="5624830" cy="107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1866900" imgH="355600" progId="Equation.KSEE3">
                  <p:embed/>
                </p:oleObj>
              </mc:Choice>
              <mc:Fallback>
                <p:oleObj name="" r:id="rId2" imgW="18669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7365" y="1029335"/>
                        <a:ext cx="5624830" cy="1071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7365" y="2391410"/>
            <a:ext cx="863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</a:t>
            </a:r>
            <a:r>
              <a:rPr lang="zh-CN" altLang="en-US"/>
              <a:t>的目的主要也是为了训练特征点尺度、角度去做匹配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7365" y="2759710"/>
            <a:ext cx="8632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因为其实这里关于特征点位置信息已经没法流回去了，而又没有流到</a:t>
            </a:r>
            <a:r>
              <a:rPr lang="en-US" altLang="zh-CN"/>
              <a:t>descriptor</a:t>
            </a:r>
            <a:r>
              <a:rPr lang="zh-CN" altLang="en-US"/>
              <a:t>网络中，这样做的目的应该是让得到的</a:t>
            </a:r>
            <a:r>
              <a:rPr lang="en-US" altLang="zh-CN"/>
              <a:t>patch</a:t>
            </a:r>
            <a:r>
              <a:rPr lang="zh-CN" altLang="en-US"/>
              <a:t>大小方向信息更加适合。有点像是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24280" y="3498850"/>
            <a:ext cx="5711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Siamese网络   孪生神经网络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125" y="4048125"/>
            <a:ext cx="6667500" cy="2583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5430" y="4048125"/>
            <a:ext cx="2675255" cy="25323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00085" y="137795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desc_pair_loss = tf.reduce_mean(d_pos)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40395" y="1524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d_pos = tf.reduce_sum(tf.square(desc_feats1-desc_feats1_pos), axis=1) # [B*K,]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——Patch-wise loss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775" y="1029335"/>
          <a:ext cx="977900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3505200" imgH="355600" progId="Equation.KSEE3">
                  <p:embed/>
                </p:oleObj>
              </mc:Choice>
              <mc:Fallback>
                <p:oleObj name="" r:id="rId2" imgW="35052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8775" y="1029335"/>
                        <a:ext cx="9779000" cy="99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68680" y="2776855"/>
            <a:ext cx="11085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ori_loss1 = tf.squared_difference(ori_maps1, ori_maps1w)</a:t>
            </a:r>
            <a:endParaRPr lang="zh-CN" altLang="en-US"/>
          </a:p>
          <a:p>
            <a:r>
              <a:rPr lang="zh-CN" altLang="en-US"/>
              <a:t>ori_loss1 = tf.reduce_mean( tf.reduce_sum(ori_loss1 * visible_masks1, axis=axis123) / Nvis1 ) </a:t>
            </a:r>
            <a:endParaRPr lang="zh-CN" altLang="en-US"/>
          </a:p>
          <a:p>
            <a:r>
              <a:rPr lang="zh-CN" altLang="en-US"/>
              <a:t>ori_loss2 = tf.squared_difference(ori_maps2, ori_maps2w)</a:t>
            </a:r>
            <a:endParaRPr lang="zh-CN" altLang="en-US"/>
          </a:p>
          <a:p>
            <a:r>
              <a:rPr lang="zh-CN" altLang="en-US"/>
              <a:t>ori_loss2 = tf.reduce_mean( tf.reduce_sum(ori_loss2 * visible_masks2, axis=axis123) / Nvis2 ) </a:t>
            </a:r>
            <a:endParaRPr lang="zh-CN" altLang="en-US"/>
          </a:p>
          <a:p>
            <a:r>
              <a:rPr lang="zh-CN" altLang="en-US"/>
              <a:t>ori_loss = (ori_loss1 + ori_loss2) * 0.5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8680" y="4431665"/>
            <a:ext cx="110851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scale_loss1 = tf.squared_difference(tf.log(scale_maps1), tf.log(scale_maps1w))</a:t>
            </a:r>
            <a:endParaRPr lang="zh-CN" altLang="en-US"/>
          </a:p>
          <a:p>
            <a:r>
              <a:rPr lang="zh-CN" altLang="en-US"/>
              <a:t>max_scale_loss1 = tf.reduce_max(scale_loss1)</a:t>
            </a:r>
            <a:endParaRPr lang="zh-CN" altLang="en-US"/>
          </a:p>
          <a:p>
            <a:r>
              <a:rPr lang="zh-CN" altLang="en-US"/>
              <a:t>scale_loss1 = tf.reduce_mean(tf.reduce_sum(scale_loss1 * visible_masks1, axis=axis123) / Nvis1)</a:t>
            </a:r>
            <a:endParaRPr lang="zh-CN" altLang="en-US"/>
          </a:p>
          <a:p>
            <a:r>
              <a:rPr lang="zh-CN" altLang="en-US"/>
              <a:t>scale_loss2 = tf.squared_difference(tf.log(scale_maps2), tf.log(scale_maps2w))</a:t>
            </a:r>
            <a:endParaRPr lang="zh-CN" altLang="en-US"/>
          </a:p>
          <a:p>
            <a:r>
              <a:rPr lang="zh-CN" altLang="en-US"/>
              <a:t>max_scale_loss2 = tf.reduce_max(scale_loss2)</a:t>
            </a:r>
            <a:endParaRPr lang="zh-CN" altLang="en-US"/>
          </a:p>
          <a:p>
            <a:r>
              <a:rPr lang="zh-CN" altLang="en-US"/>
              <a:t>scale_loss2 = tf.reduce_mean(tf.reduce_sum(scale_loss2 * visible_masks2, axis=axis123) / Nvis2)</a:t>
            </a:r>
            <a:endParaRPr lang="zh-CN" altLang="en-US"/>
          </a:p>
          <a:p>
            <a:r>
              <a:rPr lang="zh-CN" altLang="en-US"/>
              <a:t>scale_loss = (scale_loss1 + scale_loss2) * 0.5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775" y="2021205"/>
            <a:ext cx="11085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这个</a:t>
            </a:r>
            <a:r>
              <a:rPr lang="en-US" altLang="zh-CN"/>
              <a:t>loss</a:t>
            </a:r>
            <a:r>
              <a:rPr lang="zh-CN" altLang="en-US"/>
              <a:t>的作用应该是想限制下</a:t>
            </a:r>
            <a:r>
              <a:rPr lang="en-US" altLang="zh-CN"/>
              <a:t>det</a:t>
            </a:r>
            <a:r>
              <a:rPr lang="zh-CN" altLang="en-US"/>
              <a:t>不让他</a:t>
            </a:r>
            <a:r>
              <a:rPr lang="en-US" altLang="zh-CN"/>
              <a:t>ori</a:t>
            </a:r>
            <a:r>
              <a:rPr lang="zh-CN" altLang="en-US"/>
              <a:t>和</a:t>
            </a:r>
            <a:r>
              <a:rPr lang="en-US" altLang="zh-CN"/>
              <a:t>scale</a:t>
            </a:r>
            <a:r>
              <a:rPr lang="zh-CN" altLang="en-US"/>
              <a:t>变化太快或者太慢，主要问题是这个训练过程是强化学习，</a:t>
            </a:r>
            <a:r>
              <a:rPr lang="en-US" altLang="zh-CN"/>
              <a:t>descriptor</a:t>
            </a:r>
            <a:r>
              <a:rPr lang="zh-CN" altLang="en-US"/>
              <a:t>的效果是有折扣的，如果没有这个有可能根本训练不出来能用的</a:t>
            </a:r>
            <a:r>
              <a:rPr lang="en-US" altLang="zh-CN"/>
              <a:t>det</a:t>
            </a:r>
            <a:r>
              <a:rPr lang="zh-CN" altLang="en-US"/>
              <a:t>和</a:t>
            </a:r>
            <a:r>
              <a:rPr lang="en-US" altLang="zh-CN"/>
              <a:t>ori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  <a:sym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  <a:sym typeface="+mn-ea"/>
              </a:rPr>
              <a:t>——</a:t>
            </a:r>
            <a:r>
              <a:rPr lang="en-US" altLang="zh-CN" sz="3600" u="sng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+mn-ea"/>
              </a:rPr>
              <a:t>Detector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9065" y="923290"/>
            <a:ext cx="11059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/>
              <a:t>网络取自《TILDE: A Temporally Invariant Learned DEtector》</a:t>
            </a:r>
            <a:endParaRPr lang="zh-CN"/>
          </a:p>
          <a:p>
            <a:pPr indent="0">
              <a:buFont typeface="Arial" panose="020B0604020202020204" pitchFamily="34" charset="0"/>
              <a:buNone/>
            </a:pPr>
            <a:r>
              <a:rPr lang="zh-CN"/>
              <a:t>是一组滤波器，代码中使用的是窗口大小为</a:t>
            </a:r>
            <a:r>
              <a:rPr lang="en-US" altLang="zh-CN"/>
              <a:t>25*25</a:t>
            </a:r>
            <a:r>
              <a:rPr lang="zh-CN" altLang="en-US"/>
              <a:t>的</a:t>
            </a:r>
            <a:r>
              <a:rPr lang="en-US" altLang="zh-CN"/>
              <a:t>16</a:t>
            </a:r>
            <a:r>
              <a:rPr lang="zh-CN" altLang="en-US"/>
              <a:t>组滤波器</a:t>
            </a:r>
            <a:endParaRPr lang="zh-CN"/>
          </a:p>
          <a:p>
            <a:pPr indent="0">
              <a:buFont typeface="Arial" panose="020B0604020202020204" pitchFamily="34" charset="0"/>
              <a:buNone/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495935" y="2838450"/>
            <a:ext cx="75311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with tf.variable_scope("conv-ghh-1"):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cur_in =</a:t>
            </a:r>
            <a:r>
              <a:rPr lang="zh-CN" altLang="en-US">
                <a:solidFill>
                  <a:srgbClr val="FF0000"/>
                </a:solidFill>
              </a:rPr>
              <a:t> conv_2d</a:t>
            </a:r>
            <a:r>
              <a:rPr lang="zh-CN" altLang="en-US"/>
              <a:t>(</a:t>
            </a:r>
            <a:endParaRPr lang="zh-CN" altLang="en-US"/>
          </a:p>
          <a:p>
            <a:r>
              <a:rPr lang="zh-CN" altLang="en-US"/>
              <a:t>            cur_in, </a:t>
            </a:r>
            <a:r>
              <a:rPr lang="zh-CN" altLang="en-US">
                <a:solidFill>
                  <a:srgbClr val="FF0000"/>
                </a:solidFill>
              </a:rPr>
              <a:t>kp_filter_size, </a:t>
            </a:r>
            <a:r>
              <a:rPr lang="en-US" altLang="zh-CN">
                <a:solidFill>
                  <a:srgbClr val="FF0000"/>
                </a:solidFill>
              </a:rPr>
              <a:t>16</a:t>
            </a:r>
            <a:r>
              <a:rPr lang="zh-CN" altLang="en-US"/>
              <a:t>, 1, "VALID")</a:t>
            </a:r>
            <a:endParaRPr lang="zh-CN" altLang="en-US"/>
          </a:p>
          <a:p>
            <a:r>
              <a:rPr lang="zh-CN" altLang="en-US"/>
              <a:t>        cur_in = ghh(cur_in, ns, nm)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935" y="1675765"/>
          <a:ext cx="4955540" cy="93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298700" imgH="431800" progId="Equation.KSEE3">
                  <p:embed/>
                </p:oleObj>
              </mc:Choice>
              <mc:Fallback>
                <p:oleObj name="" r:id="rId5" imgW="22987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935" y="1675765"/>
                        <a:ext cx="4955540" cy="930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弧形箭头 9"/>
          <p:cNvSpPr/>
          <p:nvPr/>
        </p:nvSpPr>
        <p:spPr>
          <a:xfrm rot="13200000">
            <a:off x="3590290" y="2088515"/>
            <a:ext cx="719455" cy="2445385"/>
          </a:xfrm>
          <a:prstGeom prst="curved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——Triplet loss 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623" y="1029018"/>
          <a:ext cx="10865485" cy="111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3606165" imgH="368300" progId="Equation.KSEE3">
                  <p:embed/>
                </p:oleObj>
              </mc:Choice>
              <mc:Fallback>
                <p:oleObj name="" r:id="rId4" imgW="3606165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623" y="1029018"/>
                        <a:ext cx="10865485" cy="1110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3321050"/>
            <a:ext cx="7620000" cy="2164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2510" y="2139950"/>
            <a:ext cx="75609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Triplet Loss的核心是锚示例、正示例、负示例共享模型，通过模型，将锚示例与正示例聚类，远离负示例。</a:t>
            </a:r>
            <a:endParaRPr lang="zh-CN" altLang="en-US" sz="2000"/>
          </a:p>
        </p:txBody>
      </p:sp>
    </p:spTree>
    <p:custDataLst>
      <p:tags r:id="rId7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——Triplet loss 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623" y="1029018"/>
          <a:ext cx="10865485" cy="111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3606165" imgH="368300" progId="Equation.KSEE3">
                  <p:embed/>
                </p:oleObj>
              </mc:Choice>
              <mc:Fallback>
                <p:oleObj name="" r:id="rId4" imgW="3606165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623" y="1029018"/>
                        <a:ext cx="10865485" cy="1110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32510" y="2139950"/>
            <a:ext cx="7560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正示例：</a:t>
            </a:r>
            <a:r>
              <a:rPr lang="en-US" altLang="zh-CN" sz="2000"/>
              <a:t>Ground-truth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2000"/>
              <a:t>负示例：</a:t>
            </a:r>
            <a:r>
              <a:rPr lang="en-US" altLang="zh-CN" sz="2000"/>
              <a:t>Sampling informative patches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032510" y="3408680"/>
            <a:ext cx="103263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find_random_hard_negative_from_myself_with_geom_constrain_less_memory</a:t>
            </a:r>
            <a:r>
              <a:rPr lang="en-US" altLang="zh-CN"/>
              <a:t>():</a:t>
            </a:r>
            <a:endParaRPr lang="en-US" altLang="zh-CN"/>
          </a:p>
          <a:p>
            <a:r>
              <a:rPr lang="en-US" altLang="zh-CN"/>
              <a:t>	feat_dists = tf.reduce_sum(tf.squared_difference(feats1_mat, feats2_mat), axis=-1) # [K,K]</a:t>
            </a:r>
            <a:endParaRPr lang="en-US" altLang="zh-CN"/>
          </a:p>
          <a:p>
            <a:r>
              <a:rPr lang="en-US" altLang="zh-CN"/>
              <a:t>	geom_dists = tf.reduce_sum(tf.squared_difference(kp1_mat, kp2_mat), axis=-1) # [K,K]</a:t>
            </a:r>
            <a:endParaRPr lang="en-US" altLang="zh-CN"/>
          </a:p>
          <a:p>
            <a:r>
              <a:rPr lang="en-US" altLang="zh-CN"/>
              <a:t>	neighbor_penalty = tf.cast(tf.less_equal(geom_dists, geom_sq_thresh), tf.float32) * 1e5</a:t>
            </a:r>
            <a:endParaRPr lang="en-US" altLang="zh-CN"/>
          </a:p>
          <a:p>
            <a:pPr lvl="1"/>
            <a:r>
              <a:rPr lang="en-US" altLang="zh-CN"/>
              <a:t>	feat_dists = feat_dists + neighbor_penalty # avoid to pickup from neighborhood</a:t>
            </a:r>
            <a:endParaRPr lang="en-US" altLang="zh-CN"/>
          </a:p>
          <a:p>
            <a:pPr lvl="1"/>
            <a:r>
              <a:rPr lang="en-US" altLang="zh-CN"/>
              <a:t>        topk_dist, topk_inds = tf.nn.top_k(-feat_dists, k=num_pickup, sorted=False) # take the smallest value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32510" y="5572125"/>
            <a:ext cx="103263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负样本在</a:t>
            </a:r>
            <a:r>
              <a:rPr lang="en-US" altLang="zh-CN"/>
              <a:t>featmap</a:t>
            </a:r>
            <a:r>
              <a:rPr lang="zh-CN" altLang="en-US"/>
              <a:t>负样本中排序选择最相近</a:t>
            </a:r>
            <a:r>
              <a:rPr lang="en-US" altLang="zh-CN"/>
              <a:t>M(5~64)</a:t>
            </a:r>
            <a:r>
              <a:rPr lang="zh-CN" altLang="en-US"/>
              <a:t>个</a:t>
            </a:r>
            <a:r>
              <a:rPr lang="en-US" altLang="zh-CN"/>
              <a:t>patch</a:t>
            </a:r>
            <a:r>
              <a:rPr lang="zh-CN" altLang="en-US"/>
              <a:t>中选择</a:t>
            </a:r>
            <a:endParaRPr lang="zh-CN" altLang="en-US"/>
          </a:p>
          <a:p>
            <a:r>
              <a:rPr lang="zh-CN" altLang="en-US"/>
              <a:t>同时还注意到了几何限制，不让特征点距离太近，这样子不利于生成不同的描述子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最终</a:t>
            </a:r>
            <a:r>
              <a:rPr lang="zh-CN" altLang="en-US" sz="3600">
                <a:latin typeface="+mn-ea"/>
                <a:ea typeface="+mn-ea"/>
              </a:rPr>
              <a:t>损失函数</a:t>
            </a:r>
            <a:r>
              <a:rPr lang="en-US" altLang="zh-CN" sz="3600">
                <a:latin typeface="+mn-ea"/>
                <a:ea typeface="+mn-ea"/>
              </a:rPr>
              <a:t> </a:t>
            </a:r>
            <a:endParaRPr lang="en-US" altLang="zh-CN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911" y="1029335"/>
          <a:ext cx="5087620" cy="72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688465" imgH="241300" progId="Equation.KSEE3">
                  <p:embed/>
                </p:oleObj>
              </mc:Choice>
              <mc:Fallback>
                <p:oleObj name="" r:id="rId4" imgW="16884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911" y="1029335"/>
                        <a:ext cx="5087620" cy="72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593" y="1757045"/>
          <a:ext cx="1911985" cy="68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634365" imgH="228600" progId="Equation.KSEE3">
                  <p:embed/>
                </p:oleObj>
              </mc:Choice>
              <mc:Fallback>
                <p:oleObj name="" r:id="rId6" imgW="6343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6593" y="1757045"/>
                        <a:ext cx="1911985" cy="68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训练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85775" y="1167130"/>
            <a:ext cx="4591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在训练中每个</a:t>
            </a:r>
            <a:r>
              <a:rPr lang="en-US" altLang="zh-CN"/>
              <a:t>branch</a:t>
            </a:r>
            <a:r>
              <a:rPr lang="zh-CN" altLang="en-US"/>
              <a:t>他都把图片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反转一下，这也是为什么会出现</a:t>
            </a:r>
            <a:r>
              <a:rPr lang="en-US" altLang="zh-CN"/>
              <a:t>loss</a:t>
            </a:r>
            <a:r>
              <a:rPr lang="zh-CN" altLang="en-US"/>
              <a:t>函数求和之后再除以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85775" y="2442845"/>
            <a:ext cx="622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整个网络其实只有一份，并没有两个网络交替训练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3085" y="2952750"/>
            <a:ext cx="622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训练时候左右两侧网络是一摸一样的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  <a:sym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  <a:sym typeface="+mn-ea"/>
              </a:rPr>
              <a:t>——</a:t>
            </a:r>
            <a:r>
              <a:rPr lang="en-US" altLang="zh-CN" sz="3600" u="sng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+mn-ea"/>
              </a:rPr>
              <a:t>Detector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9065" y="923290"/>
            <a:ext cx="1105916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/>
              <a:t>网络取自《TILDE: A Temporally Invariant Learned DEtector》</a:t>
            </a:r>
            <a:endParaRPr 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卷积后加持一个分段线性激活函数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935" y="1675765"/>
          <a:ext cx="4955540" cy="93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298700" imgH="431800" progId="Equation.KSEE3">
                  <p:embed/>
                </p:oleObj>
              </mc:Choice>
              <mc:Fallback>
                <p:oleObj name="" r:id="rId5" imgW="22987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935" y="1675765"/>
                        <a:ext cx="4955540" cy="930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74435" y="1675765"/>
            <a:ext cx="565975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def ghh(inputs, num_in_sum, num_in_max, data_format="NHWC"):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cur_in = inputs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	... ...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# Do max and concat them back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cur_in = tf.concat([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tf.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reduce_max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(cur_ins, axis=pool_axis, keep_dims=True) for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cur_ins in cur_ins_to_max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], axis=pool_axis)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# Create delta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delta = (1.0 - 2.0 * (np.arange(num_in_sum) % 2)).astype("float32")</a:t>
            </a:r>
            <a:endParaRPr lang="zh-CN" altLang="en-US" sz="1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delta = tf.reshape(delta, [1] * (len(inshp) - 1) + [num_in_sum])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	... ...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# Do delta multiplication, sum, and concat them back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cur_in = tf.concat([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tf.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reduce_sum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(cur_ins * delta, axis=pool_axis, keep_dims=True) for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    cur_ins in cur_ins_to_sum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], axis=pool_axis)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   return cur_in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左弧形箭头 10"/>
          <p:cNvSpPr/>
          <p:nvPr/>
        </p:nvSpPr>
        <p:spPr>
          <a:xfrm rot="6180000">
            <a:off x="4853940" y="384810"/>
            <a:ext cx="448945" cy="3896360"/>
          </a:xfrm>
          <a:prstGeom prst="curved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右弧形箭头 12"/>
          <p:cNvSpPr/>
          <p:nvPr/>
        </p:nvSpPr>
        <p:spPr>
          <a:xfrm rot="7020000">
            <a:off x="4168140" y="1292225"/>
            <a:ext cx="594995" cy="4382135"/>
          </a:xfrm>
          <a:prstGeom prst="curvedLef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弧形箭头 13"/>
          <p:cNvSpPr/>
          <p:nvPr/>
        </p:nvSpPr>
        <p:spPr>
          <a:xfrm rot="7380000">
            <a:off x="4363720" y="1334135"/>
            <a:ext cx="594995" cy="6052820"/>
          </a:xfrm>
          <a:prstGeom prst="curvedLef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  <a:sym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  <a:sym typeface="+mn-ea"/>
              </a:rPr>
              <a:t>——</a:t>
            </a:r>
            <a:r>
              <a:rPr lang="en-US" altLang="zh-CN" sz="3600" u="sng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sym typeface="+mn-ea"/>
              </a:rPr>
              <a:t>Detector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9065" y="923290"/>
            <a:ext cx="1105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/>
              <a:t>网络取自《TILDE: A Temporally Invariant Learned DEtector》</a:t>
            </a:r>
            <a:endParaRPr lang="zh-CN"/>
          </a:p>
          <a:p>
            <a:pPr indent="0">
              <a:buFont typeface="Arial" panose="020B0604020202020204" pitchFamily="34" charset="0"/>
              <a:buNone/>
            </a:pPr>
          </a:p>
        </p:txBody>
      </p:sp>
      <p:sp>
        <p:nvSpPr>
          <p:cNvPr id="4" name="文本框 3"/>
          <p:cNvSpPr txBox="1"/>
          <p:nvPr/>
        </p:nvSpPr>
        <p:spPr>
          <a:xfrm>
            <a:off x="2943860" y="2639695"/>
            <a:ext cx="2540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文中发觉使用</a:t>
            </a:r>
            <a:r>
              <a:rPr lang="en-US" altLang="zh-CN" sz="2000"/>
              <a:t>softargmax</a:t>
            </a:r>
            <a:r>
              <a:rPr lang="zh-CN" altLang="en-US" sz="2000"/>
              <a:t>去隐式地用</a:t>
            </a:r>
            <a:r>
              <a:rPr lang="en-US" altLang="zh-CN" sz="2000"/>
              <a:t>scoremap</a:t>
            </a:r>
            <a:r>
              <a:rPr lang="zh-CN" altLang="en-US" sz="2000"/>
              <a:t>中最大值表示关键点的位置比《</a:t>
            </a:r>
            <a:r>
              <a:rPr lang="en-US" altLang="zh-CN" sz="2000"/>
              <a:t>LTILDE</a:t>
            </a:r>
            <a:r>
              <a:rPr lang="zh-CN" altLang="en-US" sz="2000"/>
              <a:t>》中直接回归</a:t>
            </a:r>
            <a:r>
              <a:rPr lang="en-US" altLang="zh-CN" sz="2000"/>
              <a:t>SFM</a:t>
            </a:r>
            <a:r>
              <a:rPr lang="zh-CN" altLang="en-US" sz="2000"/>
              <a:t>中关键点位置好得多。</a:t>
            </a:r>
            <a:endParaRPr lang="zh-CN" altLang="en-US" sz="20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7370" y="1568450"/>
          <a:ext cx="4955540" cy="93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298700" imgH="431800" progId="Equation.KSEE3">
                  <p:embed/>
                </p:oleObj>
              </mc:Choice>
              <mc:Fallback>
                <p:oleObj name="" r:id="rId5" imgW="22987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7370" y="1568450"/>
                        <a:ext cx="4955540" cy="930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606665" y="353695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softargmax 也可以理解为一个可导的非极大值抑制函数（NMS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流程</a:t>
            </a:r>
            <a:endParaRPr lang="zh-CN" altLang="en-US" sz="3600">
              <a:latin typeface="+mn-ea"/>
              <a:ea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5935" y="1029335"/>
            <a:ext cx="11059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t>建立Siamese网络</a:t>
            </a:r>
            <a:r>
              <a:rPr lang="zh-CN"/>
              <a:t>；</a:t>
            </a:r>
            <a:endParaRPr 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训练描述符</a:t>
            </a:r>
            <a:r>
              <a:rPr lang="zh-CN"/>
              <a:t>；</a:t>
            </a:r>
            <a:endParaRPr 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训练方向估计</a:t>
            </a:r>
            <a:r>
              <a:rPr lang="zh-CN"/>
              <a:t>；</a:t>
            </a:r>
            <a:endParaRPr 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训练特征点检测；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</a:p>
          <a:p>
            <a:pPr indent="0">
              <a:buFont typeface="Arial" panose="020B0604020202020204" pitchFamily="34" charset="0"/>
              <a:buNone/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3348355" y="2782570"/>
            <a:ext cx="75311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with tf.variable_scope("conv-ghh-1"):</a:t>
            </a:r>
            <a:endParaRPr lang="zh-CN" altLang="en-US"/>
          </a:p>
          <a:p>
            <a:r>
              <a:rPr lang="zh-CN" altLang="en-US"/>
              <a:t>        nu = 1</a:t>
            </a:r>
            <a:endParaRPr lang="zh-CN" altLang="en-US"/>
          </a:p>
          <a:p>
            <a:r>
              <a:rPr lang="zh-CN" altLang="en-US"/>
              <a:t>        ns = 4</a:t>
            </a:r>
            <a:endParaRPr lang="zh-CN" altLang="en-US"/>
          </a:p>
          <a:p>
            <a:r>
              <a:rPr lang="zh-CN" altLang="en-US"/>
              <a:t>        nm = 4</a:t>
            </a:r>
            <a:endParaRPr lang="zh-CN" altLang="en-US"/>
          </a:p>
          <a:p>
            <a:r>
              <a:rPr lang="zh-CN" altLang="en-US"/>
              <a:t>        cur_in = conv_2d(</a:t>
            </a:r>
            <a:endParaRPr lang="zh-CN" altLang="en-US"/>
          </a:p>
          <a:p>
            <a:r>
              <a:rPr lang="zh-CN" altLang="en-US"/>
              <a:t>            cur_in, config.kp_filter_size, nu * ns * nm, 1, "VALID")</a:t>
            </a:r>
            <a:endParaRPr lang="zh-CN" altLang="en-US"/>
          </a:p>
          <a:p>
            <a:r>
              <a:rPr lang="zh-CN" altLang="en-US"/>
              <a:t>        # Disable batch norm: does not make sense for testing</a:t>
            </a:r>
            <a:endParaRPr lang="zh-CN" altLang="en-US"/>
          </a:p>
          <a:p>
            <a:r>
              <a:rPr lang="zh-CN" altLang="en-US"/>
              <a:t>        # as we run on the whole image rather than a collection of patches</a:t>
            </a:r>
            <a:endParaRPr lang="zh-CN" altLang="en-US"/>
          </a:p>
          <a:p>
            <a:r>
              <a:rPr lang="zh-CN" altLang="en-US"/>
              <a:t>        # if config.use_batch_norm:</a:t>
            </a:r>
            <a:endParaRPr lang="zh-CN" altLang="en-US"/>
          </a:p>
          <a:p>
            <a:r>
              <a:rPr lang="zh-CN" altLang="en-US"/>
              <a:t>        #     cur_in = batch_norm(cur_in, training=is_training)</a:t>
            </a:r>
            <a:endParaRPr lang="zh-CN" altLang="en-US"/>
          </a:p>
          <a:p>
            <a:r>
              <a:rPr lang="zh-CN" altLang="en-US"/>
              <a:t>        cur_in = ghh(cur_in, ns, nm)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LF-Net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从图像学习本地特征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197506"/>
            <a:ext cx="10852237" cy="899167"/>
          </a:xfrm>
        </p:spPr>
        <p:txBody>
          <a:bodyPr/>
          <a:lstStyle/>
          <a:p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882" y="2331106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策略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9882" y="439803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算法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065" y="265430"/>
            <a:ext cx="10852150" cy="763905"/>
          </a:xfrm>
        </p:spPr>
        <p:txBody>
          <a:bodyPr/>
          <a:p>
            <a:pPr algn="l"/>
            <a:r>
              <a:rPr lang="zh-CN" altLang="en-US" sz="3600">
                <a:latin typeface="+mn-ea"/>
                <a:ea typeface="+mn-ea"/>
              </a:rPr>
              <a:t>构建训练网络</a:t>
            </a:r>
            <a:r>
              <a:rPr lang="en-US" altLang="zh-CN" sz="3600">
                <a:latin typeface="+mn-ea"/>
                <a:ea typeface="+mn-ea"/>
              </a:rPr>
              <a:t>——</a:t>
            </a:r>
            <a:r>
              <a:rPr lang="en-US" altLang="zh-CN" sz="36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Detector</a:t>
            </a:r>
            <a:endParaRPr lang="en-US" altLang="zh-CN" sz="360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5455" y="1793240"/>
            <a:ext cx="67157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特点：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通过</a:t>
            </a:r>
            <a:r>
              <a:rPr lang="en-US" altLang="zh-CN"/>
              <a:t>padding</a:t>
            </a:r>
            <a:r>
              <a:rPr lang="zh-CN" altLang="en-US"/>
              <a:t>使得输入输出的尺寸一样，这样就能直接得到想要的</a:t>
            </a:r>
            <a:r>
              <a:rPr lang="en-US" altLang="zh-CN"/>
              <a:t>feature map (</a:t>
            </a:r>
            <a:r>
              <a:rPr lang="zh-CN" altLang="en-US"/>
              <a:t>代码还叫</a:t>
            </a:r>
            <a:r>
              <a:rPr lang="en-US" altLang="zh-CN"/>
              <a:t>heat map</a:t>
            </a:r>
            <a:r>
              <a:rPr lang="zh-CN" altLang="en-US"/>
              <a:t>其实意思一样</a:t>
            </a:r>
            <a:r>
              <a:rPr lang="en-US" altLang="zh-CN"/>
              <a:t>)</a:t>
            </a:r>
            <a:r>
              <a:rPr lang="zh-CN" altLang="en-US"/>
              <a:t>。这也是这个网络能够这么高效原因，层数很少。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据文中说这种方法比</a:t>
            </a:r>
            <a:r>
              <a:rPr lang="en-US" altLang="zh-CN">
                <a:sym typeface="+mn-ea"/>
              </a:rPr>
              <a:t>SuperPoint</a:t>
            </a:r>
            <a:r>
              <a:rPr lang="zh-CN" altLang="en-US">
                <a:sym typeface="+mn-ea"/>
              </a:rPr>
              <a:t>里最后一层上采样得到输入输出同尺寸效果好。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9925" y="1029335"/>
            <a:ext cx="10852150" cy="763905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latin typeface="Times New Roman" panose="02020603050405020304" charset="0"/>
                <a:ea typeface="+mn-ea"/>
                <a:cs typeface="Times New Roman" panose="02020603050405020304" charset="0"/>
              </a:rPr>
              <a:t>1. Feature map generation</a:t>
            </a:r>
            <a:endParaRPr lang="en-US" altLang="zh-CN" sz="28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1793240"/>
            <a:ext cx="2849880" cy="1577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3295015"/>
            <a:ext cx="2849880" cy="1577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4872355"/>
            <a:ext cx="2849880" cy="1577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62450" y="3956685"/>
            <a:ext cx="6715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Basic Block:</a:t>
            </a:r>
            <a:endParaRPr lang="en-US" altLang="zh-CN"/>
          </a:p>
          <a:p>
            <a:r>
              <a:rPr lang="en-US" altLang="zh-CN"/>
              <a:t>	5X5</a:t>
            </a:r>
            <a:r>
              <a:rPr lang="zh-CN" altLang="en-US"/>
              <a:t>卷积</a:t>
            </a:r>
            <a:r>
              <a:rPr lang="en-US" altLang="zh-CN"/>
              <a:t>-&gt;batch normalization-&gt;leaky-ReLu-&gt;</a:t>
            </a:r>
            <a:r>
              <a:rPr lang="en-US" altLang="zh-CN">
                <a:sym typeface="+mn-ea"/>
              </a:rPr>
              <a:t>5X5</a:t>
            </a:r>
            <a:r>
              <a:rPr lang="zh-CN" altLang="en-US">
                <a:sym typeface="+mn-ea"/>
              </a:rPr>
              <a:t>卷积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62450" y="4723130"/>
            <a:ext cx="6715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detector: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/>
              <a:t>3 X Basic Block</a:t>
            </a:r>
            <a:endParaRPr 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13912</Words>
  <Application>WPS 演示</Application>
  <PresentationFormat>宽屏</PresentationFormat>
  <Paragraphs>496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33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Times New Roman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LF-Net</vt:lpstr>
      <vt:lpstr>训练</vt:lpstr>
      <vt:lpstr>流程</vt:lpstr>
      <vt:lpstr>构建训练网络——Detector</vt:lpstr>
      <vt:lpstr>构建训练网络——Detector</vt:lpstr>
      <vt:lpstr>流程</vt:lpstr>
      <vt:lpstr>LF-Net</vt:lpstr>
      <vt:lpstr>模型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构建训练网络——Detector</vt:lpstr>
      <vt:lpstr>构建训练网络——Descriptor</vt:lpstr>
      <vt:lpstr>损失函数——Image-level loss</vt:lpstr>
      <vt:lpstr>损失函数——Image-level loss</vt:lpstr>
      <vt:lpstr>损失函数——Image-level loss</vt:lpstr>
      <vt:lpstr>损失函数——Image-level loss</vt:lpstr>
      <vt:lpstr>损失函数——Image-level loss</vt:lpstr>
      <vt:lpstr>损失函数——Patch-wise loss</vt:lpstr>
      <vt:lpstr>损失函数——Patch-wise loss</vt:lpstr>
      <vt:lpstr>损失函数——Patch-wise loss</vt:lpstr>
      <vt:lpstr>损失函数——Triplet loss </vt:lpstr>
      <vt:lpstr>损失函数——Triplet loss </vt:lpstr>
      <vt:lpstr>最终损失函数 </vt:lpstr>
      <vt:lpstr>训练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王亚斌</cp:lastModifiedBy>
  <cp:revision>60</cp:revision>
  <dcterms:created xsi:type="dcterms:W3CDTF">2019-03-27T07:21:00Z</dcterms:created>
  <dcterms:modified xsi:type="dcterms:W3CDTF">2019-04-21T08:31:09Z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