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256" r:id="rId3"/>
    <p:sldId id="313" r:id="rId5"/>
    <p:sldId id="348" r:id="rId6"/>
    <p:sldId id="314" r:id="rId7"/>
    <p:sldId id="316" r:id="rId8"/>
    <p:sldId id="317" r:id="rId9"/>
    <p:sldId id="346" r:id="rId10"/>
    <p:sldId id="347" r:id="rId11"/>
    <p:sldId id="315" r:id="rId12"/>
    <p:sldId id="312" r:id="rId13"/>
    <p:sldId id="257" r:id="rId14"/>
    <p:sldId id="270" r:id="rId15"/>
    <p:sldId id="271" r:id="rId16"/>
    <p:sldId id="272" r:id="rId17"/>
    <p:sldId id="358" r:id="rId18"/>
    <p:sldId id="274" r:id="rId19"/>
    <p:sldId id="357" r:id="rId20"/>
    <p:sldId id="276" r:id="rId21"/>
    <p:sldId id="287" r:id="rId22"/>
    <p:sldId id="360" r:id="rId23"/>
    <p:sldId id="359" r:id="rId24"/>
    <p:sldId id="278" r:id="rId25"/>
    <p:sldId id="288" r:id="rId26"/>
    <p:sldId id="289" r:id="rId27"/>
    <p:sldId id="290" r:id="rId28"/>
    <p:sldId id="291" r:id="rId29"/>
    <p:sldId id="292" r:id="rId30"/>
    <p:sldId id="295" r:id="rId31"/>
    <p:sldId id="356" r:id="rId32"/>
    <p:sldId id="350" r:id="rId33"/>
    <p:sldId id="296" r:id="rId34"/>
    <p:sldId id="299" r:id="rId35"/>
    <p:sldId id="301" r:id="rId36"/>
    <p:sldId id="300" r:id="rId37"/>
    <p:sldId id="302" r:id="rId38"/>
    <p:sldId id="351" r:id="rId39"/>
    <p:sldId id="297" r:id="rId40"/>
    <p:sldId id="304" r:id="rId41"/>
    <p:sldId id="352" r:id="rId42"/>
    <p:sldId id="307" r:id="rId43"/>
    <p:sldId id="353" r:id="rId44"/>
    <p:sldId id="303" r:id="rId45"/>
    <p:sldId id="308" r:id="rId46"/>
    <p:sldId id="309" r:id="rId47"/>
    <p:sldId id="310" r:id="rId48"/>
    <p:sldId id="354" r:id="rId49"/>
    <p:sldId id="355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25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9.wmf"/><Relationship Id="rId1" Type="http://schemas.openxmlformats.org/officeDocument/2006/relationships/image" Target="../media/image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19.wmf"/><Relationship Id="rId1" Type="http://schemas.openxmlformats.org/officeDocument/2006/relationships/image" Target="../media/image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6.xml"/><Relationship Id="rId5" Type="http://schemas.openxmlformats.org/officeDocument/2006/relationships/image" Target="../media/image3.sv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3" Type="http://schemas.openxmlformats.org/officeDocument/2006/relationships/image" Target="../media/image10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4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8.bin"/><Relationship Id="rId1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9.bin"/><Relationship Id="rId1" Type="http://schemas.openxmlformats.org/officeDocument/2006/relationships/tags" Target="../tags/tag9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8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0.bin"/><Relationship Id="rId1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0.xml"/><Relationship Id="rId4" Type="http://schemas.openxmlformats.org/officeDocument/2006/relationships/image" Target="../media/image13.png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1.bin"/><Relationship Id="rId1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4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2.bin"/><Relationship Id="rId11" Type="http://schemas.openxmlformats.org/officeDocument/2006/relationships/notesSlide" Target="../notesSlides/notesSlide19.xml"/><Relationship Id="rId10" Type="http://schemas.openxmlformats.org/officeDocument/2006/relationships/vmlDrawing" Target="../drawings/vmlDrawing13.v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5.bin"/><Relationship Id="rId10" Type="http://schemas.openxmlformats.org/officeDocument/2006/relationships/notesSlide" Target="../notesSlides/notesSlide20.xml"/><Relationship Id="rId1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8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8.bin"/><Relationship Id="rId10" Type="http://schemas.openxmlformats.org/officeDocument/2006/relationships/notesSlide" Target="../notesSlides/notesSlide21.xml"/><Relationship Id="rId1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0.xml"/><Relationship Id="rId4" Type="http://schemas.openxmlformats.org/officeDocument/2006/relationships/image" Target="../media/image17.png"/><Relationship Id="rId3" Type="http://schemas.openxmlformats.org/officeDocument/2006/relationships/image" Target="../media/image16.wmf"/><Relationship Id="rId2" Type="http://schemas.openxmlformats.org/officeDocument/2006/relationships/oleObject" Target="../embeddings/oleObject31.bin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2.xml"/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tags" Target="../tags/tag12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32.bin"/><Relationship Id="rId2" Type="http://schemas.openxmlformats.org/officeDocument/2006/relationships/tags" Target="../tags/tag124.xml"/><Relationship Id="rId12" Type="http://schemas.openxmlformats.org/officeDocument/2006/relationships/notesSlide" Target="../notesSlides/notesSlide29.xml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30.xml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9.xml"/><Relationship Id="rId4" Type="http://schemas.openxmlformats.org/officeDocument/2006/relationships/image" Target="../media/image23.png"/><Relationship Id="rId3" Type="http://schemas.openxmlformats.org/officeDocument/2006/relationships/image" Target="../media/image22.wmf"/><Relationship Id="rId2" Type="http://schemas.openxmlformats.org/officeDocument/2006/relationships/oleObject" Target="../embeddings/oleObject38.bin"/><Relationship Id="rId1" Type="http://schemas.openxmlformats.org/officeDocument/2006/relationships/tags" Target="../tags/tag128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1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39.bin"/><Relationship Id="rId1" Type="http://schemas.openxmlformats.org/officeDocument/2006/relationships/tags" Target="../tags/tag1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3.xml"/><Relationship Id="rId4" Type="http://schemas.openxmlformats.org/officeDocument/2006/relationships/image" Target="../media/image26.png"/><Relationship Id="rId3" Type="http://schemas.openxmlformats.org/officeDocument/2006/relationships/image" Target="../media/image25.wmf"/><Relationship Id="rId2" Type="http://schemas.openxmlformats.org/officeDocument/2006/relationships/oleObject" Target="../embeddings/oleObject40.bin"/><Relationship Id="rId1" Type="http://schemas.openxmlformats.org/officeDocument/2006/relationships/tags" Target="../tags/tag13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5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41.bin"/><Relationship Id="rId1" Type="http://schemas.openxmlformats.org/officeDocument/2006/relationships/tags" Target="../tags/tag134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7.xml"/><Relationship Id="rId2" Type="http://schemas.openxmlformats.org/officeDocument/2006/relationships/image" Target="../media/image28.png"/><Relationship Id="rId1" Type="http://schemas.openxmlformats.org/officeDocument/2006/relationships/tags" Target="../tags/tag13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36.xml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image" Target="../media/image32.png"/><Relationship Id="rId3" Type="http://schemas.openxmlformats.org/officeDocument/2006/relationships/image" Target="../media/image31.wmf"/><Relationship Id="rId2" Type="http://schemas.openxmlformats.org/officeDocument/2006/relationships/oleObject" Target="../embeddings/oleObject45.bin"/><Relationship Id="rId1" Type="http://schemas.openxmlformats.org/officeDocument/2006/relationships/tags" Target="../tags/tag14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1.wmf"/><Relationship Id="rId2" Type="http://schemas.openxmlformats.org/officeDocument/2006/relationships/oleObject" Target="../embeddings/oleObject46.bin"/><Relationship Id="rId1" Type="http://schemas.openxmlformats.org/officeDocument/2006/relationships/tags" Target="../tags/tag14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39.xml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0" Type="http://schemas.openxmlformats.org/officeDocument/2006/relationships/notesSlide" Target="../notesSlides/notesSlide4.xml"/><Relationship Id="rId1" Type="http://schemas.openxmlformats.org/officeDocument/2006/relationships/tags" Target="../tags/tag69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7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50.bin"/><Relationship Id="rId1" Type="http://schemas.openxmlformats.org/officeDocument/2006/relationships/tags" Target="../tags/tag146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54.bin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51.bin"/><Relationship Id="rId12" Type="http://schemas.openxmlformats.org/officeDocument/2006/relationships/notesSlide" Target="../notesSlides/notesSlide41.xml"/><Relationship Id="rId11" Type="http://schemas.openxmlformats.org/officeDocument/2006/relationships/vmlDrawing" Target="../drawings/vmlDrawing28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51.x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55.bin"/><Relationship Id="rId10" Type="http://schemas.openxmlformats.org/officeDocument/2006/relationships/notesSlide" Target="../notesSlides/notesSlide42.xml"/><Relationship Id="rId1" Type="http://schemas.openxmlformats.org/officeDocument/2006/relationships/tags" Target="../tags/tag150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3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8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57.bin"/><Relationship Id="rId1" Type="http://schemas.openxmlformats.org/officeDocument/2006/relationships/tags" Target="../tags/tag15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55.xml"/><Relationship Id="rId7" Type="http://schemas.openxmlformats.org/officeDocument/2006/relationships/image" Target="../media/image19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59.bin"/><Relationship Id="rId11" Type="http://schemas.openxmlformats.org/officeDocument/2006/relationships/notesSlide" Target="../notesSlides/notesSlide44.xml"/><Relationship Id="rId10" Type="http://schemas.openxmlformats.org/officeDocument/2006/relationships/vmlDrawing" Target="../drawings/vmlDrawing31.vml"/><Relationship Id="rId1" Type="http://schemas.openxmlformats.org/officeDocument/2006/relationships/tags" Target="../tags/tag154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62.bin"/><Relationship Id="rId1" Type="http://schemas.openxmlformats.org/officeDocument/2006/relationships/tags" Target="../tags/tag156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9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63.bin"/><Relationship Id="rId1" Type="http://schemas.openxmlformats.org/officeDocument/2006/relationships/tags" Target="../tags/tag15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1.xml"/><Relationship Id="rId4" Type="http://schemas.openxmlformats.org/officeDocument/2006/relationships/image" Target="../media/image40.png"/><Relationship Id="rId3" Type="http://schemas.openxmlformats.org/officeDocument/2006/relationships/image" Target="../media/image1.wmf"/><Relationship Id="rId2" Type="http://schemas.openxmlformats.org/officeDocument/2006/relationships/oleObject" Target="../embeddings/oleObject64.bin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6.bin"/><Relationship Id="rId10" Type="http://schemas.openxmlformats.org/officeDocument/2006/relationships/notesSlide" Target="../notesSlides/notesSlide5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0" Type="http://schemas.openxmlformats.org/officeDocument/2006/relationships/notesSlide" Target="../notesSlides/notesSlide6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.svg"/><Relationship Id="rId7" Type="http://schemas.openxmlformats.org/officeDocument/2006/relationships/image" Target="../media/image4.png"/><Relationship Id="rId6" Type="http://schemas.openxmlformats.org/officeDocument/2006/relationships/image" Target="../media/image3.wmf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12.bin"/><Relationship Id="rId12" Type="http://schemas.openxmlformats.org/officeDocument/2006/relationships/notesSlide" Target="../notesSlides/notesSlide7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7.png"/><Relationship Id="rId7" Type="http://schemas.openxmlformats.org/officeDocument/2006/relationships/image" Target="../media/image2.sv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15.bin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7.bin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LIFT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学习不变特征变换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LF-Net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从图像学习本地特征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53630" y="2673985"/>
            <a:ext cx="4369435" cy="27279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97506"/>
            <a:ext cx="10852237" cy="899167"/>
          </a:xfrm>
        </p:spPr>
        <p:txBody>
          <a:bodyPr/>
          <a:lstStyle/>
          <a:p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882" y="1340506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/>
              <a:t>detector	                   descriptor</a:t>
            </a:r>
            <a:endParaRPr lang="en-US" altLang="zh-CN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673985"/>
            <a:ext cx="4114800" cy="2727960"/>
          </a:xfrm>
          <a:prstGeom prst="rect">
            <a:avLst/>
          </a:prstGeom>
        </p:spPr>
      </p:pic>
      <p:pic>
        <p:nvPicPr>
          <p:cNvPr id="7" name="图片 6" descr="nn (1)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2" t="33753" r="12941" b="25308"/>
          <a:stretch>
            <a:fillRect/>
          </a:stretch>
        </p:blipFill>
        <p:spPr>
          <a:xfrm>
            <a:off x="7750175" y="3379470"/>
            <a:ext cx="3776980" cy="13163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5455" y="1793240"/>
            <a:ext cx="67157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padding</a:t>
            </a:r>
            <a:r>
              <a:rPr lang="zh-CN" altLang="en-US"/>
              <a:t>使得</a:t>
            </a:r>
            <a:r>
              <a:rPr lang="zh-CN" altLang="en-US">
                <a:solidFill>
                  <a:srgbClr val="FF0000"/>
                </a:solidFill>
              </a:rPr>
              <a:t>输入输出的尺寸一样</a:t>
            </a:r>
            <a:r>
              <a:rPr lang="zh-CN" altLang="en-US"/>
              <a:t>，这样就能直接得到想要的</a:t>
            </a:r>
            <a:r>
              <a:rPr lang="en-US" altLang="zh-CN"/>
              <a:t>feature map (</a:t>
            </a:r>
            <a:r>
              <a:rPr lang="zh-CN" altLang="en-US"/>
              <a:t>代码还叫</a:t>
            </a:r>
            <a:r>
              <a:rPr lang="en-US" altLang="zh-CN"/>
              <a:t>heat map</a:t>
            </a:r>
            <a:r>
              <a:rPr lang="zh-CN" altLang="en-US"/>
              <a:t>其实意思一样</a:t>
            </a:r>
            <a:r>
              <a:rPr lang="en-US" altLang="zh-CN"/>
              <a:t>)</a:t>
            </a:r>
            <a:r>
              <a:rPr lang="zh-CN" altLang="en-US"/>
              <a:t>。这也是这个网络能够这么高效原因，层数很少。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据文中说这种方法比</a:t>
            </a:r>
            <a:r>
              <a:rPr lang="en-US" altLang="zh-CN">
                <a:sym typeface="+mn-ea"/>
              </a:rPr>
              <a:t>SuperPoint</a:t>
            </a:r>
            <a:r>
              <a:rPr lang="zh-CN" altLang="en-US">
                <a:sym typeface="+mn-ea"/>
              </a:rPr>
              <a:t>里最后一层上采样得到输入输出同尺寸效果好。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1. Feature map generation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1793240"/>
            <a:ext cx="2849880" cy="1577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3295015"/>
            <a:ext cx="2849880" cy="1577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4872355"/>
            <a:ext cx="2849880" cy="1577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2450" y="3956685"/>
            <a:ext cx="6715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Basic Block:</a:t>
            </a:r>
            <a:endParaRPr lang="en-US" altLang="zh-CN"/>
          </a:p>
          <a:p>
            <a:r>
              <a:rPr lang="en-US" altLang="zh-CN"/>
              <a:t>	5X5</a:t>
            </a:r>
            <a:r>
              <a:rPr lang="zh-CN" altLang="en-US"/>
              <a:t>卷积</a:t>
            </a:r>
            <a:r>
              <a:rPr lang="en-US" altLang="zh-CN"/>
              <a:t>-&gt;batch normalization-&gt;leaky-ReLu-&gt;</a:t>
            </a:r>
            <a:r>
              <a:rPr lang="en-US" altLang="zh-CN">
                <a:sym typeface="+mn-ea"/>
              </a:rPr>
              <a:t>5X5</a:t>
            </a:r>
            <a:r>
              <a:rPr lang="zh-CN" altLang="en-US">
                <a:sym typeface="+mn-ea"/>
              </a:rPr>
              <a:t>卷积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62450" y="4723130"/>
            <a:ext cx="6715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detector: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/>
              <a:t>3 X Basic Block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266382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564005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Input 	:   Feature map                 -- 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2. Scale-invariant keypoint detection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925" y="2024380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Output :   Scale-space score map -- 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11885" y="3400425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目的就是构建尺度金字塔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 rot="5400000">
            <a:off x="6715760" y="5546725"/>
            <a:ext cx="1261745" cy="75057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5400000">
            <a:off x="6962140" y="4779645"/>
            <a:ext cx="1798320" cy="106997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7238365" y="3996690"/>
            <a:ext cx="2388235" cy="142049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7839075" y="3035300"/>
            <a:ext cx="3101975" cy="217043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8219440" y="2023745"/>
            <a:ext cx="3672840" cy="218503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4165600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Feature map(O) ---------- 16 channels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平行四边形 21"/>
          <p:cNvSpPr/>
          <p:nvPr/>
        </p:nvSpPr>
        <p:spPr>
          <a:xfrm rot="5400000">
            <a:off x="1586230" y="5149850"/>
            <a:ext cx="1485265" cy="74358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0870" y="5291455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每一个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	    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其实有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330825" y="3503295"/>
            <a:ext cx="2054860" cy="3162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749425"/>
            <a:ext cx="1005649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scale_log_factors = np.linspace(np.log(self.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max_scale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num_scales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scale_factors = np.exp(scale_log_factors)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				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---&gt;&gt;	array([1.41421356 , 1.189207 , 1.0  ,0.8408964 , 0.70710678])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435" y="2948305"/>
            <a:ext cx="9923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for i, s in enumerate(scale_factors):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inv_s = 1.0 / s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feat_height = tf.cast(base_height_f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feat_width = tf.cast(base_width_f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rs_feat_maps = tf.image.resize_images(curr_in, tf.stack([feat_height, feat_width]))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 = 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conv2d_fixed_padding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(rs_feat_maps, 1,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kernel_size=conv_ksize, scope='score_conv_{}'.format(i),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use_xavier=use_xavier, use_bias=use_bias)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score_maps_list.append(score_maps)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5070" y="351282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 N times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344160" y="3754755"/>
            <a:ext cx="1078230" cy="389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75880" y="5354955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不改变原图大小的</a:t>
            </a:r>
            <a:r>
              <a:rPr lang="en-US" altLang="zh-CN">
                <a:solidFill>
                  <a:srgbClr val="FF0000"/>
                </a:solidFill>
              </a:rPr>
              <a:t>5x5</a:t>
            </a:r>
            <a:r>
              <a:rPr lang="zh-CN" altLang="en-US">
                <a:solidFill>
                  <a:srgbClr val="FF0000"/>
                </a:solidFill>
              </a:rPr>
              <a:t>卷积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76450" y="2936875"/>
            <a:ext cx="9223375" cy="0"/>
          </a:xfrm>
          <a:prstGeom prst="line">
            <a:avLst/>
          </a:prstGeom>
          <a:ln w="285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855200" y="251841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初始的尺度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5190" y="1965960"/>
          <a:ext cx="142811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09600" imgH="419100" progId="Equation.KSEE3">
                  <p:embed/>
                </p:oleObj>
              </mc:Choice>
              <mc:Fallback>
                <p:oleObj name="" r:id="rId2" imgW="6096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05190" y="1965960"/>
                        <a:ext cx="1428115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6185535" y="4422775"/>
            <a:ext cx="1490345" cy="83248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2.2 Get Score Maps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080" y="3805555"/>
            <a:ext cx="100704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for i, s in enumerate(scale_factors):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inv_s = 1.0 / s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feat_height = tf.cast(base_height_f * inv_s+0.5, tf.int32)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feat_width = tf.cast(base_width_f * inv_s+0.5, tf.int32)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rs_feat_maps = tf.image.resize_images(curr_in, tf.stack([feat_height, feat_width]))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score_maps =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conv2d_fixed_padding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(rs_feat_maps, 1,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            kernel_size=conv_ksize, scope='score_conv_{}'.format(i),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            use_xavier=use_xavier, use_bias=use_bias)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score_maps_list.append(score_maps)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080" y="1630045"/>
            <a:ext cx="82645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通过对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FeatureMap(O)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卷积得到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ScoreMaps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   卷积通过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不改变输入尺寸；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   卷积核为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5X5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个独立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的卷积核；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   输入为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16channel   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输出为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1channel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5195" y="3053080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5195" y="3053080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573020" y="3199130"/>
            <a:ext cx="3523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scoremaps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716520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7907020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175625" y="38315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611870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8851265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5400000">
            <a:off x="313055" y="375666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8825" y="4214495"/>
            <a:ext cx="1268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map</a:t>
            </a:r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5400000">
            <a:off x="2948940" y="5021580"/>
            <a:ext cx="1140460" cy="67818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5400000">
            <a:off x="3139440" y="4466590"/>
            <a:ext cx="1626870" cy="96774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 rot="5400000">
            <a:off x="3408045" y="383159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 rot="5400000">
            <a:off x="3844290" y="3094355"/>
            <a:ext cx="2805430" cy="196278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5400000">
            <a:off x="4083685" y="2545080"/>
            <a:ext cx="3321685" cy="197612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352040" y="394271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208520" y="396049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7420" y="4290060"/>
            <a:ext cx="91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8985" y="429006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1575" y="4290695"/>
            <a:ext cx="2018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 Size Feature Map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13140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8410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68410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636905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Score 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里是什么？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827405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1096010" y="38315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1532255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1771650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352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8795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8795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8590" y="187261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简单说：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里面都是数字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28590" y="2538095"/>
            <a:ext cx="63811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复杂说：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indent="-342900" fontAlgn="auto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每个像素一个概率值来判断是不是特征点；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indent="-342900" fontAlgn="auto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但又不仅仅是预测某处出现特征点的概率，通过这个值还确定了这个点应有的尺度大小；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25" y="4290695"/>
            <a:ext cx="3776980" cy="18884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Increase the saliency of keypoints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940" y="4344670"/>
            <a:ext cx="996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2.3.3</a:t>
            </a:r>
            <a:r>
              <a:rPr lang="zh-CN" altLang="en-US">
                <a:latin typeface="+mn-ea"/>
                <a:cs typeface="+mn-ea"/>
              </a:rPr>
              <a:t>对上面的</a:t>
            </a:r>
            <a:r>
              <a:rPr lang="en-US" altLang="zh-CN">
                <a:latin typeface="+mn-ea"/>
                <a:cs typeface="+mn-ea"/>
              </a:rPr>
              <a:t>ScoreMap</a:t>
            </a:r>
            <a:r>
              <a:rPr lang="zh-CN" altLang="en-US">
                <a:latin typeface="+mn-ea"/>
                <a:cs typeface="+mn-ea"/>
              </a:rPr>
              <a:t>施加</a:t>
            </a:r>
            <a:r>
              <a:rPr lang="en-US" altLang="zh-CN">
                <a:latin typeface="+mn-ea"/>
                <a:cs typeface="+mn-ea"/>
              </a:rPr>
              <a:t>Non-maximum suppression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940" y="1551305"/>
            <a:ext cx="996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2.3.1BatchNormalization</a:t>
            </a:r>
            <a:r>
              <a:rPr lang="zh-CN" altLang="en-US">
                <a:latin typeface="+mn-ea"/>
                <a:cs typeface="+mn-ea"/>
              </a:rPr>
              <a:t>进行了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归一化</a:t>
            </a:r>
            <a:r>
              <a:rPr lang="zh-CN" altLang="en-US">
                <a:latin typeface="+mn-ea"/>
                <a:cs typeface="+mn-ea"/>
              </a:rPr>
              <a:t>，可能是想让训练更容易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940" y="2396490"/>
            <a:ext cx="1149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2.3.2 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恢复尺寸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1920" y="3229610"/>
            <a:ext cx="10232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这里代码和论文顺序是不一样的，但是问题不大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非极大值抑制同时在图片空间和尺度空间进行</a:t>
            </a:r>
            <a:endParaRPr lang="zh-CN" altLang="en-US" sz="2000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  <a:sym typeface="+mn-ea"/>
              </a:rPr>
              <a:t>由于非极大值抑制对尺度影响有依赖，所以我们将他们重新插值到原来的尺度</a:t>
            </a:r>
            <a:endParaRPr lang="zh-CN" altLang="en-US" sz="2000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920" y="1919605"/>
            <a:ext cx="5714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logits =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instance_normalization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(score_maps_list[i])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920" y="2764790"/>
            <a:ext cx="9337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logits = tf.image.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resize_images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(logits, (height, width)) # back to original resolution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1920" y="4712970"/>
            <a:ext cx="9599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scale_heatmaps =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soft_nms_3d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(scale_logits, ksize=config.sm_ksize, com_strength=config.com_strength)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1920" y="5495925"/>
            <a:ext cx="9528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目的：想让得到的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ScoreMap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特征点更加显著，类似锐化操作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365" y="90995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soft_nms_3d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940" y="1431925"/>
            <a:ext cx="991743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def soft_nms_3d(scale_logits, ksize, com_strength=1.0):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apply softmax on scalespace logits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scale_logits: [B,H,W,S]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num_scales = scale_logits.get_shape().as_list()[-1]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scale_logits_d = tf.transpose(scale_logits[...,None], [0,3,1,2,4]) # [B,S,H,W,1] in order to apply pool3d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max_maps = tf.nn.max_pool3d(scale_logits_d, [1,num_scales,ksize,ksize,1], [1,num_scales,1,1,1], padding='SAME')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max_maps = tf.transpose(max_maps[...,0], [0,2,3,1]) # [B,H,W,S]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exp_maps = tf.exp(com_strength * (scale_logits-max_maps))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exp_maps_d = tf.transpose(exp_maps[...,None], [0,3,1,2,4]) # [B,S,H,W,1]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sum_filter = tf.constant(np.ones((num_scales, ksize, ksize, 1, 1)), dtype=tf.float32)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sum_ex = tf.nn.conv3d(exp_maps_d, sum_filter, [1,num_scales,1,1,1], padding='SAME')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sum_ex = tf.transpose(sum_ex[...,0], [0,2,3,1]) # [B,H,W,S]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probs = exp_maps / (sum_ex + 1e-6)   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return probs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940" y="4539615"/>
            <a:ext cx="8808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为了能够训练，这一层使用了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来实现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操作，这样操作就可导了。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max_pool3d-&gt;exp-&gt;conv3d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3d</a:t>
            </a:r>
            <a:r>
              <a:rPr lang="zh-CN" altLang="en-US"/>
              <a:t>操作是为了在尺度方向也进行，可能也是这样造成了顺序冲突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使用的是</a:t>
            </a:r>
            <a:r>
              <a:rPr lang="en-US" altLang="zh-CN"/>
              <a:t>softmax</a:t>
            </a:r>
            <a:r>
              <a:rPr lang="zh-CN" altLang="en-US"/>
              <a:t>来做非极大值抑制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2500" y="573849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0" y="573849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6095" y="5714683"/>
          <a:ext cx="65595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77165" imgH="215900" progId="Equation.KSEE3">
                  <p:embed/>
                </p:oleObj>
              </mc:Choice>
              <mc:Fallback>
                <p:oleObj name="" r:id="rId4" imgW="1771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6095" y="5714683"/>
                        <a:ext cx="65595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108325" y="5990590"/>
            <a:ext cx="978535" cy="24955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57215" y="5635625"/>
            <a:ext cx="2698115" cy="959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由于之前说过的顺序问题</a:t>
            </a:r>
            <a:endParaRPr lang="zh-CN" altLang="en-US"/>
          </a:p>
          <a:p>
            <a:pPr algn="ctr"/>
            <a:r>
              <a:rPr lang="zh-CN" altLang="en-US"/>
              <a:t>代码中实际上得到了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3355" y="5739130"/>
          <a:ext cx="7524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203200" imgH="203200" progId="Equation.KSEE3">
                  <p:embed/>
                </p:oleObj>
              </mc:Choice>
              <mc:Fallback>
                <p:oleObj name="" r:id="rId6" imgW="20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3355" y="5739130"/>
                        <a:ext cx="7524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8660765" y="5990590"/>
            <a:ext cx="255905" cy="24955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流程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5775" y="1029335"/>
            <a:ext cx="3453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t>建立Siamese网络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训练描述符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训练方向估计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训练特征点检测；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5638800" y="537210"/>
            <a:ext cx="2159000" cy="793115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Detector</a:t>
            </a:r>
            <a:endParaRPr lang="en-US" altLang="zh-CN"/>
          </a:p>
        </p:txBody>
      </p:sp>
      <p:sp>
        <p:nvSpPr>
          <p:cNvPr id="10" name="流程图: 准备 9"/>
          <p:cNvSpPr/>
          <p:nvPr/>
        </p:nvSpPr>
        <p:spPr>
          <a:xfrm>
            <a:off x="5638800" y="1710055"/>
            <a:ext cx="2159000" cy="793115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soft-argmax</a:t>
            </a:r>
            <a:endParaRPr lang="en-US" altLang="zh-CN"/>
          </a:p>
        </p:txBody>
      </p:sp>
      <p:sp>
        <p:nvSpPr>
          <p:cNvPr id="13" name="流程图: 准备 12"/>
          <p:cNvSpPr/>
          <p:nvPr/>
        </p:nvSpPr>
        <p:spPr>
          <a:xfrm>
            <a:off x="2987675" y="2816225"/>
            <a:ext cx="2586990" cy="793115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Spatial Transformer</a:t>
            </a:r>
            <a:endParaRPr lang="en-US" altLang="zh-CN"/>
          </a:p>
        </p:txBody>
      </p:sp>
      <p:sp>
        <p:nvSpPr>
          <p:cNvPr id="14" name="流程图: 准备 13"/>
          <p:cNvSpPr/>
          <p:nvPr/>
        </p:nvSpPr>
        <p:spPr>
          <a:xfrm>
            <a:off x="5880735" y="2816225"/>
            <a:ext cx="2586990" cy="793115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the Orientation Estimator</a:t>
            </a:r>
            <a:endParaRPr lang="en-US" altLang="zh-CN"/>
          </a:p>
        </p:txBody>
      </p:sp>
      <p:sp>
        <p:nvSpPr>
          <p:cNvPr id="15" name="流程图: 过程 14"/>
          <p:cNvSpPr/>
          <p:nvPr/>
        </p:nvSpPr>
        <p:spPr>
          <a:xfrm>
            <a:off x="8764270" y="2960370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orientation O</a:t>
            </a:r>
            <a:endParaRPr lang="en-US" altLang="zh-CN"/>
          </a:p>
        </p:txBody>
      </p:sp>
      <p:sp>
        <p:nvSpPr>
          <p:cNvPr id="17" name="流程图: 准备 16"/>
          <p:cNvSpPr/>
          <p:nvPr/>
        </p:nvSpPr>
        <p:spPr>
          <a:xfrm>
            <a:off x="5638800" y="3910965"/>
            <a:ext cx="2586990" cy="793115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Spatial Transformer</a:t>
            </a:r>
            <a:endParaRPr lang="en-US" altLang="zh-CN"/>
          </a:p>
        </p:txBody>
      </p:sp>
      <p:sp>
        <p:nvSpPr>
          <p:cNvPr id="20" name="流程图: 准备 19"/>
          <p:cNvSpPr/>
          <p:nvPr/>
        </p:nvSpPr>
        <p:spPr>
          <a:xfrm>
            <a:off x="5639435" y="5209540"/>
            <a:ext cx="2586990" cy="793115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Descriptor</a:t>
            </a:r>
            <a:endParaRPr lang="en-US" altLang="zh-CN"/>
          </a:p>
        </p:txBody>
      </p:sp>
      <p:sp>
        <p:nvSpPr>
          <p:cNvPr id="22" name="流程图: 过程 21"/>
          <p:cNvSpPr/>
          <p:nvPr/>
        </p:nvSpPr>
        <p:spPr>
          <a:xfrm>
            <a:off x="2987675" y="679450"/>
            <a:ext cx="2226945" cy="50863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Patch P</a:t>
            </a:r>
            <a:endParaRPr lang="en-US" altLang="zh-CN"/>
          </a:p>
        </p:txBody>
      </p:sp>
      <p:sp>
        <p:nvSpPr>
          <p:cNvPr id="23" name="流程图: 过程 22"/>
          <p:cNvSpPr/>
          <p:nvPr/>
        </p:nvSpPr>
        <p:spPr>
          <a:xfrm>
            <a:off x="8226425" y="679450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 score map S</a:t>
            </a:r>
            <a:endParaRPr lang="en-US" altLang="zh-CN"/>
          </a:p>
        </p:txBody>
      </p:sp>
      <p:sp>
        <p:nvSpPr>
          <p:cNvPr id="24" name="流程图: 过程 23"/>
          <p:cNvSpPr/>
          <p:nvPr/>
        </p:nvSpPr>
        <p:spPr>
          <a:xfrm>
            <a:off x="8226425" y="1854200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 X</a:t>
            </a:r>
            <a:endParaRPr lang="en-US" altLang="zh-CN"/>
          </a:p>
        </p:txBody>
      </p:sp>
      <p:sp>
        <p:nvSpPr>
          <p:cNvPr id="25" name="流程图: 过程 24"/>
          <p:cNvSpPr/>
          <p:nvPr/>
        </p:nvSpPr>
        <p:spPr>
          <a:xfrm>
            <a:off x="2987675" y="1854200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 score map S</a:t>
            </a:r>
            <a:endParaRPr lang="en-US" altLang="zh-CN"/>
          </a:p>
        </p:txBody>
      </p:sp>
      <p:sp>
        <p:nvSpPr>
          <p:cNvPr id="26" name="流程图: 过程 25"/>
          <p:cNvSpPr/>
          <p:nvPr/>
        </p:nvSpPr>
        <p:spPr>
          <a:xfrm>
            <a:off x="485775" y="2960370"/>
            <a:ext cx="2226945" cy="504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smaller patch p</a:t>
            </a:r>
            <a:endParaRPr lang="en-US" altLang="zh-CN"/>
          </a:p>
        </p:txBody>
      </p:sp>
      <p:sp>
        <p:nvSpPr>
          <p:cNvPr id="27" name="流程图: 过程 26"/>
          <p:cNvSpPr/>
          <p:nvPr/>
        </p:nvSpPr>
        <p:spPr>
          <a:xfrm>
            <a:off x="2987675" y="4055110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orientation O</a:t>
            </a:r>
            <a:endParaRPr lang="en-US" altLang="zh-CN"/>
          </a:p>
        </p:txBody>
      </p:sp>
      <p:sp>
        <p:nvSpPr>
          <p:cNvPr id="28" name="流程图: 过程 27"/>
          <p:cNvSpPr/>
          <p:nvPr/>
        </p:nvSpPr>
        <p:spPr>
          <a:xfrm>
            <a:off x="8467725" y="4055110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smaller patch pθ</a:t>
            </a:r>
            <a:endParaRPr lang="en-US" altLang="zh-CN"/>
          </a:p>
        </p:txBody>
      </p:sp>
      <p:sp>
        <p:nvSpPr>
          <p:cNvPr id="29" name="流程图: 过程 28"/>
          <p:cNvSpPr/>
          <p:nvPr/>
        </p:nvSpPr>
        <p:spPr>
          <a:xfrm>
            <a:off x="2987675" y="5353685"/>
            <a:ext cx="2226945" cy="5048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smaller patch p</a:t>
            </a:r>
            <a:endParaRPr lang="en-US" altLang="zh-CN"/>
          </a:p>
        </p:txBody>
      </p:sp>
      <p:sp>
        <p:nvSpPr>
          <p:cNvPr id="30" name="流程图: 过程 29"/>
          <p:cNvSpPr/>
          <p:nvPr/>
        </p:nvSpPr>
        <p:spPr>
          <a:xfrm>
            <a:off x="8659495" y="5353685"/>
            <a:ext cx="2226945" cy="504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 vector d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2" idx="3"/>
            <a:endCxn id="8" idx="1"/>
          </p:cNvCxnSpPr>
          <p:nvPr/>
        </p:nvCxnSpPr>
        <p:spPr>
          <a:xfrm>
            <a:off x="5214620" y="934085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23" idx="1"/>
          </p:cNvCxnSpPr>
          <p:nvPr/>
        </p:nvCxnSpPr>
        <p:spPr>
          <a:xfrm flipV="1">
            <a:off x="7797800" y="932180"/>
            <a:ext cx="4286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3" idx="2"/>
            <a:endCxn id="25" idx="0"/>
          </p:cNvCxnSpPr>
          <p:nvPr/>
        </p:nvCxnSpPr>
        <p:spPr>
          <a:xfrm rot="5400000">
            <a:off x="6386195" y="-1100455"/>
            <a:ext cx="669925" cy="5238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26" idx="0"/>
          </p:cNvCxnSpPr>
          <p:nvPr/>
        </p:nvCxnSpPr>
        <p:spPr>
          <a:xfrm rot="5400000">
            <a:off x="5169535" y="-1210945"/>
            <a:ext cx="601345" cy="77406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2"/>
            <a:endCxn id="27" idx="0"/>
          </p:cNvCxnSpPr>
          <p:nvPr/>
        </p:nvCxnSpPr>
        <p:spPr>
          <a:xfrm rot="5400000">
            <a:off x="6694805" y="871220"/>
            <a:ext cx="589915" cy="5776595"/>
          </a:xfrm>
          <a:prstGeom prst="bent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8" idx="2"/>
            <a:endCxn id="29" idx="0"/>
          </p:cNvCxnSpPr>
          <p:nvPr/>
        </p:nvCxnSpPr>
        <p:spPr>
          <a:xfrm rot="5400000">
            <a:off x="6444615" y="2216785"/>
            <a:ext cx="793750" cy="5480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Get final scale-space score map -- 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 rot="5400000">
            <a:off x="636905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5400000">
            <a:off x="827405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1096010" y="38315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1532255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1771650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3352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8795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8795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08088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6155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177165" imgH="203200" progId="Equation.KSEE3">
                  <p:embed/>
                </p:oleObj>
              </mc:Choice>
              <mc:Fallback>
                <p:oleObj name="" r:id="rId4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36155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平行四边形 26"/>
          <p:cNvSpPr/>
          <p:nvPr/>
        </p:nvSpPr>
        <p:spPr>
          <a:xfrm rot="5400000">
            <a:off x="6429375" y="41998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5400000">
            <a:off x="6643370" y="3905885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rot="5400000">
            <a:off x="6977380" y="3653155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5400000">
            <a:off x="7322185" y="3353435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5400000">
            <a:off x="7713980" y="306832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0270" y="4497070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4265" y="3700145"/>
          <a:ext cx="7524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203200" imgH="203200" progId="Equation.KSEE3">
                  <p:embed/>
                </p:oleObj>
              </mc:Choice>
              <mc:Fallback>
                <p:oleObj name="" r:id="rId5" imgW="20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4265" y="3700145"/>
                        <a:ext cx="7524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/>
        </p:nvSpPr>
        <p:spPr>
          <a:xfrm>
            <a:off x="4987290" y="3762375"/>
            <a:ext cx="139700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Get final scale-space score map -- 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 rot="5400000">
            <a:off x="636905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5400000">
            <a:off x="827405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1096010" y="38315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1532255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1771650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3352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8795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8795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08088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6155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177165" imgH="203200" progId="Equation.KSEE3">
                  <p:embed/>
                </p:oleObj>
              </mc:Choice>
              <mc:Fallback>
                <p:oleObj name="" r:id="rId4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36155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平行四边形 26"/>
          <p:cNvSpPr/>
          <p:nvPr/>
        </p:nvSpPr>
        <p:spPr>
          <a:xfrm rot="5400000">
            <a:off x="6429375" y="41998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5400000">
            <a:off x="6643370" y="3905885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rot="5400000">
            <a:off x="6977380" y="3653155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5400000">
            <a:off x="7322185" y="3353435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5400000">
            <a:off x="7713980" y="306832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0270" y="4497070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4265" y="3700145"/>
          <a:ext cx="7524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203200" imgH="203200" progId="Equation.KSEE3">
                  <p:embed/>
                </p:oleObj>
              </mc:Choice>
              <mc:Fallback>
                <p:oleObj name="" r:id="rId5" imgW="20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4265" y="3700145"/>
                        <a:ext cx="7524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/>
        </p:nvSpPr>
        <p:spPr>
          <a:xfrm>
            <a:off x="4987290" y="3762375"/>
            <a:ext cx="139700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Times New Roman" panose="02020603050405020304" charset="0"/>
                <a:sym typeface="+mn-ea"/>
              </a:rPr>
              <a:t>soft_max_and_argmax_1d</a:t>
            </a:r>
            <a:endParaRPr lang="zh-CN" altLang="en-US" sz="2800">
              <a:latin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595" y="1724660"/>
            <a:ext cx="1156081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def soft_max_and_argmax_1d(inputs, axis=-1, inputs_index=None, keep_dims=False, com_strength1=250.0, com_strength2=250.0):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Safe softmax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inputs_exp1 = tf.exp(com_strength1*(inputs - tf.reduce_max(inputs, axis=axis, keep_dims=True)))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inputs_softmax1 = inputs_exp1 / (tf.reduce_sum(inputs_exp1, axis=axis, keep_dims=True) + 1e-8)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inputs_exp2 = tf.exp(com_strength2*(inputs - tf.reduce_max(inputs, axis=axis, keep_dims=True)))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inputs_softmax2 = inputs_exp2 / (tf.reduce_sum(inputs_exp2, axis=axis, keep_dims=True) + 1e-8)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inputs_max = tf.reduce_sum(inputs * inputs_softmax1, axis=axis, keep_dims=keep_dims)</a:t>
            </a:r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inputs_index_shp = [1,]*len(inputs.get_shape())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inputs_index_shp[axis] = -1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if inputs_index is None: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inputs_index = tf.range(inputs.get_shape().as_list()[axis], dtype=inputs.dtype) # use 0,1,2,..,inputs.shape[axis]-1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 = tf.reshape(inputs_index, inputs_index_shp)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inputs_amax = tf.reduce_sum(inputs_index * inputs_softmax2, axis=axis, keep_dims=keep_dims)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return inputs_max, inputs_amax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3160" y="3295650"/>
          <a:ext cx="420751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536700" imgH="381000" progId="Equation.KSEE3">
                  <p:embed/>
                </p:oleObj>
              </mc:Choice>
              <mc:Fallback>
                <p:oleObj name="" r:id="rId2" imgW="15367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3160" y="3295650"/>
                        <a:ext cx="420751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21405" y="2168525"/>
            <a:ext cx="1557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?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090" y="4704715"/>
            <a:ext cx="4132580" cy="881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Times New Roman" panose="02020603050405020304" charset="0"/>
                <a:sym typeface="+mn-ea"/>
              </a:rPr>
              <a:t>soft_max_and_argmax_1d</a:t>
            </a:r>
            <a:endParaRPr lang="zh-CN" altLang="en-US" sz="2800">
              <a:latin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595" y="1724660"/>
            <a:ext cx="115608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这个函数目的是什么？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Scale_heatmap(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多尺度热力图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Output: max_heatmap+max_scale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将尺度通道整合在一起，直接得到的是一张地图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softargmax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的作用就是要找到每一点的尺度到底是多少，之前不是我们整了一个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个尺度的金字塔么，现在我们得确定某一点他到底在哪个尺度上最显著，所以他先用一个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得到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heatmap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上的值，这样做的结果就是说只想要最显著的尺度然后其他的都抑制到最小，当然有时确实不是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，然后将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scale_factor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成上去，这样就能得到比较灵活的尺度信息，不是原来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层那么生硬。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就是想要训练，要不然其实直接用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argmax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也能得到相同结果。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595" y="4507230"/>
            <a:ext cx="1156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heatmap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上的值其实是代表那一点的显著性概率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Mask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生成各种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mask(heatmap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尺寸上都是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主要是有这几种：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	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各种前面卷积网络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边缘部分要去掉，应当是为了让结果更高，毕竟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了一大圈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对原始图片肯定有不好影响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	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为了提取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所以也要去掉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边缘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	3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为了提高鲁棒性根据深度图要去掉看不到深度的地方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8240" y="4407535"/>
            <a:ext cx="8498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eof_masks_pad = end_of_frame_masks(height, width, det_endpoints['pad_size'])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98240" y="4775835"/>
            <a:ext cx="885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eof_masks_crop = end_of_frame_masks(height, width, config.crop_radius)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98240" y="5144135"/>
            <a:ext cx="885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eof_masks_crop = end_of_frame_masks(height, width, config.crop_radius)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Extract Keypoints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Input:final scale-space score map -- 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Output:K 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670" y="3133090"/>
            <a:ext cx="5625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首先对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做一个非极大值抑制，在这个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nms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中生成的是一个除了极大值其他地方都是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用的方法是将一个比较大的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地图进行滑动，这样只会取得窗口大小的极大值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4985" y="2107565"/>
            <a:ext cx="73317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def non_max_suppression(inputs, thresh=0.0, ksize=3, dtype=tf.float32, name='NMS'):</a:t>
            </a:r>
            <a:endParaRPr lang="zh-CN" altLang="en-US" sz="1200"/>
          </a:p>
          <a:p>
            <a:r>
              <a:rPr lang="en-US" altLang="zh-CN" sz="1200"/>
              <a:t>	……</a:t>
            </a:r>
            <a:endParaRPr lang="zh-CN" altLang="en-US" sz="1200"/>
          </a:p>
          <a:p>
            <a:r>
              <a:rPr lang="zh-CN" altLang="en-US" sz="1200"/>
              <a:t>        hk = ksize // 2</a:t>
            </a:r>
            <a:endParaRPr lang="zh-CN" altLang="en-US" sz="1200"/>
          </a:p>
          <a:p>
            <a:r>
              <a:rPr lang="zh-CN" altLang="en-US" sz="1200"/>
              <a:t>        zeros = tf.zeros_like(inputs)</a:t>
            </a:r>
            <a:endParaRPr lang="zh-CN" altLang="en-US" sz="1200"/>
          </a:p>
          <a:p>
            <a:r>
              <a:rPr lang="zh-CN" altLang="en-US" sz="1200"/>
              <a:t>        works = tf.where(tf.less(inputs, thresh), zeros, inputs)</a:t>
            </a:r>
            <a:endParaRPr lang="zh-CN" altLang="en-US" sz="1200"/>
          </a:p>
          <a:p>
            <a:r>
              <a:rPr lang="zh-CN" altLang="en-US" sz="1200"/>
              <a:t>        works_pad = tf.pad(works, [[0,0], [2*hk,2*hk], [2*hk,2*hk], [0,0]], mode='CONSTANT')</a:t>
            </a:r>
            <a:endParaRPr lang="zh-CN" altLang="en-US" sz="1200"/>
          </a:p>
          <a:p>
            <a:r>
              <a:rPr lang="zh-CN" altLang="en-US" sz="1200"/>
              <a:t>        map_augs = []</a:t>
            </a:r>
            <a:endParaRPr lang="zh-CN" altLang="en-US" sz="1200"/>
          </a:p>
          <a:p>
            <a:r>
              <a:rPr lang="zh-CN" altLang="en-US" sz="1200"/>
              <a:t>        for i in range(ksize):</a:t>
            </a:r>
            <a:endParaRPr lang="zh-CN" altLang="en-US" sz="1200"/>
          </a:p>
          <a:p>
            <a:r>
              <a:rPr lang="zh-CN" altLang="en-US" sz="1200"/>
              <a:t>            for j in range(ksize):</a:t>
            </a:r>
            <a:endParaRPr lang="zh-CN" altLang="en-US" sz="1200"/>
          </a:p>
          <a:p>
            <a:r>
              <a:rPr lang="zh-CN" altLang="en-US" sz="1200"/>
              <a:t>                curr_in = tf.slice(works_pad, [0, i, j, 0], [-1, height+2*hk, width+2*hk, -1])</a:t>
            </a:r>
            <a:endParaRPr lang="zh-CN" altLang="en-US" sz="1200"/>
          </a:p>
          <a:p>
            <a:r>
              <a:rPr lang="zh-CN" altLang="en-US" sz="1200"/>
              <a:t>                map_augs.append(curr_in)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  num_map = len(map_augs) # ksize*ksize</a:t>
            </a:r>
            <a:endParaRPr lang="zh-CN" altLang="en-US" sz="1200"/>
          </a:p>
          <a:p>
            <a:r>
              <a:rPr lang="zh-CN" altLang="en-US" sz="1200"/>
              <a:t>        center_map = map_augs[num_map//2]</a:t>
            </a:r>
            <a:endParaRPr lang="zh-CN" altLang="en-US" sz="1200"/>
          </a:p>
          <a:p>
            <a:r>
              <a:rPr lang="zh-CN" altLang="en-US" sz="1200"/>
              <a:t>        peak_mask = tf.greater(center_map, map_augs[0])</a:t>
            </a:r>
            <a:endParaRPr lang="zh-CN" altLang="en-US" sz="1200"/>
          </a:p>
          <a:p>
            <a:r>
              <a:rPr lang="zh-CN" altLang="en-US" sz="1200"/>
              <a:t>        for n in range(1, num_map):</a:t>
            </a:r>
            <a:endParaRPr lang="zh-CN" altLang="en-US" sz="1200"/>
          </a:p>
          <a:p>
            <a:r>
              <a:rPr lang="zh-CN" altLang="en-US" sz="1200"/>
              <a:t>            if n == num_map // 2:</a:t>
            </a:r>
            <a:endParaRPr lang="zh-CN" altLang="en-US" sz="1200"/>
          </a:p>
          <a:p>
            <a:r>
              <a:rPr lang="zh-CN" altLang="en-US" sz="1200"/>
              <a:t>                continue</a:t>
            </a:r>
            <a:endParaRPr lang="zh-CN" altLang="en-US" sz="1200"/>
          </a:p>
          <a:p>
            <a:r>
              <a:rPr lang="zh-CN" altLang="en-US" sz="1200"/>
              <a:t>            peak_mask = tf.logical_and(peak_mask, tf.greater(center_map, map_augs[n]))</a:t>
            </a:r>
            <a:endParaRPr lang="zh-CN" altLang="en-US" sz="1200"/>
          </a:p>
          <a:p>
            <a:r>
              <a:rPr lang="zh-CN" altLang="en-US" sz="1200"/>
              <a:t>        peak_mask = tf.slice(peak_mask, [0,hk,hk,0],[-1,height,width,-1])</a:t>
            </a:r>
            <a:endParaRPr lang="zh-CN" altLang="en-US" sz="1200"/>
          </a:p>
          <a:p>
            <a:r>
              <a:rPr lang="zh-CN" altLang="en-US" sz="1200"/>
              <a:t>        if dtype != tf.bool:</a:t>
            </a:r>
            <a:endParaRPr lang="zh-CN" altLang="en-US" sz="1200"/>
          </a:p>
          <a:p>
            <a:r>
              <a:rPr lang="zh-CN" altLang="en-US" sz="1200"/>
              <a:t>            peak_mask = tf.cast(peak_mask, dtype=dtype)</a:t>
            </a:r>
            <a:endParaRPr lang="zh-CN" altLang="en-US" sz="1200"/>
          </a:p>
          <a:p>
            <a:r>
              <a:rPr lang="zh-CN" altLang="en-US" sz="1200"/>
              <a:t>        peak_mask.set_shape(inputs.shape) # keep shape information</a:t>
            </a:r>
            <a:endParaRPr lang="zh-CN" altLang="en-US" sz="1200"/>
          </a:p>
          <a:p>
            <a:r>
              <a:rPr lang="zh-CN" altLang="en-US" sz="1200"/>
              <a:t>        return peak_mask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2.4 Local soft-argmax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Input:masked final scale-space score map -- S`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Output:K keypoints with sub-pixel accuracy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075" y="2633980"/>
            <a:ext cx="9967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使用二维的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soft-argmax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来进行抑制，得到的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dxdy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就是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sub-pixel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精度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075" y="3106420"/>
            <a:ext cx="10386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文中使用</a:t>
            </a:r>
            <a:r>
              <a:rPr lang="zh-CN" altLang="en-US"/>
              <a:t>预测热点图的方法预测x和y的坐标值，热点图可以理解为概率响应图，通过求热点图最大值所在位置坐标，就可以得到该关键点的位置坐标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0680" y="3751580"/>
            <a:ext cx="121119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keypoint refinement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Use transformer crop to get the patches for refining keypoints to a certain size.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kp_local_max_scores = transformer_crop(max_heatmaps, config.kp_loc_size, batch_inds, kpts,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                            kpts_scale=kpts_scale) # omit orientation [N, loc_size, loc_size, 1]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Now do a 2d softargmax. I set `do_softmax=True` since the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`max_heatmap` is generated by doing softmax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individually. However, you might want to see if which works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better.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dxdy = soft_argmax_2d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(kp_local_max_scores, config.kp_loc_size, do_softmax=config.do_softmax_kp_refine, com_strength=config.kp_com_strength) # [N,2]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tf.summary.histogram('dxdy', dxdy)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Now add this to the current kpts, so that we can be happy!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kpts = tf.to_float(kpts) + dxdy * kpts_scale[:, None] * config.kp_loc_size / 2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2.4 Orientation estimaton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就是在建立网络时候在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 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后面加了一个输出为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通道的卷积层，两个通道就代表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sin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为了让点代表真实角度，有加了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正则化，这样就强制平方和为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075" y="3569970"/>
            <a:ext cx="8809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ori_maps = conv2d_custom(curr_in, 2,</a:t>
            </a:r>
            <a:endParaRPr lang="zh-CN" altLang="en-US"/>
          </a:p>
          <a:p>
            <a:r>
              <a:rPr lang="zh-CN" altLang="en-US"/>
              <a:t>                    kernel_size=ori_conv_ksize, scope='ori_conv',</a:t>
            </a:r>
            <a:endParaRPr lang="zh-CN" altLang="en-US"/>
          </a:p>
          <a:p>
            <a:r>
              <a:rPr lang="zh-CN" altLang="en-US"/>
              <a:t>                    W_initializer=ori_W_init,</a:t>
            </a:r>
            <a:endParaRPr lang="zh-CN" altLang="en-US"/>
          </a:p>
          <a:p>
            <a:r>
              <a:rPr lang="zh-CN" altLang="en-US"/>
              <a:t>                    b_initializer=ori_b_init)</a:t>
            </a:r>
            <a:endParaRPr lang="zh-CN" altLang="en-US"/>
          </a:p>
          <a:p>
            <a:r>
              <a:rPr lang="zh-CN" altLang="en-US"/>
              <a:t>ori_maps = tf.nn.l2_normalize(ori_maps, dim=-1)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Descriptor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2.4 Orientation estimaton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使用双线性插值可以使得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可微，主要原因应该是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detector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训练也需要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descriptor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才行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nn (1)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12" t="33753" r="12941" b="25308"/>
          <a:stretch>
            <a:fillRect/>
          </a:stretch>
        </p:blipFill>
        <p:spPr>
          <a:xfrm>
            <a:off x="1287145" y="3393440"/>
            <a:ext cx="8181975" cy="285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7075" y="5291455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最后还要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正则化一下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97506"/>
            <a:ext cx="10852237" cy="899167"/>
          </a:xfrm>
        </p:spPr>
        <p:txBody>
          <a:bodyPr/>
          <a:lstStyle/>
          <a:p>
            <a:r>
              <a:rPr lang="zh-CN" altLang="en-US">
                <a:sym typeface="+mn-ea"/>
              </a:rPr>
              <a:t>策略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49910" y="1101090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9250" y="39427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50" y="39427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7756" y="1864995"/>
          <a:ext cx="50876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688465" imgH="241300" progId="Equation.KSEE3">
                  <p:embed/>
                </p:oleObj>
              </mc:Choice>
              <mc:Fallback>
                <p:oleObj name="" r:id="rId5" imgW="16884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756" y="1864995"/>
                        <a:ext cx="50876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7438" y="2592705"/>
          <a:ext cx="191198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634365" imgH="228600" progId="Equation.KSEE3">
                  <p:embed/>
                </p:oleObj>
              </mc:Choice>
              <mc:Fallback>
                <p:oleObj name="" r:id="rId7" imgW="6343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7438" y="2592705"/>
                        <a:ext cx="191198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流程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35" y="1029335"/>
            <a:ext cx="11059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t>建立Siamese网络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训练描述符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训练方向估计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训练特征点检测；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3348355" y="2782570"/>
            <a:ext cx="75311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with tf.variable_scope("conv-ghh-1"):</a:t>
            </a:r>
            <a:endParaRPr lang="zh-CN" altLang="en-US"/>
          </a:p>
          <a:p>
            <a:r>
              <a:rPr lang="zh-CN" altLang="en-US"/>
              <a:t>        nu = 1</a:t>
            </a:r>
            <a:endParaRPr lang="zh-CN" altLang="en-US"/>
          </a:p>
          <a:p>
            <a:r>
              <a:rPr lang="zh-CN" altLang="en-US"/>
              <a:t>        ns = 4</a:t>
            </a:r>
            <a:endParaRPr lang="zh-CN" altLang="en-US"/>
          </a:p>
          <a:p>
            <a:r>
              <a:rPr lang="zh-CN" altLang="en-US"/>
              <a:t>        nm = 4</a:t>
            </a:r>
            <a:endParaRPr lang="zh-CN" altLang="en-US"/>
          </a:p>
          <a:p>
            <a:r>
              <a:rPr lang="zh-CN" altLang="en-US"/>
              <a:t>        cur_in = conv_2d(</a:t>
            </a:r>
            <a:endParaRPr lang="zh-CN" altLang="en-US"/>
          </a:p>
          <a:p>
            <a:r>
              <a:rPr lang="zh-CN" altLang="en-US"/>
              <a:t>            cur_in, config.kp_filter_size, nu * ns * nm, 1, "VALID")</a:t>
            </a:r>
            <a:endParaRPr lang="zh-CN" altLang="en-US"/>
          </a:p>
          <a:p>
            <a:r>
              <a:rPr lang="zh-CN" altLang="en-US"/>
              <a:t>        # Disable batch norm: does not make sense for testing</a:t>
            </a:r>
            <a:endParaRPr lang="zh-CN" altLang="en-US"/>
          </a:p>
          <a:p>
            <a:r>
              <a:rPr lang="zh-CN" altLang="en-US"/>
              <a:t>        # as we run on the whole image rather than a collection of patches</a:t>
            </a:r>
            <a:endParaRPr lang="zh-CN" altLang="en-US"/>
          </a:p>
          <a:p>
            <a:r>
              <a:rPr lang="zh-CN" altLang="en-US"/>
              <a:t>        # if config.use_batch_norm:</a:t>
            </a:r>
            <a:endParaRPr lang="zh-CN" altLang="en-US"/>
          </a:p>
          <a:p>
            <a:r>
              <a:rPr lang="zh-CN" altLang="en-US"/>
              <a:t>        #     cur_in = batch_norm(cur_in, training=is_training)</a:t>
            </a:r>
            <a:endParaRPr lang="zh-CN" altLang="en-US"/>
          </a:p>
          <a:p>
            <a:r>
              <a:rPr lang="zh-CN" altLang="en-US"/>
              <a:t>        cur_in = ghh(cur_in, ns, nm)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232400" y="3321050"/>
            <a:ext cx="1727200" cy="172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2191" y="909955"/>
          <a:ext cx="50876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88465" imgH="241300" progId="Equation.KSEE3">
                  <p:embed/>
                </p:oleObj>
              </mc:Choice>
              <mc:Fallback>
                <p:oleObj name="" r:id="rId3" imgW="16884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2191" y="909955"/>
                        <a:ext cx="50876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7325" y="3355340"/>
          <a:ext cx="1657350" cy="165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28600" imgH="228600" progId="Equation.KSEE3">
                  <p:embed/>
                </p:oleObj>
              </mc:Choice>
              <mc:Fallback>
                <p:oleObj name="" r:id="rId5" imgW="228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7325" y="3355340"/>
                        <a:ext cx="1657350" cy="165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弧形箭头 11"/>
          <p:cNvSpPr/>
          <p:nvPr/>
        </p:nvSpPr>
        <p:spPr>
          <a:xfrm rot="20940000">
            <a:off x="4425315" y="1598930"/>
            <a:ext cx="518795" cy="2339975"/>
          </a:xfrm>
          <a:prstGeom prst="curv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845" y="1858010"/>
          <a:ext cx="5228590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7365" imgH="254000" progId="Equation.KSEE3">
                  <p:embed/>
                </p:oleObj>
              </mc:Choice>
              <mc:Fallback>
                <p:oleObj name="" r:id="rId2" imgW="17773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7845" y="1858010"/>
                        <a:ext cx="5228590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0350" y="1489710"/>
            <a:ext cx="823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:  ScoreMaps + depth maps + camera intrinsics + extrinsics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0350" y="1029335"/>
            <a:ext cx="996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用这个来训练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detector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知道在哪里生成高的得分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350" y="1858010"/>
            <a:ext cx="240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 :  Loss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573270" y="272542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 -- SE(3) </a:t>
            </a:r>
            <a:r>
              <a:rPr lang="zh-CN" altLang="en-US"/>
              <a:t>将</a:t>
            </a:r>
            <a:r>
              <a:rPr lang="en-US" altLang="zh-CN"/>
              <a:t>score map</a:t>
            </a:r>
            <a:r>
              <a:rPr lang="zh-CN" altLang="en-US"/>
              <a:t>坐标转换成另一个视角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3270" y="3093720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 -- </a:t>
            </a:r>
            <a:r>
              <a:rPr lang="zh-CN" altLang="en-US"/>
              <a:t>指定为</a:t>
            </a:r>
            <a:r>
              <a:rPr lang="en-US" altLang="zh-CN"/>
              <a:t>0.5</a:t>
            </a:r>
            <a:r>
              <a:rPr lang="zh-CN" altLang="en-US"/>
              <a:t>的高斯滤波并包含其他一些清洗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60" y="4173855"/>
            <a:ext cx="12238355" cy="168402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19440000">
            <a:off x="4222750" y="2647950"/>
            <a:ext cx="309880" cy="1766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1029335"/>
          <a:ext cx="17970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405765" imgH="241300" progId="Equation.KSEE3">
                  <p:embed/>
                </p:oleObj>
              </mc:Choice>
              <mc:Fallback>
                <p:oleObj name="" r:id="rId2" imgW="4057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070" y="1029335"/>
                        <a:ext cx="179705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346575" y="1365250"/>
            <a:ext cx="70910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inverse_warp_view_2_to_1</a:t>
            </a:r>
            <a:endParaRPr lang="zh-CN" altLang="en-US" sz="2000"/>
          </a:p>
          <a:p>
            <a:r>
              <a:rPr lang="zh-CN" altLang="en-US" sz="2000"/>
              <a:t>(heatmaps2, depths2, depths1, c2Tc1s, K1, K2, inv_thetas1, thetas2, depth_thresh=0.5, get_warped_depth=False)</a:t>
            </a:r>
            <a:endParaRPr lang="zh-CN" altLang="en-US" sz="2000"/>
          </a:p>
        </p:txBody>
      </p:sp>
      <p:sp>
        <p:nvSpPr>
          <p:cNvPr id="16" name="右箭头 15"/>
          <p:cNvSpPr/>
          <p:nvPr/>
        </p:nvSpPr>
        <p:spPr>
          <a:xfrm>
            <a:off x="2291715" y="1450340"/>
            <a:ext cx="1876425" cy="229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88300" y="1280795"/>
            <a:ext cx="9842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c2</a:t>
            </a:r>
            <a:r>
              <a:rPr lang="zh-CN" altLang="en-US" sz="1400">
                <a:solidFill>
                  <a:srgbClr val="FF0000"/>
                </a:solidFill>
              </a:rPr>
              <a:t>到</a:t>
            </a:r>
            <a:r>
              <a:rPr lang="en-US" altLang="zh-CN" sz="1400">
                <a:solidFill>
                  <a:srgbClr val="FF0000"/>
                </a:solidFill>
              </a:rPr>
              <a:t>c1</a:t>
            </a:r>
            <a:r>
              <a:rPr lang="zh-CN" altLang="en-US" sz="1400">
                <a:solidFill>
                  <a:srgbClr val="FF0000"/>
                </a:solidFill>
              </a:rPr>
              <a:t>相机变换矩阵</a:t>
            </a:r>
            <a:r>
              <a:rPr lang="en-US" altLang="zh-CN" sz="1400">
                <a:solidFill>
                  <a:srgbClr val="FF0000"/>
                </a:solidFill>
              </a:rPr>
              <a:t>4*4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2400" y="1560195"/>
            <a:ext cx="7143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内参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58070" y="1679575"/>
            <a:ext cx="11334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平面内转换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7515" y="2636520"/>
            <a:ext cx="70910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通过</a:t>
            </a:r>
            <a:r>
              <a:rPr lang="en-US" altLang="zh-CN" sz="2000"/>
              <a:t>SE(3)</a:t>
            </a:r>
            <a:r>
              <a:rPr lang="zh-CN" altLang="en-US" sz="2000"/>
              <a:t>转换了</a:t>
            </a:r>
            <a:r>
              <a:rPr lang="en-US" altLang="zh-CN" sz="2000"/>
              <a:t>map</a:t>
            </a:r>
            <a:r>
              <a:rPr lang="zh-CN" altLang="en-US" sz="2000"/>
              <a:t>，还用</a:t>
            </a:r>
            <a:r>
              <a:rPr lang="en-US" altLang="zh-CN" sz="2000"/>
              <a:t>depth</a:t>
            </a:r>
            <a:r>
              <a:rPr lang="zh-CN" altLang="en-US" sz="2000"/>
              <a:t>形成了一个</a:t>
            </a:r>
            <a:r>
              <a:rPr lang="en-US" altLang="zh-CN" sz="2000"/>
              <a:t>mask</a:t>
            </a:r>
            <a:r>
              <a:rPr lang="zh-CN" altLang="en-US" sz="2000"/>
              <a:t>遮去小于</a:t>
            </a:r>
            <a:r>
              <a:rPr lang="en-US" altLang="zh-CN" sz="2000"/>
              <a:t>depth_thresh</a:t>
            </a:r>
            <a:r>
              <a:rPr lang="zh-CN" altLang="en-US" sz="2000"/>
              <a:t>的地方</a:t>
            </a:r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3997325" y="3170555"/>
            <a:ext cx="7960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nonocc_masks = tf.cast(tf.less(tf.squared_difference(depths1w, depths1), depth_thresh**2), tf.float32)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94485" y="4271010"/>
            <a:ext cx="7091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返回变换好的</a:t>
            </a:r>
            <a:r>
              <a:rPr lang="en-US" altLang="zh-CN" sz="2000"/>
              <a:t>heatmap</a:t>
            </a:r>
            <a:r>
              <a:rPr lang="zh-CN" altLang="en-US" sz="2000"/>
              <a:t>以及</a:t>
            </a:r>
            <a:r>
              <a:rPr lang="en-US" altLang="zh-CN" sz="2000"/>
              <a:t>mask</a:t>
            </a:r>
            <a:endParaRPr lang="en-US" altLang="zh-CN" sz="2000"/>
          </a:p>
        </p:txBody>
      </p:sp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680970" y="1450340"/>
            <a:ext cx="1487170" cy="229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000" y="1134110"/>
          <a:ext cx="2174875" cy="86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09600" imgH="241300" progId="Equation.KSEE3">
                  <p:embed/>
                </p:oleObj>
              </mc:Choice>
              <mc:Fallback>
                <p:oleObj name="" r:id="rId2" imgW="609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" y="1134110"/>
                        <a:ext cx="2174875" cy="86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78780" y="2543175"/>
            <a:ext cx="6362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psf = tf.constant(get_</a:t>
            </a:r>
            <a:r>
              <a:rPr lang="zh-CN" altLang="en-US">
                <a:solidFill>
                  <a:srgbClr val="FF0000"/>
                </a:solidFill>
              </a:rPr>
              <a:t>gauss_filter</a:t>
            </a:r>
            <a:r>
              <a:rPr lang="zh-CN" altLang="en-US"/>
              <a:t>_weight(config.hm_ksize, config.hm_sigma)[:,:,None,None], dtype=tf.float32)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7690" y="1242695"/>
            <a:ext cx="7403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gt_heatmaps1 = tf.nn.conv2d(top_k1w, psf, [1,1,1,1], padding='SAME')</a:t>
            </a:r>
            <a:endParaRPr lang="zh-CN" altLang="en-US"/>
          </a:p>
          <a:p>
            <a:r>
              <a:rPr lang="zh-CN" altLang="en-US"/>
              <a:t>gt_heatmaps1 = tf.minimum(gt_heatmaps1, 1.0)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405495" y="1486535"/>
            <a:ext cx="189230" cy="1188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4000" y="5478780"/>
            <a:ext cx="70910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g</a:t>
            </a:r>
            <a:r>
              <a:rPr lang="zh-CN" altLang="en-US" sz="2000"/>
              <a:t>操作不仅把</a:t>
            </a:r>
            <a:r>
              <a:rPr lang="en-US" altLang="zh-CN" sz="2000"/>
              <a:t>mask</a:t>
            </a:r>
            <a:r>
              <a:rPr lang="zh-CN" altLang="en-US" sz="2000"/>
              <a:t>后的</a:t>
            </a:r>
            <a:r>
              <a:rPr lang="en-US" altLang="zh-CN" sz="2000"/>
              <a:t>map</a:t>
            </a:r>
            <a:r>
              <a:rPr lang="zh-CN" altLang="en-US" sz="2000"/>
              <a:t>用高斯纯净了一下，还进行了压制，将最大值压制在了</a:t>
            </a:r>
            <a:r>
              <a:rPr lang="en-US" altLang="zh-CN" sz="2000"/>
              <a:t>1</a:t>
            </a:r>
            <a:r>
              <a:rPr lang="zh-CN" altLang="en-US" sz="2000"/>
              <a:t>，这样做对于后面训练是有好处的，毕竟要是有地方值太高对其他地方不好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60375" y="2098675"/>
            <a:ext cx="5017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上一步得到的图其实是</a:t>
            </a:r>
            <a:r>
              <a:rPr lang="en-US" altLang="zh-CN"/>
              <a:t>topk_map*heatmap</a:t>
            </a:r>
            <a:endParaRPr lang="en-US" altLang="zh-CN"/>
          </a:p>
          <a:p>
            <a:r>
              <a:rPr lang="zh-CN" altLang="en-US"/>
              <a:t>就是只有想要的特征点的</a:t>
            </a:r>
            <a:r>
              <a:rPr lang="en-US" altLang="zh-CN"/>
              <a:t>score</a:t>
            </a:r>
            <a:r>
              <a:rPr lang="zh-CN" altLang="en-US"/>
              <a:t>存在，其他位置都是</a:t>
            </a:r>
            <a:r>
              <a:rPr lang="en-US" altLang="zh-CN"/>
              <a:t>0</a:t>
            </a:r>
            <a:r>
              <a:rPr lang="zh-CN" altLang="en-US"/>
              <a:t>，然后对这个</a:t>
            </a:r>
            <a:r>
              <a:rPr lang="en-US" altLang="zh-CN"/>
              <a:t>map</a:t>
            </a:r>
            <a:r>
              <a:rPr lang="zh-CN" altLang="en-US"/>
              <a:t>进行了高斯卷积，如同文章说的</a:t>
            </a:r>
            <a:r>
              <a:rPr lang="en-US" altLang="zh-CN"/>
              <a:t>——generate a clean score map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20760000">
            <a:off x="1557020" y="3414395"/>
            <a:ext cx="1577340" cy="1795780"/>
          </a:xfrm>
          <a:prstGeom prst="parallelogram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20760000">
            <a:off x="4845050" y="3414395"/>
            <a:ext cx="1577340" cy="1795780"/>
          </a:xfrm>
          <a:prstGeom prst="parallelogram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51375" y="3574415"/>
            <a:ext cx="72472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只对</a:t>
            </a:r>
            <a:r>
              <a:rPr lang="en-US" altLang="zh-CN"/>
              <a:t>Ig</a:t>
            </a:r>
            <a:r>
              <a:rPr lang="zh-CN" altLang="en-US"/>
              <a:t>进行各种优化，但是</a:t>
            </a:r>
            <a:r>
              <a:rPr lang="en-US" altLang="zh-CN"/>
              <a:t>Ii</a:t>
            </a:r>
            <a:r>
              <a:rPr lang="zh-CN" altLang="en-US"/>
              <a:t>没有操作，这样计算损失函数没有负影响？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操作就是一个必须的操作，因为不进行变换是没有办法衡量两幅图片的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操作可以让结果更高，因为可以认为目标其实是一个更高的好的结果（</a:t>
            </a:r>
            <a:r>
              <a:rPr lang="en-US" altLang="zh-CN"/>
              <a:t>g</a:t>
            </a:r>
            <a:r>
              <a:rPr lang="zh-CN" altLang="en-US"/>
              <a:t>本质上是上一次迭代的网络）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750" y="1539240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具体训练过程代码中其实是：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9545" y="1849755"/>
          <a:ext cx="592899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2984500" imgH="431800" progId="Equation.KSEE3">
                  <p:embed/>
                </p:oleObj>
              </mc:Choice>
              <mc:Fallback>
                <p:oleObj name="" r:id="rId2" imgW="298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9545" y="1849755"/>
                        <a:ext cx="592899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6750" y="2435225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而且还在</a:t>
            </a:r>
            <a:r>
              <a:rPr lang="en-US" altLang="zh-CN"/>
              <a:t>batch</a:t>
            </a:r>
            <a:r>
              <a:rPr lang="zh-CN" altLang="en-US"/>
              <a:t>上求了平均值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6750" y="2914650"/>
            <a:ext cx="11158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分析这样做的原因：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</a:t>
            </a:r>
            <a:r>
              <a:rPr lang="en-US" altLang="zh-CN"/>
              <a:t>clean </a:t>
            </a:r>
            <a:r>
              <a:rPr lang="zh-CN" altLang="en-US"/>
              <a:t>步骤原因可能是想强化一下学习的目的，因为我们想学习的是特征点坐标，如果说不进行</a:t>
            </a:r>
            <a:r>
              <a:rPr lang="en-US" altLang="zh-CN"/>
              <a:t>clean</a:t>
            </a:r>
            <a:r>
              <a:rPr lang="zh-CN" altLang="en-US"/>
              <a:t>，在</a:t>
            </a:r>
            <a:r>
              <a:rPr lang="en-US" altLang="zh-CN"/>
              <a:t>L2loss</a:t>
            </a:r>
            <a:r>
              <a:rPr lang="zh-CN" altLang="en-US"/>
              <a:t>时候网络有可能在把不是特征点的地方给加大（最后结果也是</a:t>
            </a:r>
            <a:r>
              <a:rPr lang="en-US" altLang="zh-CN"/>
              <a:t>loss</a:t>
            </a:r>
            <a:r>
              <a:rPr lang="zh-CN" altLang="en-US"/>
              <a:t>减小但这不是我们想要的）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进行处以</a:t>
            </a:r>
            <a:r>
              <a:rPr lang="en-US" altLang="zh-CN"/>
              <a:t>2</a:t>
            </a:r>
            <a:r>
              <a:rPr lang="zh-CN" altLang="en-US"/>
              <a:t>目的就是要相互学习，提高训练效率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6750" y="4204335"/>
            <a:ext cx="10860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</a:t>
            </a:r>
            <a:r>
              <a:rPr lang="en-US" altLang="zh-CN"/>
              <a:t>Loss</a:t>
            </a:r>
            <a:r>
              <a:rPr lang="zh-CN" altLang="en-US"/>
              <a:t>的目的：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就是为了能训练出特征点检测器，而且在输入时候还把</a:t>
            </a:r>
            <a:r>
              <a:rPr lang="en-US" altLang="zh-CN"/>
              <a:t>depth</a:t>
            </a:r>
            <a:r>
              <a:rPr lang="zh-CN" altLang="en-US"/>
              <a:t>输入，把不可能存在的地方给</a:t>
            </a:r>
            <a:r>
              <a:rPr lang="en-US" altLang="zh-CN"/>
              <a:t>pass</a:t>
            </a:r>
            <a:r>
              <a:rPr lang="zh-CN" altLang="en-US"/>
              <a:t>了，</a:t>
            </a:r>
            <a:endParaRPr lang="zh-CN" altLang="en-US"/>
          </a:p>
          <a:p>
            <a:r>
              <a:rPr lang="zh-CN" altLang="en-US"/>
              <a:t>两张图像相互使得</a:t>
            </a:r>
            <a:r>
              <a:rPr lang="en-US" altLang="zh-CN"/>
              <a:t>score map</a:t>
            </a:r>
            <a:r>
              <a:rPr lang="zh-CN" altLang="en-US"/>
              <a:t>相近可能还不足以得到真正的特征点，但是当数据足够多的时候网络就学会在足够鲁棒地地方生成特征点，比如一下不变的角点，而天空等空白区域则没有。</a:t>
            </a:r>
            <a:r>
              <a:rPr lang="en-US" altLang="zh-CN"/>
              <a:t>shi'd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22340" y="826135"/>
            <a:ext cx="6478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l2diff1 = tf.squared_difference(tgt_heatmaps1, gt_heatmaps1)</a:t>
            </a:r>
            <a:endParaRPr lang="zh-CN" altLang="en-US"/>
          </a:p>
          <a:p>
            <a:r>
              <a:rPr lang="zh-CN" altLang="en-US"/>
              <a:t>        loss1 = tf.reduce_mean( tf.reduce_sum(l2diff1 * visible_masks1, axis=axis123) / Nvis1 )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451350"/>
            <a:ext cx="1205738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085" y="1120140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l2diff1 = tf.squared_difference(tgt_heatmaps1, gt_heatmaps1)</a:t>
            </a:r>
            <a:endParaRPr lang="zh-CN" altLang="en-US"/>
          </a:p>
          <a:p>
            <a:r>
              <a:rPr lang="zh-CN" altLang="en-US"/>
              <a:t>        loss1 = tf.reduce_mean( tf.reduce_sum(l2diff1 * visible_masks1, axis=axis123) / Nvis1 )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l2diff2 = tf.squared_difference(tgt_heatmaps2, gt_heatmaps2)</a:t>
            </a:r>
            <a:endParaRPr lang="zh-CN" altLang="en-US"/>
          </a:p>
          <a:p>
            <a:r>
              <a:rPr lang="zh-CN" altLang="en-US"/>
              <a:t>        loss2 = tf.reduce_mean( tf.reduce_sum(l2diff2 * visible_masks2, axis=axis123) / Nvis2 )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det_loss = (loss1 + loss2) / 2.0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232400" y="3321050"/>
            <a:ext cx="1727200" cy="172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2191" y="909955"/>
          <a:ext cx="50876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88465" imgH="241300" progId="Equation.KSEE3">
                  <p:embed/>
                </p:oleObj>
              </mc:Choice>
              <mc:Fallback>
                <p:oleObj name="" r:id="rId3" imgW="16884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2191" y="909955"/>
                        <a:ext cx="50876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1100" y="3308985"/>
          <a:ext cx="220980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04800" imgH="241300" progId="Equation.KSEE3">
                  <p:embed/>
                </p:oleObj>
              </mc:Choice>
              <mc:Fallback>
                <p:oleObj name="" r:id="rId5" imgW="3048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1100" y="3308985"/>
                        <a:ext cx="2209800" cy="17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弧形箭头 11"/>
          <p:cNvSpPr/>
          <p:nvPr/>
        </p:nvSpPr>
        <p:spPr>
          <a:xfrm rot="960000">
            <a:off x="5951220" y="1440815"/>
            <a:ext cx="518795" cy="2339975"/>
          </a:xfrm>
          <a:prstGeom prst="curv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——Patch-wise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225" y="5385435"/>
            <a:ext cx="10812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Patch-wise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为了训练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detector warp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的顺序相反是把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 warp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上来对比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，因为这样才能让得到的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loss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反向流到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中去改进。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790" y="1527175"/>
          <a:ext cx="5026025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866900" imgH="355600" progId="Equation.KSEE3">
                  <p:embed/>
                </p:oleObj>
              </mc:Choice>
              <mc:Fallback>
                <p:oleObj name="" r:id="rId2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790" y="1527175"/>
                        <a:ext cx="5026025" cy="95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12800" y="1029335"/>
            <a:ext cx="1008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：将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个特征点以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scale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ori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的信息提出的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原始图片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800" y="1527175"/>
            <a:ext cx="1443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8910" y="2411730"/>
            <a:ext cx="8094980" cy="271399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695825" y="2411730"/>
            <a:ext cx="4052570" cy="10388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——Patch-wise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365" y="2023110"/>
            <a:ext cx="863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是特征值网络从</a:t>
            </a:r>
            <a:r>
              <a:rPr lang="en-US" altLang="zh-CN"/>
              <a:t>patch</a:t>
            </a:r>
            <a:r>
              <a:rPr lang="zh-CN" altLang="en-US"/>
              <a:t>中提取的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1029335"/>
          <a:ext cx="5624830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866900" imgH="355600" progId="Equation.KSEE3">
                  <p:embed/>
                </p:oleObj>
              </mc:Choice>
              <mc:Fallback>
                <p:oleObj name="" r:id="rId2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365" y="1029335"/>
                        <a:ext cx="5624830" cy="107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7365" y="2391410"/>
            <a:ext cx="863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的目的主要也是为了训练特征点尺度、角度去做匹配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7365" y="2759710"/>
            <a:ext cx="8632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因为其实这里关于特征点位置信息已经没法流回去了，而又没有流到</a:t>
            </a:r>
            <a:r>
              <a:rPr lang="en-US" altLang="zh-CN"/>
              <a:t>descriptor</a:t>
            </a:r>
            <a:r>
              <a:rPr lang="zh-CN" altLang="en-US"/>
              <a:t>网络中，这样做的目的应该是让得到的</a:t>
            </a:r>
            <a:r>
              <a:rPr lang="en-US" altLang="zh-CN"/>
              <a:t>patch</a:t>
            </a:r>
            <a:r>
              <a:rPr lang="zh-CN" altLang="en-US"/>
              <a:t>大小方向信息更加适合。有点像是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4280" y="3498850"/>
            <a:ext cx="5711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Siamese网络   孪生神经网络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125" y="4048125"/>
            <a:ext cx="6667500" cy="2583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5430" y="4048125"/>
            <a:ext cx="2675255" cy="25323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00085" y="13779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desc_pair_loss = tf.reduce_mean(d_pos)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40395" y="1524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d_pos = tf.reduce_sum(tf.square(desc_feats1-desc_feats1_pos), axis=1) # [B*K,]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006975" y="2982595"/>
            <a:ext cx="2178685" cy="21786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2191" y="909955"/>
          <a:ext cx="50876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88465" imgH="241300" progId="Equation.KSEE3">
                  <p:embed/>
                </p:oleObj>
              </mc:Choice>
              <mc:Fallback>
                <p:oleObj name="" r:id="rId3" imgW="16884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2191" y="909955"/>
                        <a:ext cx="50876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9025" y="3196590"/>
          <a:ext cx="239395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30200" imgH="241300" progId="Equation.KSEE3">
                  <p:embed/>
                </p:oleObj>
              </mc:Choice>
              <mc:Fallback>
                <p:oleObj name="" r:id="rId5" imgW="330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9025" y="3196590"/>
                        <a:ext cx="2393950" cy="17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弧形箭头 1"/>
          <p:cNvSpPr/>
          <p:nvPr/>
        </p:nvSpPr>
        <p:spPr>
          <a:xfrm rot="1740000">
            <a:off x="7621905" y="1360170"/>
            <a:ext cx="553085" cy="287401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Detector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  <a:r>
              <a:rPr lang="zh-CN"/>
              <a:t>是一组滤波器，代码中使用的是窗口大小为</a:t>
            </a:r>
            <a:r>
              <a:rPr lang="en-US" altLang="zh-CN"/>
              <a:t>25*25</a:t>
            </a:r>
            <a:r>
              <a:rPr lang="zh-CN" altLang="en-US"/>
              <a:t>的</a:t>
            </a:r>
            <a:r>
              <a:rPr lang="en-US" altLang="zh-CN"/>
              <a:t>16</a:t>
            </a:r>
            <a:r>
              <a:rPr lang="zh-CN" altLang="en-US"/>
              <a:t>组滤波器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495935" y="2838450"/>
            <a:ext cx="75311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with tf.variable_scope("conv-ghh-1"):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cur_in =</a:t>
            </a:r>
            <a:r>
              <a:rPr lang="zh-CN" altLang="en-US">
                <a:solidFill>
                  <a:srgbClr val="FF0000"/>
                </a:solidFill>
              </a:rPr>
              <a:t> conv_2d</a:t>
            </a:r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        cur_in, </a:t>
            </a:r>
            <a:r>
              <a:rPr lang="zh-CN" altLang="en-US">
                <a:solidFill>
                  <a:srgbClr val="FF0000"/>
                </a:solidFill>
              </a:rPr>
              <a:t>kp_filter_size, 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/>
              <a:t>, 1, "VALID")</a:t>
            </a:r>
            <a:endParaRPr lang="zh-CN" altLang="en-US"/>
          </a:p>
          <a:p>
            <a:r>
              <a:rPr lang="zh-CN" altLang="en-US"/>
              <a:t>        cur_in = ghh(cur_in, ns, nm)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935" y="1675765"/>
          <a:ext cx="495554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431800" progId="Equation.KSEE3">
                  <p:embed/>
                </p:oleObj>
              </mc:Choice>
              <mc:Fallback>
                <p:oleObj name="" r:id="rId5" imgW="22987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935" y="1675765"/>
                        <a:ext cx="4955540" cy="93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弧形箭头 9"/>
          <p:cNvSpPr/>
          <p:nvPr/>
        </p:nvSpPr>
        <p:spPr>
          <a:xfrm rot="13200000">
            <a:off x="3590290" y="2088515"/>
            <a:ext cx="719455" cy="2445385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——Patch-wise loss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775" y="1029335"/>
          <a:ext cx="97790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505200" imgH="355600" progId="Equation.KSEE3">
                  <p:embed/>
                </p:oleObj>
              </mc:Choice>
              <mc:Fallback>
                <p:oleObj name="" r:id="rId2" imgW="35052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775" y="1029335"/>
                        <a:ext cx="97790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8680" y="2776855"/>
            <a:ext cx="11085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ori_loss1 = tf.squared_difference(ori_maps1, ori_maps1w)</a:t>
            </a:r>
            <a:endParaRPr lang="zh-CN" altLang="en-US"/>
          </a:p>
          <a:p>
            <a:r>
              <a:rPr lang="zh-CN" altLang="en-US"/>
              <a:t>ori_loss1 = tf.reduce_mean( tf.reduce_sum(ori_loss1 * visible_masks1, axis=axis123) / Nvis1 ) </a:t>
            </a:r>
            <a:endParaRPr lang="zh-CN" altLang="en-US"/>
          </a:p>
          <a:p>
            <a:r>
              <a:rPr lang="zh-CN" altLang="en-US"/>
              <a:t>ori_loss2 = tf.squared_difference(ori_maps2, ori_maps2w)</a:t>
            </a:r>
            <a:endParaRPr lang="zh-CN" altLang="en-US"/>
          </a:p>
          <a:p>
            <a:r>
              <a:rPr lang="zh-CN" altLang="en-US"/>
              <a:t>ori_loss2 = tf.reduce_mean( tf.reduce_sum(ori_loss2 * visible_masks2, axis=axis123) / Nvis2 ) </a:t>
            </a:r>
            <a:endParaRPr lang="zh-CN" altLang="en-US"/>
          </a:p>
          <a:p>
            <a:r>
              <a:rPr lang="zh-CN" altLang="en-US"/>
              <a:t>ori_loss = (ori_loss1 + ori_loss2) * 0.5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8680" y="4431665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scale_loss1 = tf.squared_difference(tf.log(scale_maps1), tf.log(scale_maps1w))</a:t>
            </a:r>
            <a:endParaRPr lang="zh-CN" altLang="en-US"/>
          </a:p>
          <a:p>
            <a:r>
              <a:rPr lang="zh-CN" altLang="en-US"/>
              <a:t>max_scale_loss1 = tf.reduce_max(scale_loss1)</a:t>
            </a:r>
            <a:endParaRPr lang="zh-CN" altLang="en-US"/>
          </a:p>
          <a:p>
            <a:r>
              <a:rPr lang="zh-CN" altLang="en-US"/>
              <a:t>scale_loss1 = tf.reduce_mean(tf.reduce_sum(scale_loss1 * visible_masks1, axis=axis123) / Nvis1)</a:t>
            </a:r>
            <a:endParaRPr lang="zh-CN" altLang="en-US"/>
          </a:p>
          <a:p>
            <a:r>
              <a:rPr lang="zh-CN" altLang="en-US"/>
              <a:t>scale_loss2 = tf.squared_difference(tf.log(scale_maps2), tf.log(scale_maps2w))</a:t>
            </a:r>
            <a:endParaRPr lang="zh-CN" altLang="en-US"/>
          </a:p>
          <a:p>
            <a:r>
              <a:rPr lang="zh-CN" altLang="en-US"/>
              <a:t>max_scale_loss2 = tf.reduce_max(scale_loss2)</a:t>
            </a:r>
            <a:endParaRPr lang="zh-CN" altLang="en-US"/>
          </a:p>
          <a:p>
            <a:r>
              <a:rPr lang="zh-CN" altLang="en-US"/>
              <a:t>scale_loss2 = tf.reduce_mean(tf.reduce_sum(scale_loss2 * visible_masks2, axis=axis123) / Nvis2)</a:t>
            </a:r>
            <a:endParaRPr lang="zh-CN" altLang="en-US"/>
          </a:p>
          <a:p>
            <a:r>
              <a:rPr lang="zh-CN" altLang="en-US"/>
              <a:t>scale_loss = (scale_loss1 + scale_loss2) * 0.5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775" y="2021205"/>
            <a:ext cx="11085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</a:t>
            </a:r>
            <a:r>
              <a:rPr lang="en-US" altLang="zh-CN"/>
              <a:t>loss</a:t>
            </a:r>
            <a:r>
              <a:rPr lang="zh-CN" altLang="en-US"/>
              <a:t>的作用应该是想限制下</a:t>
            </a:r>
            <a:r>
              <a:rPr lang="en-US" altLang="zh-CN"/>
              <a:t>det</a:t>
            </a:r>
            <a:r>
              <a:rPr lang="zh-CN" altLang="en-US"/>
              <a:t>不让他</a:t>
            </a:r>
            <a:r>
              <a:rPr lang="en-US" altLang="zh-CN"/>
              <a:t>ori</a:t>
            </a:r>
            <a:r>
              <a:rPr lang="zh-CN" altLang="en-US"/>
              <a:t>和</a:t>
            </a:r>
            <a:r>
              <a:rPr lang="en-US" altLang="zh-CN"/>
              <a:t>scale</a:t>
            </a:r>
            <a:r>
              <a:rPr lang="zh-CN" altLang="en-US"/>
              <a:t>变化太快或者太慢，主要问题是这个训练过程是强化学习，</a:t>
            </a:r>
            <a:r>
              <a:rPr lang="en-US" altLang="zh-CN"/>
              <a:t>descriptor</a:t>
            </a:r>
            <a:r>
              <a:rPr lang="zh-CN" altLang="en-US"/>
              <a:t>的效果是有折扣的，如果没有这个有可能根本训练不出来能用的</a:t>
            </a:r>
            <a:r>
              <a:rPr lang="en-US" altLang="zh-CN"/>
              <a:t>det</a:t>
            </a:r>
            <a:r>
              <a:rPr lang="zh-CN" altLang="en-US"/>
              <a:t>和</a:t>
            </a:r>
            <a:r>
              <a:rPr lang="en-US" altLang="zh-CN"/>
              <a:t>ori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0008" y="1181100"/>
          <a:ext cx="191198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634365" imgH="228600" progId="Equation.KSEE3">
                  <p:embed/>
                </p:oleObj>
              </mc:Choice>
              <mc:Fallback>
                <p:oleObj name="" r:id="rId4" imgW="6343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0008" y="1181100"/>
                        <a:ext cx="191198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006975" y="2982595"/>
            <a:ext cx="2178685" cy="21786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0" y="3448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5800" y="3448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7325" y="3242628"/>
          <a:ext cx="1657350" cy="16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228600" imgH="228600" progId="Equation.KSEE3">
                  <p:embed/>
                </p:oleObj>
              </mc:Choice>
              <mc:Fallback>
                <p:oleObj name="" r:id="rId7" imgW="228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325" y="3242628"/>
                        <a:ext cx="1657350" cy="165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——Triplet loss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623" y="1029018"/>
          <a:ext cx="1086548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606165" imgH="368300" progId="Equation.KSEE3">
                  <p:embed/>
                </p:oleObj>
              </mc:Choice>
              <mc:Fallback>
                <p:oleObj name="" r:id="rId4" imgW="3606165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623" y="1029018"/>
                        <a:ext cx="10865485" cy="111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3321050"/>
            <a:ext cx="7620000" cy="2164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2510" y="2139950"/>
            <a:ext cx="7560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Triplet Loss的核心是锚示例、正示例、负示例共享模型，通过模型，将锚示例与正示例聚类，远离负示例。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——Triplet loss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623" y="1029018"/>
          <a:ext cx="1086548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606165" imgH="368300" progId="Equation.KSEE3">
                  <p:embed/>
                </p:oleObj>
              </mc:Choice>
              <mc:Fallback>
                <p:oleObj name="" r:id="rId4" imgW="3606165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623" y="1029018"/>
                        <a:ext cx="10865485" cy="111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32510" y="2139950"/>
            <a:ext cx="7560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正示例：</a:t>
            </a:r>
            <a:r>
              <a:rPr lang="en-US" altLang="zh-CN" sz="2000"/>
              <a:t>Ground-truth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负示例：</a:t>
            </a:r>
            <a:r>
              <a:rPr lang="en-US" altLang="zh-CN" sz="2000"/>
              <a:t>Sampling informative patches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032510" y="3408680"/>
            <a:ext cx="103263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find_random_hard_negative_from_myself_with_geom_constrain_less_memory</a:t>
            </a:r>
            <a:r>
              <a:rPr lang="en-US" altLang="zh-CN"/>
              <a:t>():</a:t>
            </a:r>
            <a:endParaRPr lang="en-US" altLang="zh-CN"/>
          </a:p>
          <a:p>
            <a:r>
              <a:rPr lang="en-US" altLang="zh-CN"/>
              <a:t>	feat_dists = tf.reduce_sum(tf.squared_difference(feats1_mat, feats2_mat), axis=-1) # [K,K]</a:t>
            </a:r>
            <a:endParaRPr lang="en-US" altLang="zh-CN"/>
          </a:p>
          <a:p>
            <a:r>
              <a:rPr lang="en-US" altLang="zh-CN"/>
              <a:t>	geom_dists = tf.reduce_sum(tf.squared_difference(kp1_mat, kp2_mat), axis=-1) # [K,K]</a:t>
            </a:r>
            <a:endParaRPr lang="en-US" altLang="zh-CN"/>
          </a:p>
          <a:p>
            <a:r>
              <a:rPr lang="en-US" altLang="zh-CN"/>
              <a:t>	neighbor_penalty = tf.cast(tf.less_equal(geom_dists, geom_sq_thresh), tf.float32) * 1e5</a:t>
            </a:r>
            <a:endParaRPr lang="en-US" altLang="zh-CN"/>
          </a:p>
          <a:p>
            <a:pPr lvl="1"/>
            <a:r>
              <a:rPr lang="en-US" altLang="zh-CN"/>
              <a:t>	feat_dists = feat_dists + neighbor_penalty # avoid to pickup from neighborhood</a:t>
            </a:r>
            <a:endParaRPr lang="en-US" altLang="zh-CN"/>
          </a:p>
          <a:p>
            <a:pPr lvl="1"/>
            <a:r>
              <a:rPr lang="en-US" altLang="zh-CN"/>
              <a:t>        topk_dist, topk_inds = tf.nn.top_k(-feat_dists, k=num_pickup, sorted=False) # take the smallest value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32510" y="5572125"/>
            <a:ext cx="103263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负样本在</a:t>
            </a:r>
            <a:r>
              <a:rPr lang="en-US" altLang="zh-CN"/>
              <a:t>featmap</a:t>
            </a:r>
            <a:r>
              <a:rPr lang="zh-CN" altLang="en-US"/>
              <a:t>负样本中排序选择最相近</a:t>
            </a:r>
            <a:r>
              <a:rPr lang="en-US" altLang="zh-CN"/>
              <a:t>M(5~64)</a:t>
            </a:r>
            <a:r>
              <a:rPr lang="zh-CN" altLang="en-US"/>
              <a:t>个</a:t>
            </a:r>
            <a:r>
              <a:rPr lang="en-US" altLang="zh-CN"/>
              <a:t>patch</a:t>
            </a:r>
            <a:r>
              <a:rPr lang="zh-CN" altLang="en-US"/>
              <a:t>中选择</a:t>
            </a:r>
            <a:endParaRPr lang="zh-CN" altLang="en-US"/>
          </a:p>
          <a:p>
            <a:r>
              <a:rPr lang="zh-CN" altLang="en-US"/>
              <a:t>同时还注意到了几何限制，不让特征点距离太近，这样子不利于生成不同的描述子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最终</a:t>
            </a:r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911" y="1029335"/>
          <a:ext cx="50876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688465" imgH="241300" progId="Equation.KSEE3">
                  <p:embed/>
                </p:oleObj>
              </mc:Choice>
              <mc:Fallback>
                <p:oleObj name="" r:id="rId4" imgW="16884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911" y="1029335"/>
                        <a:ext cx="50876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593" y="1757045"/>
          <a:ext cx="191198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34365" imgH="228600" progId="Equation.KSEE3">
                  <p:embed/>
                </p:oleObj>
              </mc:Choice>
              <mc:Fallback>
                <p:oleObj name="" r:id="rId6" imgW="6343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593" y="1757045"/>
                        <a:ext cx="191198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训练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5775" y="1167130"/>
            <a:ext cx="4591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在训练中每个</a:t>
            </a:r>
            <a:r>
              <a:rPr lang="en-US" altLang="zh-CN"/>
              <a:t>branch</a:t>
            </a:r>
            <a:r>
              <a:rPr lang="zh-CN" altLang="en-US"/>
              <a:t>他都把图片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反转一下，这也是为什么会出现</a:t>
            </a:r>
            <a:r>
              <a:rPr lang="en-US" altLang="zh-CN"/>
              <a:t>loss</a:t>
            </a:r>
            <a:r>
              <a:rPr lang="zh-CN" altLang="en-US"/>
              <a:t>函数求和之后再除以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85775" y="2442845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整个网络其实只有一份，并没有两个网络交替训练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3085" y="295275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训练时候左右两侧网络是一摸一样的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训练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5775" y="1167130"/>
            <a:ext cx="45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ScanNet resize to 320X240 pixels----512 </a:t>
            </a:r>
            <a:endParaRPr lang="en-US"/>
          </a:p>
          <a:p>
            <a:r>
              <a:rPr lang="en-US"/>
              <a:t>Outdoor up to 640 -- 1024 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553085" y="2952750"/>
            <a:ext cx="6228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evaluate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matching score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en-US" altLang="zh-CN" sz="3600">
                <a:latin typeface="+mn-ea"/>
                <a:ea typeface="+mn-ea"/>
              </a:rPr>
              <a:t>Dataset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5775" y="1167130"/>
            <a:ext cx="4591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ScanNet</a:t>
            </a:r>
            <a:r>
              <a:rPr lang="zh-CN" altLang="en-US"/>
              <a:t>因为数据集中其实已经有了</a:t>
            </a:r>
            <a:r>
              <a:rPr lang="en-US" altLang="zh-CN"/>
              <a:t>Groundtruth</a:t>
            </a:r>
            <a:r>
              <a:rPr lang="zh-CN" altLang="en-US"/>
              <a:t>的</a:t>
            </a:r>
            <a:r>
              <a:rPr lang="en-US" altLang="zh-CN"/>
              <a:t>pose</a:t>
            </a:r>
            <a:r>
              <a:rPr lang="zh-CN" altLang="en-US"/>
              <a:t>等数据，直接使用即可。</a:t>
            </a:r>
            <a:endParaRPr lang="zh-CN" altLang="en-US"/>
          </a:p>
          <a:p>
            <a:r>
              <a:rPr lang="zh-CN" altLang="en-US"/>
              <a:t>为了使得两张图片间有共同的物体，限制在</a:t>
            </a:r>
            <a:r>
              <a:rPr lang="en-US" altLang="zh-CN"/>
              <a:t>15</a:t>
            </a:r>
            <a:r>
              <a:rPr lang="zh-CN" altLang="en-US"/>
              <a:t>帧距离</a:t>
            </a:r>
            <a:r>
              <a:rPr lang="en-US"/>
              <a:t> 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25120" y="3246120"/>
            <a:ext cx="6228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对于室外数据集，使用</a:t>
            </a:r>
            <a:r>
              <a:rPr lang="en-US" altLang="zh-CN"/>
              <a:t>SFM</a:t>
            </a:r>
            <a:r>
              <a:rPr lang="zh-CN" altLang="en-US"/>
              <a:t>程序来生成</a:t>
            </a:r>
            <a:r>
              <a:rPr lang="en-US" altLang="zh-CN"/>
              <a:t>pose</a:t>
            </a:r>
            <a:endParaRPr lang="en-US" altLang="zh-CN"/>
          </a:p>
          <a:p>
            <a:r>
              <a:rPr lang="zh-CN" altLang="en-US"/>
              <a:t>怎么找到有共同点的两张图片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sfm</a:t>
            </a:r>
            <a:r>
              <a:rPr lang="zh-CN" altLang="en-US"/>
              <a:t>结果中进行可见性检测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9440" y="4930775"/>
            <a:ext cx="6228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对于深度图片中的噪声，我们通过三维重建找到对应的深度，如果同</a:t>
            </a:r>
            <a:r>
              <a:rPr lang="en-US" altLang="zh-CN"/>
              <a:t>depth</a:t>
            </a:r>
            <a:r>
              <a:rPr lang="zh-CN" altLang="en-US"/>
              <a:t>图片中的值差距过大，我们就认为深度图中那个像素</a:t>
            </a:r>
            <a:r>
              <a:rPr lang="zh-CN" altLang="en-US"/>
              <a:t>是错的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60" y="457200"/>
            <a:ext cx="11308080" cy="2788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Detector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卷积后加持一个分段线性激活函数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935" y="1675765"/>
          <a:ext cx="495554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431800" progId="Equation.KSEE3">
                  <p:embed/>
                </p:oleObj>
              </mc:Choice>
              <mc:Fallback>
                <p:oleObj name="" r:id="rId5" imgW="22987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935" y="1675765"/>
                        <a:ext cx="4955540" cy="93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74435" y="1675765"/>
            <a:ext cx="565975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def ghh(inputs, num_in_sum, num_in_max, data_format="NHWC"):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cur_in = inputs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	... ...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Do max and concat them back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cur_in = tf.concat([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tf.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reduce_max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(cur_ins, axis=pool_axis, keep_dims=True) for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cur_ins in cur_ins_to_max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], axis=pool_axis)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Create delta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delta = (1.0 - 2.0 * (np.arange(num_in_sum) % 2)).astype("float32")</a:t>
            </a:r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delta = tf.reshape(delta, [1] * (len(inshp) - 1) + [num_in_sum])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	... ...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Do delta multiplication, sum, and concat them back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cur_in = tf.concat([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tf.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reduce_sum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(cur_ins * delta, axis=pool_axis, keep_dims=True) for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cur_ins in cur_ins_to_sum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], axis=pool_axis)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return cur_in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左弧形箭头 10"/>
          <p:cNvSpPr/>
          <p:nvPr/>
        </p:nvSpPr>
        <p:spPr>
          <a:xfrm rot="6180000">
            <a:off x="4853940" y="384810"/>
            <a:ext cx="448945" cy="389636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 rot="7020000">
            <a:off x="4168140" y="1292225"/>
            <a:ext cx="594995" cy="4382135"/>
          </a:xfrm>
          <a:prstGeom prst="curvedLef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 rot="7380000">
            <a:off x="4363720" y="1334135"/>
            <a:ext cx="594995" cy="6052820"/>
          </a:xfrm>
          <a:prstGeom prst="curvedLef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Detector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2943860" y="2639695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文中发觉使用</a:t>
            </a:r>
            <a:r>
              <a:rPr lang="en-US" altLang="zh-CN" sz="2000"/>
              <a:t>softargmax</a:t>
            </a:r>
            <a:r>
              <a:rPr lang="zh-CN" altLang="en-US" sz="2000"/>
              <a:t>去隐式地用</a:t>
            </a:r>
            <a:r>
              <a:rPr lang="en-US" altLang="zh-CN" sz="2000"/>
              <a:t>scoremap</a:t>
            </a:r>
            <a:r>
              <a:rPr lang="zh-CN" altLang="en-US" sz="2000"/>
              <a:t>中最大值表示关键点的位置比《</a:t>
            </a:r>
            <a:r>
              <a:rPr lang="en-US" altLang="zh-CN" sz="2000"/>
              <a:t>LTILDE</a:t>
            </a:r>
            <a:r>
              <a:rPr lang="zh-CN" altLang="en-US" sz="2000"/>
              <a:t>》中直接回归</a:t>
            </a:r>
            <a:r>
              <a:rPr lang="en-US" altLang="zh-CN" sz="2000"/>
              <a:t>SFM</a:t>
            </a:r>
            <a:r>
              <a:rPr lang="zh-CN" altLang="en-US" sz="2000"/>
              <a:t>中关键点位置好得多。</a:t>
            </a:r>
            <a:endParaRPr lang="zh-CN" altLang="en-US" sz="20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7370" y="1568450"/>
          <a:ext cx="495554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431800" progId="Equation.KSEE3">
                  <p:embed/>
                </p:oleObj>
              </mc:Choice>
              <mc:Fallback>
                <p:oleObj name="" r:id="rId5" imgW="22987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370" y="1568450"/>
                        <a:ext cx="4955540" cy="93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06665" y="353695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softargmax 也可以理解为一个可导的非极大值抑制函数（NMS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latin typeface="+mn-ea"/>
                <a:ea typeface="+mn-ea"/>
                <a:sym typeface="+mn-ea"/>
              </a:rPr>
              <a:t>Orientation Estimator</a:t>
            </a:r>
            <a:endParaRPr lang="en-US" altLang="zh-CN" sz="3600" u="sng">
              <a:latin typeface="+mn-ea"/>
              <a:ea typeface="+mn-ea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网络取自《Learning to Assign Orientations to Feature Points》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6720" y="2253615"/>
          <a:ext cx="1066228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530600" imgH="254000" progId="Equation.KSEE3">
                  <p:embed/>
                </p:oleObj>
              </mc:Choice>
              <mc:Fallback>
                <p:oleObj name="" r:id="rId5" imgW="35306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" y="2253615"/>
                        <a:ext cx="1066228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95910" y="1379855"/>
            <a:ext cx="1105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主要问题在于这篇文章 中 </a:t>
            </a:r>
            <a:r>
              <a:rPr lang="zh-CN" altLang="en-US"/>
              <a:t>每隔</a:t>
            </a:r>
            <a:r>
              <a:rPr lang="en-US" altLang="zh-CN"/>
              <a:t>5</a:t>
            </a:r>
            <a:r>
              <a:rPr lang="zh-CN" altLang="en-US"/>
              <a:t>度旋转角就计算一个</a:t>
            </a:r>
            <a:r>
              <a:rPr lang="en-US" altLang="zh-CN"/>
              <a:t>des</a:t>
            </a:r>
            <a:r>
              <a:rPr lang="zh-CN" altLang="en-US"/>
              <a:t>然后去那这种数值上的近似去计算</a:t>
            </a:r>
            <a:r>
              <a:rPr lang="en-US" altLang="zh-CN"/>
              <a:t>loss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这个方法在本文这种</a:t>
            </a:r>
            <a:r>
              <a:rPr lang="en-US" altLang="zh-CN"/>
              <a:t>pipline</a:t>
            </a:r>
            <a:r>
              <a:rPr lang="zh-CN" altLang="en-US"/>
              <a:t>中必然不可行，所以他们用了</a:t>
            </a:r>
            <a:r>
              <a:rPr lang="en-US" altLang="zh-CN"/>
              <a:t>Spatial Transformer</a:t>
            </a:r>
            <a:r>
              <a:rPr lang="zh-CN" altLang="en-US"/>
              <a:t>去近似，也是种学习的方法。</a:t>
            </a:r>
            <a:endParaRPr lang="zh-CN" altLang="en-US"/>
          </a:p>
        </p:txBody>
      </p:sp>
      <p:pic>
        <p:nvPicPr>
          <p:cNvPr id="10" name="图片 9" descr="nn (1)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043" t="28504" b="16504"/>
          <a:stretch>
            <a:fillRect/>
          </a:stretch>
        </p:blipFill>
        <p:spPr>
          <a:xfrm>
            <a:off x="1137920" y="3536950"/>
            <a:ext cx="8579485" cy="30918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latin typeface="+mn-ea"/>
                <a:ea typeface="+mn-ea"/>
                <a:sym typeface="+mn-ea"/>
              </a:rPr>
              <a:t>Descriptor</a:t>
            </a:r>
            <a:endParaRPr lang="en-US" altLang="zh-CN" sz="3600" u="sng">
              <a:latin typeface="+mn-ea"/>
              <a:ea typeface="+mn-ea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805" y="3886200"/>
            <a:ext cx="5722620" cy="2517775"/>
          </a:xfrm>
          <a:prstGeom prst="rect">
            <a:avLst/>
          </a:prstGeom>
        </p:spPr>
      </p:pic>
      <p:pic>
        <p:nvPicPr>
          <p:cNvPr id="10" name="图片 9" descr="n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586" t="13083" r="16484" b="18361"/>
          <a:stretch>
            <a:fillRect/>
          </a:stretch>
        </p:blipFill>
        <p:spPr>
          <a:xfrm>
            <a:off x="311785" y="2075180"/>
            <a:ext cx="5525135" cy="324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6165" y="1805305"/>
            <a:ext cx="4366260" cy="18440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流程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35" y="1029335"/>
            <a:ext cx="11059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t>建立Siamese网络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训练描述符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训练方向估计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训练特征点检测；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indent="0">
              <a:buFont typeface="Arial" panose="020B0604020202020204" pitchFamily="34" charset="0"/>
              <a:buNone/>
            </a:p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15417</Words>
  <Application>WPS 演示</Application>
  <PresentationFormat>宽屏</PresentationFormat>
  <Paragraphs>627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47</vt:i4>
      </vt:variant>
    </vt:vector>
  </HeadingPairs>
  <TitlesOfParts>
    <vt:vector size="118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LIFT</vt:lpstr>
      <vt:lpstr>流程</vt:lpstr>
      <vt:lpstr>流程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构建训练网络——Orientation Estimator</vt:lpstr>
      <vt:lpstr>流程</vt:lpstr>
      <vt:lpstr>LF-Net</vt:lpstr>
      <vt:lpstr>模型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构建训练网络——Descriptor</vt:lpstr>
      <vt:lpstr>损失函数 </vt:lpstr>
      <vt:lpstr>损失函数 </vt:lpstr>
      <vt:lpstr>损失函数——Image-level loss</vt:lpstr>
      <vt:lpstr>损失函数——Image-level loss</vt:lpstr>
      <vt:lpstr>损失函数——Image-level loss</vt:lpstr>
      <vt:lpstr>损失函数——Image-level loss</vt:lpstr>
      <vt:lpstr>损失函数——Image-level loss</vt:lpstr>
      <vt:lpstr>损失函数 </vt:lpstr>
      <vt:lpstr>损失函数——Patch-wise loss</vt:lpstr>
      <vt:lpstr>损失函数——Patch-wise loss</vt:lpstr>
      <vt:lpstr>损失函数 </vt:lpstr>
      <vt:lpstr>损失函数——Patch-wise loss</vt:lpstr>
      <vt:lpstr>损失函数 </vt:lpstr>
      <vt:lpstr>损失函数——Triplet loss </vt:lpstr>
      <vt:lpstr>损失函数——Triplet loss </vt:lpstr>
      <vt:lpstr>最终损失函数 </vt:lpstr>
      <vt:lpstr>训练</vt:lpstr>
      <vt:lpstr>训练</vt:lpstr>
      <vt:lpstr>训练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王亚斌</cp:lastModifiedBy>
  <cp:revision>89</cp:revision>
  <dcterms:created xsi:type="dcterms:W3CDTF">2019-03-27T07:21:00Z</dcterms:created>
  <dcterms:modified xsi:type="dcterms:W3CDTF">2019-04-22T12:50:43Z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