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70" r:id="rId6"/>
    <p:sldId id="271" r:id="rId7"/>
    <p:sldId id="272" r:id="rId8"/>
    <p:sldId id="274" r:id="rId9"/>
    <p:sldId id="276" r:id="rId10"/>
    <p:sldId id="277" r:id="rId11"/>
    <p:sldId id="278" r:id="rId12"/>
    <p:sldId id="258" r:id="rId13"/>
    <p:sldId id="262" r:id="rId14"/>
    <p:sldId id="260" r:id="rId15"/>
    <p:sldId id="261" r:id="rId16"/>
    <p:sldId id="263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2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0" Type="http://schemas.openxmlformats.org/officeDocument/2006/relationships/notesSlide" Target="../notesSlides/notesSlide12.xml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3.xml"/><Relationship Id="rId4" Type="http://schemas.openxmlformats.org/officeDocument/2006/relationships/image" Target="../media/image4.png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LF-Net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从图像学习本地特征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86050" y="984250"/>
            <a:ext cx="501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Input:two image+depth maps +camera intrinsics + extrinsics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956165" y="363220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SFM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07935" y="482600"/>
            <a:ext cx="2269490" cy="86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37995" y="2604770"/>
            <a:ext cx="602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 J </a:t>
            </a:r>
            <a:r>
              <a:rPr lang="zh-CN" altLang="en-US"/>
              <a:t>无法反向传播不可微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86510" y="4117340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detector--image level+patch level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53795" y="4887595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descriptor--patch level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0225" y="476250"/>
            <a:ext cx="660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SE(3) module w —— warp a score map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9450" y="1494790"/>
            <a:ext cx="660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Input: a score map +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47140" y="4466590"/>
            <a:ext cx="660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clean score map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4340" y="4098290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Gaussian Kernal with 0.5 at score map 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13195" y="4314190"/>
            <a:ext cx="326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5192395" y="4246880"/>
            <a:ext cx="1049655" cy="53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0335" y="5145405"/>
            <a:ext cx="72472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只对</a:t>
            </a:r>
            <a:r>
              <a:rPr lang="en-US" altLang="zh-CN"/>
              <a:t>Ig</a:t>
            </a:r>
            <a:r>
              <a:rPr lang="zh-CN" altLang="en-US"/>
              <a:t>进行各种优化，但是</a:t>
            </a:r>
            <a:r>
              <a:rPr lang="en-US" altLang="zh-CN"/>
              <a:t>Ii</a:t>
            </a:r>
            <a:r>
              <a:rPr lang="zh-CN" altLang="en-US"/>
              <a:t>没有操作，这样计算损失函数没有负影响？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操作就是一个必须的操作，因为不进行变换是没有办法衡量两幅图片的</a:t>
            </a:r>
            <a:endParaRPr lang="zh-CN" altLang="en-US"/>
          </a:p>
          <a:p>
            <a:r>
              <a:rPr lang="en-US" altLang="zh-CN"/>
              <a:t>g</a:t>
            </a:r>
            <a:r>
              <a:rPr lang="zh-CN" altLang="en-US"/>
              <a:t>操作可以让结果更高，因为可以认为目标其实是一个更高的好的结果（</a:t>
            </a:r>
            <a:r>
              <a:rPr lang="en-US" altLang="zh-CN"/>
              <a:t>g</a:t>
            </a:r>
            <a:r>
              <a:rPr lang="zh-CN" altLang="en-US"/>
              <a:t>本质上是上一次迭代的网络）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6775" y="655955"/>
          <a:ext cx="7473315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54000" progId="Equation.KSEE3">
                  <p:embed/>
                </p:oleObj>
              </mc:Choice>
              <mc:Fallback>
                <p:oleObj name="" r:id="rId1" imgW="17773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6775" y="655955"/>
                        <a:ext cx="7473315" cy="106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0775" y="2559050"/>
          <a:ext cx="661733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866900" imgH="355600" progId="Equation.KSEE3">
                  <p:embed/>
                </p:oleObj>
              </mc:Choice>
              <mc:Fallback>
                <p:oleObj name="" r:id="rId3" imgW="1866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0775" y="2559050"/>
                        <a:ext cx="6617335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6500" y="4462145"/>
          <a:ext cx="977900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3505200" imgH="355600" progId="Equation.KSEE3">
                  <p:embed/>
                </p:oleObj>
              </mc:Choice>
              <mc:Fallback>
                <p:oleObj name="" r:id="rId5" imgW="35052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500" y="4462145"/>
                        <a:ext cx="977900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740" y="547370"/>
            <a:ext cx="5711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Siamese网络   孪生神经网络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045" y="915670"/>
            <a:ext cx="6667500" cy="2583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740" y="3498850"/>
            <a:ext cx="8364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神经网络的“连体”是通过共享权值来实现的，如下图所示。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75" y="3498850"/>
            <a:ext cx="2675255" cy="2532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2740" y="4488180"/>
            <a:ext cx="71450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孪生神经网络的用途是什么？</a:t>
            </a:r>
            <a:endParaRPr lang="zh-CN" altLang="en-US"/>
          </a:p>
          <a:p>
            <a:r>
              <a:rPr lang="zh-CN" altLang="en-US"/>
              <a:t>简单来说，衡量两个输入的相似程度。孪生神经网络有两个输入（Input1 and Input2）,将两个输入feed进入两个神经网络（Network1 and Network2），这两个神经网络分别将输入映射到新的空间，形成输入在新的空间中的表示。通过Loss的计算，评价两个输入的相似度。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2810" y="1751330"/>
          <a:ext cx="5228590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54000" progId="Equation.KSEE3">
                  <p:embed/>
                </p:oleObj>
              </mc:Choice>
              <mc:Fallback>
                <p:oleObj name="" r:id="rId1" imgW="17773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2810" y="1751330"/>
                        <a:ext cx="5228590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92810" y="2498725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具体训练过程代码中其实是：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5605" y="2809240"/>
          <a:ext cx="592899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984500" imgH="431800" progId="Equation.KSEE3">
                  <p:embed/>
                </p:oleObj>
              </mc:Choice>
              <mc:Fallback>
                <p:oleObj name="" r:id="rId3" imgW="298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5605" y="2809240"/>
                        <a:ext cx="592899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2810" y="3394710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而且还在</a:t>
            </a:r>
            <a:r>
              <a:rPr lang="en-US" altLang="zh-CN"/>
              <a:t>batch</a:t>
            </a:r>
            <a:r>
              <a:rPr lang="zh-CN" altLang="en-US"/>
              <a:t>上求了平均值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2810" y="3874135"/>
            <a:ext cx="11158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分析这样做的原因：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进行</a:t>
            </a:r>
            <a:r>
              <a:rPr lang="en-US" altLang="zh-CN"/>
              <a:t>clean </a:t>
            </a:r>
            <a:r>
              <a:rPr lang="zh-CN" altLang="en-US"/>
              <a:t>步骤原因可能是想强化一下学习的目的，因为我们想学习的是特征点坐标，如果说不进行</a:t>
            </a:r>
            <a:r>
              <a:rPr lang="en-US" altLang="zh-CN"/>
              <a:t>clean</a:t>
            </a:r>
            <a:r>
              <a:rPr lang="zh-CN" altLang="en-US"/>
              <a:t>，在</a:t>
            </a:r>
            <a:r>
              <a:rPr lang="en-US" altLang="zh-CN"/>
              <a:t>L2loss</a:t>
            </a:r>
            <a:r>
              <a:rPr lang="zh-CN" altLang="en-US"/>
              <a:t>时候网络有可能在把不是特征点的地方给加大（最后结果也是</a:t>
            </a:r>
            <a:r>
              <a:rPr lang="en-US" altLang="zh-CN"/>
              <a:t>loss</a:t>
            </a:r>
            <a:r>
              <a:rPr lang="zh-CN" altLang="en-US"/>
              <a:t>减小但这不是我们想要的）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进行处以</a:t>
            </a:r>
            <a:r>
              <a:rPr lang="en-US" altLang="zh-CN"/>
              <a:t>2</a:t>
            </a:r>
            <a:r>
              <a:rPr lang="zh-CN" altLang="en-US"/>
              <a:t>目的就是要相互学习，提高训练效率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2810" y="440055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对得到的</a:t>
            </a:r>
            <a:r>
              <a:rPr lang="en-US" altLang="zh-CN"/>
              <a:t>Ij</a:t>
            </a:r>
            <a:r>
              <a:rPr lang="zh-CN" altLang="en-US"/>
              <a:t>选择</a:t>
            </a:r>
            <a:r>
              <a:rPr lang="en-US" altLang="zh-CN"/>
              <a:t>k</a:t>
            </a:r>
            <a:r>
              <a:rPr lang="zh-CN" altLang="en-US"/>
              <a:t>个特征值，然后对出现特征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20765" y="440055"/>
            <a:ext cx="45015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上一步得到的图其实是</a:t>
            </a:r>
            <a:r>
              <a:rPr lang="en-US" altLang="zh-CN"/>
              <a:t>topk_map*heatmap</a:t>
            </a:r>
            <a:endParaRPr lang="en-US" altLang="zh-CN"/>
          </a:p>
          <a:p>
            <a:r>
              <a:rPr lang="zh-CN" altLang="en-US"/>
              <a:t>就是只有想要的特征点的</a:t>
            </a:r>
            <a:r>
              <a:rPr lang="en-US" altLang="zh-CN"/>
              <a:t>score</a:t>
            </a:r>
            <a:r>
              <a:rPr lang="zh-CN" altLang="en-US"/>
              <a:t>存在，其他位置都是</a:t>
            </a:r>
            <a:r>
              <a:rPr lang="en-US" altLang="zh-CN"/>
              <a:t>0</a:t>
            </a:r>
            <a:r>
              <a:rPr lang="zh-CN" altLang="en-US"/>
              <a:t>，然后对这个</a:t>
            </a:r>
            <a:r>
              <a:rPr lang="en-US" altLang="zh-CN"/>
              <a:t>map</a:t>
            </a:r>
            <a:r>
              <a:rPr lang="zh-CN" altLang="en-US"/>
              <a:t>进行了高斯卷积，如同文章说的</a:t>
            </a:r>
            <a:r>
              <a:rPr lang="en-US" altLang="zh-CN"/>
              <a:t>——generate a clean score map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92810" y="5163820"/>
            <a:ext cx="10860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</a:t>
            </a:r>
            <a:r>
              <a:rPr lang="en-US" altLang="zh-CN"/>
              <a:t>Loss</a:t>
            </a:r>
            <a:r>
              <a:rPr lang="zh-CN" altLang="en-US"/>
              <a:t>的目的：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就是为了能训练出特征点检测器，而且在输入时候还把</a:t>
            </a:r>
            <a:r>
              <a:rPr lang="en-US" altLang="zh-CN"/>
              <a:t>depth</a:t>
            </a:r>
            <a:r>
              <a:rPr lang="zh-CN" altLang="en-US"/>
              <a:t>输入，把不可能存在的地方给</a:t>
            </a:r>
            <a:r>
              <a:rPr lang="en-US" altLang="zh-CN"/>
              <a:t>pass</a:t>
            </a:r>
            <a:r>
              <a:rPr lang="zh-CN" altLang="en-US"/>
              <a:t>了，</a:t>
            </a:r>
            <a:endParaRPr lang="zh-CN" altLang="en-US"/>
          </a:p>
          <a:p>
            <a:r>
              <a:rPr lang="zh-CN" altLang="en-US"/>
              <a:t>两张图像相互使得</a:t>
            </a:r>
            <a:r>
              <a:rPr lang="en-US" altLang="zh-CN"/>
              <a:t>score map</a:t>
            </a:r>
            <a:r>
              <a:rPr lang="zh-CN" altLang="en-US"/>
              <a:t>相近可能还不足以得到真正的特征点，但是当数据足够多的时候网络就学会在足够鲁棒地地方生成特征点，比如一下不变的角点，而天空等空白区域则没有。</a:t>
            </a:r>
            <a:r>
              <a:rPr lang="en-US" altLang="zh-CN"/>
              <a:t>shi'd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955" y="708660"/>
          <a:ext cx="539940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866900" imgH="355600" progId="Equation.KSEE3">
                  <p:embed/>
                </p:oleObj>
              </mc:Choice>
              <mc:Fallback>
                <p:oleObj name="" r:id="rId1" imgW="1866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6955" y="708660"/>
                        <a:ext cx="539940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3840" y="340360"/>
            <a:ext cx="450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Patch-wise loss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183765" y="1600200"/>
            <a:ext cx="6002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这个不用来训练描述子，训练的是</a:t>
            </a:r>
            <a:r>
              <a:rPr lang="en-US" altLang="zh-CN"/>
              <a:t>detector</a:t>
            </a:r>
            <a:endParaRPr lang="en-US" altLang="zh-CN"/>
          </a:p>
          <a:p>
            <a:r>
              <a:rPr lang="zh-CN" altLang="en-US"/>
              <a:t>作用还不太清楚，是不是想让</a:t>
            </a:r>
            <a:r>
              <a:rPr lang="en-US" altLang="zh-CN"/>
              <a:t>scale</a:t>
            </a:r>
            <a:r>
              <a:rPr lang="zh-CN" altLang="en-US"/>
              <a:t>和</a:t>
            </a:r>
            <a:r>
              <a:rPr lang="en-US" altLang="zh-CN"/>
              <a:t>ori</a:t>
            </a:r>
            <a:r>
              <a:rPr lang="zh-CN" altLang="en-US"/>
              <a:t>得到训练？</a:t>
            </a:r>
            <a:endParaRPr lang="zh-CN" altLang="en-US"/>
          </a:p>
          <a:p>
            <a:r>
              <a:rPr lang="zh-CN" altLang="en-US"/>
              <a:t>因该是想让得到的特征点位置、尺度、角度更适合去做匹配吧</a:t>
            </a:r>
            <a:r>
              <a:rPr lang="en-US" altLang="zh-CN"/>
              <a:t>de'da</a:t>
            </a:r>
            <a:endParaRPr lang="en-US" altLang="zh-CN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955" y="3197860"/>
          <a:ext cx="977900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505200" imgH="355600" progId="Equation.KSEE3">
                  <p:embed/>
                </p:oleObj>
              </mc:Choice>
              <mc:Fallback>
                <p:oleObj name="" r:id="rId3" imgW="35052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955" y="3197860"/>
                        <a:ext cx="977900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83765" y="4076065"/>
            <a:ext cx="600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这个就很容易理解了，目的就是让同属一个特征点的尺度角度信息尽可能一样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83765" y="4721225"/>
            <a:ext cx="600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这里实际上都还是相互加然后除以</a:t>
            </a:r>
            <a:r>
              <a:rPr lang="en-US" altLang="zh-CN"/>
              <a:t>2……</a:t>
            </a:r>
            <a:r>
              <a:rPr lang="zh-CN" altLang="en-US"/>
              <a:t>感觉这样做的目的更加不明所以了</a:t>
            </a:r>
            <a:r>
              <a:rPr lang="en-US" altLang="zh-CN"/>
              <a:t>……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055" y="463550"/>
            <a:ext cx="11085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ori_loss1 = tf.squared_difference(ori_maps1, ori_maps1w)</a:t>
            </a:r>
            <a:endParaRPr lang="zh-CN" altLang="en-US"/>
          </a:p>
          <a:p>
            <a:r>
              <a:rPr lang="zh-CN" altLang="en-US"/>
              <a:t>        ori_loss1 = tf.reduce_mean( tf.reduce_sum(ori_loss1 * visible_masks1, axis=axis123) / Nvis1 ) </a:t>
            </a:r>
            <a:endParaRPr lang="zh-CN" altLang="en-US"/>
          </a:p>
          <a:p>
            <a:r>
              <a:rPr lang="zh-CN" altLang="en-US"/>
              <a:t>        ori_loss2 = tf.squared_difference(ori_maps2, ori_maps2w)</a:t>
            </a:r>
            <a:endParaRPr lang="zh-CN" altLang="en-US"/>
          </a:p>
          <a:p>
            <a:r>
              <a:rPr lang="zh-CN" altLang="en-US"/>
              <a:t>        ori_loss2 = tf.reduce_mean( tf.reduce_sum(ori_loss2 * visible_masks2, axis=axis123) / Nvis2 ) </a:t>
            </a:r>
            <a:endParaRPr lang="zh-CN" altLang="en-US"/>
          </a:p>
          <a:p>
            <a:r>
              <a:rPr lang="zh-CN" altLang="en-US"/>
              <a:t>        ori_loss = (ori_loss1 + ori_loss2) * 0.5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4683760"/>
            <a:ext cx="110851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l2diff1 = tf.squared_difference(tgt_heatmaps1, gt_heatmaps1)</a:t>
            </a:r>
            <a:endParaRPr lang="zh-CN" altLang="en-US"/>
          </a:p>
          <a:p>
            <a:r>
              <a:rPr lang="zh-CN" altLang="en-US"/>
              <a:t>        loss1 = tf.reduce_mean( tf.reduce_sum(l2diff1 * visible_masks1, axis=axis123) / Nvis1 )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l2diff2 = tf.squared_difference(tgt_heatmaps2, gt_heatmaps2)</a:t>
            </a:r>
            <a:endParaRPr lang="zh-CN" altLang="en-US"/>
          </a:p>
          <a:p>
            <a:r>
              <a:rPr lang="zh-CN" altLang="en-US"/>
              <a:t>        loss2 = tf.reduce_mean( tf.reduce_sum(l2diff2 * visible_masks2, axis=axis123) / Nvis2 )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det_loss = (loss1 + loss2) / 2.0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055" y="2228215"/>
            <a:ext cx="110851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scale_loss1 = tf.squared_difference(tf.log(scale_maps1), tf.log(scale_maps1w))</a:t>
            </a:r>
            <a:endParaRPr lang="zh-CN" altLang="en-US"/>
          </a:p>
          <a:p>
            <a:r>
              <a:rPr lang="zh-CN" altLang="en-US"/>
              <a:t>    max_scale_loss1 = tf.reduce_max(scale_loss1)</a:t>
            </a:r>
            <a:endParaRPr lang="zh-CN" altLang="en-US"/>
          </a:p>
          <a:p>
            <a:r>
              <a:rPr lang="zh-CN" altLang="en-US"/>
              <a:t>    scale_loss1 = tf.reduce_mean(tf.reduce_sum(scale_loss1 * visible_masks1, axis=axis123) / Nvis1)</a:t>
            </a:r>
            <a:endParaRPr lang="zh-CN" altLang="en-US"/>
          </a:p>
          <a:p>
            <a:r>
              <a:rPr lang="zh-CN" altLang="en-US"/>
              <a:t>    scale_loss2 = tf.squared_difference(tf.log(scale_maps2), tf.log(scale_maps2w))</a:t>
            </a:r>
            <a:endParaRPr lang="zh-CN" altLang="en-US"/>
          </a:p>
          <a:p>
            <a:r>
              <a:rPr lang="zh-CN" altLang="en-US"/>
              <a:t>    max_scale_loss2 = tf.reduce_max(scale_loss2)</a:t>
            </a:r>
            <a:endParaRPr lang="zh-CN" altLang="en-US"/>
          </a:p>
          <a:p>
            <a:r>
              <a:rPr lang="zh-CN" altLang="en-US"/>
              <a:t>    scale_loss2 = tf.reduce_mean(tf.reduce_sum(scale_loss2 * visible_masks2, axis=axis123) / Nvis2)</a:t>
            </a:r>
            <a:endParaRPr lang="zh-CN" altLang="en-US"/>
          </a:p>
          <a:p>
            <a:r>
              <a:rPr lang="zh-CN" altLang="en-US"/>
              <a:t>    scale_loss = (scale_loss1 + scale_loss2) * 0.5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197506"/>
            <a:ext cx="10852237" cy="899167"/>
          </a:xfrm>
        </p:spPr>
        <p:txBody>
          <a:bodyPr/>
          <a:lstStyle/>
          <a:p>
            <a:r>
              <a:rPr lang="zh-CN" altLang="en-US"/>
              <a:t>模型如下：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02480" y="1096645"/>
            <a:ext cx="5003165" cy="951230"/>
          </a:xfrm>
        </p:spPr>
        <p:txBody>
          <a:bodyPr/>
          <a:lstStyle/>
          <a:p>
            <a:pPr algn="l"/>
            <a:r>
              <a:rPr lang="zh-CN" altLang="en-US"/>
              <a:t>Feature map generation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50815" y="3921760"/>
            <a:ext cx="66078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for i in range(num_block):</a:t>
            </a:r>
            <a:endParaRPr lang="zh-CN" altLang="en-US"/>
          </a:p>
          <a:p>
            <a:r>
              <a:rPr lang="zh-CN" altLang="en-US"/>
              <a:t>            curr_in = building_block(curr_in, num_channels, None,</a:t>
            </a:r>
            <a:endParaRPr lang="zh-CN" altLang="en-US"/>
          </a:p>
          <a:p>
            <a:r>
              <a:rPr lang="zh-CN" altLang="en-US"/>
              <a:t>                        stride=1, scope='block-{}'.format(i+1),</a:t>
            </a:r>
            <a:endParaRPr lang="zh-CN" altLang="en-US"/>
          </a:p>
          <a:p>
            <a:r>
              <a:rPr lang="zh-CN" altLang="en-US"/>
              <a:t>                        conv_ksize=conv_ksize,</a:t>
            </a:r>
            <a:endParaRPr lang="zh-CN" altLang="en-US"/>
          </a:p>
          <a:p>
            <a:r>
              <a:rPr lang="zh-CN" altLang="en-US"/>
              <a:t>                        use_xavier=use_xavier,</a:t>
            </a:r>
            <a:endParaRPr lang="zh-CN" altLang="en-US"/>
          </a:p>
          <a:p>
            <a:r>
              <a:rPr lang="zh-CN" altLang="en-US"/>
              <a:t>                        activation_fn=activation_fn,</a:t>
            </a:r>
            <a:endParaRPr lang="zh-CN" altLang="en-US"/>
          </a:p>
          <a:p>
            <a:r>
              <a:rPr lang="zh-CN" altLang="en-US"/>
              <a:t>                        perform_bn=perform_bn,</a:t>
            </a:r>
            <a:endParaRPr lang="zh-CN" altLang="en-US"/>
          </a:p>
          <a:p>
            <a:r>
              <a:rPr lang="zh-CN" altLang="en-US"/>
              <a:t>                        bn_decay=bn_decay, bn_affine=bn_affine,</a:t>
            </a:r>
            <a:endParaRPr lang="zh-CN" altLang="en-US"/>
          </a:p>
          <a:p>
            <a:r>
              <a:rPr lang="zh-CN" altLang="en-US"/>
              <a:t>                        is_training=is_training, use_bias=use_bias</a:t>
            </a:r>
            <a:endParaRPr lang="zh-CN" altLang="en-US"/>
          </a:p>
          <a:p>
            <a:r>
              <a:rPr lang="zh-CN" altLang="en-US"/>
              <a:t>                        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3465" y="4227195"/>
            <a:ext cx="6144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据文中说这种方法比</a:t>
            </a:r>
            <a:r>
              <a:rPr lang="en-US" altLang="zh-CN"/>
              <a:t>SuperPoint</a:t>
            </a:r>
            <a:r>
              <a:rPr lang="zh-CN" altLang="en-US"/>
              <a:t>里最后一层上采样得到输入输出同尺寸效果好。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7715" y="2934335"/>
            <a:ext cx="67157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padding</a:t>
            </a:r>
            <a:r>
              <a:rPr lang="zh-CN" altLang="en-US"/>
              <a:t>使得输入输出的尺寸一样，这样就能直接得到想要的</a:t>
            </a:r>
            <a:r>
              <a:rPr lang="en-US" altLang="zh-CN"/>
              <a:t>feature map (</a:t>
            </a:r>
            <a:r>
              <a:rPr lang="zh-CN" altLang="en-US"/>
              <a:t>代码还叫</a:t>
            </a:r>
            <a:r>
              <a:rPr lang="en-US" altLang="zh-CN"/>
              <a:t>heat map</a:t>
            </a:r>
            <a:r>
              <a:rPr lang="zh-CN" altLang="en-US"/>
              <a:t>其实意思一样</a:t>
            </a:r>
            <a:r>
              <a:rPr lang="en-US" altLang="zh-CN"/>
              <a:t>)</a:t>
            </a:r>
            <a:r>
              <a:rPr lang="zh-CN" altLang="en-US"/>
              <a:t>。这也是这个网络能够这么高效原因，层数很少。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029335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+mn-ea"/>
                <a:cs typeface="Times New Roman" panose="02020603050405020304" charset="0"/>
              </a:rPr>
              <a:t>1. Feature map generation</a:t>
            </a:r>
            <a:endParaRPr lang="en-US" altLang="zh-CN" sz="28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1793240"/>
            <a:ext cx="2849880" cy="1577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3295015"/>
            <a:ext cx="2849880" cy="1577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4872355"/>
            <a:ext cx="2849880" cy="1577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2874010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564005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Input 	:   Feature map                 -- 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029335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+mn-ea"/>
                <a:cs typeface="Times New Roman" panose="02020603050405020304" charset="0"/>
              </a:rPr>
              <a:t>2. Scale-invariant keypoint detection</a:t>
            </a:r>
            <a:endParaRPr lang="en-US" altLang="zh-CN" sz="28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925" y="2024380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Output :   Scale-space score map -- 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 rot="5400000">
            <a:off x="7955915" y="5525770"/>
            <a:ext cx="939800" cy="558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749425"/>
            <a:ext cx="1005649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scale_log_factors = np.linspace(np.log(self.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max_scale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), np.log(self.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min_scale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), 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num_scales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scale_factors = np.exp(scale_log_factors)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				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---&gt;&gt;	array([1.41421356 , 1.189207 , 1.0  ,0.8408964 , 0.70710678])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7435" y="2948305"/>
            <a:ext cx="9923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for i, s in enumerate(scale_factors):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inv_s = 1.0 / s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feat_height = tf.cast(base_height_f * inv_s+0.5, tf.int32)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feat_width = tf.cast(base_width_f * inv_s+0.5, tf.int32)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rs_feat_maps = tf.image.resize_images(curr_in, tf.stack([feat_height, feat_width]))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score_maps = 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conv2d_fixed_padding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(rs_feat_maps, 1,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            kernel_size=conv_ksize, scope='score_conv_{}'.format(i),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            use_xavier=use_xavier, use_bias=use_bias)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score_maps_list.append(score_maps)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5070" y="351282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Resize N times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716270" y="3822700"/>
            <a:ext cx="1078230" cy="389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6380" y="4610100"/>
            <a:ext cx="233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不改变原图大小的</a:t>
            </a:r>
            <a:r>
              <a:rPr lang="en-US" altLang="zh-CN">
                <a:solidFill>
                  <a:srgbClr val="FF0000"/>
                </a:solidFill>
              </a:rPr>
              <a:t>5x5</a:t>
            </a:r>
            <a:r>
              <a:rPr lang="zh-CN" altLang="en-US">
                <a:solidFill>
                  <a:srgbClr val="FF0000"/>
                </a:solidFill>
              </a:rPr>
              <a:t>卷积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8163560" y="5039360"/>
            <a:ext cx="1339850" cy="7969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8451215" y="4479290"/>
            <a:ext cx="1778635" cy="1057910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8884920" y="3859530"/>
            <a:ext cx="2310130" cy="1616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9168765" y="3357245"/>
            <a:ext cx="2734945" cy="162687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 rot="5400000">
            <a:off x="7716520" y="5021580"/>
            <a:ext cx="1140460" cy="6781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7907020" y="4466590"/>
            <a:ext cx="1626870" cy="9677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8175625" y="383159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8611870" y="3094355"/>
            <a:ext cx="2805430" cy="19627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8851265" y="2545080"/>
            <a:ext cx="3321685" cy="1976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5400000">
            <a:off x="313055" y="375666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8825" y="4214495"/>
            <a:ext cx="1268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map</a:t>
            </a:r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rot="5400000">
            <a:off x="2948940" y="5021580"/>
            <a:ext cx="1140460" cy="67818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rot="5400000">
            <a:off x="3139440" y="4466590"/>
            <a:ext cx="1626870" cy="96774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 rot="5400000">
            <a:off x="3408045" y="383159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 rot="5400000">
            <a:off x="3844290" y="3094355"/>
            <a:ext cx="2805430" cy="1962785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 rot="5400000">
            <a:off x="4083685" y="2545080"/>
            <a:ext cx="3321685" cy="197612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352040" y="3942715"/>
            <a:ext cx="64897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208520" y="3960495"/>
            <a:ext cx="64897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7420" y="4290060"/>
            <a:ext cx="91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Resize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8985" y="4290060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11575" y="4290695"/>
            <a:ext cx="2018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 Size Feature Map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61755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04325" y="3699510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4325" y="3699510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2.2 Increase the saliency of keypoints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680" y="2275840"/>
            <a:ext cx="9967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n-ea"/>
                <a:cs typeface="+mn-ea"/>
              </a:rPr>
              <a:t>2.2.3</a:t>
            </a:r>
            <a:r>
              <a:rPr lang="zh-CN" altLang="en-US" sz="2000">
                <a:latin typeface="+mn-ea"/>
                <a:cs typeface="+mn-ea"/>
              </a:rPr>
              <a:t>对上面的</a:t>
            </a:r>
            <a:r>
              <a:rPr lang="en-US" altLang="zh-CN" sz="2000">
                <a:latin typeface="+mn-ea"/>
                <a:cs typeface="+mn-ea"/>
              </a:rPr>
              <a:t>ScoreMap</a:t>
            </a:r>
            <a:r>
              <a:rPr lang="zh-CN" altLang="en-US" sz="2000">
                <a:latin typeface="+mn-ea"/>
                <a:cs typeface="+mn-ea"/>
              </a:rPr>
              <a:t>施加</a:t>
            </a:r>
            <a:r>
              <a:rPr lang="en-US" altLang="zh-CN" sz="2000">
                <a:latin typeface="+mn-ea"/>
                <a:cs typeface="+mn-ea"/>
              </a:rPr>
              <a:t>Non-maximum suppression</a:t>
            </a:r>
            <a:endParaRPr lang="en-US" altLang="zh-CN" sz="2000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0680" y="1478280"/>
            <a:ext cx="9967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2.2.1BatchNormalization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进行了归一化，可能是想让训练更容易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680" y="1877060"/>
            <a:ext cx="11494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2.2.2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由于非极大值抑制对尺度影响有依赖，所以我们将他们重新插值到原来的尺度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——scale_logits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65870" y="33216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soft_nms_3d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7235" y="3689985"/>
            <a:ext cx="99675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目的应该是想让得到的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ScoreMap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特征点更加显著，筛出同一区域内冗余的高分特征点，只保留最显著的特征点。为了能够训练，这一层使用了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来实现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操作，这样操作就可导了。整个操作封装在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soft_nms_3d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函数中，类似相同操作函数其实挺多的。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" y="2674620"/>
            <a:ext cx="7343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这里代码和论文顺序是不一样的？？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3250" y="3359785"/>
            <a:ext cx="996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下面又有个可选项，是不是要</a:t>
            </a:r>
            <a:r>
              <a:rPr lang="en-US" altLang="zh-CN" sz="2800">
                <a:sym typeface="+mn-ea"/>
              </a:rPr>
              <a:t>argmax</a:t>
            </a:r>
            <a:r>
              <a:rPr lang="zh-CN" altLang="en-US" sz="2800">
                <a:sym typeface="+mn-ea"/>
              </a:rPr>
              <a:t>？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不过论文里是要的，所以代码里只看一个分支就行了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725" y="1669415"/>
            <a:ext cx="115119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 soft_nms_3d(scale_logits, ksize, com_strength=1.0):</a:t>
            </a:r>
            <a:endParaRPr lang="zh-CN" altLang="en-US"/>
          </a:p>
          <a:p>
            <a:r>
              <a:rPr lang="zh-CN" altLang="en-US"/>
              <a:t>    num_scales =scale_logits.shape[1]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scale_logits_d=scale_logits[...,None].permute(0,4,1,2,3) # [B,S,H,W,1] in order to apply pool3d</a:t>
            </a:r>
            <a:endParaRPr lang="zh-CN" altLang="en-US"/>
          </a:p>
          <a:p>
            <a:r>
              <a:rPr lang="zh-CN" altLang="en-US"/>
              <a:t>    maxpool3d=torch.nn.MaxPool3d((num_scales, ksize, ksize),stride=(num_scales, 1, 1),padding=(0,(ksize-1)//2,(ksize-1)//2),dilation=1)</a:t>
            </a:r>
            <a:endParaRPr lang="zh-CN" altLang="en-US"/>
          </a:p>
          <a:p>
            <a:r>
              <a:rPr lang="zh-CN" altLang="en-US"/>
              <a:t>    max_maps=maxpool3d(scale_logits_d)</a:t>
            </a:r>
            <a:endParaRPr lang="zh-CN" altLang="en-US"/>
          </a:p>
          <a:p>
            <a:r>
              <a:rPr lang="zh-CN" altLang="en-US"/>
              <a:t>    max_maps = max_maps.squeeze(1) # (B,C,S,H,W) -&gt; [B,S,H,W]</a:t>
            </a:r>
            <a:endParaRPr lang="zh-CN" altLang="en-US"/>
          </a:p>
          <a:p>
            <a:r>
              <a:rPr lang="zh-CN" altLang="en-US"/>
              <a:t>    exp_maps = torch.exp(com_strength * (scale_logits-max_maps))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exp_maps_d=exp_maps[...,None].permute(0,4,1,2,3)</a:t>
            </a:r>
            <a:endParaRPr lang="zh-CN" altLang="en-US"/>
          </a:p>
          <a:p>
            <a:r>
              <a:rPr lang="zh-CN" altLang="en-US"/>
              <a:t>    conv3d=torch.nn.Conv3d(1, 1, (num_scales,ksize,ksize), stride=(num_scales, 1, 1), padding=(0,(ksize-1)//2,(ksize-1)//2), dilation=1,  bias=False)</a:t>
            </a:r>
            <a:endParaRPr lang="zh-CN" altLang="en-US"/>
          </a:p>
          <a:p>
            <a:r>
              <a:rPr lang="zh-CN" altLang="en-US"/>
              <a:t>    sum_ex=conv3d(exp_maps_d)</a:t>
            </a:r>
            <a:endParaRPr lang="zh-CN" altLang="en-US"/>
          </a:p>
          <a:p>
            <a:r>
              <a:rPr lang="zh-CN" altLang="en-US"/>
              <a:t>    sum_ex = sum_ex.squeeze(1)</a:t>
            </a:r>
            <a:endParaRPr lang="zh-CN" altLang="en-US"/>
          </a:p>
          <a:p>
            <a:r>
              <a:rPr lang="zh-CN" altLang="en-US"/>
              <a:t>    probs = exp_maps / (sum_ex + 1e-6)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probs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065" y="948690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soft_nms_3d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065" y="948690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Times New Roman" panose="02020603050405020304" charset="0"/>
                <a:sym typeface="+mn-ea"/>
              </a:rPr>
              <a:t>soft_max_and_argmax_1d</a:t>
            </a:r>
            <a:endParaRPr lang="zh-CN" altLang="en-US" sz="2800">
              <a:latin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595" y="1724660"/>
            <a:ext cx="1156081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def soft_max_and_argmax_1d(inputs, axis=-1, inputs_index=None, keep_dims=False, com_strength1=250.0, com_strength2=250.0):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Safe softmax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inputs_exp1 = tf.exp(com_strength1*(inputs - tf.reduce_max(inputs, axis=axis, keep_dims=True)))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inputs_softmax1 = inputs_exp1 / (tf.reduce_sum(inputs_exp1, axis=axis, keep_dims=True) + 1e-8)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inputs_exp2 = tf.exp(com_strength2*(inputs - tf.reduce_max(inputs, axis=axis, keep_dims=True)))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inputs_softmax2 = inputs_exp2 / (tf.reduce_sum(inputs_exp2, axis=axis, keep_dims=True) + 1e-8)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inputs_max = tf.reduce_sum(inputs * inputs_softmax1, axis=axis, keep_dims=keep_dims)</a:t>
            </a:r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inputs_index_shp = [1,]*len(inputs.get_shape())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inputs_index_shp[axis] = -1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if inputs_index is None: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inputs_index = tf.range(inputs.get_shape().as_list()[axis], dtype=inputs.dtype) # use 0,1,2,..,inputs.shape[axis]-1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 = tf.reshape(inputs_index, inputs_index_shp)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inputs_amax = tf.reduce_sum(inputs_index * inputs_softmax2, axis=axis, keep_dims=keep_dims)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return inputs_max, inputs_amax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03160" y="3295650"/>
          <a:ext cx="420751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536700" imgH="381000" progId="Equation.KSEE3">
                  <p:embed/>
                </p:oleObj>
              </mc:Choice>
              <mc:Fallback>
                <p:oleObj name="" r:id="rId2" imgW="1536700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03160" y="3295650"/>
                        <a:ext cx="420751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21405" y="2168525"/>
            <a:ext cx="1557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?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85" y="5323840"/>
            <a:ext cx="4132580" cy="8813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6548</Words>
  <Application>WPS 演示</Application>
  <PresentationFormat>宽屏</PresentationFormat>
  <Paragraphs>226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LF-Net</vt:lpstr>
      <vt:lpstr>模型如下：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</cp:lastModifiedBy>
  <cp:revision>18</cp:revision>
  <dcterms:created xsi:type="dcterms:W3CDTF">2019-03-27T07:21:00Z</dcterms:created>
  <dcterms:modified xsi:type="dcterms:W3CDTF">2019-04-19T14:55:00Z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