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57" r:id="rId5"/>
    <p:sldId id="270" r:id="rId6"/>
    <p:sldId id="271" r:id="rId7"/>
    <p:sldId id="272" r:id="rId8"/>
    <p:sldId id="274" r:id="rId9"/>
    <p:sldId id="276" r:id="rId10"/>
    <p:sldId id="277" r:id="rId11"/>
    <p:sldId id="278" r:id="rId12"/>
    <p:sldId id="258" r:id="rId13"/>
    <p:sldId id="262" r:id="rId14"/>
    <p:sldId id="260" r:id="rId15"/>
    <p:sldId id="261" r:id="rId16"/>
    <p:sldId id="263" r:id="rId17"/>
    <p:sldId id="267" r:id="rId18"/>
    <p:sldId id="268" r:id="rId19"/>
    <p:sldId id="269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92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9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86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wmf"/><Relationship Id="rId10" Type="http://schemas.openxmlformats.org/officeDocument/2006/relationships/notesSlide" Target="../notesSlides/notesSlide12.xml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8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9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0.xml"/><Relationship Id="rId3" Type="http://schemas.openxmlformats.org/officeDocument/2006/relationships/image" Target="../media/image1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7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LF-Net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从图像学习本地特征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686050" y="984250"/>
            <a:ext cx="5011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Input:two image+depth maps +camera intrinsics + extrinsics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9956165" y="363220"/>
            <a:ext cx="181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SFM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607935" y="482600"/>
            <a:ext cx="2269490" cy="868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737995" y="2604770"/>
            <a:ext cx="6028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Image J </a:t>
            </a:r>
            <a:r>
              <a:rPr lang="zh-CN" altLang="en-US"/>
              <a:t>无法反向传播不可微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86510" y="4117340"/>
            <a:ext cx="6242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detector--image level+patch level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53795" y="4887595"/>
            <a:ext cx="6242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descriptor--patch level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0225" y="476250"/>
            <a:ext cx="660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SE(3) module w —— warp a score map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79450" y="1494790"/>
            <a:ext cx="660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Input: a score map +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47140" y="4466590"/>
            <a:ext cx="660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clean score map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34340" y="4098290"/>
            <a:ext cx="6242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Gaussian Kernal with 0.5 at score map =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513195" y="4314190"/>
            <a:ext cx="326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7" name="右箭头 6"/>
          <p:cNvSpPr/>
          <p:nvPr/>
        </p:nvSpPr>
        <p:spPr>
          <a:xfrm>
            <a:off x="5192395" y="4246880"/>
            <a:ext cx="1049655" cy="53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10335" y="5145405"/>
            <a:ext cx="72472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只对</a:t>
            </a:r>
            <a:r>
              <a:rPr lang="en-US" altLang="zh-CN"/>
              <a:t>Ig</a:t>
            </a:r>
            <a:r>
              <a:rPr lang="zh-CN" altLang="en-US"/>
              <a:t>进行各种优化，但是</a:t>
            </a:r>
            <a:r>
              <a:rPr lang="en-US" altLang="zh-CN"/>
              <a:t>Ii</a:t>
            </a:r>
            <a:r>
              <a:rPr lang="zh-CN" altLang="en-US"/>
              <a:t>没有操作，这样计算损失函数没有负影响？</a:t>
            </a:r>
            <a:endParaRPr lang="zh-CN" altLang="en-US"/>
          </a:p>
          <a:p>
            <a:r>
              <a:rPr lang="en-US" altLang="zh-CN"/>
              <a:t>w</a:t>
            </a:r>
            <a:r>
              <a:rPr lang="zh-CN" altLang="en-US"/>
              <a:t>操作就是一个必须的操作，因为不进行变换是没有办法衡量两幅图片的</a:t>
            </a:r>
            <a:endParaRPr lang="zh-CN" altLang="en-US"/>
          </a:p>
          <a:p>
            <a:r>
              <a:rPr lang="en-US" altLang="zh-CN"/>
              <a:t>g</a:t>
            </a:r>
            <a:r>
              <a:rPr lang="zh-CN" altLang="en-US"/>
              <a:t>操作可以让结果更高，因为可以认为目标其实是一个更高的好的结果（</a:t>
            </a:r>
            <a:r>
              <a:rPr lang="en-US" altLang="zh-CN"/>
              <a:t>g</a:t>
            </a:r>
            <a:r>
              <a:rPr lang="zh-CN" altLang="en-US"/>
              <a:t>本质上是上一次迭代的网络）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36775" y="655955"/>
          <a:ext cx="7473315" cy="1068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77365" imgH="254000" progId="Equation.KSEE3">
                  <p:embed/>
                </p:oleObj>
              </mc:Choice>
              <mc:Fallback>
                <p:oleObj name="" r:id="rId1" imgW="1777365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6775" y="655955"/>
                        <a:ext cx="7473315" cy="1068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90775" y="2559050"/>
          <a:ext cx="661733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866900" imgH="355600" progId="Equation.KSEE3">
                  <p:embed/>
                </p:oleObj>
              </mc:Choice>
              <mc:Fallback>
                <p:oleObj name="" r:id="rId3" imgW="18669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0775" y="2559050"/>
                        <a:ext cx="6617335" cy="126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6500" y="4462145"/>
          <a:ext cx="9779000" cy="99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3505200" imgH="355600" progId="Equation.KSEE3">
                  <p:embed/>
                </p:oleObj>
              </mc:Choice>
              <mc:Fallback>
                <p:oleObj name="" r:id="rId5" imgW="35052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6500" y="4462145"/>
                        <a:ext cx="9779000" cy="991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2740" y="547370"/>
            <a:ext cx="5711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Siamese网络   孪生神经网络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045" y="915670"/>
            <a:ext cx="6667500" cy="2583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2740" y="3498850"/>
            <a:ext cx="83642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神经网络的“连体”是通过共享权值来实现的，如下图所示。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375" y="3498850"/>
            <a:ext cx="2675255" cy="2532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2740" y="4488180"/>
            <a:ext cx="71450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孪生神经网络的用途是什么？</a:t>
            </a:r>
            <a:endParaRPr lang="zh-CN" altLang="en-US"/>
          </a:p>
          <a:p>
            <a:r>
              <a:rPr lang="zh-CN" altLang="en-US"/>
              <a:t>简单来说，衡量两个输入的相似程度。孪生神经网络有两个输入（Input1 and Input2）,将两个输入feed进入两个神经网络（Network1 and Network2），这两个神经网络分别将输入映射到新的空间，形成输入在新的空间中的表示。通过Loss的计算，评价两个输入的相似度。</a:t>
            </a:r>
            <a:endParaRPr lang="zh-CN" altLang="en-US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2810" y="1751330"/>
          <a:ext cx="5228590" cy="74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77365" imgH="254000" progId="Equation.KSEE3">
                  <p:embed/>
                </p:oleObj>
              </mc:Choice>
              <mc:Fallback>
                <p:oleObj name="" r:id="rId1" imgW="1777365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2810" y="1751330"/>
                        <a:ext cx="5228590" cy="74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92810" y="2498725"/>
            <a:ext cx="450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具体训练过程代码</a:t>
            </a:r>
            <a:r>
              <a:rPr lang="zh-CN" altLang="en-US"/>
              <a:t>中其实是：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65605" y="2809240"/>
          <a:ext cx="5928995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984500" imgH="431800" progId="Equation.KSEE3">
                  <p:embed/>
                </p:oleObj>
              </mc:Choice>
              <mc:Fallback>
                <p:oleObj name="" r:id="rId3" imgW="2984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5605" y="2809240"/>
                        <a:ext cx="5928995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92810" y="3394710"/>
            <a:ext cx="450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而且还在</a:t>
            </a:r>
            <a:r>
              <a:rPr lang="en-US" altLang="zh-CN"/>
              <a:t>batch</a:t>
            </a:r>
            <a:r>
              <a:rPr lang="zh-CN" altLang="en-US"/>
              <a:t>上求了平均值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2810" y="3874135"/>
            <a:ext cx="111582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分析这样做的原因：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进行</a:t>
            </a:r>
            <a:r>
              <a:rPr lang="en-US" altLang="zh-CN"/>
              <a:t>clean </a:t>
            </a:r>
            <a:r>
              <a:rPr lang="zh-CN" altLang="en-US"/>
              <a:t>步骤原因可能是想强化一下学习的目的，因为我们想学习的是特征点坐标，如果说不进行</a:t>
            </a:r>
            <a:r>
              <a:rPr lang="en-US" altLang="zh-CN"/>
              <a:t>clean</a:t>
            </a:r>
            <a:r>
              <a:rPr lang="zh-CN" altLang="en-US"/>
              <a:t>，在</a:t>
            </a:r>
            <a:r>
              <a:rPr lang="en-US" altLang="zh-CN"/>
              <a:t>L2loss</a:t>
            </a:r>
            <a:r>
              <a:rPr lang="zh-CN" altLang="en-US"/>
              <a:t>时候网络有可能在把不是特征点的地方给加大（最后结果也是</a:t>
            </a:r>
            <a:r>
              <a:rPr lang="en-US" altLang="zh-CN"/>
              <a:t>loss</a:t>
            </a:r>
            <a:r>
              <a:rPr lang="zh-CN" altLang="en-US"/>
              <a:t>减小但这不是我们想要的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进行处以</a:t>
            </a:r>
            <a:r>
              <a:rPr lang="en-US" altLang="zh-CN"/>
              <a:t>2</a:t>
            </a:r>
            <a:r>
              <a:rPr lang="zh-CN" altLang="en-US"/>
              <a:t>目的就是要相互学习，提高训练效率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92810" y="440055"/>
            <a:ext cx="450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对得到的</a:t>
            </a:r>
            <a:r>
              <a:rPr lang="en-US" altLang="zh-CN"/>
              <a:t>Ij</a:t>
            </a:r>
            <a:r>
              <a:rPr lang="zh-CN" altLang="en-US"/>
              <a:t>选择</a:t>
            </a:r>
            <a:r>
              <a:rPr lang="en-US" altLang="zh-CN"/>
              <a:t>k</a:t>
            </a:r>
            <a:r>
              <a:rPr lang="zh-CN" altLang="en-US"/>
              <a:t>个特征值，然后对出现特征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120765" y="440055"/>
            <a:ext cx="45015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上一步得到的图其实是</a:t>
            </a:r>
            <a:r>
              <a:rPr lang="en-US" altLang="zh-CN"/>
              <a:t>topk_map*heatmap</a:t>
            </a:r>
            <a:endParaRPr lang="en-US" altLang="zh-CN"/>
          </a:p>
          <a:p>
            <a:r>
              <a:rPr lang="zh-CN" altLang="en-US"/>
              <a:t>就是只有想要的特征点的</a:t>
            </a:r>
            <a:r>
              <a:rPr lang="en-US" altLang="zh-CN"/>
              <a:t>score</a:t>
            </a:r>
            <a:r>
              <a:rPr lang="zh-CN" altLang="en-US"/>
              <a:t>存在，其他位置都是</a:t>
            </a:r>
            <a:r>
              <a:rPr lang="en-US" altLang="zh-CN"/>
              <a:t>0</a:t>
            </a:r>
            <a:r>
              <a:rPr lang="zh-CN" altLang="en-US"/>
              <a:t>，然后对这个</a:t>
            </a:r>
            <a:r>
              <a:rPr lang="en-US" altLang="zh-CN"/>
              <a:t>map</a:t>
            </a:r>
            <a:r>
              <a:rPr lang="zh-CN" altLang="en-US"/>
              <a:t>进行了高斯卷积，如同文章说的</a:t>
            </a:r>
            <a:r>
              <a:rPr lang="en-US" altLang="zh-CN"/>
              <a:t>——generate a clean score map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92810" y="5163820"/>
            <a:ext cx="108604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</a:t>
            </a:r>
            <a:r>
              <a:rPr lang="en-US" altLang="zh-CN"/>
              <a:t>Loss</a:t>
            </a:r>
            <a:r>
              <a:rPr lang="zh-CN" altLang="en-US"/>
              <a:t>的目的：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就是为了能训练出特征点检测器，而且在输入时候还把</a:t>
            </a:r>
            <a:r>
              <a:rPr lang="en-US" altLang="zh-CN"/>
              <a:t>depth</a:t>
            </a:r>
            <a:r>
              <a:rPr lang="zh-CN" altLang="en-US"/>
              <a:t>输入，把不可能存在的地方给</a:t>
            </a:r>
            <a:r>
              <a:rPr lang="en-US" altLang="zh-CN"/>
              <a:t>pass</a:t>
            </a:r>
            <a:r>
              <a:rPr lang="zh-CN" altLang="en-US"/>
              <a:t>了，</a:t>
            </a:r>
            <a:endParaRPr lang="zh-CN" altLang="en-US"/>
          </a:p>
          <a:p>
            <a:r>
              <a:rPr lang="zh-CN" altLang="en-US"/>
              <a:t>两张图像相互使得</a:t>
            </a:r>
            <a:r>
              <a:rPr lang="en-US" altLang="zh-CN"/>
              <a:t>score map</a:t>
            </a:r>
            <a:r>
              <a:rPr lang="zh-CN" altLang="en-US"/>
              <a:t>相近可能还不足以得到真正的特征点，但是当数据足够多的时候网络就学会在足够鲁棒地地方生成特征点，比如一下不变的角点，而天空等空白区域则没有。</a:t>
            </a:r>
            <a:r>
              <a:rPr lang="en-US" altLang="zh-CN"/>
              <a:t>shi'd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6955" y="708660"/>
          <a:ext cx="539940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866900" imgH="355600" progId="Equation.KSEE3">
                  <p:embed/>
                </p:oleObj>
              </mc:Choice>
              <mc:Fallback>
                <p:oleObj name="" r:id="rId1" imgW="18669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6955" y="708660"/>
                        <a:ext cx="5399405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43840" y="340360"/>
            <a:ext cx="450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Patch-wise loss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183765" y="1600200"/>
            <a:ext cx="6002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这个不用来训练描述子，训练的是</a:t>
            </a:r>
            <a:r>
              <a:rPr lang="en-US" altLang="zh-CN"/>
              <a:t>detector</a:t>
            </a:r>
            <a:endParaRPr lang="en-US" altLang="zh-CN"/>
          </a:p>
          <a:p>
            <a:r>
              <a:rPr lang="zh-CN" altLang="en-US"/>
              <a:t>作用还不太清楚，是不是想让</a:t>
            </a:r>
            <a:r>
              <a:rPr lang="en-US" altLang="zh-CN"/>
              <a:t>scale</a:t>
            </a:r>
            <a:r>
              <a:rPr lang="zh-CN" altLang="en-US"/>
              <a:t>和</a:t>
            </a:r>
            <a:r>
              <a:rPr lang="en-US" altLang="zh-CN"/>
              <a:t>ori</a:t>
            </a:r>
            <a:r>
              <a:rPr lang="zh-CN" altLang="en-US"/>
              <a:t>得到训练？</a:t>
            </a:r>
            <a:endParaRPr lang="zh-CN" altLang="en-US"/>
          </a:p>
          <a:p>
            <a:r>
              <a:rPr lang="zh-CN" altLang="en-US"/>
              <a:t>因该是想让得到的特征点位置、尺度、角度更适合去做匹配吧</a:t>
            </a:r>
            <a:r>
              <a:rPr lang="en-US" altLang="zh-CN"/>
              <a:t>de'da</a:t>
            </a:r>
            <a:endParaRPr lang="en-US" altLang="zh-CN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6955" y="3197860"/>
          <a:ext cx="9779000" cy="99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3505200" imgH="355600" progId="Equation.KSEE3">
                  <p:embed/>
                </p:oleObj>
              </mc:Choice>
              <mc:Fallback>
                <p:oleObj name="" r:id="rId3" imgW="35052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6955" y="3197860"/>
                        <a:ext cx="9779000" cy="991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83765" y="4076065"/>
            <a:ext cx="6002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这个就很容易理解了，目的就是让同属一个特征点的</a:t>
            </a:r>
            <a:r>
              <a:rPr lang="zh-CN" altLang="en-US"/>
              <a:t>尺度角度信息尽可能一样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83765" y="4721225"/>
            <a:ext cx="6002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这里实际上都还是相互加然后除以</a:t>
            </a:r>
            <a:r>
              <a:rPr lang="en-US" altLang="zh-CN"/>
              <a:t>2……</a:t>
            </a:r>
            <a:r>
              <a:rPr lang="zh-CN" altLang="en-US"/>
              <a:t>感觉这样做的目的更加不明所以了</a:t>
            </a:r>
            <a:r>
              <a:rPr lang="en-US" altLang="zh-CN"/>
              <a:t>……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4055" y="463550"/>
            <a:ext cx="110858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ori_loss1 = tf.squared_difference(ori_maps1, ori_maps1w)</a:t>
            </a:r>
            <a:endParaRPr lang="zh-CN" altLang="en-US"/>
          </a:p>
          <a:p>
            <a:r>
              <a:rPr lang="zh-CN" altLang="en-US"/>
              <a:t>        ori_loss1 = tf.reduce_mean( tf.reduce_sum(ori_loss1 * visible_masks1, axis=axis123) / Nvis1 ) </a:t>
            </a:r>
            <a:endParaRPr lang="zh-CN" altLang="en-US"/>
          </a:p>
          <a:p>
            <a:r>
              <a:rPr lang="zh-CN" altLang="en-US"/>
              <a:t>        ori_loss2 = tf.squared_difference(ori_maps2, ori_maps2w)</a:t>
            </a:r>
            <a:endParaRPr lang="zh-CN" altLang="en-US"/>
          </a:p>
          <a:p>
            <a:r>
              <a:rPr lang="zh-CN" altLang="en-US"/>
              <a:t>        ori_loss2 = tf.reduce_mean( tf.reduce_sum(ori_loss2 * visible_masks2, axis=axis123) / Nvis2 ) </a:t>
            </a:r>
            <a:endParaRPr lang="zh-CN" altLang="en-US"/>
          </a:p>
          <a:p>
            <a:r>
              <a:rPr lang="zh-CN" altLang="en-US"/>
              <a:t>        ori_loss = (ori_loss1 + ori_loss2) * 0.5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4055" y="4683760"/>
            <a:ext cx="110851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l2diff1 = tf.squared_difference(tgt_heatmaps1, gt_heatmaps1)</a:t>
            </a:r>
            <a:endParaRPr lang="zh-CN" altLang="en-US"/>
          </a:p>
          <a:p>
            <a:r>
              <a:rPr lang="zh-CN" altLang="en-US"/>
              <a:t>        loss1 = tf.reduce_mean( tf.reduce_sum(l2diff1 * visible_masks1, axis=axis123) / Nvis1 )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l2diff2 = tf.squared_difference(tgt_heatmaps2, gt_heatmaps2)</a:t>
            </a:r>
            <a:endParaRPr lang="zh-CN" altLang="en-US"/>
          </a:p>
          <a:p>
            <a:r>
              <a:rPr lang="zh-CN" altLang="en-US"/>
              <a:t>        loss2 = tf.reduce_mean( tf.reduce_sum(l2diff2 * visible_masks2, axis=axis123) / Nvis2 )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det_loss = (loss1 + loss2) / 2.0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4055" y="2228215"/>
            <a:ext cx="110851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scale_loss1 = tf.squared_difference(tf.log(scale_maps1), tf.log(scale_maps1w))</a:t>
            </a:r>
            <a:endParaRPr lang="zh-CN" altLang="en-US"/>
          </a:p>
          <a:p>
            <a:r>
              <a:rPr lang="zh-CN" altLang="en-US"/>
              <a:t>    max_scale_loss1 = tf.reduce_max(scale_loss1)</a:t>
            </a:r>
            <a:endParaRPr lang="zh-CN" altLang="en-US"/>
          </a:p>
          <a:p>
            <a:r>
              <a:rPr lang="zh-CN" altLang="en-US"/>
              <a:t>    scale_loss1 = tf.reduce_mean(tf.reduce_sum(scale_loss1 * visible_masks1, axis=axis123) / Nvis1)</a:t>
            </a:r>
            <a:endParaRPr lang="zh-CN" altLang="en-US"/>
          </a:p>
          <a:p>
            <a:r>
              <a:rPr lang="zh-CN" altLang="en-US"/>
              <a:t>    scale_loss2 = tf.squared_difference(tf.log(scale_maps2), tf.log(scale_maps2w))</a:t>
            </a:r>
            <a:endParaRPr lang="zh-CN" altLang="en-US"/>
          </a:p>
          <a:p>
            <a:r>
              <a:rPr lang="zh-CN" altLang="en-US"/>
              <a:t>    max_scale_loss2 = tf.reduce_max(scale_loss2)</a:t>
            </a:r>
            <a:endParaRPr lang="zh-CN" altLang="en-US"/>
          </a:p>
          <a:p>
            <a:r>
              <a:rPr lang="zh-CN" altLang="en-US"/>
              <a:t>    scale_loss2 = tf.reduce_mean(tf.reduce_sum(scale_loss2 * visible_masks2, axis=axis123) / Nvis2)</a:t>
            </a:r>
            <a:endParaRPr lang="zh-CN" altLang="en-US"/>
          </a:p>
          <a:p>
            <a:r>
              <a:rPr lang="zh-CN" altLang="en-US"/>
              <a:t>    scale_loss = (scale_loss1 + scale_loss2) * 0.5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882" y="197506"/>
            <a:ext cx="10852237" cy="899167"/>
          </a:xfrm>
        </p:spPr>
        <p:txBody>
          <a:bodyPr/>
          <a:lstStyle/>
          <a:p>
            <a:r>
              <a:rPr lang="zh-CN" altLang="en-US"/>
              <a:t>模型如下：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602480" y="1096645"/>
            <a:ext cx="5003165" cy="951230"/>
          </a:xfrm>
        </p:spPr>
        <p:txBody>
          <a:bodyPr/>
          <a:lstStyle/>
          <a:p>
            <a:pPr algn="l"/>
            <a:r>
              <a:rPr lang="zh-CN" altLang="en-US"/>
              <a:t>Feature map generation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50815" y="3921760"/>
            <a:ext cx="660781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for i in range(num_block):</a:t>
            </a:r>
            <a:endParaRPr lang="zh-CN" altLang="en-US"/>
          </a:p>
          <a:p>
            <a:r>
              <a:rPr lang="zh-CN" altLang="en-US"/>
              <a:t>            curr_in = building_block(curr_in, num_channels, None,</a:t>
            </a:r>
            <a:endParaRPr lang="zh-CN" altLang="en-US"/>
          </a:p>
          <a:p>
            <a:r>
              <a:rPr lang="zh-CN" altLang="en-US"/>
              <a:t>                        stride=1, scope='block-{}'.format(i+1),</a:t>
            </a:r>
            <a:endParaRPr lang="zh-CN" altLang="en-US"/>
          </a:p>
          <a:p>
            <a:r>
              <a:rPr lang="zh-CN" altLang="en-US"/>
              <a:t>                        conv_ksize=conv_ksize,</a:t>
            </a:r>
            <a:endParaRPr lang="zh-CN" altLang="en-US"/>
          </a:p>
          <a:p>
            <a:r>
              <a:rPr lang="zh-CN" altLang="en-US"/>
              <a:t>                        use_xavier=use_xavier,</a:t>
            </a:r>
            <a:endParaRPr lang="zh-CN" altLang="en-US"/>
          </a:p>
          <a:p>
            <a:r>
              <a:rPr lang="zh-CN" altLang="en-US"/>
              <a:t>                        activation_fn=activation_fn,</a:t>
            </a:r>
            <a:endParaRPr lang="zh-CN" altLang="en-US"/>
          </a:p>
          <a:p>
            <a:r>
              <a:rPr lang="zh-CN" altLang="en-US"/>
              <a:t>                        perform_bn=perform_bn,</a:t>
            </a:r>
            <a:endParaRPr lang="zh-CN" altLang="en-US"/>
          </a:p>
          <a:p>
            <a:r>
              <a:rPr lang="zh-CN" altLang="en-US"/>
              <a:t>                        bn_decay=bn_decay, bn_affine=bn_affine,</a:t>
            </a:r>
            <a:endParaRPr lang="zh-CN" altLang="en-US"/>
          </a:p>
          <a:p>
            <a:r>
              <a:rPr lang="zh-CN" altLang="en-US"/>
              <a:t>                        is_training=is_training, use_bias=use_bias</a:t>
            </a:r>
            <a:endParaRPr lang="zh-CN" altLang="en-US"/>
          </a:p>
          <a:p>
            <a:r>
              <a:rPr lang="zh-CN" altLang="en-US"/>
              <a:t>                        )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63465" y="4227195"/>
            <a:ext cx="6144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据文中说这种方法比</a:t>
            </a:r>
            <a:r>
              <a:rPr lang="en-US" altLang="zh-CN"/>
              <a:t>SuperPoint</a:t>
            </a:r>
            <a:r>
              <a:rPr lang="zh-CN" altLang="en-US"/>
              <a:t>里最后一层上采样得到输入输出同尺寸效果好。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77715" y="2934335"/>
            <a:ext cx="67157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特点：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通过</a:t>
            </a:r>
            <a:r>
              <a:rPr lang="en-US" altLang="zh-CN"/>
              <a:t>padding</a:t>
            </a:r>
            <a:r>
              <a:rPr lang="zh-CN" altLang="en-US"/>
              <a:t>使得输入输出的尺寸一样，这样就能直接得到想要的</a:t>
            </a:r>
            <a:r>
              <a:rPr lang="en-US" altLang="zh-CN"/>
              <a:t>feature </a:t>
            </a:r>
            <a:r>
              <a:rPr lang="en-US" altLang="zh-CN"/>
              <a:t>map (</a:t>
            </a:r>
            <a:r>
              <a:rPr lang="zh-CN" altLang="en-US"/>
              <a:t>代码还叫</a:t>
            </a:r>
            <a:r>
              <a:rPr lang="en-US" altLang="zh-CN"/>
              <a:t>heat map</a:t>
            </a:r>
            <a:r>
              <a:rPr lang="zh-CN" altLang="en-US"/>
              <a:t>其实意思一样</a:t>
            </a:r>
            <a:r>
              <a:rPr lang="en-US" altLang="zh-CN"/>
              <a:t>)</a:t>
            </a:r>
            <a:r>
              <a:rPr lang="zh-CN" altLang="en-US"/>
              <a:t>。这也是这个网络能够这么高效原因，层数很少。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9925" y="1029335"/>
            <a:ext cx="10852150" cy="76390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>
                <a:latin typeface="Times New Roman" panose="02020603050405020304" charset="0"/>
                <a:ea typeface="+mn-ea"/>
                <a:cs typeface="Times New Roman" panose="02020603050405020304" charset="0"/>
              </a:rPr>
              <a:t>1. Feature map generation</a:t>
            </a:r>
            <a:endParaRPr lang="en-US" altLang="zh-CN" sz="28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" y="1793240"/>
            <a:ext cx="2849880" cy="1577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" y="3295015"/>
            <a:ext cx="2849880" cy="1577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" y="4872355"/>
            <a:ext cx="2849880" cy="15773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9925" y="2874010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2.1 Resize feature map N times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9925" y="1564005"/>
            <a:ext cx="6715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Input 	:   Feature map                 -- O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9925" y="1029335"/>
            <a:ext cx="10852150" cy="76390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>
                <a:latin typeface="Times New Roman" panose="02020603050405020304" charset="0"/>
                <a:ea typeface="+mn-ea"/>
                <a:cs typeface="Times New Roman" panose="02020603050405020304" charset="0"/>
              </a:rPr>
              <a:t>2. Scale-invariant keypoint detection</a:t>
            </a:r>
            <a:endParaRPr lang="en-US" altLang="zh-CN" sz="28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9925" y="2024380"/>
            <a:ext cx="6715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Output :   Scale-space score map -- 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>
          <a:xfrm rot="5400000">
            <a:off x="7955915" y="5525770"/>
            <a:ext cx="939800" cy="558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2.1 Resize feature map N times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7435" y="1749425"/>
            <a:ext cx="10056495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scale_log_factors = np.linspace(np.log(self.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max_scale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), np.log(self.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min_scale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), self.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num_scales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scale_factors = np.exp(scale_log_factors)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				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---&gt;&gt;	array([1.41421356 , 1.189207 , 1.0  ,0.8408964 , 0.70710678])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7435" y="2948305"/>
            <a:ext cx="99237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for i, s in enumerate(scale_factors):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inv_s = 1.0 / s 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feat_height = tf.cast(base_height_f * inv_s+0.5, tf.int32)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feat_width = tf.cast(base_width_f * inv_s+0.5, tf.int32)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rs_feat_maps = tf.image.resize_images(curr_in, tf.stack([feat_height, feat_width]))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score_maps = 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conv2d_fixed_padding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(rs_feat_maps, 1, 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            kernel_size=conv_ksize, scope='score_conv_{}'.format(i),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            use_xavier=use_xavier, use_bias=use_bias)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score_maps_list.append(score_maps)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75070" y="3512820"/>
            <a:ext cx="233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Resize N times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716270" y="3822700"/>
            <a:ext cx="1078230" cy="389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46380" y="4610100"/>
            <a:ext cx="2335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不改变原图大小的</a:t>
            </a:r>
            <a:r>
              <a:rPr lang="en-US" altLang="zh-CN">
                <a:solidFill>
                  <a:srgbClr val="FF0000"/>
                </a:solidFill>
              </a:rPr>
              <a:t>5x5</a:t>
            </a:r>
            <a:r>
              <a:rPr lang="zh-CN" altLang="en-US">
                <a:solidFill>
                  <a:srgbClr val="FF0000"/>
                </a:solidFill>
              </a:rPr>
              <a:t>卷积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平行四边形 13"/>
          <p:cNvSpPr/>
          <p:nvPr/>
        </p:nvSpPr>
        <p:spPr>
          <a:xfrm rot="5400000">
            <a:off x="8163560" y="5039360"/>
            <a:ext cx="1339850" cy="7969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rot="5400000">
            <a:off x="8451215" y="4479290"/>
            <a:ext cx="1778635" cy="1057910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5400000">
            <a:off x="8884920" y="3859530"/>
            <a:ext cx="2310130" cy="161607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5400000">
            <a:off x="9168765" y="3357245"/>
            <a:ext cx="2734945" cy="162687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>
          <a:xfrm rot="5400000">
            <a:off x="7716520" y="5021580"/>
            <a:ext cx="1140460" cy="6781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2.1 Resize feature map N times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 rot="5400000">
            <a:off x="7907020" y="4466590"/>
            <a:ext cx="1626870" cy="96774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rot="5400000">
            <a:off x="8175625" y="3831590"/>
            <a:ext cx="2159635" cy="1284605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5400000">
            <a:off x="8611870" y="3094355"/>
            <a:ext cx="2805430" cy="196278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5400000">
            <a:off x="8851265" y="2545080"/>
            <a:ext cx="3321685" cy="19761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 rot="5400000">
            <a:off x="313055" y="3756660"/>
            <a:ext cx="2159635" cy="1284605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8825" y="4214495"/>
            <a:ext cx="1268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 map</a:t>
            </a:r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 rot="5400000">
            <a:off x="2948940" y="5021580"/>
            <a:ext cx="1140460" cy="678180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 rot="5400000">
            <a:off x="3139440" y="4466590"/>
            <a:ext cx="1626870" cy="967740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平行四边形 19"/>
          <p:cNvSpPr/>
          <p:nvPr/>
        </p:nvSpPr>
        <p:spPr>
          <a:xfrm rot="5400000">
            <a:off x="3408045" y="3831590"/>
            <a:ext cx="2159635" cy="1284605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平行四边形 20"/>
          <p:cNvSpPr/>
          <p:nvPr/>
        </p:nvSpPr>
        <p:spPr>
          <a:xfrm rot="5400000">
            <a:off x="3844290" y="3094355"/>
            <a:ext cx="2805430" cy="1962785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平行四边形 21"/>
          <p:cNvSpPr/>
          <p:nvPr/>
        </p:nvSpPr>
        <p:spPr>
          <a:xfrm rot="5400000">
            <a:off x="4083685" y="2545080"/>
            <a:ext cx="3321685" cy="1976120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352040" y="3942715"/>
            <a:ext cx="648970" cy="1028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7208520" y="3960495"/>
            <a:ext cx="648970" cy="1028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17420" y="4290060"/>
            <a:ext cx="918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Resize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18985" y="4290060"/>
            <a:ext cx="828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Conv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11575" y="4290695"/>
            <a:ext cx="2018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N Size Feature Map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61755" y="4290695"/>
            <a:ext cx="1179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Score Map</a:t>
            </a:r>
            <a:endParaRPr 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04325" y="3699510"/>
          <a:ext cx="65595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77165" imgH="203200" progId="Equation.KSEE3">
                  <p:embed/>
                </p:oleObj>
              </mc:Choice>
              <mc:Fallback>
                <p:oleObj name="" r:id="rId2" imgW="1771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04325" y="3699510"/>
                        <a:ext cx="65595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2.2 Increase the saliency of keypoints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0680" y="2275840"/>
            <a:ext cx="99675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+mn-ea"/>
                <a:cs typeface="+mn-ea"/>
              </a:rPr>
              <a:t>2.2.3</a:t>
            </a:r>
            <a:r>
              <a:rPr lang="zh-CN" altLang="en-US" sz="2000">
                <a:latin typeface="+mn-ea"/>
                <a:cs typeface="+mn-ea"/>
              </a:rPr>
              <a:t>对上面的</a:t>
            </a:r>
            <a:r>
              <a:rPr lang="en-US" altLang="zh-CN" sz="2000">
                <a:latin typeface="+mn-ea"/>
                <a:cs typeface="+mn-ea"/>
              </a:rPr>
              <a:t>ScoreMap</a:t>
            </a:r>
            <a:r>
              <a:rPr lang="zh-CN" altLang="en-US" sz="2000">
                <a:latin typeface="+mn-ea"/>
                <a:cs typeface="+mn-ea"/>
              </a:rPr>
              <a:t>施加</a:t>
            </a:r>
            <a:r>
              <a:rPr lang="en-US" altLang="zh-CN" sz="2000">
                <a:latin typeface="+mn-ea"/>
                <a:cs typeface="+mn-ea"/>
              </a:rPr>
              <a:t>Non-maximum suppression</a:t>
            </a:r>
            <a:endParaRPr lang="en-US" altLang="zh-CN" sz="2000">
              <a:latin typeface="+mn-ea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0680" y="1478280"/>
            <a:ext cx="99675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2.2.1BatchNormalization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进行了归一化，可能是想让训练更容易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0680" y="1877060"/>
            <a:ext cx="114947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2.2.2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由于非极大值抑制对尺度影响有依赖，所以我们将他们重新插值到原来的尺度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——scale_logits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65870" y="33216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soft_nms_3d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7235" y="3689985"/>
            <a:ext cx="99675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目的应该是想让得到的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ScoreMap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特征点更加显著，筛出同一区域内冗余的高分特征点，只保留最显著的特征点。为了能够训练，这一层使用了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来实现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SoftMax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操作，这样操作就可导了。整个操作封装在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soft_nms_3d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函数中，类似相同操作函数其实挺多的。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8020" y="2674620"/>
            <a:ext cx="7343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这里代码和论文顺序是不一样的？？</a:t>
            </a:r>
            <a:endParaRPr lang="zh-CN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8945" y="1029335"/>
            <a:ext cx="99675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下面又有个可选项，是不是要</a:t>
            </a:r>
            <a:r>
              <a:rPr lang="en-US" altLang="zh-CN" sz="2800">
                <a:sym typeface="+mn-ea"/>
              </a:rPr>
              <a:t>argmax </a:t>
            </a:r>
            <a:r>
              <a:rPr lang="zh-CN" altLang="en-US" sz="2800">
                <a:sym typeface="+mn-ea"/>
              </a:rPr>
              <a:t>不过论文里是要的，所以代码里只看一个分支就行了</a:t>
            </a:r>
            <a:endParaRPr lang="zh-CN" altLang="en-US" sz="28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8930" y="1470660"/>
            <a:ext cx="977773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def soft_nms_3d(scale_logits, ksize, com_strength=1.0):</a:t>
            </a:r>
            <a:endParaRPr lang="zh-CN" altLang="en-US"/>
          </a:p>
          <a:p>
            <a:r>
              <a:rPr lang="zh-CN" altLang="en-US"/>
              <a:t>    num_scales =scale_logits.shape[1]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scale_logits_d=scale_logits[...,None].permute(0,4,1,2,3) # [B,S,H,W,1] in order to apply pool3d</a:t>
            </a:r>
            <a:endParaRPr lang="zh-CN" altLang="en-US"/>
          </a:p>
          <a:p>
            <a:r>
              <a:rPr lang="zh-CN" altLang="en-US"/>
              <a:t>    maxpool3d=torch.nn.MaxPool3d((num_scales, ksize, ksize),stride=(num_scales, 1, 1),padding=(0,(ksize-1)//2,(ksize-1)//2),dilation=1)</a:t>
            </a:r>
            <a:endParaRPr lang="zh-CN" altLang="en-US"/>
          </a:p>
          <a:p>
            <a:r>
              <a:rPr lang="zh-CN" altLang="en-US"/>
              <a:t>    max_maps=maxpool3d(scale_logits_d)</a:t>
            </a:r>
            <a:endParaRPr lang="zh-CN" altLang="en-US"/>
          </a:p>
          <a:p>
            <a:r>
              <a:rPr lang="zh-CN" altLang="en-US"/>
              <a:t>    max_maps = max_maps.squeeze(1) # (B,C,S,H,W) -&gt; [B,S,H,W]</a:t>
            </a:r>
            <a:endParaRPr lang="zh-CN" altLang="en-US"/>
          </a:p>
          <a:p>
            <a:r>
              <a:rPr lang="zh-CN" altLang="en-US"/>
              <a:t>    exp_maps = torch.exp(com_strength * (scale_logits-max_maps))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exp_maps_d=exp_maps[...,None].permute(0,4,1,2,3)</a:t>
            </a:r>
            <a:endParaRPr lang="zh-CN" altLang="en-US"/>
          </a:p>
          <a:p>
            <a:r>
              <a:rPr lang="zh-CN" altLang="en-US"/>
              <a:t>    conv3d=torch.nn.Conv3d(1, 1, (num_scales,ksize,ksize), stride=(num_scales, 1, 1), padding=(0,(ksize-1)//2,(ksize-1)//2), dilation=1,  bias=False)</a:t>
            </a:r>
            <a:endParaRPr lang="zh-CN" altLang="en-US"/>
          </a:p>
          <a:p>
            <a:r>
              <a:rPr lang="zh-CN" altLang="en-US"/>
              <a:t>    sum_ex=conv3d(exp_maps_d)</a:t>
            </a:r>
            <a:endParaRPr lang="zh-CN" altLang="en-US"/>
          </a:p>
          <a:p>
            <a:r>
              <a:rPr lang="zh-CN" altLang="en-US"/>
              <a:t>    sum_ex = sum_ex.squeeze(1)</a:t>
            </a:r>
            <a:endParaRPr lang="zh-CN" altLang="en-US"/>
          </a:p>
          <a:p>
            <a:r>
              <a:rPr lang="zh-CN" altLang="en-US"/>
              <a:t>    probs = exp_maps / (sum_ex + 1e-6)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return probs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065" y="948690"/>
            <a:ext cx="9967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soft_nms_3d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8930" y="1470660"/>
            <a:ext cx="977773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def soft_nms_3d(scale_logits, ksize, com_strength=1.0):</a:t>
            </a:r>
            <a:endParaRPr lang="zh-CN" altLang="en-US"/>
          </a:p>
          <a:p>
            <a:r>
              <a:rPr lang="zh-CN" altLang="en-US"/>
              <a:t>    num_scales =scale_logits.shape[1]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scale_logits_d=scale_logits[...,None].permute(0,4,1,2,3) # [B,S,H,W,1] in order to apply pool3d</a:t>
            </a:r>
            <a:endParaRPr lang="zh-CN" altLang="en-US"/>
          </a:p>
          <a:p>
            <a:r>
              <a:rPr lang="zh-CN" altLang="en-US"/>
              <a:t>    maxpool3d=torch.nn.MaxPool3d((num_scales, ksize, ksize),stride=(num_scales, 1, 1),padding=(0,(ksize-1)//2,(ksize-1)//2),dilation=1)</a:t>
            </a:r>
            <a:endParaRPr lang="zh-CN" altLang="en-US"/>
          </a:p>
          <a:p>
            <a:r>
              <a:rPr lang="zh-CN" altLang="en-US"/>
              <a:t>    max_maps=maxpool3d(scale_logits_d)</a:t>
            </a:r>
            <a:endParaRPr lang="zh-CN" altLang="en-US"/>
          </a:p>
          <a:p>
            <a:r>
              <a:rPr lang="zh-CN" altLang="en-US"/>
              <a:t>    max_maps = max_maps.squeeze(1) # (B,C,S,H,W) -&gt; [B,S,H,W]</a:t>
            </a:r>
            <a:endParaRPr lang="zh-CN" altLang="en-US"/>
          </a:p>
          <a:p>
            <a:r>
              <a:rPr lang="zh-CN" altLang="en-US"/>
              <a:t>    exp_maps = torch.exp(com_strength * (scale_logits-max_maps))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exp_maps_d=exp_maps[...,None].permute(0,4,1,2,3)</a:t>
            </a:r>
            <a:endParaRPr lang="zh-CN" altLang="en-US"/>
          </a:p>
          <a:p>
            <a:r>
              <a:rPr lang="zh-CN" altLang="en-US"/>
              <a:t>    conv3d=torch.nn.Conv3d(1, 1, (num_scales,ksize,ksize), stride=(num_scales, 1, 1), padding=(0,(ksize-1)//2,(ksize-1)//2), dilation=1,  bias=False)</a:t>
            </a:r>
            <a:endParaRPr lang="zh-CN" altLang="en-US"/>
          </a:p>
          <a:p>
            <a:r>
              <a:rPr lang="zh-CN" altLang="en-US"/>
              <a:t>    sum_ex=conv3d(exp_maps_d)</a:t>
            </a:r>
            <a:endParaRPr lang="zh-CN" altLang="en-US"/>
          </a:p>
          <a:p>
            <a:r>
              <a:rPr lang="zh-CN" altLang="en-US"/>
              <a:t>    sum_ex = sum_ex.squeeze(1)</a:t>
            </a:r>
            <a:endParaRPr lang="zh-CN" altLang="en-US"/>
          </a:p>
          <a:p>
            <a:r>
              <a:rPr lang="zh-CN" altLang="en-US"/>
              <a:t>    probs = exp_maps / (sum_ex + 1e-6)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return probs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2.xml><?xml version="1.0" encoding="utf-8"?>
<p:tagLst xmlns:p="http://schemas.openxmlformats.org/presentationml/2006/main">
  <p:tag name="KSO_WM_DOC_GUID" val="{343e040d-e460-4773-aed6-dc6c7f93ab7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6292</Words>
  <Application>WPS 演示</Application>
  <PresentationFormat>宽屏</PresentationFormat>
  <Paragraphs>219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 Unicode MS</vt:lpstr>
      <vt:lpstr>新宋体</vt:lpstr>
      <vt:lpstr>方正等线</vt:lpstr>
      <vt:lpstr>Times New Roman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LF-Net</vt:lpstr>
      <vt:lpstr>模型如下：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王亚斌</cp:lastModifiedBy>
  <cp:revision>14</cp:revision>
  <dcterms:created xsi:type="dcterms:W3CDTF">2019-03-27T07:21:00Z</dcterms:created>
  <dcterms:modified xsi:type="dcterms:W3CDTF">2019-04-19T09:34:41Z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