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65" r:id="rId2"/>
    <p:sldId id="266" r:id="rId3"/>
    <p:sldId id="267" r:id="rId4"/>
    <p:sldId id="268" r:id="rId5"/>
    <p:sldId id="269" r:id="rId6"/>
    <p:sldId id="270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Montserrat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eead10e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eead10e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9eead10e8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484188" y="452438"/>
            <a:ext cx="70563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827088" y="2052638"/>
            <a:ext cx="6711900" cy="41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dt" idx="10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ftr" idx="11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866443" y="2861734"/>
            <a:ext cx="6621000" cy="19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866442" y="4777381"/>
            <a:ext cx="66210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dt" idx="10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ftr" idx="11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Lecture # 1 &amp; 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>
            <a:spLocks noGrp="1"/>
          </p:cNvSpPr>
          <p:nvPr>
            <p:ph type="title"/>
          </p:nvPr>
        </p:nvSpPr>
        <p:spPr>
          <a:xfrm>
            <a:off x="228600" y="85725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History of HTML</a:t>
            </a:r>
            <a:endParaRPr/>
          </a:p>
        </p:txBody>
      </p:sp>
      <p:cxnSp>
        <p:nvCxnSpPr>
          <p:cNvPr id="219" name="Google Shape;219;p25"/>
          <p:cNvCxnSpPr/>
          <p:nvPr/>
        </p:nvCxnSpPr>
        <p:spPr>
          <a:xfrm>
            <a:off x="0" y="1371600"/>
            <a:ext cx="9144000" cy="0"/>
          </a:xfrm>
          <a:prstGeom prst="straightConnector1">
            <a:avLst/>
          </a:prstGeom>
          <a:solidFill>
            <a:schemeClr val="accent1"/>
          </a:solidFill>
          <a:ln w="15875" cap="flat" cmpd="sng">
            <a:solidFill>
              <a:srgbClr val="27172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20" name="Google Shape;220;p25"/>
          <p:cNvGrpSpPr/>
          <p:nvPr/>
        </p:nvGrpSpPr>
        <p:grpSpPr>
          <a:xfrm>
            <a:off x="2895600" y="1311275"/>
            <a:ext cx="4800600" cy="4648200"/>
            <a:chOff x="381000" y="1562100"/>
            <a:chExt cx="4800600" cy="4648200"/>
          </a:xfrm>
        </p:grpSpPr>
        <p:sp>
          <p:nvSpPr>
            <p:cNvPr id="221" name="Google Shape;221;p25"/>
            <p:cNvSpPr/>
            <p:nvPr/>
          </p:nvSpPr>
          <p:spPr>
            <a:xfrm>
              <a:off x="1447800" y="1562100"/>
              <a:ext cx="76200" cy="4648200"/>
            </a:xfrm>
            <a:prstGeom prst="rect">
              <a:avLst/>
            </a:prstGeom>
            <a:solidFill>
              <a:srgbClr val="27172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2362200" y="1905000"/>
              <a:ext cx="2819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HTML first published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3" name="Google Shape;223;p25"/>
            <p:cNvCxnSpPr/>
            <p:nvPr/>
          </p:nvCxnSpPr>
          <p:spPr>
            <a:xfrm>
              <a:off x="990600" y="2133600"/>
              <a:ext cx="1066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4" name="Google Shape;224;p25"/>
            <p:cNvSpPr/>
            <p:nvPr/>
          </p:nvSpPr>
          <p:spPr>
            <a:xfrm>
              <a:off x="381000" y="19812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1991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5" name="Google Shape;225;p25"/>
            <p:cNvCxnSpPr/>
            <p:nvPr/>
          </p:nvCxnSpPr>
          <p:spPr>
            <a:xfrm>
              <a:off x="990600" y="5867400"/>
              <a:ext cx="1066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6" name="Google Shape;226;p25"/>
            <p:cNvSpPr/>
            <p:nvPr/>
          </p:nvSpPr>
          <p:spPr>
            <a:xfrm>
              <a:off x="381000" y="57150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2012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" name="Google Shape;227;p25"/>
            <p:cNvCxnSpPr/>
            <p:nvPr/>
          </p:nvCxnSpPr>
          <p:spPr>
            <a:xfrm>
              <a:off x="990600" y="5029200"/>
              <a:ext cx="1066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8" name="Google Shape;228;p25"/>
            <p:cNvSpPr/>
            <p:nvPr/>
          </p:nvSpPr>
          <p:spPr>
            <a:xfrm>
              <a:off x="381000" y="4873486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2002 -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9" name="Google Shape;229;p25"/>
            <p:cNvCxnSpPr/>
            <p:nvPr/>
          </p:nvCxnSpPr>
          <p:spPr>
            <a:xfrm>
              <a:off x="990600" y="4114800"/>
              <a:ext cx="1066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0" name="Google Shape;230;p25"/>
            <p:cNvSpPr/>
            <p:nvPr/>
          </p:nvSpPr>
          <p:spPr>
            <a:xfrm>
              <a:off x="381000" y="39624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2000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2362200" y="2362200"/>
              <a:ext cx="2819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HTML 2.0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2362200" y="2895600"/>
              <a:ext cx="2819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HTML 3.2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2362200" y="3352800"/>
              <a:ext cx="2819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HTML 4.01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2362200" y="3886200"/>
              <a:ext cx="2819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XHTML 1.0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2362200" y="4800600"/>
              <a:ext cx="2819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969696"/>
                  </a:solidFill>
                  <a:latin typeface="Arial"/>
                  <a:ea typeface="Arial"/>
                  <a:cs typeface="Arial"/>
                  <a:sym typeface="Arial"/>
                </a:rPr>
                <a:t>XHTML 2.0</a:t>
              </a:r>
              <a:endParaRPr sz="1600" b="0" i="0" u="none" strike="noStrike" cap="none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2362200" y="5638800"/>
              <a:ext cx="2819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HTML5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7" name="Google Shape;237;p25"/>
            <p:cNvCxnSpPr/>
            <p:nvPr/>
          </p:nvCxnSpPr>
          <p:spPr>
            <a:xfrm>
              <a:off x="990600" y="2590800"/>
              <a:ext cx="1066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25"/>
            <p:cNvSpPr/>
            <p:nvPr/>
          </p:nvSpPr>
          <p:spPr>
            <a:xfrm>
              <a:off x="381000" y="24384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1995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9" name="Google Shape;239;p25"/>
            <p:cNvCxnSpPr/>
            <p:nvPr/>
          </p:nvCxnSpPr>
          <p:spPr>
            <a:xfrm>
              <a:off x="990600" y="3124200"/>
              <a:ext cx="1066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0" name="Google Shape;240;p25"/>
            <p:cNvSpPr/>
            <p:nvPr/>
          </p:nvSpPr>
          <p:spPr>
            <a:xfrm>
              <a:off x="381000" y="29718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1997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1" name="Google Shape;241;p25"/>
            <p:cNvCxnSpPr/>
            <p:nvPr/>
          </p:nvCxnSpPr>
          <p:spPr>
            <a:xfrm>
              <a:off x="990600" y="3581400"/>
              <a:ext cx="1066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2" name="Google Shape;242;p25"/>
            <p:cNvSpPr/>
            <p:nvPr/>
          </p:nvSpPr>
          <p:spPr>
            <a:xfrm>
              <a:off x="381000" y="3429000"/>
              <a:ext cx="609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1999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What is HTML5?</a:t>
            </a:r>
            <a:endParaRPr/>
          </a:p>
        </p:txBody>
      </p:sp>
      <p:sp>
        <p:nvSpPr>
          <p:cNvPr id="248" name="Google Shape;248;p26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6" lvl="0" indent="-342906" algn="l" rtl="0">
              <a:lnSpc>
                <a:spcPct val="135135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776"/>
              <a:buFont typeface="Noto Sans Symbols"/>
              <a:buChar char="►"/>
            </a:pPr>
            <a:r>
              <a:rPr lang="en-US" sz="2220"/>
              <a:t>Hyper Text Markup Language is a formatting language.</a:t>
            </a:r>
            <a:endParaRPr/>
          </a:p>
          <a:p>
            <a:pPr marL="342906" lvl="0" indent="-342906" algn="l" rtl="0">
              <a:lnSpc>
                <a:spcPct val="135135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776"/>
              <a:buFont typeface="Noto Sans Symbols"/>
              <a:buChar char="►"/>
            </a:pPr>
            <a:r>
              <a:rPr lang="en-US" sz="2220"/>
              <a:t>HTML5 is the newest version of HTML, only recently gaining partial support by the makers of web browsers.</a:t>
            </a:r>
            <a:endParaRPr/>
          </a:p>
          <a:p>
            <a:pPr marL="342906" lvl="0" indent="-342906" algn="l" rtl="0">
              <a:lnSpc>
                <a:spcPct val="135135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776"/>
              <a:buFont typeface="Noto Sans Symbols"/>
              <a:buChar char="►"/>
            </a:pPr>
            <a:r>
              <a:rPr lang="en-US" sz="2220"/>
              <a:t>It incorporates all features from earlier versions of HTML,</a:t>
            </a:r>
            <a:endParaRPr/>
          </a:p>
          <a:p>
            <a:pPr marL="342906" lvl="0" indent="-342906" algn="l" rtl="0">
              <a:lnSpc>
                <a:spcPct val="135135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776"/>
              <a:buFont typeface="Noto Sans Symbols"/>
              <a:buChar char="►"/>
            </a:pPr>
            <a:r>
              <a:rPr lang="en-US" sz="2220"/>
              <a:t>It adds a diverse set of new tools for the web developer to use.</a:t>
            </a:r>
            <a:endParaRPr/>
          </a:p>
          <a:p>
            <a:pPr marL="342906" lvl="0" indent="-342906" algn="l" rtl="0">
              <a:lnSpc>
                <a:spcPct val="135135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776"/>
              <a:buFont typeface="Noto Sans Symbols"/>
              <a:buChar char="►"/>
            </a:pPr>
            <a:r>
              <a:rPr lang="en-US" sz="2220"/>
              <a:t>It is still a work in progress.  No browsers have full HTML5 support.  It will be many years – perhaps not until 2020 or later - before being fully defined and supported.</a:t>
            </a:r>
            <a:endParaRPr/>
          </a:p>
        </p:txBody>
      </p:sp>
      <p:cxnSp>
        <p:nvCxnSpPr>
          <p:cNvPr id="249" name="Google Shape;249;p26"/>
          <p:cNvCxnSpPr/>
          <p:nvPr/>
        </p:nvCxnSpPr>
        <p:spPr>
          <a:xfrm>
            <a:off x="0" y="1371600"/>
            <a:ext cx="9144000" cy="0"/>
          </a:xfrm>
          <a:prstGeom prst="straightConnector1">
            <a:avLst/>
          </a:prstGeom>
          <a:solidFill>
            <a:schemeClr val="accent1"/>
          </a:solidFill>
          <a:ln w="15875" cap="flat" cmpd="sng">
            <a:solidFill>
              <a:srgbClr val="27172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>
            <a:spLocks noGrp="1"/>
          </p:cNvSpPr>
          <p:nvPr>
            <p:ph type="title" idx="4294967295"/>
          </p:nvPr>
        </p:nvSpPr>
        <p:spPr>
          <a:xfrm>
            <a:off x="0" y="4572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Goals of HTML5</a:t>
            </a:r>
            <a:endParaRPr/>
          </a:p>
        </p:txBody>
      </p:sp>
      <p:sp>
        <p:nvSpPr>
          <p:cNvPr id="255" name="Google Shape;255;p27"/>
          <p:cNvSpPr txBox="1">
            <a:spLocks noGrp="1"/>
          </p:cNvSpPr>
          <p:nvPr>
            <p:ph type="body" idx="4294967295"/>
          </p:nvPr>
        </p:nvSpPr>
        <p:spPr>
          <a:xfrm>
            <a:off x="457200" y="1676400"/>
            <a:ext cx="82296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6" lvl="0" indent="-342906" algn="l" rtl="0">
              <a:lnSpc>
                <a:spcPct val="178677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343"/>
              <a:buFont typeface="Noto Sans Symbols"/>
              <a:buChar char="►"/>
            </a:pPr>
            <a:r>
              <a:rPr lang="en-US" sz="1679"/>
              <a:t>Support all existing web pages.  With HTML5, there is no requirement to go back and revise older websites.</a:t>
            </a:r>
            <a:endParaRPr/>
          </a:p>
          <a:p>
            <a:pPr marL="342906" lvl="0" indent="-342906" algn="l" rtl="0">
              <a:lnSpc>
                <a:spcPct val="178677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343"/>
              <a:buFont typeface="Noto Sans Symbols"/>
              <a:buChar char="►"/>
            </a:pPr>
            <a:r>
              <a:rPr lang="en-US" sz="1679"/>
              <a:t>Reduce the need for external plugins and scripts to show website content.</a:t>
            </a:r>
            <a:endParaRPr/>
          </a:p>
          <a:p>
            <a:pPr marL="342906" lvl="0" indent="-342906" algn="l" rtl="0">
              <a:lnSpc>
                <a:spcPct val="178677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343"/>
              <a:buFont typeface="Noto Sans Symbols"/>
              <a:buChar char="►"/>
            </a:pPr>
            <a:r>
              <a:rPr lang="en-US" sz="1679"/>
              <a:t>Improve the semantic definition (i.e. meaning and purpose) of page elements.</a:t>
            </a:r>
            <a:endParaRPr/>
          </a:p>
          <a:p>
            <a:pPr marL="342906" lvl="0" indent="-342906" algn="l" rtl="0">
              <a:lnSpc>
                <a:spcPct val="178677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343"/>
              <a:buFont typeface="Noto Sans Symbols"/>
              <a:buChar char="►"/>
            </a:pPr>
            <a:r>
              <a:rPr lang="en-US" sz="1679"/>
              <a:t>Make the rendering of web content universal and independent of the device being used.</a:t>
            </a:r>
            <a:endParaRPr/>
          </a:p>
          <a:p>
            <a:pPr marL="342906" lvl="0" indent="-342906" algn="l" rtl="0">
              <a:lnSpc>
                <a:spcPct val="178677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343"/>
              <a:buFont typeface="Noto Sans Symbols"/>
              <a:buChar char="►"/>
            </a:pPr>
            <a:r>
              <a:rPr lang="en-US" sz="1679"/>
              <a:t>Handle web documents errors in a better and more consistent fashion.</a:t>
            </a:r>
            <a:endParaRPr/>
          </a:p>
        </p:txBody>
      </p:sp>
      <p:cxnSp>
        <p:nvCxnSpPr>
          <p:cNvPr id="256" name="Google Shape;256;p27"/>
          <p:cNvCxnSpPr/>
          <p:nvPr/>
        </p:nvCxnSpPr>
        <p:spPr>
          <a:xfrm>
            <a:off x="0" y="1371600"/>
            <a:ext cx="9144000" cy="0"/>
          </a:xfrm>
          <a:prstGeom prst="straightConnector1">
            <a:avLst/>
          </a:prstGeom>
          <a:solidFill>
            <a:schemeClr val="accent1"/>
          </a:solidFill>
          <a:ln w="15875" cap="flat" cmpd="sng">
            <a:solidFill>
              <a:srgbClr val="27172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title" idx="4294967295"/>
          </p:nvPr>
        </p:nvSpPr>
        <p:spPr>
          <a:xfrm>
            <a:off x="0" y="4572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Other New Features in HTML5</a:t>
            </a:r>
            <a:endParaRPr/>
          </a:p>
        </p:txBody>
      </p:sp>
      <p:cxnSp>
        <p:nvCxnSpPr>
          <p:cNvPr id="262" name="Google Shape;262;p28"/>
          <p:cNvCxnSpPr/>
          <p:nvPr/>
        </p:nvCxnSpPr>
        <p:spPr>
          <a:xfrm>
            <a:off x="0" y="1371600"/>
            <a:ext cx="9144000" cy="0"/>
          </a:xfrm>
          <a:prstGeom prst="straightConnector1">
            <a:avLst/>
          </a:prstGeom>
          <a:solidFill>
            <a:schemeClr val="accent1"/>
          </a:solidFill>
          <a:ln w="15875" cap="flat" cmpd="sng">
            <a:solidFill>
              <a:srgbClr val="2717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3" name="Google Shape;263;p28"/>
          <p:cNvSpPr/>
          <p:nvPr/>
        </p:nvSpPr>
        <p:spPr>
          <a:xfrm>
            <a:off x="609600" y="1676400"/>
            <a:ext cx="82296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Built-in audio and video support (without plugins)</a:t>
            </a:r>
            <a:endParaRPr/>
          </a:p>
          <a:p>
            <a:pPr marL="342900" marR="0" lvl="0" indent="-342900" algn="l" rtl="0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Enhanced form controls and attributes</a:t>
            </a:r>
            <a:endParaRPr/>
          </a:p>
          <a:p>
            <a:pPr marL="342900" marR="0" lvl="0" indent="-342900" algn="l" rtl="0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Canvas (a way to draw directly on a web page)</a:t>
            </a:r>
            <a:endParaRPr/>
          </a:p>
          <a:p>
            <a:pPr marL="342900" marR="0" lvl="0" indent="-342900" algn="l" rtl="0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Drag and Drop functionality</a:t>
            </a:r>
            <a:endParaRPr/>
          </a:p>
          <a:p>
            <a:pPr marL="342900" marR="0" lvl="0" indent="-342900" algn="l" rtl="0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Support for CSS3 (the newer and more powerful version of CSS)</a:t>
            </a:r>
            <a:endParaRPr/>
          </a:p>
          <a:p>
            <a:pPr marL="342900" marR="0" lvl="0" indent="-342900" algn="l" rtl="0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More advanced features for web developers, such as data storage and offline applications.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>
            <a:spLocks noGrp="1"/>
          </p:cNvSpPr>
          <p:nvPr>
            <p:ph type="title" idx="4294967295"/>
          </p:nvPr>
        </p:nvSpPr>
        <p:spPr>
          <a:xfrm>
            <a:off x="0" y="4572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New Elements / Tags in HTML5</a:t>
            </a:r>
            <a:endParaRPr/>
          </a:p>
        </p:txBody>
      </p:sp>
      <p:cxnSp>
        <p:nvCxnSpPr>
          <p:cNvPr id="269" name="Google Shape;269;p29"/>
          <p:cNvCxnSpPr/>
          <p:nvPr/>
        </p:nvCxnSpPr>
        <p:spPr>
          <a:xfrm>
            <a:off x="0" y="1371600"/>
            <a:ext cx="9144000" cy="0"/>
          </a:xfrm>
          <a:prstGeom prst="straightConnector1">
            <a:avLst/>
          </a:prstGeom>
          <a:solidFill>
            <a:schemeClr val="accent1"/>
          </a:solidFill>
          <a:ln w="15875" cap="flat" cmpd="sng">
            <a:solidFill>
              <a:srgbClr val="2717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0" name="Google Shape;270;p29"/>
          <p:cNvSpPr txBox="1"/>
          <p:nvPr/>
        </p:nvSpPr>
        <p:spPr>
          <a:xfrm>
            <a:off x="3581400" y="1985963"/>
            <a:ext cx="1981200" cy="22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&lt;figcaption&gt;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&lt;footer&gt;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&lt;header&gt;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&lt;hgroup&gt;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&lt;mark&gt;</a:t>
            </a:r>
            <a:endParaRPr sz="2400" b="0" i="0" u="none" strike="noStrike" cap="none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&lt;nav&gt;</a:t>
            </a:r>
            <a:endParaRPr/>
          </a:p>
        </p:txBody>
      </p:sp>
      <p:sp>
        <p:nvSpPr>
          <p:cNvPr id="271" name="Google Shape;271;p29"/>
          <p:cNvSpPr txBox="1"/>
          <p:nvPr/>
        </p:nvSpPr>
        <p:spPr>
          <a:xfrm>
            <a:off x="5791200" y="1985963"/>
            <a:ext cx="1981200" cy="22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&lt;progress&gt;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&lt;section&gt;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&lt;source&gt;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&lt;svg&gt;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&lt;time&gt;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&lt;video&gt;</a:t>
            </a:r>
            <a:endParaRPr/>
          </a:p>
        </p:txBody>
      </p:sp>
      <p:sp>
        <p:nvSpPr>
          <p:cNvPr id="272" name="Google Shape;272;p29"/>
          <p:cNvSpPr txBox="1"/>
          <p:nvPr/>
        </p:nvSpPr>
        <p:spPr>
          <a:xfrm>
            <a:off x="1447800" y="1985963"/>
            <a:ext cx="1981200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&lt;article&gt;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&lt;aside&gt;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&lt;audio&gt;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&lt;canvas&gt;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&lt;datalist&gt;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&lt;figure&gt;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Macintosh PowerPoint</Application>
  <PresentationFormat>On-screen Show (4:3)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Montserrat</vt:lpstr>
      <vt:lpstr>Arial</vt:lpstr>
      <vt:lpstr>Noto Sans Symbols</vt:lpstr>
      <vt:lpstr>Calibri</vt:lpstr>
      <vt:lpstr>Lato</vt:lpstr>
      <vt:lpstr>Focus</vt:lpstr>
      <vt:lpstr>Lecture # 1 &amp; 2</vt:lpstr>
      <vt:lpstr>History of HTML</vt:lpstr>
      <vt:lpstr>What is HTML5?</vt:lpstr>
      <vt:lpstr>Goals of HTML5</vt:lpstr>
      <vt:lpstr>Other New Features in HTML5</vt:lpstr>
      <vt:lpstr>New Elements / Tags in HTML5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1 &amp; 2</dc:title>
  <cp:lastModifiedBy>Mehmood Khalil</cp:lastModifiedBy>
  <cp:revision>2</cp:revision>
  <dcterms:modified xsi:type="dcterms:W3CDTF">2025-06-03T14:38:43Z</dcterms:modified>
</cp:coreProperties>
</file>