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529" r:id="rId2"/>
    <p:sldId id="295" r:id="rId3"/>
    <p:sldId id="530" r:id="rId4"/>
    <p:sldId id="1005" r:id="rId5"/>
    <p:sldId id="923" r:id="rId6"/>
    <p:sldId id="448" r:id="rId7"/>
    <p:sldId id="413" r:id="rId8"/>
    <p:sldId id="509" r:id="rId9"/>
    <p:sldId id="510" r:id="rId10"/>
    <p:sldId id="515" r:id="rId11"/>
    <p:sldId id="511" r:id="rId12"/>
    <p:sldId id="512" r:id="rId13"/>
    <p:sldId id="513" r:id="rId14"/>
    <p:sldId id="514" r:id="rId15"/>
    <p:sldId id="447" r:id="rId16"/>
    <p:sldId id="516" r:id="rId17"/>
    <p:sldId id="517" r:id="rId18"/>
    <p:sldId id="518" r:id="rId19"/>
    <p:sldId id="519" r:id="rId20"/>
    <p:sldId id="520" r:id="rId21"/>
    <p:sldId id="924" r:id="rId22"/>
    <p:sldId id="925" r:id="rId23"/>
    <p:sldId id="926" r:id="rId24"/>
    <p:sldId id="927" r:id="rId25"/>
    <p:sldId id="928" r:id="rId26"/>
    <p:sldId id="406" r:id="rId27"/>
    <p:sldId id="521" r:id="rId28"/>
    <p:sldId id="522" r:id="rId29"/>
    <p:sldId id="523" r:id="rId30"/>
    <p:sldId id="483" r:id="rId31"/>
    <p:sldId id="524" r:id="rId32"/>
    <p:sldId id="408" r:id="rId33"/>
    <p:sldId id="525" r:id="rId34"/>
    <p:sldId id="526" r:id="rId35"/>
    <p:sldId id="527" r:id="rId36"/>
    <p:sldId id="409" r:id="rId37"/>
    <p:sldId id="528" r:id="rId38"/>
    <p:sldId id="1006" r:id="rId39"/>
    <p:sldId id="1007" r:id="rId40"/>
    <p:sldId id="531" r:id="rId41"/>
    <p:sldId id="507" r:id="rId42"/>
    <p:sldId id="533" r:id="rId43"/>
    <p:sldId id="532" r:id="rId44"/>
    <p:sldId id="534" r:id="rId45"/>
    <p:sldId id="535" r:id="rId46"/>
    <p:sldId id="536" r:id="rId47"/>
    <p:sldId id="455" r:id="rId48"/>
    <p:sldId id="508" r:id="rId49"/>
    <p:sldId id="1008" r:id="rId50"/>
    <p:sldId id="1009" r:id="rId51"/>
    <p:sldId id="929" r:id="rId52"/>
    <p:sldId id="930" r:id="rId53"/>
    <p:sldId id="931" r:id="rId54"/>
    <p:sldId id="932" r:id="rId55"/>
    <p:sldId id="933" r:id="rId56"/>
    <p:sldId id="934" r:id="rId57"/>
    <p:sldId id="935" r:id="rId58"/>
    <p:sldId id="936" r:id="rId59"/>
    <p:sldId id="937" r:id="rId60"/>
    <p:sldId id="938" r:id="rId61"/>
    <p:sldId id="939" r:id="rId62"/>
    <p:sldId id="940" r:id="rId63"/>
    <p:sldId id="941" r:id="rId64"/>
    <p:sldId id="942" r:id="rId65"/>
    <p:sldId id="943" r:id="rId66"/>
    <p:sldId id="944" r:id="rId67"/>
    <p:sldId id="945" r:id="rId68"/>
    <p:sldId id="946" r:id="rId69"/>
    <p:sldId id="947" r:id="rId70"/>
    <p:sldId id="948" r:id="rId71"/>
    <p:sldId id="949" r:id="rId72"/>
    <p:sldId id="950" r:id="rId73"/>
    <p:sldId id="951" r:id="rId74"/>
    <p:sldId id="952" r:id="rId75"/>
    <p:sldId id="953" r:id="rId76"/>
    <p:sldId id="954" r:id="rId77"/>
    <p:sldId id="955" r:id="rId78"/>
    <p:sldId id="956" r:id="rId79"/>
    <p:sldId id="957" r:id="rId80"/>
    <p:sldId id="958" r:id="rId81"/>
    <p:sldId id="959" r:id="rId82"/>
    <p:sldId id="960" r:id="rId83"/>
    <p:sldId id="961" r:id="rId84"/>
    <p:sldId id="962" r:id="rId85"/>
    <p:sldId id="963" r:id="rId86"/>
    <p:sldId id="537" r:id="rId87"/>
    <p:sldId id="538" r:id="rId88"/>
    <p:sldId id="539" r:id="rId89"/>
    <p:sldId id="540" r:id="rId90"/>
    <p:sldId id="964" r:id="rId91"/>
    <p:sldId id="1010" r:id="rId92"/>
    <p:sldId id="1011" r:id="rId93"/>
    <p:sldId id="966" r:id="rId94"/>
    <p:sldId id="967" r:id="rId95"/>
    <p:sldId id="968" r:id="rId96"/>
    <p:sldId id="969" r:id="rId97"/>
    <p:sldId id="970" r:id="rId98"/>
    <p:sldId id="971" r:id="rId99"/>
    <p:sldId id="972" r:id="rId100"/>
    <p:sldId id="973" r:id="rId101"/>
    <p:sldId id="974" r:id="rId102"/>
    <p:sldId id="975" r:id="rId103"/>
    <p:sldId id="976" r:id="rId104"/>
    <p:sldId id="977" r:id="rId105"/>
    <p:sldId id="978" r:id="rId106"/>
    <p:sldId id="979" r:id="rId107"/>
    <p:sldId id="980" r:id="rId108"/>
    <p:sldId id="981" r:id="rId109"/>
    <p:sldId id="982" r:id="rId110"/>
    <p:sldId id="983" r:id="rId111"/>
    <p:sldId id="984" r:id="rId112"/>
    <p:sldId id="985" r:id="rId113"/>
    <p:sldId id="986" r:id="rId114"/>
    <p:sldId id="987" r:id="rId115"/>
    <p:sldId id="988" r:id="rId116"/>
    <p:sldId id="989" r:id="rId117"/>
    <p:sldId id="990" r:id="rId118"/>
    <p:sldId id="991" r:id="rId119"/>
    <p:sldId id="992" r:id="rId120"/>
    <p:sldId id="993" r:id="rId121"/>
    <p:sldId id="994" r:id="rId122"/>
    <p:sldId id="995" r:id="rId123"/>
    <p:sldId id="996" r:id="rId124"/>
    <p:sldId id="997" r:id="rId125"/>
    <p:sldId id="998" r:id="rId126"/>
    <p:sldId id="999" r:id="rId127"/>
    <p:sldId id="1000" r:id="rId128"/>
    <p:sldId id="1001" r:id="rId129"/>
    <p:sldId id="1002" r:id="rId130"/>
    <p:sldId id="1003" r:id="rId131"/>
    <p:sldId id="542" r:id="rId132"/>
    <p:sldId id="543" r:id="rId133"/>
    <p:sldId id="1004" r:id="rId134"/>
    <p:sldId id="29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87B8-242B-4BF6-BE10-123D066B017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3A39-44C6-4E3E-B325-B9799AB8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8F0AC-BC49-4B35-9F1D-8C04B8455F4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5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FF9F44-FE4E-4B50-B355-715C806DF320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49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8F0AC-BC49-4B35-9F1D-8C04B8455F4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1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terkemuka</a:t>
            </a:r>
            <a:endParaRPr lang="en-ID" dirty="0"/>
          </a:p>
          <a:p>
            <a:r>
              <a:rPr lang="en-ID" dirty="0"/>
              <a:t>leading, prominent, reputable, foremost, notable, distinguished</a:t>
            </a:r>
          </a:p>
          <a:p>
            <a:r>
              <a:rPr lang="en-ID" dirty="0" err="1"/>
              <a:t>mulia</a:t>
            </a:r>
            <a:endParaRPr lang="en-ID" dirty="0"/>
          </a:p>
          <a:p>
            <a:r>
              <a:rPr lang="en-ID" dirty="0"/>
              <a:t>noble, glorious, precious, lofty, </a:t>
            </a:r>
            <a:r>
              <a:rPr lang="en-ID" dirty="0" err="1"/>
              <a:t>honorable</a:t>
            </a:r>
            <a:r>
              <a:rPr lang="en-ID" dirty="0"/>
              <a:t>, distinguished</a:t>
            </a:r>
          </a:p>
          <a:p>
            <a:r>
              <a:rPr lang="en-ID" dirty="0" err="1"/>
              <a:t>unggul</a:t>
            </a:r>
            <a:endParaRPr lang="en-ID" dirty="0"/>
          </a:p>
          <a:p>
            <a:r>
              <a:rPr lang="en-ID" dirty="0"/>
              <a:t>superior, excellent, prime, eminent, supreme, distinguished</a:t>
            </a:r>
          </a:p>
          <a:p>
            <a:r>
              <a:rPr lang="en-ID" dirty="0" err="1"/>
              <a:t>terhormat</a:t>
            </a:r>
            <a:endParaRPr lang="en-ID" dirty="0"/>
          </a:p>
          <a:p>
            <a:r>
              <a:rPr lang="en-ID" dirty="0"/>
              <a:t>respectable, </a:t>
            </a:r>
            <a:r>
              <a:rPr lang="en-ID" dirty="0" err="1"/>
              <a:t>honored</a:t>
            </a:r>
            <a:r>
              <a:rPr lang="en-ID" dirty="0"/>
              <a:t>, </a:t>
            </a:r>
            <a:r>
              <a:rPr lang="en-ID" dirty="0" err="1"/>
              <a:t>honorable</a:t>
            </a:r>
            <a:r>
              <a:rPr lang="en-ID" dirty="0"/>
              <a:t>, distinguished, dear, decent</a:t>
            </a:r>
          </a:p>
          <a:p>
            <a:r>
              <a:rPr lang="en-ID" dirty="0" err="1"/>
              <a:t>terkenal</a:t>
            </a:r>
            <a:endParaRPr lang="en-ID" dirty="0"/>
          </a:p>
          <a:p>
            <a:r>
              <a:rPr lang="en-ID" dirty="0"/>
              <a:t>famous, renowned, famed, noted, celebrated, distinguished</a:t>
            </a:r>
          </a:p>
          <a:p>
            <a:r>
              <a:rPr lang="en-ID" dirty="0" err="1"/>
              <a:t>ternama</a:t>
            </a:r>
            <a:endParaRPr lang="en-ID" dirty="0"/>
          </a:p>
          <a:p>
            <a:r>
              <a:rPr lang="en-ID" dirty="0"/>
              <a:t>famous, reputable, celebrated, distinguished, famed, well-known</a:t>
            </a:r>
          </a:p>
          <a:p>
            <a:r>
              <a:rPr lang="en-ID" dirty="0" err="1"/>
              <a:t>masyhur</a:t>
            </a:r>
            <a:endParaRPr lang="en-ID" dirty="0"/>
          </a:p>
          <a:p>
            <a:r>
              <a:rPr lang="en-ID" dirty="0"/>
              <a:t>famous, distinguished, famed, glorious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8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A </a:t>
            </a:r>
            <a:r>
              <a:rPr lang="en-ID" b="1" dirty="0"/>
              <a:t>federated database system</a:t>
            </a:r>
            <a:r>
              <a:rPr lang="en-ID" dirty="0"/>
              <a:t> is a type of meta-</a:t>
            </a:r>
            <a:r>
              <a:rPr lang="en-ID" b="1" dirty="0"/>
              <a:t>database</a:t>
            </a:r>
            <a:r>
              <a:rPr lang="en-ID" dirty="0"/>
              <a:t> management </a:t>
            </a:r>
            <a:r>
              <a:rPr lang="en-ID" b="1" dirty="0"/>
              <a:t>system</a:t>
            </a:r>
            <a:r>
              <a:rPr lang="en-ID" dirty="0"/>
              <a:t> (DBMS), which transparently maps multiple autonomous </a:t>
            </a:r>
            <a:r>
              <a:rPr lang="en-ID" b="1" dirty="0"/>
              <a:t>database systems</a:t>
            </a:r>
            <a:r>
              <a:rPr lang="en-ID" dirty="0"/>
              <a:t> into a single </a:t>
            </a:r>
            <a:r>
              <a:rPr lang="en-ID" b="1" dirty="0"/>
              <a:t>federated database</a:t>
            </a:r>
            <a:r>
              <a:rPr lang="en-ID" dirty="0"/>
              <a:t>. The constituent </a:t>
            </a:r>
            <a:r>
              <a:rPr lang="en-ID" b="1" dirty="0"/>
              <a:t>databases</a:t>
            </a:r>
            <a:r>
              <a:rPr lang="en-ID" dirty="0"/>
              <a:t> are interconnected via a computer network and may be geographically decentralized.</a:t>
            </a:r>
          </a:p>
          <a:p>
            <a:endParaRPr lang="en-ID" dirty="0"/>
          </a:p>
          <a:p>
            <a:r>
              <a:rPr lang="en-ID" dirty="0" err="1"/>
              <a:t>Sistem</a:t>
            </a:r>
            <a:r>
              <a:rPr lang="en-ID" dirty="0"/>
              <a:t> basis data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meta-basis data (DBMS),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transparan</a:t>
            </a:r>
            <a:r>
              <a:rPr lang="en-ID" dirty="0"/>
              <a:t> </a:t>
            </a:r>
            <a:r>
              <a:rPr lang="en-ID" dirty="0" err="1"/>
              <a:t>memetakan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basis data </a:t>
            </a:r>
            <a:r>
              <a:rPr lang="en-ID" dirty="0" err="1"/>
              <a:t>otonom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basis data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 Basis data </a:t>
            </a:r>
            <a:r>
              <a:rPr lang="en-ID" dirty="0" err="1"/>
              <a:t>konstituen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geografis</a:t>
            </a:r>
            <a:r>
              <a:rPr lang="en-ID" dirty="0"/>
              <a:t> </a:t>
            </a:r>
            <a:r>
              <a:rPr lang="en-ID" dirty="0" err="1"/>
              <a:t>terdesentralisasi</a:t>
            </a:r>
            <a:r>
              <a:rPr lang="en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2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00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8F0AC-BC49-4B35-9F1D-8C04B8455F4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5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9C4-E034-4122-3568-EF2C2137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4368-5279-19E4-264D-9497C97F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B0D0-752E-6D05-D44C-C01D3BF4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A61F-FE50-D4D6-8339-4F09E38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947B-11EE-C498-6A96-8F583E5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A10-7DF5-A5FC-F994-49765C9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874D-B9DF-6AB0-BB82-FEE789CD2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AA9F-CA80-994A-B8B2-9C14BB3D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C9AB-007C-6A59-5D81-3E1F8F8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5F0B-8C80-2A11-2936-C137BE3E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59F2F-2C2C-972E-B18A-ED90EA25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686EE-7407-276D-06B4-8372A6B6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79E4-B2A8-D76A-7E92-252B7F68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6023-B0C9-7757-1EC9-3579B81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B368-D822-D530-366E-A41E6CF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1640-C01E-A03C-FA89-EBB928A6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4F3-8EC7-E42F-83F4-C29E8785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4EA3-C31F-60BA-4D5F-F2E6B38D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6185-48AF-DB5A-3CC6-D5F2E42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4BA1-F3B6-9019-9D45-F2D430B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9BEE-CA19-01D1-18C8-C0441E83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763F9-723B-9E56-1330-0E5F4A90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6ABE-7F53-F12E-FADA-741F4544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FD95-8BA0-7CCC-1B69-4C5EB245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ABEC-A1CF-1EC1-1235-148D9C5D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28AC-DD00-DD7C-982B-424A8E1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4333-F258-2B42-21F4-75DE13F9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B0B47-6678-4E51-B36A-21F45C3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445C-5636-1A02-BF8D-45EFF45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D4A5-D70A-D43C-7AB8-92222B0B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03D3-3CF9-593A-9A9B-D0ECFBF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2A88-6EEF-4150-AAAE-06ABE747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0FF7-093A-9B3F-5D8D-2E4D5634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41FBD-938D-BD1D-A3DE-DA52EA63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72F95-0059-F018-36C1-DAE0D8819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7EF2-54C1-D844-C103-D74C0052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D3D1B-70E2-E3C2-2A28-2F3740A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C3F2C-E6F8-C199-97DD-959F3BF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8712D-A1FA-7F5F-1029-628FBC8E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09E-F187-413B-663D-968DF39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07AA-F807-B975-D32B-710CEC1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10E9F-1996-1971-CFD4-51AEAD75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F2E8F-E978-1380-A610-2B82A14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A1BB5-0895-1C47-AA64-5D42EBC0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F807A-91A6-1DF9-D82B-E2E7C50C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9130B-1335-A8C2-F9C1-AD31C111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DA4F-B743-47D6-87FD-629F0A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DA90-A950-6708-D714-795CCC6B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F241-B3BC-8A66-FBFA-800A95E9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5588F-1702-A187-B5D1-109FB70B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7FF3-AFA6-81D3-A673-D94BD83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534E-4538-2F77-1748-C80AE159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E6D-8678-DC2D-A629-475A9968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67A5-17BA-2893-4AF0-ADA618A9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20DE-AC11-1BC0-FA4B-75EC403F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2270-8270-58D2-0259-1805E38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F6C3-5658-0C86-4D47-398BD788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5279-F288-980A-3A22-69C3A2B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3000" t="94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C6470-A5CB-5A4B-07F4-5BB6C4F5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66F0-F171-A7E1-5750-914D652A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2035-66BC-2575-FBA4-17F4BE4E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DD7-621E-4F92-8399-5AE454AE23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FD27-EA26-DA1A-F6EE-A0991497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78B6-3C88-DAD9-8BD5-D8FAF998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8E9F29-5897-4152-B847-5521963E3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2"/>
          <a:stretch/>
        </p:blipFill>
        <p:spPr>
          <a:xfrm>
            <a:off x="0" y="2360418"/>
            <a:ext cx="5429250" cy="40870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AA242B-5F1A-4B22-B580-70E3A7D9E2CD}"/>
              </a:ext>
            </a:extLst>
          </p:cNvPr>
          <p:cNvSpPr/>
          <p:nvPr/>
        </p:nvSpPr>
        <p:spPr>
          <a:xfrm>
            <a:off x="1" y="6343650"/>
            <a:ext cx="17145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2023-24 </a:t>
            </a:r>
            <a:r>
              <a:rPr lang="en-US" sz="2000" dirty="0" err="1"/>
              <a:t>Ganjil</a:t>
            </a:r>
            <a:endParaRPr lang="en-ID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149" y="1933574"/>
            <a:ext cx="7124701" cy="1765577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Sistem</a:t>
            </a:r>
            <a:r>
              <a:rPr lang="en-US" sz="7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Terdistribusi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4000" dirty="0">
                <a:latin typeface="Trebuchet MS" panose="020B0603020202020204" pitchFamily="34" charset="0"/>
              </a:rPr>
              <a:t>IF2222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3817" y="3827565"/>
            <a:ext cx="4733364" cy="2023258"/>
          </a:xfrm>
        </p:spPr>
        <p:txBody>
          <a:bodyPr>
            <a:normAutofit fontScale="77500" lnSpcReduction="20000"/>
          </a:bodyPr>
          <a:lstStyle/>
          <a:p>
            <a:r>
              <a:rPr lang="en-US" sz="3900" b="1" dirty="0">
                <a:solidFill>
                  <a:srgbClr val="C00000"/>
                </a:solidFill>
              </a:rPr>
              <a:t>09: </a:t>
            </a:r>
            <a:r>
              <a:rPr lang="en-ID" altLang="en-US" sz="4000" b="1" dirty="0"/>
              <a:t>Basis Data </a:t>
            </a:r>
            <a:r>
              <a:rPr lang="en-ID" altLang="en-US" sz="4000" b="1" dirty="0" err="1"/>
              <a:t>Terdistribusi</a:t>
            </a:r>
            <a:r>
              <a:rPr lang="en-ID" altLang="en-US" sz="4000" b="1" dirty="0"/>
              <a:t>, NoSQL dan Big Data</a:t>
            </a:r>
            <a:endParaRPr lang="en-US" altLang="en-US" sz="4000" b="1" dirty="0"/>
          </a:p>
          <a:p>
            <a:endParaRPr lang="en-US" sz="3900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sz="3000" b="1" dirty="0"/>
              <a:t>Husni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33A08-C256-4A71-83BD-2DF8396E7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2"/>
            <a:ext cx="224054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b="1" dirty="0"/>
              <a:t>Database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60" y="1510455"/>
            <a:ext cx="8604504" cy="4587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5648" y="6098341"/>
            <a:ext cx="86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+mn-lt"/>
              </a:rPr>
              <a:t>Gambar 23.1 </a:t>
            </a:r>
            <a:r>
              <a:rPr lang="en-US" sz="2000" dirty="0" err="1">
                <a:solidFill>
                  <a:srgbClr val="0000FF"/>
                </a:solidFill>
                <a:latin typeface="+mn-lt"/>
              </a:rPr>
              <a:t>Distribusi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 dan </a:t>
            </a:r>
            <a:r>
              <a:rPr lang="en-US" sz="2000" dirty="0" err="1">
                <a:solidFill>
                  <a:srgbClr val="0000FF"/>
                </a:solidFill>
                <a:latin typeface="+mn-lt"/>
              </a:rPr>
              <a:t>replikasi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 data </a:t>
            </a:r>
            <a:r>
              <a:rPr lang="en-US" sz="2000" dirty="0" err="1">
                <a:solidFill>
                  <a:srgbClr val="0000FF"/>
                </a:solidFill>
                <a:latin typeface="+mn-lt"/>
              </a:rPr>
              <a:t>antar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 database </a:t>
            </a:r>
            <a:r>
              <a:rPr lang="en-US" sz="2000" dirty="0" err="1">
                <a:solidFill>
                  <a:srgbClr val="0000FF"/>
                </a:solidFill>
                <a:latin typeface="+mn-lt"/>
              </a:rPr>
              <a:t>terdistribusi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DF438-C758-47E0-A838-964560DF7880}"/>
              </a:ext>
            </a:extLst>
          </p:cNvPr>
          <p:cNvSpPr txBox="1"/>
          <p:nvPr/>
        </p:nvSpPr>
        <p:spPr>
          <a:xfrm>
            <a:off x="5486400" y="3592733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solidFill>
                  <a:srgbClr val="0000FF"/>
                </a:solidFill>
              </a:rPr>
              <a:t>Jaringan</a:t>
            </a:r>
            <a:r>
              <a:rPr lang="en-ID" b="1" dirty="0">
                <a:solidFill>
                  <a:srgbClr val="0000FF"/>
                </a:solidFill>
              </a:rPr>
              <a:t> </a:t>
            </a:r>
            <a:r>
              <a:rPr lang="en-ID" b="1" dirty="0" err="1">
                <a:solidFill>
                  <a:srgbClr val="0000FF"/>
                </a:solidFill>
              </a:rPr>
              <a:t>Komunikasi</a:t>
            </a:r>
            <a:endParaRPr lang="en-ID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9DE1E-52C8-49A2-B8E2-F5144A6605C8}"/>
              </a:ext>
            </a:extLst>
          </p:cNvPr>
          <p:cNvSpPr txBox="1"/>
          <p:nvPr/>
        </p:nvSpPr>
        <p:spPr>
          <a:xfrm>
            <a:off x="5486400" y="2464007"/>
            <a:ext cx="151836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C00000"/>
                </a:solidFill>
              </a:rPr>
              <a:t>Chicago</a:t>
            </a:r>
          </a:p>
          <a:p>
            <a:pPr algn="ctr"/>
            <a:r>
              <a:rPr lang="en-ID" dirty="0">
                <a:solidFill>
                  <a:srgbClr val="C00000"/>
                </a:solidFill>
              </a:rPr>
              <a:t>Kantor Pusat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E8613-B8CB-4830-B5E2-F79DF6078127}"/>
              </a:ext>
            </a:extLst>
          </p:cNvPr>
          <p:cNvSpPr txBox="1"/>
          <p:nvPr/>
        </p:nvSpPr>
        <p:spPr>
          <a:xfrm>
            <a:off x="7942436" y="3301233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rgbClr val="C00000"/>
                </a:solidFill>
              </a:rPr>
              <a:t>New York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0EEA7-A492-4255-90D5-880D266FF62F}"/>
              </a:ext>
            </a:extLst>
          </p:cNvPr>
          <p:cNvSpPr txBox="1"/>
          <p:nvPr/>
        </p:nvSpPr>
        <p:spPr>
          <a:xfrm>
            <a:off x="7946487" y="4174532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rgbClr val="C00000"/>
                </a:solidFill>
              </a:rPr>
              <a:t>Atlanta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99C36-4526-4487-AB36-DC061B6067B2}"/>
              </a:ext>
            </a:extLst>
          </p:cNvPr>
          <p:cNvSpPr txBox="1"/>
          <p:nvPr/>
        </p:nvSpPr>
        <p:spPr>
          <a:xfrm>
            <a:off x="2895600" y="4174532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rgbClr val="C00000"/>
                </a:solidFill>
              </a:rPr>
              <a:t>Los Angeles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E91BE-CCA9-432F-B477-8CF16BC4E7AE}"/>
              </a:ext>
            </a:extLst>
          </p:cNvPr>
          <p:cNvSpPr txBox="1"/>
          <p:nvPr/>
        </p:nvSpPr>
        <p:spPr>
          <a:xfrm>
            <a:off x="2895600" y="3301233"/>
            <a:ext cx="16980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rgbClr val="C00000"/>
                </a:solidFill>
              </a:rPr>
              <a:t>San </a:t>
            </a:r>
            <a:r>
              <a:rPr lang="en-ID" b="1" dirty="0" err="1">
                <a:solidFill>
                  <a:srgbClr val="C00000"/>
                </a:solidFill>
              </a:rPr>
              <a:t>Franciso</a:t>
            </a:r>
            <a:endParaRPr lang="en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  <a:p>
            <a:pPr lvl="1"/>
            <a:r>
              <a:rPr lang="en-US" dirty="0"/>
              <a:t>Make a list of frequencies of words in a document</a:t>
            </a:r>
          </a:p>
          <a:p>
            <a:pPr lvl="1"/>
            <a:r>
              <a:rPr lang="en-US" dirty="0"/>
              <a:t>Pseudocode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17" y="3148013"/>
            <a:ext cx="4572000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17" y="3708654"/>
            <a:ext cx="6076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40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example (cont’d.)</a:t>
            </a:r>
          </a:p>
          <a:p>
            <a:pPr lvl="1"/>
            <a:r>
              <a:rPr lang="en-US" dirty="0"/>
              <a:t>Actual MapReduce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9401"/>
            <a:ext cx="6096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5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grep</a:t>
            </a:r>
          </a:p>
          <a:p>
            <a:pPr lvl="1"/>
            <a:r>
              <a:rPr lang="en-US" dirty="0"/>
              <a:t>Looks for a given pattern in a file</a:t>
            </a:r>
          </a:p>
          <a:p>
            <a:pPr lvl="1"/>
            <a:r>
              <a:rPr lang="en-US" dirty="0"/>
              <a:t>Map function emits a line if it matches a supplied pattern</a:t>
            </a:r>
          </a:p>
          <a:p>
            <a:pPr lvl="1"/>
            <a:r>
              <a:rPr lang="en-US" dirty="0"/>
              <a:t>Reduce function is an identity function</a:t>
            </a:r>
          </a:p>
          <a:p>
            <a:r>
              <a:rPr lang="en-US" dirty="0"/>
              <a:t>Reverse Web-link graph</a:t>
            </a:r>
          </a:p>
          <a:p>
            <a:pPr lvl="1"/>
            <a:r>
              <a:rPr lang="en-US" dirty="0"/>
              <a:t>Outputs (target URL, source URL) pairs for each link to a target page found in a source page</a:t>
            </a:r>
          </a:p>
        </p:txBody>
      </p:sp>
    </p:spTree>
    <p:extLst>
      <p:ext uri="{BB962C8B-B14F-4D97-AF65-F5344CB8AC3E}">
        <p14:creationId xmlns:p14="http://schemas.microsoft.com/office/powerpoint/2010/main" val="13144422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Builds an inverted index based on all words present in a document repository</a:t>
            </a:r>
          </a:p>
          <a:p>
            <a:pPr lvl="1"/>
            <a:r>
              <a:rPr lang="en-US" dirty="0"/>
              <a:t>Map function parses each document</a:t>
            </a:r>
          </a:p>
          <a:p>
            <a:pPr lvl="2"/>
            <a:r>
              <a:rPr lang="en-US" dirty="0"/>
              <a:t>Emits a sequence of (word, document_id) pairs</a:t>
            </a:r>
          </a:p>
          <a:p>
            <a:pPr lvl="1"/>
            <a:r>
              <a:rPr lang="en-US" dirty="0"/>
              <a:t>Reduce function takes all pairs for a given word and sorts them by document_id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Code for Map and Reduce phases, a set of artifacts,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31366755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releases</a:t>
            </a:r>
          </a:p>
          <a:p>
            <a:pPr lvl="1"/>
            <a:r>
              <a:rPr lang="en-US" dirty="0"/>
              <a:t>1.x features</a:t>
            </a:r>
          </a:p>
          <a:p>
            <a:pPr lvl="2"/>
            <a:r>
              <a:rPr lang="en-US" dirty="0"/>
              <a:t>Continuation of the original code base</a:t>
            </a:r>
          </a:p>
          <a:p>
            <a:pPr lvl="2"/>
            <a:r>
              <a:rPr lang="en-US" dirty="0"/>
              <a:t>Additions include security, additional HDFS and MapReduce improvements</a:t>
            </a:r>
          </a:p>
          <a:p>
            <a:pPr lvl="1"/>
            <a:r>
              <a:rPr lang="en-US" dirty="0"/>
              <a:t>2.x features</a:t>
            </a:r>
          </a:p>
          <a:p>
            <a:pPr lvl="2"/>
            <a:r>
              <a:rPr lang="en-US" dirty="0"/>
              <a:t>YARN (Yet Another Resource Navigator)</a:t>
            </a:r>
          </a:p>
          <a:p>
            <a:pPr lvl="2"/>
            <a:r>
              <a:rPr lang="en-US" dirty="0"/>
              <a:t>A new MR runtime that runs on top of YARN</a:t>
            </a:r>
          </a:p>
          <a:p>
            <a:pPr lvl="2"/>
            <a:r>
              <a:rPr lang="en-US" dirty="0"/>
              <a:t>Improved HDFS that supports federation and increased availability</a:t>
            </a:r>
          </a:p>
        </p:txBody>
      </p:sp>
    </p:spTree>
    <p:extLst>
      <p:ext uri="{BB962C8B-B14F-4D97-AF65-F5344CB8AC3E}">
        <p14:creationId xmlns:p14="http://schemas.microsoft.com/office/powerpoint/2010/main" val="19513744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3. Hadoop Distributed File System (HDFS)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HDFS</a:t>
            </a:r>
          </a:p>
          <a:p>
            <a:pPr lvl="1"/>
            <a:r>
              <a:rPr lang="en-US" dirty="0"/>
              <a:t>File system component of Hadoop</a:t>
            </a:r>
          </a:p>
          <a:p>
            <a:pPr lvl="1"/>
            <a:r>
              <a:rPr lang="en-US" dirty="0"/>
              <a:t>Designed to run on a cluster of commodity hardware</a:t>
            </a:r>
          </a:p>
          <a:p>
            <a:pPr lvl="1"/>
            <a:r>
              <a:rPr lang="en-US" altLang="en-US" dirty="0"/>
              <a:t>Patterned after UNIX file system</a:t>
            </a:r>
          </a:p>
          <a:p>
            <a:pPr lvl="1"/>
            <a:r>
              <a:rPr lang="en-US" altLang="en-US" dirty="0"/>
              <a:t>Provides high-throughput access to large datasets</a:t>
            </a:r>
          </a:p>
          <a:p>
            <a:pPr lvl="1"/>
            <a:r>
              <a:rPr lang="en-US" altLang="en-US" dirty="0"/>
              <a:t>Stores metadata on NameNode server</a:t>
            </a:r>
          </a:p>
          <a:p>
            <a:pPr lvl="1"/>
            <a:r>
              <a:rPr lang="en-US" altLang="en-US" dirty="0"/>
              <a:t>Stores application data on DataNode servers</a:t>
            </a:r>
          </a:p>
          <a:p>
            <a:pPr lvl="2"/>
            <a:r>
              <a:rPr lang="en-US" altLang="en-US" dirty="0"/>
              <a:t>File content replicated on multiple DataNodes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HDFS design assumptions and goals</a:t>
            </a:r>
          </a:p>
          <a:p>
            <a:pPr lvl="1"/>
            <a:r>
              <a:rPr lang="en-US" altLang="en-US" dirty="0"/>
              <a:t>Hardware failure is the norm</a:t>
            </a:r>
          </a:p>
          <a:p>
            <a:pPr lvl="1"/>
            <a:r>
              <a:rPr lang="en-US" altLang="en-US" dirty="0"/>
              <a:t>Batch processing</a:t>
            </a:r>
          </a:p>
          <a:p>
            <a:pPr lvl="1"/>
            <a:r>
              <a:rPr lang="en-US" altLang="en-US" dirty="0"/>
              <a:t>Large datasets</a:t>
            </a:r>
          </a:p>
          <a:p>
            <a:pPr lvl="1"/>
            <a:r>
              <a:rPr lang="en-US" altLang="en-US" dirty="0"/>
              <a:t>Simple coherency model</a:t>
            </a:r>
          </a:p>
          <a:p>
            <a:r>
              <a:rPr lang="en-US" altLang="en-US" dirty="0"/>
              <a:t>HDFS architecture</a:t>
            </a:r>
          </a:p>
          <a:p>
            <a:pPr lvl="1"/>
            <a:r>
              <a:rPr lang="en-US" altLang="en-US" dirty="0"/>
              <a:t>Master-slave</a:t>
            </a:r>
          </a:p>
          <a:p>
            <a:pPr lvl="1"/>
            <a:r>
              <a:rPr lang="en-US" altLang="en-US" dirty="0"/>
              <a:t>Decouples metadata from data operations</a:t>
            </a:r>
          </a:p>
          <a:p>
            <a:pPr lvl="1"/>
            <a:r>
              <a:rPr lang="en-US" altLang="en-US" dirty="0"/>
              <a:t>Replication provides reliability and high availability</a:t>
            </a:r>
          </a:p>
          <a:p>
            <a:pPr lvl="1"/>
            <a:r>
              <a:rPr lang="en-US" altLang="en-US" dirty="0"/>
              <a:t>Network traffic minimized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17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NameNode</a:t>
            </a:r>
          </a:p>
          <a:p>
            <a:pPr lvl="1"/>
            <a:r>
              <a:rPr lang="en-US" altLang="en-US" dirty="0"/>
              <a:t>Maintains image of the file system</a:t>
            </a:r>
          </a:p>
          <a:p>
            <a:pPr lvl="2"/>
            <a:r>
              <a:rPr lang="en-US" altLang="en-US" dirty="0"/>
              <a:t>i-nodes and corresponding block locations</a:t>
            </a:r>
          </a:p>
          <a:p>
            <a:pPr lvl="1"/>
            <a:r>
              <a:rPr lang="en-US" altLang="en-US" dirty="0"/>
              <a:t>Changes maintained in write-ahead commit log called Journal</a:t>
            </a:r>
          </a:p>
          <a:p>
            <a:r>
              <a:rPr lang="en-US" altLang="en-US" dirty="0"/>
              <a:t>Secondary NameNodes</a:t>
            </a:r>
          </a:p>
          <a:p>
            <a:pPr lvl="1"/>
            <a:r>
              <a:rPr lang="en-US" altLang="en-US" dirty="0"/>
              <a:t>Checkpointing role or backup role</a:t>
            </a:r>
          </a:p>
          <a:p>
            <a:r>
              <a:rPr lang="en-US" altLang="en-US" dirty="0"/>
              <a:t>DataNodes</a:t>
            </a:r>
          </a:p>
          <a:p>
            <a:pPr lvl="1"/>
            <a:r>
              <a:rPr lang="en-US" altLang="en-US" dirty="0"/>
              <a:t>Stores blocks in node’s native file system</a:t>
            </a:r>
          </a:p>
          <a:p>
            <a:pPr lvl="1"/>
            <a:r>
              <a:rPr lang="en-US" altLang="en-US" dirty="0"/>
              <a:t>Periodically reports state to the NameNode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46849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I/O operations</a:t>
            </a:r>
          </a:p>
          <a:p>
            <a:pPr lvl="1"/>
            <a:r>
              <a:rPr lang="en-US" altLang="en-US" dirty="0"/>
              <a:t>Single-writer, multiple-reader model</a:t>
            </a:r>
          </a:p>
          <a:p>
            <a:pPr lvl="1"/>
            <a:r>
              <a:rPr lang="en-US" altLang="en-US" dirty="0"/>
              <a:t>Files cannot be updated, only appended</a:t>
            </a:r>
          </a:p>
          <a:p>
            <a:pPr lvl="1"/>
            <a:r>
              <a:rPr lang="en-US" altLang="en-US" dirty="0"/>
              <a:t>Write pipeline set up to minimize network utilization</a:t>
            </a:r>
          </a:p>
          <a:p>
            <a:r>
              <a:rPr lang="en-US" altLang="en-US" dirty="0"/>
              <a:t>Block placement</a:t>
            </a:r>
          </a:p>
          <a:p>
            <a:pPr lvl="1"/>
            <a:r>
              <a:rPr lang="en-US" altLang="en-US" dirty="0"/>
              <a:t>Nodes of Hadoop cluster typically spread across many racks</a:t>
            </a:r>
          </a:p>
          <a:p>
            <a:pPr lvl="2"/>
            <a:r>
              <a:rPr lang="en-US" altLang="en-US" dirty="0"/>
              <a:t>Nodes on a rack share a switch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23005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Replica management</a:t>
            </a:r>
          </a:p>
          <a:p>
            <a:pPr lvl="1"/>
            <a:r>
              <a:rPr lang="en-US" dirty="0"/>
              <a:t>NameNode tracks number of replicas and block location</a:t>
            </a:r>
          </a:p>
          <a:p>
            <a:pPr lvl="2"/>
            <a:r>
              <a:rPr lang="en-US" altLang="en-US" dirty="0"/>
              <a:t>Based on block reports</a:t>
            </a:r>
          </a:p>
          <a:p>
            <a:pPr lvl="1"/>
            <a:r>
              <a:rPr lang="en-US" dirty="0"/>
              <a:t>Replication priority queue contains blocks that need to be replicated</a:t>
            </a:r>
          </a:p>
          <a:p>
            <a:r>
              <a:rPr lang="en-US" altLang="en-US" dirty="0"/>
              <a:t>HDFS scalability</a:t>
            </a:r>
          </a:p>
          <a:p>
            <a:pPr lvl="1"/>
            <a:r>
              <a:rPr lang="en-US" altLang="en-US" dirty="0"/>
              <a:t>Yahoo cluster achieved 14 petabytes, 4000 nodes, 15k clients, and 600 million files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84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Availability dan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pt-BR" dirty="0">
                <a:solidFill>
                  <a:srgbClr val="0000FF"/>
                </a:solidFill>
              </a:rPr>
              <a:t>Probabilitas bahwa sistem terus tersedia selama interval waktu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Probabilitas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bahwa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sistem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berjalan</a:t>
            </a:r>
            <a:r>
              <a:rPr lang="en-US" altLang="en-US" dirty="0">
                <a:solidFill>
                  <a:srgbClr val="0000FF"/>
                </a:solidFill>
              </a:rPr>
              <a:t> (</a:t>
            </a:r>
            <a:r>
              <a:rPr lang="en-US" altLang="en-US" dirty="0" err="1">
                <a:solidFill>
                  <a:srgbClr val="0000FF"/>
                </a:solidFill>
              </a:rPr>
              <a:t>tidak</a:t>
            </a:r>
            <a:r>
              <a:rPr lang="en-US" altLang="en-US" dirty="0">
                <a:solidFill>
                  <a:srgbClr val="0000FF"/>
                </a:solidFill>
              </a:rPr>
              <a:t> down) pada </a:t>
            </a:r>
            <a:r>
              <a:rPr lang="en-US" altLang="en-US" dirty="0" err="1">
                <a:solidFill>
                  <a:srgbClr val="0000FF"/>
                </a:solidFill>
              </a:rPr>
              <a:t>titik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waktu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tertentu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Keduanya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, error, dan </a:t>
            </a:r>
            <a:r>
              <a:rPr lang="en-US" altLang="en-US" dirty="0" err="1"/>
              <a:t>kegagalan</a:t>
            </a:r>
            <a:endParaRPr lang="en-US" altLang="en-US" dirty="0"/>
          </a:p>
          <a:p>
            <a:r>
              <a:rPr lang="en-US" altLang="en-US" dirty="0" err="1"/>
              <a:t>Pendekatan-pendekatan</a:t>
            </a:r>
            <a:r>
              <a:rPr lang="en-US" altLang="en-US" dirty="0"/>
              <a:t> </a:t>
            </a:r>
            <a:r>
              <a:rPr lang="en-US" altLang="en-US" i="1" dirty="0"/>
              <a:t>fault-tolerant </a:t>
            </a:r>
            <a:r>
              <a:rPr lang="en-US" altLang="en-US" dirty="0"/>
              <a:t>(</a:t>
            </a:r>
            <a:r>
              <a:rPr lang="en-US" altLang="en-US" dirty="0" err="1"/>
              <a:t>toleran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kesalahan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projects with additional functionality</a:t>
            </a:r>
          </a:p>
          <a:p>
            <a:pPr lvl="1"/>
            <a:r>
              <a:rPr lang="en-US" dirty="0"/>
              <a:t>Pig and hive </a:t>
            </a:r>
          </a:p>
          <a:p>
            <a:pPr lvl="2"/>
            <a:r>
              <a:rPr lang="en-US" dirty="0"/>
              <a:t>Provides higher-level interface for working with Hadoop framework</a:t>
            </a:r>
          </a:p>
          <a:p>
            <a:pPr lvl="1"/>
            <a:r>
              <a:rPr lang="en-US" dirty="0"/>
              <a:t>Oozie</a:t>
            </a:r>
          </a:p>
          <a:p>
            <a:pPr lvl="2"/>
            <a:r>
              <a:rPr lang="en-US" dirty="0"/>
              <a:t>Service for scheduling and running workflows of jobs</a:t>
            </a:r>
          </a:p>
          <a:p>
            <a:pPr lvl="1"/>
            <a:r>
              <a:rPr lang="en-US" dirty="0"/>
              <a:t>Sqoop</a:t>
            </a:r>
          </a:p>
          <a:p>
            <a:pPr lvl="2"/>
            <a:r>
              <a:rPr lang="en-US" dirty="0"/>
              <a:t>Library and runtime environment for efficiently moving data between relational databases and HDFS</a:t>
            </a:r>
          </a:p>
        </p:txBody>
      </p:sp>
    </p:spTree>
    <p:extLst>
      <p:ext uri="{BB962C8B-B14F-4D97-AF65-F5344CB8AC3E}">
        <p14:creationId xmlns:p14="http://schemas.microsoft.com/office/powerpoint/2010/main" val="23586361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Hadoop Ecosystem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projects with additional functionality (cont’d.)</a:t>
            </a:r>
          </a:p>
          <a:p>
            <a:pPr lvl="1"/>
            <a:r>
              <a:rPr lang="en-US" dirty="0"/>
              <a:t>HBase</a:t>
            </a:r>
          </a:p>
          <a:p>
            <a:pPr lvl="2"/>
            <a:r>
              <a:rPr lang="en-US" dirty="0"/>
              <a:t>Column-oriented key-value store that uses HDFS</a:t>
            </a:r>
          </a:p>
        </p:txBody>
      </p:sp>
    </p:spTree>
    <p:extLst>
      <p:ext uri="{BB962C8B-B14F-4D97-AF65-F5344CB8AC3E}">
        <p14:creationId xmlns:p14="http://schemas.microsoft.com/office/powerpoint/2010/main" val="31977829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4. MapReduce: Additional Details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runtime environment</a:t>
            </a:r>
          </a:p>
          <a:p>
            <a:pPr lvl="1"/>
            <a:r>
              <a:rPr lang="en-US" altLang="en-US" dirty="0"/>
              <a:t>JobTracker</a:t>
            </a:r>
          </a:p>
          <a:p>
            <a:pPr lvl="2"/>
            <a:r>
              <a:rPr lang="en-US" dirty="0"/>
              <a:t>Master process</a:t>
            </a:r>
          </a:p>
          <a:p>
            <a:pPr lvl="2"/>
            <a:r>
              <a:rPr lang="en-US" dirty="0"/>
              <a:t>Responsible for managing the life cycle of Jobs and scheduling Tasks on the cluster</a:t>
            </a:r>
          </a:p>
          <a:p>
            <a:pPr lvl="1"/>
            <a:r>
              <a:rPr lang="en-US" altLang="en-US" dirty="0"/>
              <a:t>TaskTracker</a:t>
            </a:r>
          </a:p>
          <a:p>
            <a:pPr lvl="2"/>
            <a:r>
              <a:rPr lang="en-US" altLang="en-US" dirty="0"/>
              <a:t>Slave process</a:t>
            </a:r>
          </a:p>
          <a:p>
            <a:pPr lvl="2"/>
            <a:r>
              <a:rPr lang="en-US" altLang="en-US" dirty="0"/>
              <a:t>Runs on all Worker nodes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329257177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flow of a MapReduce job</a:t>
            </a:r>
          </a:p>
          <a:p>
            <a:pPr lvl="1"/>
            <a:r>
              <a:rPr lang="en-US" dirty="0"/>
              <a:t>Job submission</a:t>
            </a:r>
          </a:p>
          <a:p>
            <a:pPr lvl="1"/>
            <a:r>
              <a:rPr lang="en-US" dirty="0"/>
              <a:t>Job initialization</a:t>
            </a:r>
          </a:p>
          <a:p>
            <a:pPr lvl="1"/>
            <a:r>
              <a:rPr lang="en-US" dirty="0"/>
              <a:t>Task assignment</a:t>
            </a:r>
          </a:p>
          <a:p>
            <a:pPr lvl="1"/>
            <a:r>
              <a:rPr lang="en-US" dirty="0"/>
              <a:t>Task execution</a:t>
            </a:r>
          </a:p>
          <a:p>
            <a:pPr lvl="1"/>
            <a:r>
              <a:rPr lang="en-US" dirty="0"/>
              <a:t>Job completion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1719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in MapReduce</a:t>
            </a:r>
          </a:p>
          <a:p>
            <a:pPr lvl="1"/>
            <a:r>
              <a:rPr lang="en-US" altLang="en-US" dirty="0"/>
              <a:t>Task failure</a:t>
            </a:r>
          </a:p>
          <a:p>
            <a:pPr lvl="2"/>
            <a:r>
              <a:rPr lang="en-US" altLang="en-US" dirty="0"/>
              <a:t>Runtime exception</a:t>
            </a:r>
          </a:p>
          <a:p>
            <a:pPr lvl="2"/>
            <a:r>
              <a:rPr lang="en-US" altLang="en-US" dirty="0"/>
              <a:t>Java virtual machine crash</a:t>
            </a:r>
          </a:p>
          <a:p>
            <a:pPr lvl="2"/>
            <a:r>
              <a:rPr lang="en-US" altLang="en-US" dirty="0"/>
              <a:t>No timely updates from the task process</a:t>
            </a:r>
          </a:p>
          <a:p>
            <a:pPr lvl="1"/>
            <a:r>
              <a:rPr lang="en-US" altLang="en-US" dirty="0"/>
              <a:t>TaskTracker failure</a:t>
            </a:r>
          </a:p>
          <a:p>
            <a:pPr lvl="2"/>
            <a:r>
              <a:rPr lang="en-US" altLang="en-US" dirty="0"/>
              <a:t>Crash or disconnection from JobTracker</a:t>
            </a:r>
          </a:p>
          <a:p>
            <a:pPr lvl="2"/>
            <a:r>
              <a:rPr lang="en-US" altLang="en-US" dirty="0"/>
              <a:t>Failed Tasks are rescheduled</a:t>
            </a:r>
          </a:p>
          <a:p>
            <a:pPr lvl="1"/>
            <a:r>
              <a:rPr lang="en-US" altLang="en-US" dirty="0"/>
              <a:t>JobTracker failure</a:t>
            </a:r>
          </a:p>
          <a:p>
            <a:pPr lvl="2"/>
            <a:r>
              <a:rPr lang="en-US" altLang="en-US" dirty="0"/>
              <a:t>Not a recoverable failure in Hadoop v1</a:t>
            </a:r>
          </a:p>
        </p:txBody>
      </p:sp>
    </p:spTree>
    <p:extLst>
      <p:ext uri="{BB962C8B-B14F-4D97-AF65-F5344CB8AC3E}">
        <p14:creationId xmlns:p14="http://schemas.microsoft.com/office/powerpoint/2010/main" val="36321839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shuffle procedure</a:t>
            </a:r>
          </a:p>
          <a:p>
            <a:pPr lvl="1"/>
            <a:r>
              <a:rPr lang="en-US" dirty="0"/>
              <a:t>Reducers get all the rows for a given key together</a:t>
            </a:r>
          </a:p>
          <a:p>
            <a:pPr lvl="1"/>
            <a:r>
              <a:rPr lang="en-US" dirty="0"/>
              <a:t>Map phase</a:t>
            </a:r>
          </a:p>
          <a:p>
            <a:pPr lvl="2"/>
            <a:r>
              <a:rPr lang="en-US" dirty="0"/>
              <a:t>Background thread partitions buffered rows based on the number of Reducers in the job and the Partitioner</a:t>
            </a:r>
          </a:p>
          <a:p>
            <a:pPr lvl="2"/>
            <a:r>
              <a:rPr lang="en-US" dirty="0"/>
              <a:t>Rows sorted on key values</a:t>
            </a:r>
          </a:p>
          <a:p>
            <a:pPr lvl="2"/>
            <a:r>
              <a:rPr lang="en-US" dirty="0"/>
              <a:t>Comparator or Combiner may be used</a:t>
            </a:r>
          </a:p>
          <a:p>
            <a:pPr lvl="1"/>
            <a:r>
              <a:rPr lang="en-US" dirty="0"/>
              <a:t>Copy phase</a:t>
            </a:r>
          </a:p>
          <a:p>
            <a:pPr lvl="1"/>
            <a:r>
              <a:rPr lang="en-US" dirty="0"/>
              <a:t>Reduce phase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1645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scheduling</a:t>
            </a:r>
          </a:p>
          <a:p>
            <a:pPr lvl="1"/>
            <a:r>
              <a:rPr lang="en-US" altLang="en-US" dirty="0"/>
              <a:t>JobTracker schedules work on cluster nodes</a:t>
            </a:r>
          </a:p>
          <a:p>
            <a:pPr lvl="1"/>
            <a:r>
              <a:rPr lang="en-US" altLang="en-US" dirty="0"/>
              <a:t>Fair Scheduler</a:t>
            </a:r>
          </a:p>
          <a:p>
            <a:pPr lvl="2"/>
            <a:r>
              <a:rPr lang="en-US" altLang="en-US" dirty="0"/>
              <a:t>Provides fast response time to small jobs in a Hadoop shared cluster</a:t>
            </a:r>
          </a:p>
          <a:p>
            <a:pPr lvl="1"/>
            <a:r>
              <a:rPr lang="en-US" altLang="en-US" dirty="0"/>
              <a:t>Capacity Scheduler</a:t>
            </a:r>
          </a:p>
          <a:p>
            <a:pPr lvl="2"/>
            <a:r>
              <a:rPr lang="en-US" altLang="en-US" dirty="0"/>
              <a:t>Geared to meet needs of large enterprise customers</a:t>
            </a:r>
          </a:p>
        </p:txBody>
      </p:sp>
    </p:spTree>
    <p:extLst>
      <p:ext uri="{BB962C8B-B14F-4D97-AF65-F5344CB8AC3E}">
        <p14:creationId xmlns:p14="http://schemas.microsoft.com/office/powerpoint/2010/main" val="18048049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equi-joins in MapReduce environment</a:t>
            </a:r>
          </a:p>
          <a:p>
            <a:pPr lvl="1"/>
            <a:r>
              <a:rPr lang="en-US" altLang="en-US" dirty="0"/>
              <a:t>Sort-merge join</a:t>
            </a:r>
          </a:p>
          <a:p>
            <a:pPr lvl="1"/>
            <a:r>
              <a:rPr lang="en-US" altLang="en-US" dirty="0"/>
              <a:t>Map-side hash join</a:t>
            </a:r>
          </a:p>
          <a:p>
            <a:pPr lvl="1"/>
            <a:r>
              <a:rPr lang="en-US" altLang="en-US" dirty="0"/>
              <a:t>Partition join</a:t>
            </a:r>
          </a:p>
          <a:p>
            <a:pPr lvl="1"/>
            <a:r>
              <a:rPr lang="en-US" altLang="en-US" dirty="0"/>
              <a:t>Bucket joins</a:t>
            </a:r>
          </a:p>
          <a:p>
            <a:pPr lvl="1"/>
            <a:r>
              <a:rPr lang="en-US" altLang="en-US" dirty="0"/>
              <a:t>N-way map-side joins</a:t>
            </a:r>
          </a:p>
          <a:p>
            <a:pPr lvl="1"/>
            <a:r>
              <a:rPr lang="en-US" altLang="en-US" dirty="0"/>
              <a:t>Simple N-way joins</a:t>
            </a:r>
          </a:p>
        </p:txBody>
      </p:sp>
    </p:spTree>
    <p:extLst>
      <p:ext uri="{BB962C8B-B14F-4D97-AF65-F5344CB8AC3E}">
        <p14:creationId xmlns:p14="http://schemas.microsoft.com/office/powerpoint/2010/main" val="17239263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Pig</a:t>
            </a:r>
          </a:p>
          <a:p>
            <a:pPr lvl="1"/>
            <a:r>
              <a:rPr lang="en-US" dirty="0"/>
              <a:t>Bridges the gap between declarative-style interfaces such as SQL, and rigid style required by MapReduce</a:t>
            </a:r>
          </a:p>
          <a:p>
            <a:pPr lvl="1"/>
            <a:r>
              <a:rPr lang="en-US" dirty="0"/>
              <a:t>Designed to solve problems such as ad hoc analyses of Web logs and clickstreams</a:t>
            </a:r>
          </a:p>
          <a:p>
            <a:pPr lvl="1"/>
            <a:r>
              <a:rPr lang="en-US" altLang="en-US" dirty="0"/>
              <a:t>Accommodates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5389311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  <a:p>
            <a:pPr lvl="1"/>
            <a:r>
              <a:rPr lang="en-US" altLang="en-US" dirty="0"/>
              <a:t>Provides a higher-level interface to Hadoop using SQL-like queries</a:t>
            </a:r>
          </a:p>
          <a:p>
            <a:pPr lvl="1"/>
            <a:r>
              <a:rPr lang="en-US" altLang="en-US" dirty="0"/>
              <a:t>Supports processing of aggregate analytical queries typical of data warehouses</a:t>
            </a:r>
          </a:p>
          <a:p>
            <a:pPr lvl="1"/>
            <a:r>
              <a:rPr lang="en-US" altLang="en-US" dirty="0"/>
              <a:t>Developed at Facebook</a:t>
            </a:r>
          </a:p>
        </p:txBody>
      </p:sp>
    </p:spTree>
    <p:extLst>
      <p:ext uri="{BB962C8B-B14F-4D97-AF65-F5344CB8AC3E}">
        <p14:creationId xmlns:p14="http://schemas.microsoft.com/office/powerpoint/2010/main" val="235409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b="1" dirty="0" err="1"/>
              <a:t>Skalabilitas</a:t>
            </a:r>
            <a:r>
              <a:rPr lang="en-US" b="1" dirty="0"/>
              <a:t> dan </a:t>
            </a:r>
            <a:r>
              <a:rPr lang="en-US" b="1" dirty="0" err="1"/>
              <a:t>Toleransi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Skalabilitas</a:t>
            </a:r>
            <a:r>
              <a:rPr lang="en-US" dirty="0"/>
              <a:t> Horizontal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Meningkatkan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jumlah</a:t>
            </a:r>
            <a:r>
              <a:rPr lang="en-US" dirty="0">
                <a:solidFill>
                  <a:srgbClr val="0000FF"/>
                </a:solidFill>
              </a:rPr>
              <a:t> node di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suatu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terdistribusi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Skalabilitas</a:t>
            </a:r>
            <a:r>
              <a:rPr lang="en-US" dirty="0"/>
              <a:t> </a:t>
            </a:r>
            <a:r>
              <a:rPr lang="en-US" dirty="0" err="1"/>
              <a:t>Vertikal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Meningkatkan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kapasitas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node-node </a:t>
            </a:r>
            <a:r>
              <a:rPr lang="en-US" dirty="0" err="1">
                <a:solidFill>
                  <a:srgbClr val="0000FF"/>
                </a:solidFill>
              </a:rPr>
              <a:t>itu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sendiri</a:t>
            </a:r>
            <a:r>
              <a:rPr lang="en-US" dirty="0">
                <a:solidFill>
                  <a:srgbClr val="0000FF"/>
                </a:solidFill>
              </a:rPr>
              <a:t> (individual)</a:t>
            </a:r>
          </a:p>
          <a:p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harus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mempunyai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kapasitas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melanjutkan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selagi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jaringan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sedang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dipartisi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Hive System Architecture and Components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1752600"/>
            <a:ext cx="6280131" cy="386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1" y="5943600"/>
            <a:ext cx="51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25.2 Hive system architecture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2863146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Advantages of the Hadoop/MapReduce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seek rate a limiting factor when dealing with very large data sets</a:t>
            </a:r>
          </a:p>
          <a:p>
            <a:pPr lvl="1"/>
            <a:r>
              <a:rPr lang="en-US" dirty="0"/>
              <a:t>Limited by disk mechanical structure</a:t>
            </a:r>
          </a:p>
          <a:p>
            <a:r>
              <a:rPr lang="en-US" dirty="0"/>
              <a:t>Transfer speed is an electronic feature and increasing steadily</a:t>
            </a:r>
          </a:p>
          <a:p>
            <a:r>
              <a:rPr lang="en-US" dirty="0"/>
              <a:t>MapReduce processes large datasets in parallel</a:t>
            </a:r>
          </a:p>
          <a:p>
            <a:r>
              <a:rPr lang="en-US" dirty="0"/>
              <a:t>MapReduce handles semistructured data and key-value datasets more easily</a:t>
            </a:r>
          </a:p>
          <a:p>
            <a:r>
              <a:rPr lang="en-US" dirty="0"/>
              <a:t>Linear scalability</a:t>
            </a:r>
          </a:p>
        </p:txBody>
      </p:sp>
    </p:spTree>
    <p:extLst>
      <p:ext uri="{BB962C8B-B14F-4D97-AF65-F5344CB8AC3E}">
        <p14:creationId xmlns:p14="http://schemas.microsoft.com/office/powerpoint/2010/main" val="40892684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5. Hadoop v2 (Alias YARN)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Reasons for developing Hadoop v2</a:t>
            </a:r>
          </a:p>
          <a:p>
            <a:pPr lvl="1"/>
            <a:r>
              <a:rPr lang="en-US" altLang="en-US" dirty="0"/>
              <a:t>JobTracker became a bottleneck</a:t>
            </a:r>
          </a:p>
          <a:p>
            <a:pPr lvl="1"/>
            <a:r>
              <a:rPr lang="en-US" altLang="en-US" dirty="0"/>
              <a:t>Cluster utilization less than desirable</a:t>
            </a:r>
          </a:p>
          <a:p>
            <a:pPr lvl="1"/>
            <a:r>
              <a:rPr lang="en-US" altLang="en-US" dirty="0"/>
              <a:t>Different types of applications did not fit into the MR model</a:t>
            </a:r>
          </a:p>
          <a:p>
            <a:pPr lvl="1"/>
            <a:r>
              <a:rPr lang="en-US" altLang="en-US" dirty="0"/>
              <a:t>Difficult to keep up with new open source versions of Hadoop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YARN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cluster resource management from Jobs management</a:t>
            </a:r>
          </a:p>
          <a:p>
            <a:r>
              <a:rPr lang="en-US" dirty="0"/>
              <a:t>ResourceManager</a:t>
            </a:r>
            <a:r>
              <a:rPr lang="en-US" i="1" dirty="0"/>
              <a:t> </a:t>
            </a:r>
            <a:r>
              <a:rPr lang="en-US" dirty="0"/>
              <a:t>and NodeManager</a:t>
            </a:r>
            <a:r>
              <a:rPr lang="en-US" i="1" dirty="0"/>
              <a:t> </a:t>
            </a:r>
            <a:r>
              <a:rPr lang="en-US" dirty="0"/>
              <a:t>together form a platform for hosting any application on YARN</a:t>
            </a:r>
          </a:p>
          <a:p>
            <a:r>
              <a:rPr lang="en-US" dirty="0"/>
              <a:t>ApplicationMasters send ResourceRequests to the ResourceManager which then responds with cluster Container leases</a:t>
            </a:r>
          </a:p>
          <a:p>
            <a:r>
              <a:rPr lang="en-US" dirty="0"/>
              <a:t>NodeManager</a:t>
            </a:r>
            <a:r>
              <a:rPr lang="en-US" i="1" dirty="0"/>
              <a:t> </a:t>
            </a:r>
            <a:r>
              <a:rPr lang="en-US" dirty="0"/>
              <a:t>responsible for managing Containers on their nodes</a:t>
            </a:r>
          </a:p>
        </p:txBody>
      </p:sp>
    </p:spTree>
    <p:extLst>
      <p:ext uri="{BB962C8B-B14F-4D97-AF65-F5344CB8AC3E}">
        <p14:creationId xmlns:p14="http://schemas.microsoft.com/office/powerpoint/2010/main" val="4950876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Hadoop Version Schematics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1539" y="5605046"/>
            <a:ext cx="51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25.3 The Hadoop v1 vs. Hadoop v2 schematic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89" y="2143125"/>
            <a:ext cx="732610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05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Other Frameworks on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Tez</a:t>
            </a:r>
          </a:p>
          <a:p>
            <a:pPr lvl="1"/>
            <a:r>
              <a:rPr lang="en-US" dirty="0"/>
              <a:t>Extensible framework being developed at Hortonworks for building high-performance applications in YARN</a:t>
            </a:r>
          </a:p>
          <a:p>
            <a:r>
              <a:rPr lang="en-US" dirty="0"/>
              <a:t>Apache Giraph</a:t>
            </a:r>
          </a:p>
          <a:p>
            <a:pPr lvl="1"/>
            <a:r>
              <a:rPr lang="en-US" dirty="0"/>
              <a:t>Open-source implementation of Google’s Pregel system, a large-scale graph processing system used to calculate Page-Rank</a:t>
            </a:r>
          </a:p>
          <a:p>
            <a:r>
              <a:rPr lang="en-US" dirty="0"/>
              <a:t>Hoya: HBase on YARN</a:t>
            </a:r>
          </a:p>
          <a:p>
            <a:pPr lvl="1"/>
            <a:r>
              <a:rPr lang="en-US" dirty="0"/>
              <a:t>More flexibility and improved cluster utilization</a:t>
            </a:r>
          </a:p>
        </p:txBody>
      </p:sp>
    </p:spTree>
    <p:extLst>
      <p:ext uri="{BB962C8B-B14F-4D97-AF65-F5344CB8AC3E}">
        <p14:creationId xmlns:p14="http://schemas.microsoft.com/office/powerpoint/2010/main" val="16198990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6. General 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Hadoop/MapReduce versus parallel RDBMS</a:t>
            </a:r>
          </a:p>
          <a:p>
            <a:pPr lvl="1"/>
            <a:r>
              <a:rPr lang="en-US" altLang="en-US" dirty="0"/>
              <a:t>2009: performance of two approaches measured</a:t>
            </a:r>
          </a:p>
          <a:p>
            <a:pPr lvl="2"/>
            <a:r>
              <a:rPr lang="en-US" altLang="en-US" dirty="0"/>
              <a:t>Parallel database took longer to tune compared to MR</a:t>
            </a:r>
          </a:p>
          <a:p>
            <a:pPr lvl="2"/>
            <a:r>
              <a:rPr lang="en-US" altLang="en-US" dirty="0"/>
              <a:t>Performance of parallel database 3-6 times faster than MR</a:t>
            </a:r>
          </a:p>
          <a:p>
            <a:pPr lvl="2"/>
            <a:r>
              <a:rPr lang="en-US" altLang="en-US" dirty="0"/>
              <a:t>MR improvements since 2009</a:t>
            </a:r>
          </a:p>
          <a:p>
            <a:pPr lvl="1"/>
            <a:r>
              <a:rPr lang="en-US" altLang="en-US" dirty="0"/>
              <a:t>Hadoop has upfront cost advantage</a:t>
            </a:r>
          </a:p>
          <a:p>
            <a:pPr lvl="2"/>
            <a:r>
              <a:rPr lang="en-US" altLang="en-US" dirty="0"/>
              <a:t>Open source platform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 able to handle semistructured datasets</a:t>
            </a:r>
          </a:p>
          <a:p>
            <a:r>
              <a:rPr lang="en-US" altLang="en-US" dirty="0"/>
              <a:t>Support for unstructured data on the rise in RDBMSs</a:t>
            </a:r>
          </a:p>
          <a:p>
            <a:r>
              <a:rPr lang="en-US" altLang="en-US" dirty="0"/>
              <a:t>Higher level language support</a:t>
            </a:r>
          </a:p>
          <a:p>
            <a:pPr lvl="1"/>
            <a:r>
              <a:rPr lang="en-US" altLang="en-US" dirty="0"/>
              <a:t>SQL for RDBMSs</a:t>
            </a:r>
          </a:p>
          <a:p>
            <a:pPr lvl="1"/>
            <a:r>
              <a:rPr lang="en-US" altLang="en-US" dirty="0"/>
              <a:t>Hive has incorporated SQL features in HiveQL</a:t>
            </a:r>
          </a:p>
          <a:p>
            <a:r>
              <a:rPr lang="en-US" altLang="en-US" dirty="0"/>
              <a:t>Fault-tolerance: advantage of MR-based systems</a:t>
            </a:r>
          </a:p>
        </p:txBody>
      </p:sp>
    </p:spTree>
    <p:extLst>
      <p:ext uri="{BB962C8B-B14F-4D97-AF65-F5344CB8AC3E}">
        <p14:creationId xmlns:p14="http://schemas.microsoft.com/office/powerpoint/2010/main" val="170178668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somewhat dependent on cloud technology</a:t>
            </a:r>
          </a:p>
          <a:p>
            <a:r>
              <a:rPr lang="en-US" altLang="en-US" dirty="0"/>
              <a:t>Cloud model offers flexibility</a:t>
            </a:r>
          </a:p>
          <a:p>
            <a:pPr lvl="1"/>
            <a:r>
              <a:rPr lang="en-US" altLang="en-US" dirty="0"/>
              <a:t>Scaling out and scaling up</a:t>
            </a:r>
          </a:p>
          <a:p>
            <a:pPr lvl="1"/>
            <a:r>
              <a:rPr lang="en-US" altLang="en-US" dirty="0"/>
              <a:t>Distributed software and interchangeable resources</a:t>
            </a:r>
          </a:p>
          <a:p>
            <a:pPr lvl="1"/>
            <a:r>
              <a:rPr lang="en-US" altLang="en-US" dirty="0"/>
              <a:t>Unpredictable computing needs not uncommon in big data projects</a:t>
            </a:r>
          </a:p>
          <a:p>
            <a:pPr lvl="1"/>
            <a:r>
              <a:rPr lang="en-US" altLang="en-US" dirty="0"/>
              <a:t>High availability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245184300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locality issues</a:t>
            </a:r>
          </a:p>
          <a:p>
            <a:pPr lvl="1"/>
            <a:r>
              <a:rPr lang="en-US" dirty="0"/>
              <a:t>Network load a concern</a:t>
            </a:r>
          </a:p>
          <a:p>
            <a:pPr lvl="1"/>
            <a:r>
              <a:rPr lang="en-US" dirty="0"/>
              <a:t>Self-configurable, locality-based data and virtual machine management framework proposed</a:t>
            </a:r>
          </a:p>
          <a:p>
            <a:pPr lvl="2"/>
            <a:r>
              <a:rPr lang="en-US" dirty="0"/>
              <a:t>Enables access of data locally</a:t>
            </a:r>
          </a:p>
          <a:p>
            <a:pPr lvl="1"/>
            <a:r>
              <a:rPr lang="en-US" altLang="en-US" dirty="0"/>
              <a:t>Caching techniques also improve performance</a:t>
            </a:r>
          </a:p>
          <a:p>
            <a:r>
              <a:rPr lang="en-US" altLang="en-US" dirty="0"/>
              <a:t>Resource optimization</a:t>
            </a:r>
          </a:p>
          <a:p>
            <a:pPr lvl="1"/>
            <a:r>
              <a:rPr lang="en-US" altLang="en-US" dirty="0"/>
              <a:t>Challenge: </a:t>
            </a:r>
            <a:r>
              <a:rPr lang="en-US" dirty="0"/>
              <a:t>optimize globally across all jobs in the cloud rather than per-job resource optimizations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367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Otonomi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masing-masing</a:t>
            </a:r>
            <a:r>
              <a:rPr lang="en-US" dirty="0"/>
              <a:t> node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independen</a:t>
            </a:r>
            <a:endParaRPr lang="en-US" dirty="0"/>
          </a:p>
          <a:p>
            <a:r>
              <a:rPr lang="en-US" dirty="0" err="1"/>
              <a:t>Otonomi</a:t>
            </a:r>
            <a:r>
              <a:rPr lang="en-US" dirty="0"/>
              <a:t> </a:t>
            </a:r>
            <a:r>
              <a:rPr lang="en-US" dirty="0" err="1"/>
              <a:t>rancangan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Kemandirian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penggunaan</a:t>
            </a:r>
            <a:r>
              <a:rPr lang="en-US" dirty="0">
                <a:solidFill>
                  <a:srgbClr val="0000FF"/>
                </a:solidFill>
              </a:rPr>
              <a:t> model data dan </a:t>
            </a:r>
            <a:r>
              <a:rPr lang="en-US" dirty="0" err="1">
                <a:solidFill>
                  <a:srgbClr val="0000FF"/>
                </a:solidFill>
              </a:rPr>
              <a:t>teknik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manajemen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transaksi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antar</a:t>
            </a:r>
            <a:r>
              <a:rPr lang="en-US" dirty="0">
                <a:solidFill>
                  <a:srgbClr val="0000FF"/>
                </a:solidFill>
              </a:rPr>
              <a:t> node</a:t>
            </a:r>
          </a:p>
          <a:p>
            <a:r>
              <a:rPr lang="en-US" dirty="0" err="1"/>
              <a:t>Otonomi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Menentukan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sejauh</a:t>
            </a:r>
            <a:r>
              <a:rPr lang="en-US" dirty="0">
                <a:solidFill>
                  <a:srgbClr val="0000FF"/>
                </a:solidFill>
              </a:rPr>
              <a:t> mana </a:t>
            </a:r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node </a:t>
            </a:r>
            <a:r>
              <a:rPr lang="en-US" dirty="0" err="1">
                <a:solidFill>
                  <a:srgbClr val="0000FF"/>
                </a:solidFill>
              </a:rPr>
              <a:t>dapat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memutuskan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berbagi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informasi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dengan</a:t>
            </a:r>
            <a:r>
              <a:rPr lang="en-US" dirty="0">
                <a:solidFill>
                  <a:srgbClr val="0000FF"/>
                </a:solidFill>
              </a:rPr>
              <a:t> node lain</a:t>
            </a:r>
          </a:p>
          <a:p>
            <a:r>
              <a:rPr lang="en-US" dirty="0" err="1"/>
              <a:t>Otonomi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Kemandirian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pengguna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bertindak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sesuka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mereka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as a data service platform</a:t>
            </a:r>
          </a:p>
          <a:p>
            <a:pPr lvl="1"/>
            <a:r>
              <a:rPr lang="en-US" altLang="en-US" dirty="0"/>
              <a:t>Emerging trend: Hadoop as a data lake</a:t>
            </a:r>
          </a:p>
          <a:p>
            <a:pPr lvl="2"/>
            <a:r>
              <a:rPr lang="en-US" altLang="en-US" dirty="0"/>
              <a:t>Contains significant portion of enterprise data</a:t>
            </a:r>
          </a:p>
          <a:p>
            <a:pPr lvl="2"/>
            <a:r>
              <a:rPr lang="en-US" altLang="en-US" dirty="0"/>
              <a:t>Processing happens</a:t>
            </a:r>
          </a:p>
          <a:p>
            <a:pPr lvl="1"/>
            <a:r>
              <a:rPr lang="en-US" altLang="en-US" dirty="0"/>
              <a:t>Support for SQL in Hadoop is improving</a:t>
            </a:r>
          </a:p>
          <a:p>
            <a:r>
              <a:rPr lang="en-US" dirty="0"/>
              <a:t>Apache Storm</a:t>
            </a:r>
          </a:p>
          <a:p>
            <a:pPr lvl="1"/>
            <a:r>
              <a:rPr lang="en-US" dirty="0"/>
              <a:t>Distributed scalable streaming engine</a:t>
            </a:r>
          </a:p>
          <a:p>
            <a:pPr lvl="1"/>
            <a:r>
              <a:rPr lang="en-US" dirty="0"/>
              <a:t>Allows users to process real-time data feeds</a:t>
            </a:r>
          </a:p>
          <a:p>
            <a:r>
              <a:rPr lang="en-US" altLang="en-US" dirty="0"/>
              <a:t>Storm on YARN and SAS on YARN</a:t>
            </a:r>
          </a:p>
        </p:txBody>
      </p:sp>
    </p:spTree>
    <p:extLst>
      <p:ext uri="{BB962C8B-B14F-4D97-AF65-F5344CB8AC3E}">
        <p14:creationId xmlns:p14="http://schemas.microsoft.com/office/powerpoint/2010/main" val="24836649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Challenges faced by big data technologies</a:t>
            </a:r>
          </a:p>
          <a:p>
            <a:pPr lvl="1"/>
            <a:r>
              <a:rPr lang="en-US" altLang="en-US" dirty="0"/>
              <a:t>Heterogeneity of information</a:t>
            </a:r>
          </a:p>
          <a:p>
            <a:pPr lvl="1"/>
            <a:r>
              <a:rPr lang="en-US" altLang="en-US" dirty="0"/>
              <a:t>Privacy and confidentiality</a:t>
            </a:r>
          </a:p>
          <a:p>
            <a:pPr lvl="1"/>
            <a:r>
              <a:rPr lang="en-US" altLang="en-US" dirty="0"/>
              <a:t>Need for visualization and better human interfaces</a:t>
            </a:r>
          </a:p>
          <a:p>
            <a:pPr lvl="1"/>
            <a:r>
              <a:rPr lang="en-US" altLang="en-US" dirty="0"/>
              <a:t>Inconsistent and incomplete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44175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2601" y="0"/>
            <a:ext cx="7796213" cy="1295401"/>
          </a:xfrm>
        </p:spPr>
        <p:txBody>
          <a:bodyPr/>
          <a:lstStyle/>
          <a:p>
            <a:r>
              <a:rPr lang="en-US" altLang="en-US" b="1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Building data solutions on Hadoop</a:t>
            </a:r>
          </a:p>
          <a:p>
            <a:pPr lvl="1"/>
            <a:r>
              <a:rPr lang="en-US" dirty="0"/>
              <a:t>May involve assembling ETL (extract, transform, load) processing, machine learning, graph processing, and/or report creation</a:t>
            </a:r>
          </a:p>
          <a:p>
            <a:pPr lvl="1"/>
            <a:r>
              <a:rPr lang="en-US" dirty="0"/>
              <a:t>Programming models and metadata not unified</a:t>
            </a:r>
          </a:p>
          <a:p>
            <a:pPr lvl="2"/>
            <a:r>
              <a:rPr lang="en-US" dirty="0"/>
              <a:t>Analytics application developers must try to integrate services into coherent solution</a:t>
            </a:r>
          </a:p>
          <a:p>
            <a:r>
              <a:rPr lang="en-US" altLang="en-US" dirty="0"/>
              <a:t>Cluster a vast resource of main memory and flash storage</a:t>
            </a:r>
          </a:p>
          <a:p>
            <a:pPr lvl="1"/>
            <a:r>
              <a:rPr lang="en-US" altLang="en-US" dirty="0"/>
              <a:t>In-memory data engines</a:t>
            </a:r>
          </a:p>
          <a:p>
            <a:pPr lvl="1"/>
            <a:r>
              <a:rPr lang="en-US" altLang="en-US" dirty="0"/>
              <a:t>Spark platform from Databricks</a:t>
            </a:r>
          </a:p>
        </p:txBody>
      </p:sp>
    </p:spTree>
    <p:extLst>
      <p:ext uri="{BB962C8B-B14F-4D97-AF65-F5344CB8AC3E}">
        <p14:creationId xmlns:p14="http://schemas.microsoft.com/office/powerpoint/2010/main" val="27625706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7.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technologies at the center of data analytics and machine learning applications</a:t>
            </a:r>
          </a:p>
          <a:p>
            <a:r>
              <a:rPr lang="en-US" altLang="en-US" dirty="0"/>
              <a:t>MapReduce</a:t>
            </a:r>
          </a:p>
          <a:p>
            <a:r>
              <a:rPr lang="en-US" altLang="en-US" dirty="0"/>
              <a:t>Hadoop Distributed File System</a:t>
            </a:r>
          </a:p>
          <a:p>
            <a:r>
              <a:rPr lang="en-US" altLang="en-US" dirty="0"/>
              <a:t>Hadoop v2 or YARN</a:t>
            </a:r>
          </a:p>
          <a:p>
            <a:pPr lvl="1"/>
            <a:r>
              <a:rPr lang="en-US" altLang="en-US" dirty="0"/>
              <a:t>Generic data services platform</a:t>
            </a:r>
          </a:p>
          <a:p>
            <a:r>
              <a:rPr lang="en-US" altLang="en-US" dirty="0"/>
              <a:t>MapReduce/Hadoop versus parallel DBMSs</a:t>
            </a:r>
          </a:p>
        </p:txBody>
      </p:sp>
    </p:spTree>
    <p:extLst>
      <p:ext uri="{BB962C8B-B14F-4D97-AF65-F5344CB8AC3E}">
        <p14:creationId xmlns:p14="http://schemas.microsoft.com/office/powerpoint/2010/main" val="36866398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Berikutnya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600" dirty="0" err="1"/>
              <a:t>Toleransi</a:t>
            </a:r>
            <a:r>
              <a:rPr lang="en-US" sz="3600" dirty="0"/>
              <a:t> </a:t>
            </a:r>
            <a:r>
              <a:rPr lang="en-US" sz="3600" dirty="0" err="1"/>
              <a:t>Kegagalan</a:t>
            </a:r>
            <a:endParaRPr lang="en-US" sz="3600" dirty="0"/>
          </a:p>
          <a:p>
            <a:pPr marL="0" indent="0" algn="ctr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 algn="ctr">
              <a:buNone/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 algn="ctr">
              <a:buNone/>
              <a:defRPr/>
            </a:pPr>
            <a:r>
              <a:rPr lang="en-US" sz="4000" dirty="0" err="1">
                <a:solidFill>
                  <a:srgbClr val="0070C0"/>
                </a:solidFill>
              </a:rPr>
              <a:t>Pertanyaan</a:t>
            </a:r>
            <a:r>
              <a:rPr lang="en-US" sz="4000" dirty="0">
                <a:solidFill>
                  <a:srgbClr val="0070C0"/>
                </a:solidFill>
              </a:rPr>
              <a:t>?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Keuntungan</a:t>
            </a:r>
            <a:r>
              <a:rPr lang="en-US" b="1" dirty="0"/>
              <a:t> Database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dan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Pengembangan</a:t>
            </a:r>
            <a:r>
              <a:rPr lang="en-US" dirty="0">
                <a:solidFill>
                  <a:srgbClr val="0000FF"/>
                </a:solidFill>
              </a:rPr>
              <a:t> pada situs-situs yang </a:t>
            </a:r>
            <a:r>
              <a:rPr lang="en-US" dirty="0" err="1">
                <a:solidFill>
                  <a:srgbClr val="0000FF"/>
                </a:solidFill>
              </a:rPr>
              <a:t>tersebar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secara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geografis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Mengisolasi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kesalahan</a:t>
            </a:r>
            <a:r>
              <a:rPr lang="en-US" dirty="0">
                <a:solidFill>
                  <a:srgbClr val="0000FF"/>
                </a:solidFill>
              </a:rPr>
              <a:t> pada situs </a:t>
            </a:r>
            <a:r>
              <a:rPr lang="en-US" dirty="0" err="1">
                <a:solidFill>
                  <a:srgbClr val="0000FF"/>
                </a:solidFill>
              </a:rPr>
              <a:t>asalnya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saja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Lokasisasi</a:t>
            </a:r>
            <a:r>
              <a:rPr lang="en-US" dirty="0">
                <a:solidFill>
                  <a:srgbClr val="0000FF"/>
                </a:solidFill>
              </a:rPr>
              <a:t> data</a:t>
            </a:r>
          </a:p>
          <a:p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(</a:t>
            </a:r>
            <a:r>
              <a:rPr lang="en-US" i="1" dirty="0"/>
              <a:t>scalability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Lebih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mudah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daripada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tidak-terdistribusi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02792" y="0"/>
            <a:ext cx="10186416" cy="16764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2. Teknik </a:t>
            </a:r>
            <a:r>
              <a:rPr lang="en-US" altLang="en-US" b="1" dirty="0" err="1"/>
              <a:t>Fragmentasi</a:t>
            </a:r>
            <a:r>
              <a:rPr lang="en-US" altLang="en-US" b="1" dirty="0"/>
              <a:t>, </a:t>
            </a:r>
            <a:r>
              <a:rPr lang="en-US" altLang="en-US" b="1" dirty="0" err="1"/>
              <a:t>Replikasi</a:t>
            </a:r>
            <a:r>
              <a:rPr lang="en-US" altLang="en-US" b="1" dirty="0"/>
              <a:t> dan </a:t>
            </a:r>
            <a:r>
              <a:rPr lang="en-US" altLang="en-US" b="1" dirty="0" err="1"/>
              <a:t>Alokasi</a:t>
            </a:r>
            <a:r>
              <a:rPr lang="en-US" altLang="en-US" b="1" dirty="0"/>
              <a:t> Data pada </a:t>
            </a:r>
            <a:r>
              <a:rPr lang="en-US" altLang="en-US" b="1" dirty="0" err="1"/>
              <a:t>Rancangan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351008" cy="4312920"/>
          </a:xfrm>
        </p:spPr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Satuan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logis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database</a:t>
            </a:r>
          </a:p>
          <a:p>
            <a:r>
              <a:rPr lang="en-US" dirty="0" err="1"/>
              <a:t>Fragmentasi</a:t>
            </a:r>
            <a:r>
              <a:rPr lang="en-US" dirty="0"/>
              <a:t> Horizontal (</a:t>
            </a:r>
            <a:r>
              <a:rPr lang="en-US" i="1" dirty="0"/>
              <a:t>sharding</a:t>
            </a:r>
            <a:r>
              <a:rPr lang="en-US" dirty="0"/>
              <a:t>)</a:t>
            </a:r>
          </a:p>
          <a:p>
            <a:pPr lvl="1"/>
            <a:r>
              <a:rPr lang="es-ES" dirty="0" err="1">
                <a:solidFill>
                  <a:srgbClr val="0000FF"/>
                </a:solidFill>
              </a:rPr>
              <a:t>Fragmen</a:t>
            </a:r>
            <a:r>
              <a:rPr lang="es-ES" dirty="0">
                <a:solidFill>
                  <a:srgbClr val="0000FF"/>
                </a:solidFill>
              </a:rPr>
              <a:t> horizontal </a:t>
            </a:r>
            <a:r>
              <a:rPr lang="es-ES" dirty="0" err="1">
                <a:solidFill>
                  <a:srgbClr val="0000FF"/>
                </a:solidFill>
              </a:rPr>
              <a:t>atau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pecahan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suatu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relasi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merupakan</a:t>
            </a:r>
            <a:r>
              <a:rPr lang="en-US" dirty="0">
                <a:solidFill>
                  <a:srgbClr val="0000FF"/>
                </a:solidFill>
              </a:rPr>
              <a:t> subset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tuple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relasi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tersebut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Dapat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ditentukan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kondisi</a:t>
            </a:r>
            <a:r>
              <a:rPr lang="en-US" dirty="0">
                <a:solidFill>
                  <a:srgbClr val="0000FF"/>
                </a:solidFill>
              </a:rPr>
              <a:t> pada </a:t>
            </a:r>
            <a:r>
              <a:rPr lang="en-US" dirty="0" err="1">
                <a:solidFill>
                  <a:srgbClr val="0000FF"/>
                </a:solidFill>
              </a:rPr>
              <a:t>satu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atau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lebih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atribut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atau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beberapa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metode</a:t>
            </a:r>
            <a:r>
              <a:rPr lang="en-US" dirty="0">
                <a:solidFill>
                  <a:srgbClr val="0000FF"/>
                </a:solidFill>
              </a:rPr>
              <a:t> lain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Mengelompokkan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baris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membuat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himpunan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bagian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tupel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sz="2800" dirty="0" err="1">
                <a:solidFill>
                  <a:srgbClr val="C00000"/>
                </a:solidFill>
              </a:rPr>
              <a:t>Setiap</a:t>
            </a:r>
            <a:r>
              <a:rPr lang="en-US" sz="2800" dirty="0">
                <a:solidFill>
                  <a:srgbClr val="C00000"/>
                </a:solidFill>
              </a:rPr>
              <a:t> subset </a:t>
            </a:r>
            <a:r>
              <a:rPr lang="en-US" sz="2800" dirty="0" err="1">
                <a:solidFill>
                  <a:srgbClr val="C00000"/>
                </a:solidFill>
              </a:rPr>
              <a:t>memiliki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makna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logis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tertentu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610600" cy="1371601"/>
          </a:xfrm>
        </p:spPr>
        <p:txBody>
          <a:bodyPr/>
          <a:lstStyle/>
          <a:p>
            <a:r>
              <a:rPr lang="en-US" altLang="en-US" b="1" dirty="0" err="1"/>
              <a:t>Fragmentasi</a:t>
            </a:r>
            <a:r>
              <a:rPr lang="en-US" altLang="en-US" b="1" dirty="0"/>
              <a:t> Data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Fragmentasi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Membagi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relasi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secara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vertikal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berdasarkan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kolom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Hanya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menyimpan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atribut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tertentu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relasi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Fragmentasi</a:t>
            </a:r>
            <a:r>
              <a:rPr lang="en-US" dirty="0"/>
              <a:t> horizontal </a:t>
            </a:r>
            <a:r>
              <a:rPr lang="en-US" dirty="0" err="1"/>
              <a:t>lengkap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Menerapkan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UNION </a:t>
            </a:r>
            <a:r>
              <a:rPr lang="en-US" dirty="0" err="1">
                <a:solidFill>
                  <a:srgbClr val="0000FF"/>
                </a:solidFill>
              </a:rPr>
              <a:t>ke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merekonstruksi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hubungan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Fragmentasi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Menerapkan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OUTER UNION </a:t>
            </a:r>
            <a:r>
              <a:rPr lang="en-US" dirty="0" err="1">
                <a:solidFill>
                  <a:srgbClr val="0000FF"/>
                </a:solidFill>
              </a:rPr>
              <a:t>atau</a:t>
            </a:r>
            <a:r>
              <a:rPr lang="en-US" dirty="0">
                <a:solidFill>
                  <a:srgbClr val="0000FF"/>
                </a:solidFill>
              </a:rPr>
              <a:t> FULL OUTER JOIN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merekonstruksi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relasi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610600" cy="1371601"/>
          </a:xfrm>
        </p:spPr>
        <p:txBody>
          <a:bodyPr/>
          <a:lstStyle/>
          <a:p>
            <a:r>
              <a:rPr lang="en-US" altLang="en-US" b="1" dirty="0" err="1"/>
              <a:t>Fragmentasi</a:t>
            </a:r>
            <a:r>
              <a:rPr lang="en-US" altLang="en-US" b="1" dirty="0"/>
              <a:t> Data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Fragmentasi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(</a:t>
            </a:r>
            <a:r>
              <a:rPr lang="en-US" dirty="0" err="1"/>
              <a:t>hibrid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Kombinasi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fragmentasi</a:t>
            </a:r>
            <a:r>
              <a:rPr lang="en-US" dirty="0">
                <a:solidFill>
                  <a:srgbClr val="0000FF"/>
                </a:solidFill>
              </a:rPr>
              <a:t> horizontal dan </a:t>
            </a:r>
            <a:r>
              <a:rPr lang="en-US" dirty="0" err="1">
                <a:solidFill>
                  <a:srgbClr val="0000FF"/>
                </a:solidFill>
              </a:rPr>
              <a:t>vertikal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fragmentasi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Menentukan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satu</a:t>
            </a:r>
            <a:r>
              <a:rPr lang="en-US" dirty="0">
                <a:solidFill>
                  <a:srgbClr val="0000FF"/>
                </a:solidFill>
              </a:rPr>
              <a:t> set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mencakup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semua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atribut</a:t>
            </a:r>
            <a:r>
              <a:rPr lang="en-US" dirty="0">
                <a:solidFill>
                  <a:srgbClr val="0000FF"/>
                </a:solidFill>
              </a:rPr>
              <a:t> dan </a:t>
            </a:r>
            <a:r>
              <a:rPr lang="en-US" dirty="0" err="1">
                <a:solidFill>
                  <a:srgbClr val="0000FF"/>
                </a:solidFill>
              </a:rPr>
              <a:t>tupel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database</a:t>
            </a:r>
          </a:p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alokasi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Menjelaskan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alokasi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</a:t>
            </a:r>
            <a:r>
              <a:rPr lang="en-US" dirty="0">
                <a:solidFill>
                  <a:srgbClr val="0000FF"/>
                </a:solidFill>
              </a:rPr>
              <a:t> node-node DDBS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Replikasi</a:t>
            </a:r>
            <a:r>
              <a:rPr lang="en-US" b="1" dirty="0"/>
              <a:t> dan </a:t>
            </a:r>
            <a:r>
              <a:rPr lang="en-US" b="1" dirty="0" err="1"/>
              <a:t>Alokasi</a:t>
            </a:r>
            <a:r>
              <a:rPr lang="en-US" b="1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Replikasi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seluruh</a:t>
            </a:r>
            <a:r>
              <a:rPr lang="en-US" dirty="0">
                <a:solidFill>
                  <a:srgbClr val="0000FF"/>
                </a:solidFill>
              </a:rPr>
              <a:t> database di </a:t>
            </a:r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situs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terdistribusi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Meningkatkan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ketersediaan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luar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biasa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pembaruan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bisa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lambat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tak-redundan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disimpan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tepat</a:t>
            </a:r>
            <a:r>
              <a:rPr lang="en-US" dirty="0">
                <a:solidFill>
                  <a:srgbClr val="0000FF"/>
                </a:solidFill>
              </a:rPr>
              <a:t> di </a:t>
            </a:r>
            <a:r>
              <a:rPr lang="en-US" dirty="0" err="1">
                <a:solidFill>
                  <a:srgbClr val="0000FF"/>
                </a:solidFill>
              </a:rPr>
              <a:t>satu</a:t>
            </a:r>
            <a:r>
              <a:rPr lang="en-US" dirty="0">
                <a:solidFill>
                  <a:srgbClr val="0000FF"/>
                </a:solidFill>
              </a:rPr>
              <a:t> situs</a:t>
            </a:r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Replikasi</a:t>
            </a:r>
            <a:r>
              <a:rPr lang="en-US" b="1" dirty="0"/>
              <a:t> dan </a:t>
            </a:r>
            <a:r>
              <a:rPr lang="en-US" b="1" dirty="0" err="1"/>
              <a:t>Alokasi</a:t>
            </a:r>
            <a:r>
              <a:rPr lang="en-US" b="1" dirty="0"/>
              <a:t> Data (</a:t>
            </a:r>
            <a:r>
              <a:rPr lang="en-US" b="1" dirty="0" err="1"/>
              <a:t>Lanj</a:t>
            </a:r>
            <a:r>
              <a:rPr lang="en-US" b="1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Replikasi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(</a:t>
            </a:r>
            <a:r>
              <a:rPr lang="en-US" dirty="0" err="1"/>
              <a:t>parsial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Beberapa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direplikasi</a:t>
            </a:r>
            <a:r>
              <a:rPr lang="en-US" dirty="0">
                <a:solidFill>
                  <a:srgbClr val="0000FF"/>
                </a:solidFill>
              </a:rPr>
              <a:t> dan yang </a:t>
            </a:r>
            <a:r>
              <a:rPr lang="en-US" dirty="0" err="1">
                <a:solidFill>
                  <a:srgbClr val="0000FF"/>
                </a:solidFill>
              </a:rPr>
              <a:t>lainnya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tidak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Didefinisikan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skema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replikasi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Alokasi</a:t>
            </a:r>
            <a:r>
              <a:rPr lang="en-US" dirty="0"/>
              <a:t> data (</a:t>
            </a:r>
            <a:r>
              <a:rPr lang="en-US" dirty="0" err="1"/>
              <a:t>distribusi</a:t>
            </a:r>
            <a:r>
              <a:rPr lang="en-US" dirty="0"/>
              <a:t> data)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fragmen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diserahkan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</a:t>
            </a:r>
            <a:r>
              <a:rPr lang="en-US" dirty="0">
                <a:solidFill>
                  <a:srgbClr val="0000FF"/>
                </a:solidFill>
              </a:rPr>
              <a:t> situs </a:t>
            </a:r>
            <a:r>
              <a:rPr lang="en-US" dirty="0" err="1">
                <a:solidFill>
                  <a:srgbClr val="0000FF"/>
                </a:solidFill>
              </a:rPr>
              <a:t>tertentu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terdistribusi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fi-FI" dirty="0">
                <a:solidFill>
                  <a:srgbClr val="0000FF"/>
                </a:solidFill>
              </a:rPr>
              <a:t>Pilihan tergantung pada tujuan (</a:t>
            </a:r>
            <a:r>
              <a:rPr lang="fi-FI" i="1" dirty="0">
                <a:solidFill>
                  <a:srgbClr val="0000FF"/>
                </a:solidFill>
              </a:rPr>
              <a:t>goal</a:t>
            </a:r>
            <a:r>
              <a:rPr lang="fi-FI" dirty="0">
                <a:solidFill>
                  <a:srgbClr val="0000FF"/>
                </a:solidFill>
              </a:rPr>
              <a:t>) kinerja dan ketersediaan sistem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DB05-83EC-4BB6-9D48-7C9246E9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Sistem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Terdistribusi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2022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687C-388E-4A5A-A924-2E4CF9BC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Mengenal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(layer 2, 3, dan 4)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Terdistribusi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Procedure Calls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(RPC)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Layanan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Penamaan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Sinkronisasi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(2 pekan)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Passing Interface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(MPI)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Hadoop, Pregel, Blockchain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Replikasi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(2 pekan)</a:t>
            </a: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0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Basis Data </a:t>
            </a:r>
            <a:r>
              <a:rPr lang="en-ID" sz="20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endParaRPr lang="en-ID" sz="20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Toleransi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Kegagalan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0968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51008" cy="1600200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Fragmentasi</a:t>
            </a:r>
            <a:r>
              <a:rPr lang="en-US" b="1" dirty="0"/>
              <a:t>, </a:t>
            </a:r>
            <a:r>
              <a:rPr lang="en-US" b="1" dirty="0" err="1"/>
              <a:t>Alokasi</a:t>
            </a:r>
            <a:r>
              <a:rPr lang="en-US" b="1" dirty="0"/>
              <a:t> dan </a:t>
            </a:r>
            <a:r>
              <a:rPr lang="en-US" b="1" dirty="0" err="1"/>
              <a:t>Replikasi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Perusahaan dengan tiga situs komputer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Satu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departemen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Berharap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akses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sering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karyawan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bekerja</a:t>
            </a:r>
            <a:r>
              <a:rPr lang="en-US" dirty="0">
                <a:solidFill>
                  <a:srgbClr val="0000FF"/>
                </a:solidFill>
              </a:rPr>
              <a:t> di </a:t>
            </a:r>
            <a:r>
              <a:rPr lang="en-US" dirty="0" err="1">
                <a:solidFill>
                  <a:srgbClr val="0000FF"/>
                </a:solidFill>
              </a:rPr>
              <a:t>departemen</a:t>
            </a:r>
            <a:r>
              <a:rPr lang="en-US" dirty="0">
                <a:solidFill>
                  <a:srgbClr val="0000FF"/>
                </a:solidFill>
              </a:rPr>
              <a:t> dan </a:t>
            </a:r>
            <a:r>
              <a:rPr lang="en-US" dirty="0" err="1">
                <a:solidFill>
                  <a:srgbClr val="0000FF"/>
                </a:solidFill>
              </a:rPr>
              <a:t>proyek-proyek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dikendalikan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departemen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itu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sv-SE" dirty="0"/>
              <a:t>Lihat Gambar 23.2 dan 23.3 dalam teks sebagai contoh fragmentasi di antara tiga situs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F98B89-2FA5-4FD2-B835-68AFD74E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901"/>
            <a:ext cx="7909560" cy="64475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1F4E60-3459-4743-972E-55BD29DBCB8A}"/>
              </a:ext>
            </a:extLst>
          </p:cNvPr>
          <p:cNvSpPr/>
          <p:nvPr/>
        </p:nvSpPr>
        <p:spPr>
          <a:xfrm>
            <a:off x="6297168" y="5106352"/>
            <a:ext cx="4933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>
                <a:latin typeface="AkzidenzGroteskBE-Bold"/>
              </a:rPr>
              <a:t>Figure 23.2</a:t>
            </a:r>
          </a:p>
          <a:p>
            <a:r>
              <a:rPr lang="en-ID" dirty="0">
                <a:latin typeface="AkzidenzGroteskBE-Light"/>
              </a:rPr>
              <a:t>Allocation of fragments to sites. (a) Relation fragments at site 2 corresponding to department 5. (b) Relation fragments at site 3 corresponding to department 4.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464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197D7-7B2E-4B94-8A3E-C47B26D9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7" y="394632"/>
            <a:ext cx="9399563" cy="60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0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6A4F7F-20FD-4251-9C7A-077CBFC8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2950"/>
            <a:ext cx="10363200" cy="4461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57EC52-2BE9-4A63-9750-64AB84C77849}"/>
              </a:ext>
            </a:extLst>
          </p:cNvPr>
          <p:cNvSpPr/>
          <p:nvPr/>
        </p:nvSpPr>
        <p:spPr>
          <a:xfrm>
            <a:off x="5410200" y="3429000"/>
            <a:ext cx="62039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rgbClr val="0000FF"/>
                </a:solidFill>
                <a:latin typeface="AkzidenzGroteskBE-Bold"/>
              </a:rPr>
              <a:t>Figure 23.3</a:t>
            </a:r>
          </a:p>
          <a:p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Complete and disjoint fragments of the WORKS_ON relation. </a:t>
            </a:r>
          </a:p>
          <a:p>
            <a:endParaRPr lang="en-ID" sz="2000" dirty="0">
              <a:solidFill>
                <a:srgbClr val="0000FF"/>
              </a:solidFill>
              <a:latin typeface="AkzidenzGroteskBE-Light"/>
            </a:endParaRP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Fragments of WORKS_ON for employees working in department 5 (C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5)]). </a:t>
            </a:r>
            <a:endParaRPr lang="en-ID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9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ADD35-0966-4435-A232-F888C4A0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533400"/>
            <a:ext cx="10534493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86220D-524D-4053-9C08-826340B8B85C}"/>
              </a:ext>
            </a:extLst>
          </p:cNvPr>
          <p:cNvSpPr/>
          <p:nvPr/>
        </p:nvSpPr>
        <p:spPr>
          <a:xfrm>
            <a:off x="990599" y="4267200"/>
            <a:ext cx="103949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rgbClr val="0000FF"/>
                </a:solidFill>
                <a:latin typeface="AkzidenzGroteskBE-Bold"/>
              </a:rPr>
              <a:t>Figure 23.3</a:t>
            </a:r>
          </a:p>
          <a:p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Complete and disjoint fragments of the WORKS_ON relation. </a:t>
            </a:r>
          </a:p>
          <a:p>
            <a:endParaRPr lang="en-ID" sz="2000" dirty="0">
              <a:solidFill>
                <a:srgbClr val="0000FF"/>
              </a:solidFill>
              <a:latin typeface="AkzidenzGroteskBE-Light"/>
            </a:endParaRP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Fragments of WORKS_ON for employees working in department 5 (C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5)]). </a:t>
            </a: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Fragments of WORKS_ON for employees working in department 4 (C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4)]). </a:t>
            </a:r>
            <a:endParaRPr lang="en-ID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5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5DAFB-2299-41AE-A42F-DE3B0BD8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7200"/>
            <a:ext cx="10394989" cy="2590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28B924-32FD-446C-9710-08B7DC2EDFD2}"/>
              </a:ext>
            </a:extLst>
          </p:cNvPr>
          <p:cNvSpPr/>
          <p:nvPr/>
        </p:nvSpPr>
        <p:spPr>
          <a:xfrm>
            <a:off x="1219200" y="3157478"/>
            <a:ext cx="103949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rgbClr val="0000FF"/>
                </a:solidFill>
                <a:latin typeface="AkzidenzGroteskBE-Bold"/>
              </a:rPr>
              <a:t>Figure 23.3</a:t>
            </a:r>
          </a:p>
          <a:p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Complete and disjoint fragments of the WORKS_ON relation. </a:t>
            </a:r>
          </a:p>
          <a:p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kzidenzGroteskBE-Light"/>
            </a:endParaRP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Fragments of WORKS_ON for employees working in department 5 (C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5)]). </a:t>
            </a: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Fragments of WORKS_ON for employees working in department 4 (C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GroteskBE-Light"/>
              </a:rPr>
              <a:t>4)]). </a:t>
            </a:r>
          </a:p>
          <a:p>
            <a:pPr marL="457200" indent="-457200">
              <a:buAutoNum type="alphaLcParenBoth"/>
            </a:pP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Fragments of WORKS_ON for employees working in department 1 (C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[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Essn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in (SELECT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Ssn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FROM EMPLOYEE WHERE </a:t>
            </a:r>
            <a:r>
              <a:rPr lang="en-ID" sz="2000" dirty="0" err="1">
                <a:solidFill>
                  <a:srgbClr val="0000FF"/>
                </a:solidFill>
                <a:latin typeface="AkzidenzGroteskBE-Light"/>
              </a:rPr>
              <a:t>Dno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 </a:t>
            </a:r>
            <a:r>
              <a:rPr lang="en-ID" sz="2000" dirty="0">
                <a:solidFill>
                  <a:srgbClr val="0000FF"/>
                </a:solidFill>
                <a:latin typeface="Symbol" panose="05050102010706020507" pitchFamily="18" charset="2"/>
              </a:rPr>
              <a:t>= </a:t>
            </a:r>
            <a:r>
              <a:rPr lang="en-ID" sz="2000" dirty="0">
                <a:solidFill>
                  <a:srgbClr val="0000FF"/>
                </a:solidFill>
                <a:latin typeface="AkzidenzGroteskBE-Light"/>
              </a:rPr>
              <a:t>1)]).</a:t>
            </a:r>
            <a:endParaRPr lang="en-ID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6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382000" cy="1463040"/>
          </a:xfrm>
        </p:spPr>
        <p:txBody>
          <a:bodyPr>
            <a:normAutofit/>
          </a:bodyPr>
          <a:lstStyle/>
          <a:p>
            <a:r>
              <a:rPr lang="en-US" altLang="en-US" b="1" dirty="0"/>
              <a:t>3. </a:t>
            </a:r>
            <a:r>
              <a:rPr lang="en-US" altLang="en-US" b="1" dirty="0" err="1"/>
              <a:t>Kendali</a:t>
            </a:r>
            <a:r>
              <a:rPr lang="en-US" altLang="en-US" b="1" dirty="0"/>
              <a:t> </a:t>
            </a:r>
            <a:r>
              <a:rPr lang="en-US" altLang="en-US" b="1" dirty="0" err="1"/>
              <a:t>Konkurensi</a:t>
            </a:r>
            <a:r>
              <a:rPr lang="en-US" altLang="en-US" b="1" dirty="0"/>
              <a:t> &amp; Recovery </a:t>
            </a:r>
            <a:r>
              <a:rPr lang="en-US" altLang="en-US" b="1" dirty="0" err="1"/>
              <a:t>dalam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lingkungan</a:t>
            </a:r>
            <a:r>
              <a:rPr lang="en-US" altLang="en-US" dirty="0"/>
              <a:t> DBMS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Banyak </a:t>
            </a:r>
            <a:r>
              <a:rPr lang="en-US" altLang="en-US" dirty="0" err="1">
                <a:solidFill>
                  <a:srgbClr val="0000FF"/>
                </a:solidFill>
              </a:rPr>
              <a:t>salinan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item data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Kegagalan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masing-masing</a:t>
            </a:r>
            <a:r>
              <a:rPr lang="en-US" altLang="en-US" dirty="0">
                <a:solidFill>
                  <a:srgbClr val="0000FF"/>
                </a:solidFill>
              </a:rPr>
              <a:t> (</a:t>
            </a:r>
            <a:r>
              <a:rPr lang="en-US" altLang="en-US" i="1" dirty="0">
                <a:solidFill>
                  <a:srgbClr val="0000FF"/>
                </a:solidFill>
              </a:rPr>
              <a:t>individual</a:t>
            </a:r>
            <a:r>
              <a:rPr lang="en-US" altLang="en-US" dirty="0">
                <a:solidFill>
                  <a:srgbClr val="0000FF"/>
                </a:solidFill>
              </a:rPr>
              <a:t>) situs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Kegagalan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tautan</a:t>
            </a:r>
            <a:r>
              <a:rPr lang="en-US" altLang="en-US" dirty="0">
                <a:solidFill>
                  <a:srgbClr val="0000FF"/>
                </a:solidFill>
              </a:rPr>
              <a:t> (</a:t>
            </a:r>
            <a:r>
              <a:rPr lang="en-US" altLang="en-US" i="1" dirty="0">
                <a:solidFill>
                  <a:srgbClr val="0000FF"/>
                </a:solidFill>
              </a:rPr>
              <a:t>link</a:t>
            </a:r>
            <a:r>
              <a:rPr lang="en-US" altLang="en-US" dirty="0">
                <a:solidFill>
                  <a:srgbClr val="0000FF"/>
                </a:solidFill>
              </a:rPr>
              <a:t>) </a:t>
            </a:r>
            <a:r>
              <a:rPr lang="en-US" altLang="en-US" dirty="0" err="1">
                <a:solidFill>
                  <a:srgbClr val="0000FF"/>
                </a:solidFill>
              </a:rPr>
              <a:t>komunikasi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i="1" dirty="0">
                <a:solidFill>
                  <a:srgbClr val="0000FF"/>
                </a:solidFill>
              </a:rPr>
              <a:t>Commit </a:t>
            </a:r>
            <a:r>
              <a:rPr lang="en-US" altLang="en-US" dirty="0" err="1">
                <a:solidFill>
                  <a:srgbClr val="0000FF"/>
                </a:solidFill>
              </a:rPr>
              <a:t>terdistribusi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i="1" dirty="0">
                <a:solidFill>
                  <a:srgbClr val="0000FF"/>
                </a:solidFill>
              </a:rPr>
              <a:t>Deadlock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terdistribusi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002792" y="0"/>
            <a:ext cx="10186416" cy="1600200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Kendali</a:t>
            </a:r>
            <a:r>
              <a:rPr lang="en-US" altLang="en-US" b="1" dirty="0"/>
              <a:t> </a:t>
            </a:r>
            <a:r>
              <a:rPr lang="en-US" altLang="en-US" b="1" dirty="0" err="1"/>
              <a:t>Konkurensi</a:t>
            </a:r>
            <a:r>
              <a:rPr lang="en-US" altLang="en-US" b="1" dirty="0"/>
              <a:t>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</a:t>
            </a:r>
            <a:r>
              <a:rPr lang="en-US" altLang="en-US" b="1" dirty="0" err="1"/>
              <a:t>Berbasiskan</a:t>
            </a:r>
            <a:r>
              <a:rPr lang="en-US" altLang="en-US" b="1" dirty="0"/>
              <a:t> </a:t>
            </a:r>
            <a:r>
              <a:rPr lang="nn-NO" altLang="en-US" b="1" i="1" dirty="0">
                <a:solidFill>
                  <a:srgbClr val="0000FF"/>
                </a:solidFill>
              </a:rPr>
              <a:t>Salinan Terpilih dari Item Data</a:t>
            </a:r>
            <a:endParaRPr lang="en-US" altLang="en-US" b="1" i="1" dirty="0">
              <a:solidFill>
                <a:srgbClr val="0000FF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351008" cy="4389120"/>
          </a:xfrm>
        </p:spPr>
        <p:txBody>
          <a:bodyPr/>
          <a:lstStyle/>
          <a:p>
            <a:r>
              <a:rPr lang="en-US" altLang="en-US" dirty="0"/>
              <a:t>Salinan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item data </a:t>
            </a:r>
            <a:r>
              <a:rPr lang="en-US" altLang="en-US" dirty="0" err="1"/>
              <a:t>ditunjuk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salinan</a:t>
            </a:r>
            <a:r>
              <a:rPr lang="en-US" altLang="en-US" dirty="0"/>
              <a:t> yang </a:t>
            </a:r>
            <a:r>
              <a:rPr lang="en-US" altLang="en-US" dirty="0" err="1"/>
              <a:t>dibedakan</a:t>
            </a:r>
            <a:r>
              <a:rPr lang="en-US" altLang="en-US" dirty="0"/>
              <a:t> (</a:t>
            </a:r>
            <a:r>
              <a:rPr lang="en-US" altLang="en-US" dirty="0" err="1"/>
              <a:t>terpilih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Kunci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dikaitkan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dengan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salinan</a:t>
            </a:r>
            <a:r>
              <a:rPr lang="en-US" altLang="en-US" dirty="0">
                <a:solidFill>
                  <a:srgbClr val="0000FF"/>
                </a:solidFill>
              </a:rPr>
              <a:t> yang </a:t>
            </a:r>
            <a:r>
              <a:rPr lang="en-US" altLang="en-US" dirty="0" err="1">
                <a:solidFill>
                  <a:srgbClr val="0000FF"/>
                </a:solidFill>
              </a:rPr>
              <a:t>terpilih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tersebut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Teknik situs </a:t>
            </a:r>
            <a:r>
              <a:rPr lang="en-US" altLang="en-US" dirty="0" err="1"/>
              <a:t>utama</a:t>
            </a:r>
            <a:endParaRPr lang="en-US" altLang="en-US" dirty="0"/>
          </a:p>
          <a:p>
            <a:pPr lvl="1"/>
            <a:r>
              <a:rPr lang="fi-FI" altLang="en-US" dirty="0">
                <a:solidFill>
                  <a:srgbClr val="0000FF"/>
                </a:solidFill>
              </a:rPr>
              <a:t>Semua salinan terpilih disimpan di situs yang sama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Situs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situs </a:t>
            </a:r>
            <a:r>
              <a:rPr lang="en-US" altLang="en-US" dirty="0" err="1"/>
              <a:t>cadangan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Informasi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penguncian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dipertahankan</a:t>
            </a:r>
            <a:r>
              <a:rPr lang="en-US" altLang="en-US" dirty="0">
                <a:solidFill>
                  <a:srgbClr val="0000FF"/>
                </a:solidFill>
              </a:rPr>
              <a:t> di </a:t>
            </a:r>
            <a:r>
              <a:rPr lang="en-US" altLang="en-US" dirty="0" err="1">
                <a:solidFill>
                  <a:srgbClr val="0000FF"/>
                </a:solidFill>
              </a:rPr>
              <a:t>kedua</a:t>
            </a:r>
            <a:r>
              <a:rPr lang="en-US" altLang="en-US" dirty="0">
                <a:solidFill>
                  <a:srgbClr val="0000FF"/>
                </a:solidFill>
              </a:rPr>
              <a:t> situs</a:t>
            </a:r>
          </a:p>
          <a:p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penyalinan</a:t>
            </a:r>
            <a:r>
              <a:rPr lang="en-US" altLang="en-US" dirty="0"/>
              <a:t> primer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Mendistribusikan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beban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koordinasi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kunci</a:t>
            </a:r>
            <a:r>
              <a:rPr lang="en-US" altLang="en-US" dirty="0">
                <a:solidFill>
                  <a:srgbClr val="0000FF"/>
                </a:solidFill>
              </a:rPr>
              <a:t> di </a:t>
            </a:r>
            <a:r>
              <a:rPr lang="en-US" altLang="en-US" dirty="0" err="1">
                <a:solidFill>
                  <a:srgbClr val="0000FF"/>
                </a:solidFill>
              </a:rPr>
              <a:t>antara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berbagai</a:t>
            </a:r>
            <a:r>
              <a:rPr lang="en-US" altLang="en-US" dirty="0">
                <a:solidFill>
                  <a:srgbClr val="0000FF"/>
                </a:solidFill>
              </a:rPr>
              <a:t> situs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858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b="1" dirty="0" err="1"/>
              <a:t>Kendali</a:t>
            </a:r>
            <a:r>
              <a:rPr lang="en-US" b="1" dirty="0"/>
              <a:t> </a:t>
            </a:r>
            <a:r>
              <a:rPr lang="en-US" b="1" dirty="0" err="1"/>
              <a:t>Konkurensi</a:t>
            </a:r>
            <a:r>
              <a:rPr lang="en-US" b="1" dirty="0"/>
              <a:t> </a:t>
            </a:r>
            <a:r>
              <a:rPr lang="en-US" b="1" dirty="0" err="1"/>
              <a:t>Terdistribusi</a:t>
            </a:r>
            <a:r>
              <a:rPr lang="en-US" b="1" dirty="0"/>
              <a:t> </a:t>
            </a:r>
            <a:r>
              <a:rPr lang="en-US" b="1" dirty="0" err="1"/>
              <a:t>Berbasiskan</a:t>
            </a:r>
            <a:r>
              <a:rPr lang="en-US" b="1" dirty="0"/>
              <a:t>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(</a:t>
            </a:r>
            <a:r>
              <a:rPr lang="en-US" i="1" dirty="0"/>
              <a:t>voting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Tidak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ada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salinan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dibedakan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Permintaan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kunci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dikirim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semua</a:t>
            </a:r>
            <a:r>
              <a:rPr lang="en-US" dirty="0">
                <a:solidFill>
                  <a:srgbClr val="0000FF"/>
                </a:solidFill>
              </a:rPr>
              <a:t> situs yang </a:t>
            </a:r>
            <a:r>
              <a:rPr lang="en-US" dirty="0" err="1">
                <a:solidFill>
                  <a:srgbClr val="0000FF"/>
                </a:solidFill>
              </a:rPr>
              <a:t>berisi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salinan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salinan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memegang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kunci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sendiri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Jika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transaksi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meminta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kunci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diberikan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kunci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sebagian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besar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salinan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memegang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kunci</a:t>
            </a:r>
            <a:r>
              <a:rPr lang="en-US" dirty="0">
                <a:solidFill>
                  <a:srgbClr val="0000FF"/>
                </a:solidFill>
              </a:rPr>
              <a:t> pada </a:t>
            </a:r>
            <a:r>
              <a:rPr lang="en-US" dirty="0" err="1">
                <a:solidFill>
                  <a:srgbClr val="0000FF"/>
                </a:solidFill>
              </a:rPr>
              <a:t>semua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salinan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Berlaku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batas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waktu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Menghasilkan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lalu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lintas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pesan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lebih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tinggi</a:t>
            </a:r>
            <a:r>
              <a:rPr lang="en-US" dirty="0">
                <a:solidFill>
                  <a:srgbClr val="0000FF"/>
                </a:solidFill>
              </a:rPr>
              <a:t> di </a:t>
            </a:r>
            <a:r>
              <a:rPr lang="en-US" dirty="0" err="1">
                <a:solidFill>
                  <a:srgbClr val="0000FF"/>
                </a:solidFill>
              </a:rPr>
              <a:t>antara</a:t>
            </a:r>
            <a:r>
              <a:rPr lang="en-US" dirty="0">
                <a:solidFill>
                  <a:srgbClr val="0000FF"/>
                </a:solidFill>
              </a:rPr>
              <a:t> situs</a:t>
            </a:r>
          </a:p>
        </p:txBody>
      </p:sp>
    </p:spTree>
    <p:extLst>
      <p:ext uri="{BB962C8B-B14F-4D97-AF65-F5344CB8AC3E}">
        <p14:creationId xmlns:p14="http://schemas.microsoft.com/office/powerpoint/2010/main" val="229503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i="1" dirty="0"/>
              <a:t>Recovery</a:t>
            </a:r>
            <a:r>
              <a:rPr lang="en-US" b="1" dirty="0"/>
              <a:t>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situs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situs lain</a:t>
            </a:r>
          </a:p>
          <a:p>
            <a:r>
              <a:rPr lang="en-US" dirty="0"/>
              <a:t>Commit </a:t>
            </a:r>
            <a:r>
              <a:rPr lang="en-US" dirty="0" err="1"/>
              <a:t>terdistribusi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Ketika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suatu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transaksi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memperbarui</a:t>
            </a:r>
            <a:r>
              <a:rPr lang="en-US" dirty="0">
                <a:solidFill>
                  <a:srgbClr val="0000FF"/>
                </a:solidFill>
              </a:rPr>
              <a:t> data di </a:t>
            </a:r>
            <a:r>
              <a:rPr lang="en-US" dirty="0" err="1">
                <a:solidFill>
                  <a:srgbClr val="0000FF"/>
                </a:solidFill>
              </a:rPr>
              <a:t>beberapa</a:t>
            </a:r>
            <a:r>
              <a:rPr lang="en-US" dirty="0">
                <a:solidFill>
                  <a:srgbClr val="0000FF"/>
                </a:solidFill>
              </a:rPr>
              <a:t> situs, </a:t>
            </a:r>
            <a:r>
              <a:rPr lang="en-US" dirty="0" err="1">
                <a:solidFill>
                  <a:srgbClr val="0000FF"/>
                </a:solidFill>
              </a:rPr>
              <a:t>itu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dapat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dilakukan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sampai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efeknya</a:t>
            </a:r>
            <a:r>
              <a:rPr lang="en-US" dirty="0">
                <a:solidFill>
                  <a:srgbClr val="0000FF"/>
                </a:solidFill>
              </a:rPr>
              <a:t> pada </a:t>
            </a:r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situs </a:t>
            </a:r>
            <a:r>
              <a:rPr lang="en-US" dirty="0" err="1">
                <a:solidFill>
                  <a:srgbClr val="0000FF"/>
                </a:solidFill>
              </a:rPr>
              <a:t>tidak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dapat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hilang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Protokol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commit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digunakan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memastikan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keshahihannya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9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8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b="1" dirty="0" err="1">
                <a:solidFill>
                  <a:srgbClr val="C00000"/>
                </a:solidFill>
              </a:rPr>
              <a:t>Capaian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Pembelajaran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 marL="0" indent="0" algn="just">
              <a:buClr>
                <a:srgbClr val="C00000"/>
              </a:buClr>
              <a:buNone/>
              <a:defRPr/>
            </a:pPr>
            <a:endParaRPr lang="en-US" sz="2000" dirty="0">
              <a:solidFill>
                <a:srgbClr val="7F7F7F"/>
              </a:solidFill>
            </a:endParaRPr>
          </a:p>
          <a:p>
            <a:pPr marL="457200" indent="-457200" algn="just">
              <a:buNone/>
              <a:defRPr/>
            </a:pPr>
            <a:endParaRPr lang="en-US" sz="1800" dirty="0">
              <a:solidFill>
                <a:srgbClr val="7F7F7F"/>
              </a:solidFill>
            </a:endParaRPr>
          </a:p>
          <a:p>
            <a:pPr lvl="1" algn="just" eaLnBrk="1" hangingPunct="1">
              <a:buFontTx/>
              <a:buNone/>
              <a:defRPr/>
            </a:pP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" name="Bevel 2"/>
          <p:cNvSpPr/>
          <p:nvPr/>
        </p:nvSpPr>
        <p:spPr>
          <a:xfrm>
            <a:off x="2925764" y="1489535"/>
            <a:ext cx="6468268" cy="1042988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Kuliah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bertujuan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pemahaman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mendalam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pengalaman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langsung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Down Arrow 3"/>
          <p:cNvSpPr/>
          <p:nvPr/>
        </p:nvSpPr>
        <p:spPr>
          <a:xfrm>
            <a:off x="5969398" y="2667460"/>
            <a:ext cx="381000" cy="6096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L-Shape 19"/>
          <p:cNvSpPr/>
          <p:nvPr/>
        </p:nvSpPr>
        <p:spPr>
          <a:xfrm rot="5400000">
            <a:off x="3220244" y="4293395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3073400" y="4735513"/>
            <a:ext cx="1476374" cy="1166812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Prinsip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menjadi</a:t>
            </a:r>
            <a:r>
              <a:rPr lang="en-US" dirty="0">
                <a:solidFill>
                  <a:srgbClr val="0070C0"/>
                </a:solidFill>
              </a:rPr>
              <a:t> basis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terdistribusi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4152900" y="4186239"/>
            <a:ext cx="252412" cy="250825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L-Shape 22"/>
          <p:cNvSpPr/>
          <p:nvPr/>
        </p:nvSpPr>
        <p:spPr>
          <a:xfrm rot="5400000">
            <a:off x="4850607" y="3890170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4703763" y="4332288"/>
            <a:ext cx="1476374" cy="1166812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it-IT" dirty="0">
                <a:solidFill>
                  <a:srgbClr val="0070C0"/>
                </a:solidFill>
              </a:rPr>
              <a:t>Prinsip untuk optimalisasi sistem terdistribusi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5783263" y="3783014"/>
            <a:ext cx="252413" cy="250825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L-Shape 25"/>
          <p:cNvSpPr/>
          <p:nvPr/>
        </p:nvSpPr>
        <p:spPr>
          <a:xfrm rot="5400000">
            <a:off x="6480969" y="3486945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6334124" y="3927475"/>
            <a:ext cx="1476374" cy="1168400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Model </a:t>
            </a:r>
            <a:r>
              <a:rPr lang="en-US" dirty="0" err="1">
                <a:solidFill>
                  <a:srgbClr val="0070C0"/>
                </a:solidFill>
              </a:rPr>
              <a:t>pemrograman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terdistribusi</a:t>
            </a:r>
            <a:r>
              <a:rPr lang="en-US" dirty="0">
                <a:solidFill>
                  <a:srgbClr val="0070C0"/>
                </a:solidFill>
              </a:rPr>
              <a:t> dan </a:t>
            </a: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analitika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413625" y="3378201"/>
            <a:ext cx="252412" cy="252413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L-Shape 28"/>
          <p:cNvSpPr/>
          <p:nvPr/>
        </p:nvSpPr>
        <p:spPr>
          <a:xfrm rot="5400000">
            <a:off x="8111332" y="3083720"/>
            <a:ext cx="887413" cy="147637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7964488" y="3524250"/>
            <a:ext cx="1785938" cy="1168400"/>
          </a:xfrm>
          <a:custGeom>
            <a:avLst/>
            <a:gdLst>
              <a:gd name="connsiteX0" fmla="*/ 0 w 1331774"/>
              <a:gd name="connsiteY0" fmla="*/ 0 h 1167378"/>
              <a:gd name="connsiteX1" fmla="*/ 1331774 w 1331774"/>
              <a:gd name="connsiteY1" fmla="*/ 0 h 1167378"/>
              <a:gd name="connsiteX2" fmla="*/ 1331774 w 1331774"/>
              <a:gd name="connsiteY2" fmla="*/ 1167378 h 1167378"/>
              <a:gd name="connsiteX3" fmla="*/ 0 w 1331774"/>
              <a:gd name="connsiteY3" fmla="*/ 1167378 h 1167378"/>
              <a:gd name="connsiteX4" fmla="*/ 0 w 1331774"/>
              <a:gd name="connsiteY4" fmla="*/ 0 h 11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774" h="1167378">
                <a:moveTo>
                  <a:pt x="0" y="0"/>
                </a:moveTo>
                <a:lnTo>
                  <a:pt x="1331774" y="0"/>
                </a:lnTo>
                <a:lnTo>
                  <a:pt x="1331774" y="1167378"/>
                </a:lnTo>
                <a:lnTo>
                  <a:pt x="0" y="11673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49530" tIns="49530" rIns="49530" bIns="49530" spcCol="1270"/>
          <a:lstStyle/>
          <a:p>
            <a:pPr defTabSz="577850">
              <a:lnSpc>
                <a:spcPct val="90000"/>
              </a:lnSpc>
              <a:spcAft>
                <a:spcPct val="35000"/>
              </a:spcAft>
              <a:defRPr/>
            </a:pPr>
            <a:r>
              <a:rPr lang="it-IT" dirty="0">
                <a:solidFill>
                  <a:srgbClr val="0070C0"/>
                </a:solidFill>
              </a:rPr>
              <a:t>Bagaimana sistem terdistribusi modern memenuhi tuntutan aplikasi terdistribusi kontemporer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9043988" y="2974976"/>
            <a:ext cx="252413" cy="252413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0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/>
      <p:bldP spid="24" grpId="0"/>
      <p:bldP spid="27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305800" cy="1463040"/>
          </a:xfrm>
        </p:spPr>
        <p:txBody>
          <a:bodyPr>
            <a:normAutofit/>
          </a:bodyPr>
          <a:lstStyle/>
          <a:p>
            <a:r>
              <a:rPr lang="en-US" altLang="en-US" b="1" dirty="0"/>
              <a:t>4. </a:t>
            </a:r>
            <a:r>
              <a:rPr lang="en-US" altLang="en-US" b="1" dirty="0" err="1"/>
              <a:t>Manajemen</a:t>
            </a:r>
            <a:r>
              <a:rPr lang="en-US" altLang="en-US" b="1" dirty="0"/>
              <a:t> </a:t>
            </a:r>
            <a:r>
              <a:rPr lang="en-US" altLang="en-US" b="1" dirty="0" err="1"/>
              <a:t>Transaksi</a:t>
            </a:r>
            <a:r>
              <a:rPr lang="en-US" altLang="en-US" b="1" dirty="0"/>
              <a:t> </a:t>
            </a:r>
            <a:r>
              <a:rPr lang="en-US" altLang="en-US" b="1" dirty="0" err="1"/>
              <a:t>dalam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351008" cy="4389120"/>
          </a:xfrm>
        </p:spPr>
        <p:txBody>
          <a:bodyPr/>
          <a:lstStyle/>
          <a:p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global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Mendukung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transaksi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terdistribusi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fi-FI" altLang="en-US" dirty="0">
                <a:solidFill>
                  <a:srgbClr val="0000FF"/>
                </a:solidFill>
              </a:rPr>
              <a:t>Peran sementara diasumsikan dengan situs tempat transaksi berasal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Mengkoordinasikan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eksekusi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dengan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manajer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transaksi</a:t>
            </a:r>
            <a:r>
              <a:rPr lang="en-US" altLang="en-US" sz="2400" dirty="0">
                <a:solidFill>
                  <a:srgbClr val="C00000"/>
                </a:solidFill>
              </a:rPr>
              <a:t> di </a:t>
            </a:r>
            <a:r>
              <a:rPr lang="en-US" altLang="en-US" sz="2400" dirty="0" err="1">
                <a:solidFill>
                  <a:srgbClr val="C00000"/>
                </a:solidFill>
              </a:rPr>
              <a:t>banyak</a:t>
            </a:r>
            <a:r>
              <a:rPr lang="en-US" altLang="en-US" sz="2400" dirty="0">
                <a:solidFill>
                  <a:srgbClr val="C00000"/>
                </a:solidFill>
              </a:rPr>
              <a:t> situs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Melewatkan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operasi</a:t>
            </a:r>
            <a:r>
              <a:rPr lang="en-US" altLang="en-US" dirty="0">
                <a:solidFill>
                  <a:srgbClr val="0000FF"/>
                </a:solidFill>
              </a:rPr>
              <a:t> database dan </a:t>
            </a:r>
            <a:r>
              <a:rPr lang="en-US" altLang="en-US" dirty="0" err="1">
                <a:solidFill>
                  <a:srgbClr val="0000FF"/>
                </a:solidFill>
              </a:rPr>
              <a:t>informasi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terkait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pengontrol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konkurensi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C00000"/>
                </a:solidFill>
              </a:rPr>
              <a:t>Controller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bertanggung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jawab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atas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perolehan</a:t>
            </a:r>
            <a:r>
              <a:rPr lang="en-US" altLang="en-US" sz="2400" dirty="0">
                <a:solidFill>
                  <a:srgbClr val="C00000"/>
                </a:solidFill>
              </a:rPr>
              <a:t> dan </a:t>
            </a:r>
            <a:r>
              <a:rPr lang="en-US" altLang="en-US" sz="2400" dirty="0" err="1">
                <a:solidFill>
                  <a:srgbClr val="C00000"/>
                </a:solidFill>
              </a:rPr>
              <a:t>pelepasan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kunci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Protokol</a:t>
            </a:r>
            <a:r>
              <a:rPr lang="en-US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Koordinator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memegang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informasi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diperlukan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recovery</a:t>
            </a:r>
          </a:p>
          <a:p>
            <a:pPr lvl="2"/>
            <a:r>
              <a:rPr lang="en-US" sz="2400" dirty="0" err="1">
                <a:solidFill>
                  <a:srgbClr val="C00000"/>
                </a:solidFill>
              </a:rPr>
              <a:t>Sebagai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pelengkap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dari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manajer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recovery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lokal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Membagi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fase</a:t>
            </a:r>
            <a:r>
              <a:rPr lang="en-US" dirty="0">
                <a:solidFill>
                  <a:srgbClr val="0000FF"/>
                </a:solidFill>
              </a:rPr>
              <a:t> commit </a:t>
            </a:r>
            <a:r>
              <a:rPr lang="en-US" dirty="0" err="1">
                <a:solidFill>
                  <a:srgbClr val="0000FF"/>
                </a:solidFill>
              </a:rPr>
              <a:t>kedua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dua</a:t>
            </a:r>
            <a:r>
              <a:rPr lang="en-US" dirty="0">
                <a:solidFill>
                  <a:srgbClr val="0000FF"/>
                </a:solidFill>
              </a:rPr>
              <a:t> sub-</a:t>
            </a:r>
            <a:r>
              <a:rPr lang="en-US" dirty="0" err="1">
                <a:solidFill>
                  <a:srgbClr val="0000FF"/>
                </a:solidFill>
              </a:rPr>
              <a:t>fase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Sub-</a:t>
            </a:r>
            <a:r>
              <a:rPr lang="en-US" sz="2400" dirty="0" err="1">
                <a:solidFill>
                  <a:srgbClr val="C00000"/>
                </a:solidFill>
              </a:rPr>
              <a:t>fase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prepare-to-commit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mengkomunikasikan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hasil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dari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fase</a:t>
            </a:r>
            <a:r>
              <a:rPr lang="en-US" sz="2400" dirty="0">
                <a:solidFill>
                  <a:srgbClr val="C00000"/>
                </a:solidFill>
              </a:rPr>
              <a:t> vote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Sub-</a:t>
            </a:r>
            <a:r>
              <a:rPr lang="en-US" sz="2400" dirty="0" err="1">
                <a:solidFill>
                  <a:srgbClr val="C00000"/>
                </a:solidFill>
              </a:rPr>
              <a:t>fase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commit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sama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sebagaimana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teman</a:t>
            </a:r>
            <a:r>
              <a:rPr lang="en-US" sz="2400" dirty="0">
                <a:solidFill>
                  <a:srgbClr val="C00000"/>
                </a:solidFill>
              </a:rPr>
              <a:t> commit </a:t>
            </a:r>
            <a:r>
              <a:rPr lang="en-US" sz="2400" dirty="0" err="1">
                <a:solidFill>
                  <a:srgbClr val="C00000"/>
                </a:solidFill>
              </a:rPr>
              <a:t>dua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fase</a:t>
            </a:r>
            <a:r>
              <a:rPr lang="en-US" sz="2400" dirty="0">
                <a:solidFill>
                  <a:srgbClr val="C00000"/>
                </a:solidFill>
              </a:rPr>
              <a:t> (</a:t>
            </a:r>
            <a:r>
              <a:rPr lang="en-US" sz="2400" i="1" dirty="0">
                <a:solidFill>
                  <a:srgbClr val="C00000"/>
                </a:solidFill>
              </a:rPr>
              <a:t>two-phase commit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842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458200" cy="1463040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/>
              <a:t>5. </a:t>
            </a:r>
            <a:r>
              <a:rPr lang="en-US" altLang="en-US" sz="4800" b="1" dirty="0" err="1"/>
              <a:t>Pemrosesan</a:t>
            </a:r>
            <a:r>
              <a:rPr lang="en-US" altLang="en-US" sz="4800" b="1" dirty="0"/>
              <a:t> &amp; </a:t>
            </a:r>
            <a:r>
              <a:rPr lang="en-US" altLang="en-US" sz="4800" b="1" dirty="0" err="1"/>
              <a:t>Optimisasi</a:t>
            </a:r>
            <a:r>
              <a:rPr lang="en-US" altLang="en-US" sz="4800" b="1" dirty="0"/>
              <a:t> Query </a:t>
            </a:r>
            <a:r>
              <a:rPr lang="en-US" altLang="en-US" sz="4800" b="1" dirty="0" err="1"/>
              <a:t>dalam</a:t>
            </a:r>
            <a:r>
              <a:rPr lang="en-US" altLang="en-US" sz="4800" b="1" dirty="0"/>
              <a:t> Database </a:t>
            </a:r>
            <a:r>
              <a:rPr lang="en-US" altLang="en-US" sz="4800" b="1" dirty="0" err="1"/>
              <a:t>Terdistribusi</a:t>
            </a:r>
            <a:endParaRPr lang="en-US" altLang="en-US" sz="4800" b="1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351008" cy="4465320"/>
          </a:xfrm>
        </p:spPr>
        <p:txBody>
          <a:bodyPr/>
          <a:lstStyle/>
          <a:p>
            <a:r>
              <a:rPr lang="en-US" altLang="en-US" dirty="0" err="1"/>
              <a:t>Tahapan</a:t>
            </a:r>
            <a:r>
              <a:rPr lang="en-US" altLang="en-US" dirty="0"/>
              <a:t> </a:t>
            </a:r>
            <a:r>
              <a:rPr lang="en-US" altLang="en-US" dirty="0" err="1"/>
              <a:t>permintaan</a:t>
            </a:r>
            <a:r>
              <a:rPr lang="en-US" altLang="en-US" dirty="0"/>
              <a:t> (query) basis data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Pemetaan</a:t>
            </a:r>
            <a:r>
              <a:rPr lang="en-US" altLang="en-US" dirty="0">
                <a:solidFill>
                  <a:srgbClr val="0000FF"/>
                </a:solidFill>
              </a:rPr>
              <a:t> Query</a:t>
            </a: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Mengacu</a:t>
            </a:r>
            <a:r>
              <a:rPr lang="en-US" altLang="en-US" sz="2400" dirty="0">
                <a:solidFill>
                  <a:srgbClr val="C00000"/>
                </a:solidFill>
              </a:rPr>
              <a:t> pada </a:t>
            </a:r>
            <a:r>
              <a:rPr lang="en-US" altLang="en-US" sz="2400" dirty="0" err="1">
                <a:solidFill>
                  <a:srgbClr val="C00000"/>
                </a:solidFill>
              </a:rPr>
              <a:t>skema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konseptual</a:t>
            </a:r>
            <a:r>
              <a:rPr lang="en-US" altLang="en-US" sz="2400" dirty="0">
                <a:solidFill>
                  <a:srgbClr val="C00000"/>
                </a:solidFill>
              </a:rPr>
              <a:t> global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Lokalisasi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Memetakan</a:t>
            </a:r>
            <a:r>
              <a:rPr lang="en-US" altLang="en-US" sz="2400" dirty="0">
                <a:solidFill>
                  <a:srgbClr val="C00000"/>
                </a:solidFill>
              </a:rPr>
              <a:t> Query yang </a:t>
            </a:r>
            <a:r>
              <a:rPr lang="en-US" altLang="en-US" sz="2400" dirty="0" err="1">
                <a:solidFill>
                  <a:srgbClr val="C00000"/>
                </a:solidFill>
              </a:rPr>
              <a:t>didistribusikan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untuk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memisahkan</a:t>
            </a:r>
            <a:r>
              <a:rPr lang="en-US" altLang="en-US" sz="2400" dirty="0">
                <a:solidFill>
                  <a:srgbClr val="C00000"/>
                </a:solidFill>
              </a:rPr>
              <a:t> Query pada </a:t>
            </a:r>
            <a:r>
              <a:rPr lang="en-US" altLang="en-US" sz="2400" dirty="0" err="1">
                <a:solidFill>
                  <a:srgbClr val="C00000"/>
                </a:solidFill>
              </a:rPr>
              <a:t>setiap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fragmen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Optimisasi</a:t>
            </a:r>
            <a:r>
              <a:rPr lang="en-US" altLang="en-US" dirty="0">
                <a:solidFill>
                  <a:srgbClr val="0000FF"/>
                </a:solidFill>
              </a:rPr>
              <a:t> Query Global</a:t>
            </a:r>
          </a:p>
          <a:p>
            <a:pPr lvl="2"/>
            <a:r>
              <a:rPr lang="sv-SE" altLang="en-US" sz="2400" dirty="0">
                <a:solidFill>
                  <a:srgbClr val="C00000"/>
                </a:solidFill>
              </a:rPr>
              <a:t>Strategi dipilih dari daftar kandidat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Optimalisasi</a:t>
            </a:r>
            <a:r>
              <a:rPr lang="en-US" altLang="en-US" dirty="0">
                <a:solidFill>
                  <a:srgbClr val="0000FF"/>
                </a:solidFill>
              </a:rPr>
              <a:t> Query </a:t>
            </a:r>
            <a:r>
              <a:rPr lang="en-US" altLang="en-US" dirty="0" err="1">
                <a:solidFill>
                  <a:srgbClr val="0000FF"/>
                </a:solidFill>
              </a:rPr>
              <a:t>lokal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fi-FI" altLang="en-US" sz="2400" dirty="0">
                <a:solidFill>
                  <a:srgbClr val="C00000"/>
                </a:solidFill>
              </a:rPr>
              <a:t>Umum untuk semua situs di DDB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458200" cy="1463040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Pemrosesan</a:t>
            </a:r>
            <a:r>
              <a:rPr lang="en-US" altLang="en-US" b="1" dirty="0"/>
              <a:t> &amp; </a:t>
            </a:r>
            <a:r>
              <a:rPr lang="en-US" altLang="en-US" b="1" dirty="0" err="1"/>
              <a:t>Optimisasi</a:t>
            </a:r>
            <a:r>
              <a:rPr lang="en-US" altLang="en-US" b="1" dirty="0"/>
              <a:t> Query </a:t>
            </a:r>
            <a:r>
              <a:rPr lang="en-US" altLang="en-US" b="1" dirty="0" err="1"/>
              <a:t>dalam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Biaya</a:t>
            </a:r>
            <a:r>
              <a:rPr lang="en-US" altLang="en-US" dirty="0"/>
              <a:t> transfer data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Query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pPr lvl="1"/>
            <a:r>
              <a:rPr lang="es-ES" altLang="en-US" dirty="0" err="1">
                <a:solidFill>
                  <a:srgbClr val="0000FF"/>
                </a:solidFill>
              </a:rPr>
              <a:t>Biaya</a:t>
            </a:r>
            <a:r>
              <a:rPr lang="es-ES" altLang="en-US" dirty="0">
                <a:solidFill>
                  <a:srgbClr val="0000FF"/>
                </a:solidFill>
              </a:rPr>
              <a:t> transfer file </a:t>
            </a:r>
            <a:r>
              <a:rPr lang="es-ES" altLang="en-US" dirty="0" err="1">
                <a:solidFill>
                  <a:srgbClr val="0000FF"/>
                </a:solidFill>
              </a:rPr>
              <a:t>hasil</a:t>
            </a:r>
            <a:r>
              <a:rPr lang="es-ES" altLang="en-US" dirty="0">
                <a:solidFill>
                  <a:srgbClr val="0000FF"/>
                </a:solidFill>
              </a:rPr>
              <a:t> antara dan </a:t>
            </a:r>
            <a:r>
              <a:rPr lang="es-ES" altLang="en-US" dirty="0" err="1">
                <a:solidFill>
                  <a:srgbClr val="0000FF"/>
                </a:solidFill>
              </a:rPr>
              <a:t>akhir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pt-BR" altLang="en-US" dirty="0"/>
              <a:t>Kriteria optimasi: mengurangi jumlah transfer 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96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458200" cy="1463040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Pemrosesan</a:t>
            </a:r>
            <a:r>
              <a:rPr lang="en-US" altLang="en-US" b="1" dirty="0"/>
              <a:t> &amp; </a:t>
            </a:r>
            <a:r>
              <a:rPr lang="en-US" altLang="en-US" b="1" dirty="0" err="1"/>
              <a:t>Optimisasi</a:t>
            </a:r>
            <a:r>
              <a:rPr lang="en-US" altLang="en-US" b="1" dirty="0"/>
              <a:t> Query </a:t>
            </a:r>
            <a:r>
              <a:rPr lang="en-US" altLang="en-US" b="1" dirty="0" err="1"/>
              <a:t>dalam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r>
              <a:rPr lang="en-US" altLang="en-US" dirty="0" err="1"/>
              <a:t>Pemrosesan</a:t>
            </a:r>
            <a:r>
              <a:rPr lang="en-US" altLang="en-US" dirty="0"/>
              <a:t> query </a:t>
            </a:r>
            <a:r>
              <a:rPr lang="en-US" altLang="en-US" dirty="0" err="1"/>
              <a:t>terdistribusi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semijoin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Mengurangi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jumlah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tupel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dalam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suatu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relasi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sebelum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mentransfernya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ke</a:t>
            </a:r>
            <a:r>
              <a:rPr lang="en-US" altLang="en-US" dirty="0">
                <a:solidFill>
                  <a:srgbClr val="0000FF"/>
                </a:solidFill>
              </a:rPr>
              <a:t> situs lain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Kirim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kolom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gabungan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satu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relasi</a:t>
            </a:r>
            <a:r>
              <a:rPr lang="en-US" altLang="en-US" dirty="0">
                <a:solidFill>
                  <a:srgbClr val="0000FF"/>
                </a:solidFill>
              </a:rPr>
              <a:t> R </a:t>
            </a:r>
            <a:r>
              <a:rPr lang="en-US" altLang="en-US" dirty="0" err="1">
                <a:solidFill>
                  <a:srgbClr val="0000FF"/>
                </a:solidFill>
              </a:rPr>
              <a:t>ke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satu</a:t>
            </a:r>
            <a:r>
              <a:rPr lang="en-US" altLang="en-US" dirty="0">
                <a:solidFill>
                  <a:srgbClr val="0000FF"/>
                </a:solidFill>
              </a:rPr>
              <a:t> situs </a:t>
            </a:r>
            <a:r>
              <a:rPr lang="en-US" altLang="en-US" dirty="0" err="1">
                <a:solidFill>
                  <a:srgbClr val="0000FF"/>
                </a:solidFill>
              </a:rPr>
              <a:t>tempat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relasi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lainnya</a:t>
            </a:r>
            <a:r>
              <a:rPr lang="en-US" altLang="en-US" dirty="0">
                <a:solidFill>
                  <a:srgbClr val="0000FF"/>
                </a:solidFill>
              </a:rPr>
              <a:t> S </a:t>
            </a:r>
            <a:r>
              <a:rPr lang="en-US" altLang="en-US" dirty="0" err="1">
                <a:solidFill>
                  <a:srgbClr val="0000FF"/>
                </a:solidFill>
              </a:rPr>
              <a:t>berada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Atribut</a:t>
            </a:r>
            <a:r>
              <a:rPr lang="en-US" altLang="en-US" dirty="0">
                <a:solidFill>
                  <a:srgbClr val="0000FF"/>
                </a:solidFill>
              </a:rPr>
              <a:t> join dan </a:t>
            </a:r>
            <a:r>
              <a:rPr lang="en-US" altLang="en-US" dirty="0" err="1">
                <a:solidFill>
                  <a:srgbClr val="0000FF"/>
                </a:solidFill>
              </a:rPr>
              <a:t>atribut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hasil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dikirim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kembali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ke</a:t>
            </a:r>
            <a:r>
              <a:rPr lang="en-US" altLang="en-US" dirty="0">
                <a:solidFill>
                  <a:srgbClr val="0000FF"/>
                </a:solidFill>
              </a:rPr>
              <a:t> situs </a:t>
            </a:r>
            <a:r>
              <a:rPr lang="en-US" altLang="en-US" dirty="0" err="1">
                <a:solidFill>
                  <a:srgbClr val="0000FF"/>
                </a:solidFill>
              </a:rPr>
              <a:t>asli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Solusi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efisien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untuk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meminimalkan</a:t>
            </a:r>
            <a:r>
              <a:rPr lang="en-US" altLang="en-US" dirty="0">
                <a:solidFill>
                  <a:srgbClr val="0000FF"/>
                </a:solidFill>
              </a:rPr>
              <a:t> transfer data</a:t>
            </a:r>
          </a:p>
        </p:txBody>
      </p:sp>
    </p:spTree>
    <p:extLst>
      <p:ext uri="{BB962C8B-B14F-4D97-AF65-F5344CB8AC3E}">
        <p14:creationId xmlns:p14="http://schemas.microsoft.com/office/powerpoint/2010/main" val="2382045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458200" cy="1463040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Pemrosesan</a:t>
            </a:r>
            <a:r>
              <a:rPr lang="en-US" altLang="en-US" b="1" dirty="0"/>
              <a:t> &amp; </a:t>
            </a:r>
            <a:r>
              <a:rPr lang="en-US" altLang="en-US" b="1" dirty="0" err="1"/>
              <a:t>Optimisasi</a:t>
            </a:r>
            <a:r>
              <a:rPr lang="en-US" altLang="en-US" b="1" dirty="0"/>
              <a:t> Query </a:t>
            </a:r>
            <a:r>
              <a:rPr lang="en-US" altLang="en-US" b="1" dirty="0" err="1"/>
              <a:t>dalam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Dekomposisi</a:t>
            </a:r>
            <a:r>
              <a:rPr lang="en-US" altLang="en-US" dirty="0"/>
              <a:t> Query dan update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Pengguna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dapat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menentukan</a:t>
            </a:r>
            <a:r>
              <a:rPr lang="en-US" altLang="en-US" dirty="0">
                <a:solidFill>
                  <a:srgbClr val="0000FF"/>
                </a:solidFill>
              </a:rPr>
              <a:t> Query </a:t>
            </a:r>
            <a:r>
              <a:rPr lang="en-US" altLang="en-US" dirty="0" err="1">
                <a:solidFill>
                  <a:srgbClr val="0000FF"/>
                </a:solidFill>
              </a:rPr>
              <a:t>seolah-olah</a:t>
            </a:r>
            <a:r>
              <a:rPr lang="en-US" altLang="en-US" dirty="0">
                <a:solidFill>
                  <a:srgbClr val="0000FF"/>
                </a:solidFill>
              </a:rPr>
              <a:t> DBMS </a:t>
            </a:r>
            <a:r>
              <a:rPr lang="en-US" altLang="en-US" dirty="0" err="1">
                <a:solidFill>
                  <a:srgbClr val="0000FF"/>
                </a:solidFill>
              </a:rPr>
              <a:t>terpusat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Jika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distribusi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fragmentasi</a:t>
            </a:r>
            <a:r>
              <a:rPr lang="en-US" altLang="en-US" sz="2400" dirty="0">
                <a:solidFill>
                  <a:srgbClr val="C00000"/>
                </a:solidFill>
              </a:rPr>
              <a:t>, dan </a:t>
            </a:r>
            <a:r>
              <a:rPr lang="en-US" altLang="en-US" sz="2400" dirty="0" err="1">
                <a:solidFill>
                  <a:srgbClr val="C00000"/>
                </a:solidFill>
              </a:rPr>
              <a:t>transparansi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replikasi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penuh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didukung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Modul </a:t>
            </a:r>
            <a:r>
              <a:rPr lang="en-US" dirty="0" err="1">
                <a:solidFill>
                  <a:srgbClr val="0000FF"/>
                </a:solidFill>
              </a:rPr>
              <a:t>dekomposisi</a:t>
            </a:r>
            <a:r>
              <a:rPr lang="en-US" dirty="0">
                <a:solidFill>
                  <a:srgbClr val="0000FF"/>
                </a:solidFill>
              </a:rPr>
              <a:t> Query</a:t>
            </a:r>
          </a:p>
          <a:p>
            <a:pPr lvl="2"/>
            <a:r>
              <a:rPr lang="en-US" sz="2400" dirty="0" err="1">
                <a:solidFill>
                  <a:srgbClr val="C00000"/>
                </a:solidFill>
              </a:rPr>
              <a:t>Memecah</a:t>
            </a:r>
            <a:r>
              <a:rPr lang="en-US" sz="2400" dirty="0">
                <a:solidFill>
                  <a:srgbClr val="C00000"/>
                </a:solidFill>
              </a:rPr>
              <a:t> Query </a:t>
            </a:r>
            <a:r>
              <a:rPr lang="en-US" sz="2400" dirty="0" err="1">
                <a:solidFill>
                  <a:srgbClr val="C00000"/>
                </a:solidFill>
              </a:rPr>
              <a:t>menjadi</a:t>
            </a:r>
            <a:r>
              <a:rPr lang="en-US" sz="2400" dirty="0">
                <a:solidFill>
                  <a:srgbClr val="C00000"/>
                </a:solidFill>
              </a:rPr>
              <a:t> sub-Query yang </a:t>
            </a:r>
            <a:r>
              <a:rPr lang="en-US" sz="2400" dirty="0" err="1">
                <a:solidFill>
                  <a:srgbClr val="C00000"/>
                </a:solidFill>
              </a:rPr>
              <a:t>dapat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dieksekusi</a:t>
            </a:r>
            <a:r>
              <a:rPr lang="en-US" sz="2400" dirty="0">
                <a:solidFill>
                  <a:srgbClr val="C00000"/>
                </a:solidFill>
              </a:rPr>
              <a:t> di </a:t>
            </a:r>
            <a:r>
              <a:rPr lang="en-US" sz="2400" dirty="0" err="1">
                <a:solidFill>
                  <a:srgbClr val="C00000"/>
                </a:solidFill>
              </a:rPr>
              <a:t>masing-masing</a:t>
            </a:r>
            <a:r>
              <a:rPr lang="en-US" sz="2400" dirty="0">
                <a:solidFill>
                  <a:srgbClr val="C00000"/>
                </a:solidFill>
              </a:rPr>
              <a:t> situs</a:t>
            </a:r>
          </a:p>
          <a:p>
            <a:pPr lvl="2"/>
            <a:r>
              <a:rPr lang="en-US" sz="2400" dirty="0" err="1">
                <a:solidFill>
                  <a:srgbClr val="C00000"/>
                </a:solidFill>
              </a:rPr>
              <a:t>Strategi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untuk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menggabungkan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hasil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harus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dibangun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Katalog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menyimpan</a:t>
            </a:r>
            <a:r>
              <a:rPr lang="en-US" altLang="en-US" dirty="0">
                <a:solidFill>
                  <a:srgbClr val="0000FF"/>
                </a:solidFill>
              </a:rPr>
              <a:t> daftar </a:t>
            </a:r>
            <a:r>
              <a:rPr lang="en-US" altLang="en-US" dirty="0" err="1">
                <a:solidFill>
                  <a:srgbClr val="0000FF"/>
                </a:solidFill>
              </a:rPr>
              <a:t>atribut</a:t>
            </a:r>
            <a:r>
              <a:rPr lang="en-US" altLang="en-US" dirty="0">
                <a:solidFill>
                  <a:srgbClr val="0000FF"/>
                </a:solidFill>
              </a:rPr>
              <a:t> dan / </a:t>
            </a:r>
            <a:r>
              <a:rPr lang="en-US" altLang="en-US" dirty="0" err="1">
                <a:solidFill>
                  <a:srgbClr val="0000FF"/>
                </a:solidFill>
              </a:rPr>
              <a:t>atau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penjaga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kondisi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6. </a:t>
            </a:r>
            <a:r>
              <a:rPr lang="en-US" altLang="en-US" b="1" dirty="0" err="1"/>
              <a:t>Tipe</a:t>
            </a:r>
            <a:r>
              <a:rPr lang="en-US" altLang="en-US" b="1" dirty="0"/>
              <a:t> </a:t>
            </a:r>
            <a:r>
              <a:rPr lang="en-US" altLang="en-US" b="1" dirty="0" err="1"/>
              <a:t>Sistem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Faktor-faktor</a:t>
            </a:r>
            <a:r>
              <a:rPr lang="en-US" dirty="0"/>
              <a:t> yang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DDBMS</a:t>
            </a:r>
          </a:p>
          <a:p>
            <a:pPr lvl="1"/>
            <a:r>
              <a:rPr lang="sv-SE" altLang="en-US" dirty="0">
                <a:solidFill>
                  <a:srgbClr val="0000FF"/>
                </a:solidFill>
              </a:rPr>
              <a:t>Tingkat homogenitas perangkat lunak DDBMS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sz="2400" dirty="0" err="1">
                <a:solidFill>
                  <a:srgbClr val="C00000"/>
                </a:solidFill>
              </a:rPr>
              <a:t>Homogen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 err="1">
                <a:solidFill>
                  <a:srgbClr val="C00000"/>
                </a:solidFill>
              </a:rPr>
              <a:t>Heterogen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Derajat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otonomi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lokal</a:t>
            </a:r>
            <a:endParaRPr lang="en-US" altLang="en-US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Tidak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ada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otonomi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lokal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C00000"/>
                </a:solidFill>
              </a:rPr>
              <a:t>Sistem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multidatabase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memiliki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otonomi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lokal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penuh</a:t>
            </a:r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Federasi</a:t>
            </a:r>
            <a:r>
              <a:rPr lang="en-US" dirty="0"/>
              <a:t> (FDBS)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View </a:t>
            </a:r>
            <a:r>
              <a:rPr lang="en-US" dirty="0" err="1">
                <a:solidFill>
                  <a:srgbClr val="0000FF"/>
                </a:solidFill>
              </a:rPr>
              <a:t>atau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skema</a:t>
            </a:r>
            <a:r>
              <a:rPr lang="en-US" dirty="0">
                <a:solidFill>
                  <a:srgbClr val="0000FF"/>
                </a:solidFill>
              </a:rPr>
              <a:t> global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federasi</a:t>
            </a:r>
            <a:r>
              <a:rPr lang="en-US" dirty="0">
                <a:solidFill>
                  <a:srgbClr val="0000FF"/>
                </a:solidFill>
              </a:rPr>
              <a:t> database </a:t>
            </a:r>
            <a:r>
              <a:rPr lang="en-US" dirty="0" err="1">
                <a:solidFill>
                  <a:srgbClr val="0000FF"/>
                </a:solidFill>
              </a:rPr>
              <a:t>dibagi-pakai</a:t>
            </a:r>
            <a:r>
              <a:rPr lang="en-US" dirty="0">
                <a:solidFill>
                  <a:srgbClr val="0000FF"/>
                </a:solidFill>
              </a:rPr>
              <a:t> oleh </a:t>
            </a:r>
            <a:r>
              <a:rPr lang="en-US" dirty="0" err="1">
                <a:solidFill>
                  <a:srgbClr val="0000FF"/>
                </a:solidFill>
              </a:rPr>
              <a:t>aplikasi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077200" cy="1447800"/>
          </a:xfrm>
        </p:spPr>
        <p:txBody>
          <a:bodyPr>
            <a:normAutofit/>
          </a:bodyPr>
          <a:lstStyle/>
          <a:p>
            <a:r>
              <a:rPr lang="en-US" b="1" dirty="0" err="1"/>
              <a:t>Klasifikasi</a:t>
            </a:r>
            <a:r>
              <a:rPr lang="en-US" b="1" dirty="0"/>
              <a:t> Database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89603"/>
            <a:ext cx="6924674" cy="4801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6125831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Klasifikasi</a:t>
            </a:r>
            <a:r>
              <a:rPr lang="en-US" sz="1600" b="1" dirty="0"/>
              <a:t> Database </a:t>
            </a:r>
            <a:r>
              <a:rPr lang="en-US" sz="1600" b="1" dirty="0" err="1"/>
              <a:t>Terdistribusi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324EB-B670-4535-824F-6A0460B012F2}"/>
              </a:ext>
            </a:extLst>
          </p:cNvPr>
          <p:cNvSpPr txBox="1"/>
          <p:nvPr/>
        </p:nvSpPr>
        <p:spPr>
          <a:xfrm>
            <a:off x="6629400" y="4207232"/>
            <a:ext cx="5029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ID" dirty="0" err="1">
                <a:solidFill>
                  <a:srgbClr val="0000FF"/>
                </a:solidFill>
              </a:rPr>
              <a:t>Sistem</a:t>
            </a:r>
            <a:r>
              <a:rPr lang="en-ID" dirty="0">
                <a:solidFill>
                  <a:srgbClr val="0000FF"/>
                </a:solidFill>
              </a:rPr>
              <a:t> Database </a:t>
            </a:r>
            <a:r>
              <a:rPr lang="en-ID" dirty="0" err="1">
                <a:solidFill>
                  <a:srgbClr val="0000FF"/>
                </a:solidFill>
              </a:rPr>
              <a:t>terpusat</a:t>
            </a:r>
            <a:r>
              <a:rPr lang="en-ID" dirty="0">
                <a:solidFill>
                  <a:srgbClr val="0000FF"/>
                </a:solidFill>
              </a:rPr>
              <a:t> </a:t>
            </a:r>
            <a:r>
              <a:rPr lang="en-ID" dirty="0" err="1">
                <a:solidFill>
                  <a:srgbClr val="0000FF"/>
                </a:solidFill>
              </a:rPr>
              <a:t>tradisional</a:t>
            </a:r>
            <a:endParaRPr lang="en-ID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D" dirty="0" err="1">
                <a:solidFill>
                  <a:srgbClr val="0000FF"/>
                </a:solidFill>
              </a:rPr>
              <a:t>Sistem</a:t>
            </a:r>
            <a:r>
              <a:rPr lang="en-ID" dirty="0">
                <a:solidFill>
                  <a:srgbClr val="0000FF"/>
                </a:solidFill>
              </a:rPr>
              <a:t> Database </a:t>
            </a:r>
            <a:r>
              <a:rPr lang="en-ID" dirty="0" err="1">
                <a:solidFill>
                  <a:srgbClr val="0000FF"/>
                </a:solidFill>
              </a:rPr>
              <a:t>Terdistribusi</a:t>
            </a:r>
            <a:r>
              <a:rPr lang="en-ID" dirty="0">
                <a:solidFill>
                  <a:srgbClr val="0000FF"/>
                </a:solidFill>
              </a:rPr>
              <a:t> </a:t>
            </a:r>
            <a:r>
              <a:rPr lang="en-ID" dirty="0" err="1">
                <a:solidFill>
                  <a:srgbClr val="0000FF"/>
                </a:solidFill>
              </a:rPr>
              <a:t>Murni</a:t>
            </a:r>
            <a:endParaRPr lang="en-ID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D" dirty="0" err="1">
                <a:solidFill>
                  <a:srgbClr val="0000FF"/>
                </a:solidFill>
              </a:rPr>
              <a:t>Sistem</a:t>
            </a:r>
            <a:r>
              <a:rPr lang="en-ID" dirty="0">
                <a:solidFill>
                  <a:srgbClr val="0000FF"/>
                </a:solidFill>
              </a:rPr>
              <a:t> Database </a:t>
            </a:r>
            <a:r>
              <a:rPr lang="en-ID" dirty="0" err="1">
                <a:solidFill>
                  <a:srgbClr val="0000FF"/>
                </a:solidFill>
              </a:rPr>
              <a:t>Tersatukan</a:t>
            </a:r>
            <a:endParaRPr lang="en-ID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D" dirty="0">
                <a:solidFill>
                  <a:srgbClr val="0000FF"/>
                </a:solidFill>
              </a:rPr>
              <a:t>Banyak Database </a:t>
            </a:r>
            <a:r>
              <a:rPr lang="en-ID" dirty="0" err="1">
                <a:solidFill>
                  <a:srgbClr val="0000FF"/>
                </a:solidFill>
              </a:rPr>
              <a:t>atau</a:t>
            </a:r>
            <a:r>
              <a:rPr lang="en-ID" dirty="0">
                <a:solidFill>
                  <a:srgbClr val="0000FF"/>
                </a:solidFill>
              </a:rPr>
              <a:t> </a:t>
            </a:r>
            <a:r>
              <a:rPr lang="en-ID" dirty="0" err="1">
                <a:solidFill>
                  <a:srgbClr val="0000FF"/>
                </a:solidFill>
              </a:rPr>
              <a:t>Sistem</a:t>
            </a:r>
            <a:r>
              <a:rPr lang="en-ID" dirty="0">
                <a:solidFill>
                  <a:srgbClr val="0000FF"/>
                </a:solidFill>
              </a:rPr>
              <a:t> Database Peer-to-Peer</a:t>
            </a:r>
          </a:p>
        </p:txBody>
      </p:sp>
    </p:spTree>
    <p:extLst>
      <p:ext uri="{BB962C8B-B14F-4D97-AF65-F5344CB8AC3E}">
        <p14:creationId xmlns:p14="http://schemas.microsoft.com/office/powerpoint/2010/main" val="3060288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51008" cy="1600200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Tipe</a:t>
            </a:r>
            <a:r>
              <a:rPr lang="en-US" altLang="en-US" b="1" dirty="0"/>
              <a:t> </a:t>
            </a:r>
            <a:r>
              <a:rPr lang="en-US" altLang="en-US" b="1" dirty="0" err="1"/>
              <a:t>Sistem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 </a:t>
            </a:r>
            <a:r>
              <a:rPr lang="en-US" dirty="0" err="1"/>
              <a:t>Federasi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Perbedaan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dalam</a:t>
            </a:r>
            <a:r>
              <a:rPr lang="en-US" dirty="0">
                <a:solidFill>
                  <a:srgbClr val="0000FF"/>
                </a:solidFill>
              </a:rPr>
              <a:t> model data</a:t>
            </a:r>
          </a:p>
          <a:p>
            <a:pPr lvl="1"/>
            <a:r>
              <a:rPr lang="nl-NL" altLang="en-US" dirty="0">
                <a:solidFill>
                  <a:srgbClr val="0000FF"/>
                </a:solidFill>
              </a:rPr>
              <a:t>Perbedaan kendala</a:t>
            </a:r>
          </a:p>
          <a:p>
            <a:pPr lvl="1"/>
            <a:r>
              <a:rPr lang="nl-NL" altLang="en-US" dirty="0">
                <a:solidFill>
                  <a:srgbClr val="0000FF"/>
                </a:solidFill>
              </a:rPr>
              <a:t>Perbedaan dalam bahasa query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Heterogenitas</a:t>
            </a:r>
            <a:r>
              <a:rPr lang="en-US" altLang="en-US" dirty="0"/>
              <a:t> </a:t>
            </a:r>
            <a:r>
              <a:rPr lang="en-US" altLang="en-US" dirty="0" err="1"/>
              <a:t>semantik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Perbedaan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makna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interpretasi</a:t>
            </a:r>
            <a:r>
              <a:rPr lang="en-US" dirty="0">
                <a:solidFill>
                  <a:srgbClr val="0000FF"/>
                </a:solidFill>
              </a:rPr>
              <a:t>, dan </a:t>
            </a:r>
            <a:r>
              <a:rPr lang="en-US" dirty="0" err="1">
                <a:solidFill>
                  <a:srgbClr val="0000FF"/>
                </a:solidFill>
              </a:rPr>
              <a:t>tujuan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penggunaan</a:t>
            </a:r>
            <a:r>
              <a:rPr lang="en-US" dirty="0">
                <a:solidFill>
                  <a:srgbClr val="0000FF"/>
                </a:solidFill>
              </a:rPr>
              <a:t> data yang </a:t>
            </a:r>
            <a:r>
              <a:rPr lang="en-US" dirty="0" err="1">
                <a:solidFill>
                  <a:srgbClr val="0000FF"/>
                </a:solidFill>
              </a:rPr>
              <a:t>sama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atau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terkait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23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002792" y="0"/>
            <a:ext cx="10186416" cy="1600200"/>
          </a:xfrm>
        </p:spPr>
        <p:txBody>
          <a:bodyPr/>
          <a:lstStyle/>
          <a:p>
            <a:r>
              <a:rPr lang="en-US" altLang="en-US" b="1" dirty="0" err="1"/>
              <a:t>Tipe</a:t>
            </a:r>
            <a:r>
              <a:rPr lang="en-US" altLang="en-US" b="1" dirty="0"/>
              <a:t> </a:t>
            </a:r>
            <a:r>
              <a:rPr lang="en-US" altLang="en-US" b="1" dirty="0" err="1"/>
              <a:t>Sistem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Otonomi</a:t>
            </a:r>
            <a:r>
              <a:rPr lang="en-US" altLang="en-US" dirty="0"/>
              <a:t> </a:t>
            </a:r>
            <a:r>
              <a:rPr lang="en-US" altLang="en-US" dirty="0" err="1"/>
              <a:t>desain</a:t>
            </a:r>
            <a:r>
              <a:rPr lang="en-US" altLang="en-US" dirty="0"/>
              <a:t> </a:t>
            </a:r>
            <a:r>
              <a:rPr lang="en-US" altLang="en-US" dirty="0" err="1"/>
              <a:t>memungkinkan</a:t>
            </a:r>
            <a:r>
              <a:rPr lang="en-US" altLang="en-US" dirty="0"/>
              <a:t> </a:t>
            </a:r>
            <a:r>
              <a:rPr lang="en-US" altLang="en-US" dirty="0" err="1"/>
              <a:t>definisi</a:t>
            </a:r>
            <a:r>
              <a:rPr lang="en-US" altLang="en-US" dirty="0"/>
              <a:t> parameter </a:t>
            </a:r>
            <a:r>
              <a:rPr lang="en-US" altLang="en-US" dirty="0" err="1"/>
              <a:t>berikut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Semesta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wacana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mana data </a:t>
            </a:r>
            <a:r>
              <a:rPr lang="en-US" altLang="en-US" dirty="0" err="1">
                <a:solidFill>
                  <a:srgbClr val="0000FF"/>
                </a:solidFill>
              </a:rPr>
              <a:t>diambil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Representasi</a:t>
            </a:r>
            <a:r>
              <a:rPr lang="en-US" altLang="en-US" dirty="0">
                <a:solidFill>
                  <a:srgbClr val="0000FF"/>
                </a:solidFill>
              </a:rPr>
              <a:t> dan </a:t>
            </a:r>
            <a:r>
              <a:rPr lang="en-US" altLang="en-US" dirty="0" err="1">
                <a:solidFill>
                  <a:srgbClr val="0000FF"/>
                </a:solidFill>
              </a:rPr>
              <a:t>penamaan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Pemahaman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</a:rPr>
              <a:t>makna</a:t>
            </a:r>
            <a:r>
              <a:rPr lang="en-US" altLang="en-US" dirty="0">
                <a:solidFill>
                  <a:srgbClr val="0000FF"/>
                </a:solidFill>
              </a:rPr>
              <a:t>, dan </a:t>
            </a:r>
            <a:r>
              <a:rPr lang="en-US" altLang="en-US" dirty="0" err="1">
                <a:solidFill>
                  <a:srgbClr val="0000FF"/>
                </a:solidFill>
              </a:rPr>
              <a:t>interpretasi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subyektif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data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Kendala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transaksi</a:t>
            </a:r>
            <a:r>
              <a:rPr lang="en-US" altLang="en-US" dirty="0">
                <a:solidFill>
                  <a:srgbClr val="0000FF"/>
                </a:solidFill>
              </a:rPr>
              <a:t> dan </a:t>
            </a:r>
            <a:r>
              <a:rPr lang="en-US" altLang="en-US" dirty="0" err="1">
                <a:solidFill>
                  <a:srgbClr val="0000FF"/>
                </a:solidFill>
              </a:rPr>
              <a:t>kebijakan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Derifasi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ringkasan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54D0DC8-B045-4138-B390-05E6A9F9C7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9144000" cy="2819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D" altLang="en-US" sz="6000" b="1" dirty="0"/>
              <a:t>Basis Data </a:t>
            </a:r>
            <a:r>
              <a:rPr lang="en-ID" altLang="en-US" sz="6000" b="1" dirty="0" err="1"/>
              <a:t>Terdistribusi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9338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51008" cy="1600200"/>
          </a:xfrm>
        </p:spPr>
        <p:txBody>
          <a:bodyPr/>
          <a:lstStyle/>
          <a:p>
            <a:r>
              <a:rPr lang="en-US" altLang="en-US" b="1" dirty="0" err="1"/>
              <a:t>Tipe</a:t>
            </a:r>
            <a:r>
              <a:rPr lang="en-US" altLang="en-US" b="1" dirty="0"/>
              <a:t> </a:t>
            </a:r>
            <a:r>
              <a:rPr lang="en-US" altLang="en-US" b="1" dirty="0" err="1"/>
              <a:t>Sistem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Otonomi</a:t>
            </a:r>
            <a:r>
              <a:rPr lang="en-US" altLang="en-US" dirty="0"/>
              <a:t> </a:t>
            </a:r>
            <a:r>
              <a:rPr lang="en-US" altLang="en-US" dirty="0" err="1"/>
              <a:t>komunikasi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Putuskan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apakah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berkomunikasi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dengan</a:t>
            </a:r>
            <a:r>
              <a:rPr lang="en-US" altLang="en-US" dirty="0">
                <a:solidFill>
                  <a:srgbClr val="0000FF"/>
                </a:solidFill>
              </a:rPr>
              <a:t> DBS </a:t>
            </a:r>
            <a:r>
              <a:rPr lang="en-US" altLang="en-US" dirty="0" err="1">
                <a:solidFill>
                  <a:srgbClr val="0000FF"/>
                </a:solidFill>
              </a:rPr>
              <a:t>komponen</a:t>
            </a:r>
            <a:r>
              <a:rPr lang="en-US" altLang="en-US" dirty="0">
                <a:solidFill>
                  <a:srgbClr val="0000FF"/>
                </a:solidFill>
              </a:rPr>
              <a:t> lain</a:t>
            </a:r>
          </a:p>
          <a:p>
            <a:r>
              <a:rPr lang="en-US" altLang="en-US" dirty="0" err="1"/>
              <a:t>Otonomi</a:t>
            </a:r>
            <a:r>
              <a:rPr lang="en-US" altLang="en-US" dirty="0"/>
              <a:t> </a:t>
            </a:r>
            <a:r>
              <a:rPr lang="en-US" altLang="en-US" dirty="0" err="1"/>
              <a:t>eksekusi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Jalankan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lokal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tanpa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gangguan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operasi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eksternal</a:t>
            </a:r>
            <a:r>
              <a:rPr lang="en-US" dirty="0">
                <a:solidFill>
                  <a:srgbClr val="0000FF"/>
                </a:solidFill>
              </a:rPr>
              <a:t> oleh DBS </a:t>
            </a:r>
            <a:r>
              <a:rPr lang="en-US" dirty="0" err="1">
                <a:solidFill>
                  <a:srgbClr val="0000FF"/>
                </a:solidFill>
              </a:rPr>
              <a:t>komponen</a:t>
            </a:r>
            <a:r>
              <a:rPr lang="en-US" dirty="0">
                <a:solidFill>
                  <a:srgbClr val="0000FF"/>
                </a:solidFill>
              </a:rPr>
              <a:t> lain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Kemampuan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memutuskan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urutan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eksekusi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Otonomi</a:t>
            </a:r>
            <a:r>
              <a:rPr lang="en-US" altLang="en-US" dirty="0"/>
              <a:t> </a:t>
            </a:r>
            <a:r>
              <a:rPr lang="en-US" altLang="en-US" dirty="0" err="1"/>
              <a:t>Asosiasi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Putuskan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apakah</a:t>
            </a:r>
            <a:r>
              <a:rPr lang="en-US" dirty="0">
                <a:solidFill>
                  <a:srgbClr val="0000FF"/>
                </a:solidFill>
              </a:rPr>
              <a:t> dan </a:t>
            </a:r>
            <a:r>
              <a:rPr lang="en-US" dirty="0" err="1">
                <a:solidFill>
                  <a:srgbClr val="0000FF"/>
                </a:solidFill>
              </a:rPr>
              <a:t>berapa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banyak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berbagi-pakai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fungsionalitas</a:t>
            </a:r>
            <a:r>
              <a:rPr lang="en-US" dirty="0">
                <a:solidFill>
                  <a:srgbClr val="0000FF"/>
                </a:solidFill>
              </a:rPr>
              <a:t> dan </a:t>
            </a:r>
            <a:r>
              <a:rPr lang="en-US" dirty="0" err="1">
                <a:solidFill>
                  <a:srgbClr val="0000FF"/>
                </a:solidFill>
              </a:rPr>
              <a:t>sumber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dayanya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7. </a:t>
            </a:r>
            <a:r>
              <a:rPr lang="en-US" altLang="en-US" b="1" dirty="0" err="1"/>
              <a:t>Arsitektur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versus </a:t>
            </a:r>
            <a:r>
              <a:rPr lang="en-US" dirty="0" err="1"/>
              <a:t>terdistribusi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multiprosesor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Memori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bersama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digabungkan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erat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tightly coupled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err="1">
                <a:solidFill>
                  <a:srgbClr val="0000FF"/>
                </a:solidFill>
              </a:rPr>
              <a:t>bersama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digabungkan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secara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longgar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loosely coupled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Tidak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berbagi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apa</a:t>
            </a:r>
            <a:r>
              <a:rPr lang="en-US" dirty="0">
                <a:solidFill>
                  <a:srgbClr val="0000FF"/>
                </a:solidFill>
              </a:rPr>
              <a:t> pun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 err="1"/>
              <a:t>Arsitektur</a:t>
            </a:r>
            <a:r>
              <a:rPr lang="en-US" altLang="en-US" b="1" dirty="0"/>
              <a:t> Database </a:t>
            </a:r>
            <a:r>
              <a:rPr lang="en-US" altLang="en-US" b="1" dirty="0" err="1"/>
              <a:t>Terdistribusi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569804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Gambar 23.7 </a:t>
            </a:r>
            <a:r>
              <a:rPr lang="en-US" dirty="0" err="1">
                <a:solidFill>
                  <a:srgbClr val="0000FF"/>
                </a:solidFill>
              </a:rPr>
              <a:t>Beberapa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arsitektur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basis data yang </a:t>
            </a:r>
            <a:r>
              <a:rPr lang="en-US" dirty="0" err="1">
                <a:solidFill>
                  <a:srgbClr val="0000FF"/>
                </a:solidFill>
              </a:rPr>
              <a:t>berbeda</a:t>
            </a:r>
            <a:r>
              <a:rPr lang="en-US" dirty="0">
                <a:solidFill>
                  <a:srgbClr val="0000FF"/>
                </a:solidFill>
              </a:rPr>
              <a:t> (a) </a:t>
            </a:r>
            <a:r>
              <a:rPr lang="en-US" dirty="0" err="1">
                <a:solidFill>
                  <a:srgbClr val="0000FF"/>
                </a:solidFill>
              </a:rPr>
              <a:t>Arsitektur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tanpa-berbagi</a:t>
            </a:r>
            <a:r>
              <a:rPr lang="en-US" dirty="0">
                <a:solidFill>
                  <a:srgbClr val="0000FF"/>
                </a:solidFill>
              </a:rPr>
              <a:t> (b) </a:t>
            </a:r>
            <a:r>
              <a:rPr lang="en-US" dirty="0" err="1">
                <a:solidFill>
                  <a:srgbClr val="0000FF"/>
                </a:solidFill>
              </a:rPr>
              <a:t>Arsitektur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jaringan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dengan</a:t>
            </a:r>
            <a:r>
              <a:rPr lang="en-US" dirty="0">
                <a:solidFill>
                  <a:srgbClr val="0000FF"/>
                </a:solidFill>
              </a:rPr>
              <a:t> basis data </a:t>
            </a:r>
            <a:r>
              <a:rPr lang="en-US" dirty="0" err="1">
                <a:solidFill>
                  <a:srgbClr val="0000FF"/>
                </a:solidFill>
              </a:rPr>
              <a:t>terpusat</a:t>
            </a:r>
            <a:r>
              <a:rPr lang="en-US" dirty="0">
                <a:solidFill>
                  <a:srgbClr val="0000FF"/>
                </a:solidFill>
              </a:rPr>
              <a:t> di salah </a:t>
            </a:r>
            <a:r>
              <a:rPr lang="en-US" dirty="0" err="1">
                <a:solidFill>
                  <a:srgbClr val="0000FF"/>
                </a:solidFill>
              </a:rPr>
              <a:t>satu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lokasi</a:t>
            </a:r>
            <a:r>
              <a:rPr lang="en-US" dirty="0">
                <a:solidFill>
                  <a:srgbClr val="0000FF"/>
                </a:solidFill>
              </a:rPr>
              <a:t> (c) </a:t>
            </a:r>
            <a:r>
              <a:rPr lang="en-US" dirty="0" err="1">
                <a:solidFill>
                  <a:srgbClr val="0000FF"/>
                </a:solidFill>
              </a:rPr>
              <a:t>Arsitektur</a:t>
            </a:r>
            <a:r>
              <a:rPr lang="en-US" dirty="0">
                <a:solidFill>
                  <a:srgbClr val="0000FF"/>
                </a:solidFill>
              </a:rPr>
              <a:t> basis data yang </a:t>
            </a:r>
            <a:r>
              <a:rPr lang="en-US" dirty="0" err="1">
                <a:solidFill>
                  <a:srgbClr val="0000FF"/>
                </a:solidFill>
              </a:rPr>
              <a:t>benar-benar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terdistribusi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96" y="1820555"/>
            <a:ext cx="36766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55" y="1820555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1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Database </a:t>
            </a:r>
            <a:r>
              <a:rPr lang="en-US" b="1" dirty="0" err="1"/>
              <a:t>Terdistribusi</a:t>
            </a:r>
            <a:r>
              <a:rPr lang="en-US" b="1" dirty="0"/>
              <a:t> </a:t>
            </a:r>
            <a:r>
              <a:rPr lang="en-US" b="1" dirty="0" err="1"/>
              <a:t>Murni</a:t>
            </a:r>
            <a:endParaRPr lang="en-US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query global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Mereferensi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skema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konseptual</a:t>
            </a:r>
            <a:r>
              <a:rPr lang="en-US" dirty="0">
                <a:solidFill>
                  <a:srgbClr val="0000FF"/>
                </a:solidFill>
              </a:rPr>
              <a:t> global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katalog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sistem</a:t>
            </a:r>
            <a:r>
              <a:rPr lang="en-US" dirty="0">
                <a:solidFill>
                  <a:srgbClr val="0000FF"/>
                </a:solidFill>
              </a:rPr>
              <a:t> global </a:t>
            </a:r>
            <a:r>
              <a:rPr lang="en-US" dirty="0" err="1">
                <a:solidFill>
                  <a:srgbClr val="0000FF"/>
                </a:solidFill>
              </a:rPr>
              <a:t>untuk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memverifikasi</a:t>
            </a:r>
            <a:r>
              <a:rPr lang="en-US" dirty="0">
                <a:solidFill>
                  <a:srgbClr val="0000FF"/>
                </a:solidFill>
              </a:rPr>
              <a:t> dan </a:t>
            </a:r>
            <a:r>
              <a:rPr lang="en-US" dirty="0" err="1">
                <a:solidFill>
                  <a:srgbClr val="0000FF"/>
                </a:solidFill>
              </a:rPr>
              <a:t>memaksakan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batasan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ditetapkan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Optimizer query global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Membangkitkan</a:t>
            </a:r>
            <a:r>
              <a:rPr lang="en-US" dirty="0">
                <a:solidFill>
                  <a:srgbClr val="0000FF"/>
                </a:solidFill>
              </a:rPr>
              <a:t> Query </a:t>
            </a:r>
            <a:r>
              <a:rPr lang="en-US" dirty="0" err="1">
                <a:solidFill>
                  <a:srgbClr val="0000FF"/>
                </a:solidFill>
              </a:rPr>
              <a:t>lokal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dioptimalkan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kueri</a:t>
            </a:r>
            <a:r>
              <a:rPr lang="en-US" dirty="0">
                <a:solidFill>
                  <a:srgbClr val="0000FF"/>
                </a:solidFill>
              </a:rPr>
              <a:t> global</a:t>
            </a:r>
          </a:p>
          <a:p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global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Mengkoordinasikan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eksekusi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lintas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beberapa</a:t>
            </a:r>
            <a:r>
              <a:rPr lang="en-US" dirty="0">
                <a:solidFill>
                  <a:srgbClr val="0000FF"/>
                </a:solidFill>
              </a:rPr>
              <a:t> situs </a:t>
            </a:r>
            <a:r>
              <a:rPr lang="en-US" dirty="0" err="1">
                <a:solidFill>
                  <a:srgbClr val="0000FF"/>
                </a:solidFill>
              </a:rPr>
              <a:t>dengan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manajer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transaksi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lokal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295401"/>
          </a:xfrm>
        </p:spPr>
        <p:txBody>
          <a:bodyPr>
            <a:noAutofit/>
          </a:bodyPr>
          <a:lstStyle/>
          <a:p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Skema</a:t>
            </a:r>
            <a:r>
              <a:rPr lang="en-US" b="1" dirty="0"/>
              <a:t> Database </a:t>
            </a:r>
            <a:r>
              <a:rPr lang="en-US" b="1" dirty="0" err="1"/>
              <a:t>Terdistribusi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6231523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Database </a:t>
            </a:r>
            <a:r>
              <a:rPr lang="en-US" sz="1600" dirty="0" err="1"/>
              <a:t>Terdistribusi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7" y="1295401"/>
            <a:ext cx="5556225" cy="47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Skema</a:t>
            </a:r>
            <a:r>
              <a:rPr lang="en-US" b="1" dirty="0"/>
              <a:t> Federated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1" y="1600201"/>
            <a:ext cx="4124963" cy="4332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45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568" y="6044626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Skema</a:t>
            </a:r>
            <a:r>
              <a:rPr lang="en-US" sz="1600" dirty="0"/>
              <a:t> five-level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federated database (FDBS)</a:t>
            </a:r>
          </a:p>
        </p:txBody>
      </p:sp>
    </p:spTree>
    <p:extLst>
      <p:ext uri="{BB962C8B-B14F-4D97-AF65-F5344CB8AC3E}">
        <p14:creationId xmlns:p14="http://schemas.microsoft.com/office/powerpoint/2010/main" val="113479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 err="1"/>
              <a:t>Arsitektur</a:t>
            </a:r>
            <a:r>
              <a:rPr lang="en-US" b="1" dirty="0"/>
              <a:t> Client/Server Three-Tier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6231523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Arsitektur</a:t>
            </a:r>
            <a:r>
              <a:rPr lang="en-US" sz="1600" dirty="0"/>
              <a:t> client/server three-tier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DBMS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bervariasi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30130"/>
            <a:ext cx="3429000" cy="39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3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8. </a:t>
            </a:r>
            <a:r>
              <a:rPr lang="en-US" altLang="en-US" b="1" dirty="0" err="1"/>
              <a:t>Manajemen</a:t>
            </a:r>
            <a:r>
              <a:rPr lang="en-US" altLang="en-US" b="1" dirty="0"/>
              <a:t> </a:t>
            </a:r>
            <a:r>
              <a:rPr lang="en-US" altLang="en-US" b="1" dirty="0" err="1"/>
              <a:t>Katalog</a:t>
            </a:r>
            <a:r>
              <a:rPr lang="en-US" altLang="en-US" b="1" dirty="0"/>
              <a:t>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Katalog</a:t>
            </a:r>
            <a:r>
              <a:rPr lang="en-US" altLang="en-US" dirty="0"/>
              <a:t> </a:t>
            </a:r>
            <a:r>
              <a:rPr lang="en-US" altLang="en-US" dirty="0" err="1"/>
              <a:t>Terpusat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Seluruh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katalog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disimpan</a:t>
            </a:r>
            <a:r>
              <a:rPr lang="en-US" dirty="0">
                <a:solidFill>
                  <a:srgbClr val="0000FF"/>
                </a:solidFill>
              </a:rPr>
              <a:t> di </a:t>
            </a:r>
            <a:r>
              <a:rPr lang="en-US" dirty="0" err="1">
                <a:solidFill>
                  <a:srgbClr val="0000FF"/>
                </a:solidFill>
              </a:rPr>
              <a:t>satu</a:t>
            </a:r>
            <a:r>
              <a:rPr lang="en-US" dirty="0">
                <a:solidFill>
                  <a:srgbClr val="0000FF"/>
                </a:solidFill>
              </a:rPr>
              <a:t> situs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Mudah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diimplementasikan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Katalog</a:t>
            </a:r>
            <a:r>
              <a:rPr lang="en-US" altLang="en-US" dirty="0"/>
              <a:t> </a:t>
            </a:r>
            <a:r>
              <a:rPr lang="en-US" altLang="en-US" dirty="0" err="1"/>
              <a:t>replikasi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penuh</a:t>
            </a:r>
            <a:endParaRPr lang="en-US" alt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Salinan </a:t>
            </a:r>
            <a:r>
              <a:rPr lang="en-US" dirty="0" err="1">
                <a:solidFill>
                  <a:srgbClr val="0000FF"/>
                </a:solidFill>
              </a:rPr>
              <a:t>identik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dari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katalog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lengkap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ada</a:t>
            </a:r>
            <a:r>
              <a:rPr lang="en-US" dirty="0">
                <a:solidFill>
                  <a:srgbClr val="0000FF"/>
                </a:solidFill>
              </a:rPr>
              <a:t> di </a:t>
            </a:r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situs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Menghasilkan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pembacaan</a:t>
            </a:r>
            <a:r>
              <a:rPr lang="en-US" dirty="0">
                <a:solidFill>
                  <a:srgbClr val="0000FF"/>
                </a:solidFill>
              </a:rPr>
              <a:t> yang </a:t>
            </a:r>
            <a:r>
              <a:rPr lang="en-US" dirty="0" err="1">
                <a:solidFill>
                  <a:srgbClr val="0000FF"/>
                </a:solidFill>
              </a:rPr>
              <a:t>lebih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cepat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Katalog</a:t>
            </a:r>
            <a:r>
              <a:rPr lang="en-US" altLang="en-US" dirty="0"/>
              <a:t> </a:t>
            </a:r>
            <a:r>
              <a:rPr lang="en-US" altLang="en-US" dirty="0" err="1"/>
              <a:t>replikasi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parsial</a:t>
            </a:r>
            <a:endParaRPr lang="en-US" alt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Setiap</a:t>
            </a:r>
            <a:r>
              <a:rPr lang="en-US" dirty="0">
                <a:solidFill>
                  <a:srgbClr val="0000FF"/>
                </a:solidFill>
              </a:rPr>
              <a:t> situs </a:t>
            </a:r>
            <a:r>
              <a:rPr lang="en-US" dirty="0" err="1">
                <a:solidFill>
                  <a:srgbClr val="0000FF"/>
                </a:solidFill>
              </a:rPr>
              <a:t>mengelola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informasi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katalog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lengkap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tentang</a:t>
            </a:r>
            <a:r>
              <a:rPr lang="en-US" dirty="0">
                <a:solidFill>
                  <a:srgbClr val="0000FF"/>
                </a:solidFill>
              </a:rPr>
              <a:t> data yang </a:t>
            </a:r>
            <a:r>
              <a:rPr lang="en-US" dirty="0" err="1">
                <a:solidFill>
                  <a:srgbClr val="0000FF"/>
                </a:solidFill>
              </a:rPr>
              <a:t>disimpan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secara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lokal</a:t>
            </a:r>
            <a:r>
              <a:rPr lang="en-US" dirty="0">
                <a:solidFill>
                  <a:srgbClr val="0000FF"/>
                </a:solidFill>
              </a:rPr>
              <a:t> di situs </a:t>
            </a:r>
            <a:r>
              <a:rPr lang="en-US" dirty="0" err="1">
                <a:solidFill>
                  <a:srgbClr val="0000FF"/>
                </a:solidFill>
              </a:rPr>
              <a:t>itu</a:t>
            </a:r>
            <a:r>
              <a:rPr lang="en-US" dirty="0">
                <a:solidFill>
                  <a:srgbClr val="0000FF"/>
                </a:solidFill>
              </a:rPr>
              <a:t>.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 err="1"/>
              <a:t>Rangkuman</a:t>
            </a:r>
            <a:endParaRPr lang="en-US" altLang="en-US" b="1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Konsep</a:t>
            </a:r>
            <a:r>
              <a:rPr lang="en-US" altLang="en-US" dirty="0"/>
              <a:t> Database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r>
              <a:rPr lang="en-US" altLang="en-US" dirty="0" err="1"/>
              <a:t>Transparansi</a:t>
            </a:r>
            <a:r>
              <a:rPr lang="en-US" altLang="en-US" dirty="0"/>
              <a:t> </a:t>
            </a:r>
            <a:r>
              <a:rPr lang="en-US" altLang="en-US" dirty="0" err="1"/>
              <a:t>distribusi</a:t>
            </a:r>
            <a:endParaRPr lang="en-US" altLang="en-US" dirty="0"/>
          </a:p>
          <a:p>
            <a:r>
              <a:rPr lang="en-US" altLang="en-US" dirty="0" err="1"/>
              <a:t>Transparansi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endParaRPr lang="en-US" altLang="en-US" dirty="0"/>
          </a:p>
          <a:p>
            <a:r>
              <a:rPr lang="en-US" altLang="en-US" dirty="0" err="1"/>
              <a:t>Transparansi</a:t>
            </a:r>
            <a:r>
              <a:rPr lang="en-US" altLang="en-US" dirty="0"/>
              <a:t> </a:t>
            </a:r>
            <a:r>
              <a:rPr lang="en-US" altLang="en-US" dirty="0" err="1"/>
              <a:t>Replikasi</a:t>
            </a:r>
            <a:endParaRPr lang="en-US" altLang="en-US" dirty="0"/>
          </a:p>
          <a:p>
            <a:r>
              <a:rPr lang="en-US" altLang="en-US" dirty="0" err="1"/>
              <a:t>Isu</a:t>
            </a:r>
            <a:r>
              <a:rPr lang="en-US" altLang="en-US" dirty="0"/>
              <a:t> </a:t>
            </a:r>
            <a:r>
              <a:rPr lang="en-US" altLang="en-US" dirty="0" err="1"/>
              <a:t>rancangan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Fragmentasi</a:t>
            </a:r>
            <a:r>
              <a:rPr lang="en-US" altLang="en-US" dirty="0">
                <a:solidFill>
                  <a:srgbClr val="0000FF"/>
                </a:solidFill>
              </a:rPr>
              <a:t> Horizontal dan </a:t>
            </a:r>
            <a:r>
              <a:rPr lang="en-US" altLang="en-US" dirty="0" err="1">
                <a:solidFill>
                  <a:srgbClr val="0000FF"/>
                </a:solidFill>
              </a:rPr>
              <a:t>vertikal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Teknik </a:t>
            </a:r>
            <a:r>
              <a:rPr lang="en-US" altLang="en-US" dirty="0" err="1"/>
              <a:t>kendali</a:t>
            </a:r>
            <a:r>
              <a:rPr lang="en-US" altLang="en-US" dirty="0"/>
              <a:t> </a:t>
            </a:r>
            <a:r>
              <a:rPr lang="en-US" altLang="en-US" dirty="0" err="1"/>
              <a:t>konkurensi</a:t>
            </a:r>
            <a:r>
              <a:rPr lang="en-US" altLang="en-US" dirty="0"/>
              <a:t> dan recovery</a:t>
            </a:r>
          </a:p>
          <a:p>
            <a:r>
              <a:rPr lang="en-US" altLang="en-US" dirty="0" err="1"/>
              <a:t>Pemrosesan</a:t>
            </a:r>
            <a:r>
              <a:rPr lang="en-US" altLang="en-US" dirty="0"/>
              <a:t> Query</a:t>
            </a:r>
          </a:p>
          <a:p>
            <a:r>
              <a:rPr lang="en-US" altLang="en-US" dirty="0" err="1"/>
              <a:t>Kategorisasi</a:t>
            </a:r>
            <a:r>
              <a:rPr lang="en-US" altLang="en-US" dirty="0"/>
              <a:t> DDBMS</a:t>
            </a: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54D0DC8-B045-4138-B390-05E6A9F9C7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9144000" cy="2819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D" altLang="en-US" sz="6000" b="1" dirty="0"/>
              <a:t>Database NoSQL dan </a:t>
            </a:r>
            <a:r>
              <a:rPr lang="en-ID" altLang="en-US" sz="6000" b="1" dirty="0" err="1"/>
              <a:t>Sistem</a:t>
            </a:r>
            <a:r>
              <a:rPr lang="en-ID" altLang="en-US" sz="6000" b="1" dirty="0"/>
              <a:t> </a:t>
            </a:r>
            <a:r>
              <a:rPr lang="en-ID" altLang="en-US" sz="6000" b="1" dirty="0" err="1"/>
              <a:t>Penyimpanan</a:t>
            </a:r>
            <a:r>
              <a:rPr lang="en-ID" altLang="en-US" sz="6000" b="1" dirty="0"/>
              <a:t> Big Data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7761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0"/>
            <a:ext cx="1033272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Pembahasan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terakhir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Teknik </a:t>
            </a:r>
            <a:r>
              <a:rPr lang="en-US" sz="2400" dirty="0" err="1"/>
              <a:t>Replikasi</a:t>
            </a:r>
            <a:endParaRPr lang="en-US" sz="2000" dirty="0"/>
          </a:p>
          <a:p>
            <a:pPr marL="1828800" lvl="4" indent="0" algn="just" eaLnBrk="1" hangingPunct="1">
              <a:buNone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hari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ini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/>
              <a:t>Sistem</a:t>
            </a:r>
            <a:r>
              <a:rPr lang="en-US" sz="2400" dirty="0"/>
              <a:t> Basis Data </a:t>
            </a:r>
            <a:r>
              <a:rPr lang="en-US" sz="2400" dirty="0" err="1"/>
              <a:t>Terdistribusi</a:t>
            </a:r>
            <a:endParaRPr lang="en-US" sz="24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Data Fragmentation, Replication, and Allocation Techniques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Concurrency Control and Recovery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Transaction Management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Query Processing and Optimization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Types of Distributed Database Systems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Distributed Database Architectures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Distributed Catalog Management</a:t>
            </a:r>
            <a:endParaRPr lang="en-US" sz="2200" dirty="0">
              <a:solidFill>
                <a:srgbClr val="C00000"/>
              </a:solidFill>
            </a:endParaRPr>
          </a:p>
          <a:p>
            <a:pPr lvl="3"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Pengumuman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endParaRPr lang="en-US" sz="2400" dirty="0"/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Siapkan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: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 err="1">
                <a:solidFill>
                  <a:srgbClr val="C00000"/>
                </a:solidFill>
              </a:rPr>
              <a:t>Presentasi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proyek</a:t>
            </a:r>
            <a:endParaRPr lang="en-US" dirty="0">
              <a:solidFill>
                <a:srgbClr val="C00000"/>
              </a:solidFill>
            </a:endParaRP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dirty="0" err="1">
                <a:solidFill>
                  <a:srgbClr val="C00000"/>
                </a:solidFill>
              </a:rPr>
              <a:t>Ujian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Akhir</a:t>
            </a:r>
            <a:r>
              <a:rPr lang="en-US" dirty="0">
                <a:solidFill>
                  <a:srgbClr val="C00000"/>
                </a:solidFill>
              </a:rPr>
              <a:t> Semester (UAS)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76C28D-5511-489E-BBA2-0834FE9F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143000"/>
            <a:ext cx="3206750" cy="39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12D7F-A507-416F-9E9D-8CFB90EF259E}"/>
              </a:ext>
            </a:extLst>
          </p:cNvPr>
          <p:cNvSpPr txBox="1"/>
          <p:nvPr/>
        </p:nvSpPr>
        <p:spPr>
          <a:xfrm>
            <a:off x="7804214" y="5316909"/>
            <a:ext cx="363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err="1"/>
              <a:t>Berdasarkan</a:t>
            </a:r>
            <a:r>
              <a:rPr lang="en-ID" dirty="0"/>
              <a:t> Bab 23, </a:t>
            </a:r>
            <a:r>
              <a:rPr lang="en-ID" dirty="0" err="1"/>
              <a:t>Buku</a:t>
            </a:r>
            <a:r>
              <a:rPr lang="en-ID" dirty="0"/>
              <a:t> Fundamentals of Database Systems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Elmasri</a:t>
            </a:r>
            <a:r>
              <a:rPr lang="en-ID" dirty="0"/>
              <a:t> &amp; </a:t>
            </a:r>
            <a:r>
              <a:rPr lang="en-ID" dirty="0" err="1"/>
              <a:t>Navathe</a:t>
            </a:r>
            <a:r>
              <a:rPr lang="en-ID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996522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0"/>
            <a:ext cx="1033272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7388352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Pembahasan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terakhir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/>
              <a:t>Sistem</a:t>
            </a:r>
            <a:r>
              <a:rPr lang="en-US" sz="2400" dirty="0"/>
              <a:t> Basis Data </a:t>
            </a:r>
            <a:r>
              <a:rPr lang="en-US" sz="2400" dirty="0" err="1"/>
              <a:t>Terdistribusi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hari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ini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Database NoSQL dan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Big Data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 err="1">
                <a:solidFill>
                  <a:srgbClr val="C00000"/>
                </a:solidFill>
              </a:rPr>
              <a:t>Mengenal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</a:rPr>
              <a:t>Sistem</a:t>
            </a:r>
            <a:r>
              <a:rPr lang="en-US" altLang="en-US" sz="2200" dirty="0">
                <a:solidFill>
                  <a:srgbClr val="C00000"/>
                </a:solidFill>
              </a:rPr>
              <a:t> NoSQL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rgbClr val="C00000"/>
                </a:solidFill>
              </a:rPr>
              <a:t>Teorema</a:t>
            </a:r>
            <a:r>
              <a:rPr lang="en-US" sz="2200" dirty="0">
                <a:solidFill>
                  <a:srgbClr val="C00000"/>
                </a:solidFill>
              </a:rPr>
              <a:t> CAP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rgbClr val="C00000"/>
                </a:solidFill>
              </a:rPr>
              <a:t>Sistem</a:t>
            </a:r>
            <a:r>
              <a:rPr lang="en-US" sz="2200" dirty="0">
                <a:solidFill>
                  <a:srgbClr val="C00000"/>
                </a:solidFill>
              </a:rPr>
              <a:t> NoSQL </a:t>
            </a:r>
            <a:r>
              <a:rPr lang="en-US" sz="2200" dirty="0" err="1">
                <a:solidFill>
                  <a:srgbClr val="C00000"/>
                </a:solidFill>
              </a:rPr>
              <a:t>Berbasis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Dokumen</a:t>
            </a:r>
            <a:r>
              <a:rPr lang="en-US" sz="2200" dirty="0">
                <a:solidFill>
                  <a:srgbClr val="C00000"/>
                </a:solidFill>
              </a:rPr>
              <a:t> dan MongoDB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 err="1">
                <a:solidFill>
                  <a:srgbClr val="C00000"/>
                </a:solidFill>
              </a:rPr>
              <a:t>Simpanan</a:t>
            </a:r>
            <a:r>
              <a:rPr lang="en-US" altLang="en-US" sz="2400" dirty="0">
                <a:solidFill>
                  <a:srgbClr val="C00000"/>
                </a:solidFill>
              </a:rPr>
              <a:t> Key-Value NOSQL 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 err="1">
                <a:solidFill>
                  <a:srgbClr val="C00000"/>
                </a:solidFill>
              </a:rPr>
              <a:t>Sistem</a:t>
            </a:r>
            <a:r>
              <a:rPr lang="en-US" altLang="en-US" sz="2400" dirty="0">
                <a:solidFill>
                  <a:srgbClr val="C00000"/>
                </a:solidFill>
              </a:rPr>
              <a:t> NoSQL </a:t>
            </a:r>
            <a:r>
              <a:rPr lang="en-US" altLang="en-US" sz="2400" dirty="0" err="1">
                <a:solidFill>
                  <a:srgbClr val="C00000"/>
                </a:solidFill>
              </a:rPr>
              <a:t>Berbasis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Kolom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atau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i="1" dirty="0">
                <a:solidFill>
                  <a:srgbClr val="C00000"/>
                </a:solidFill>
              </a:rPr>
              <a:t>Wide Column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Database Graf NoSQL dan Neo4j</a:t>
            </a:r>
            <a:endParaRPr lang="en-US" sz="2200" dirty="0">
              <a:solidFill>
                <a:srgbClr val="C00000"/>
              </a:solidFill>
            </a:endParaRPr>
          </a:p>
          <a:p>
            <a:pPr lvl="3"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Pertemuan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Selanjutnya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400" dirty="0" err="1"/>
              <a:t>Teknologi</a:t>
            </a:r>
            <a:r>
              <a:rPr lang="en-US" sz="2400" dirty="0"/>
              <a:t> Big Data </a:t>
            </a:r>
            <a:r>
              <a:rPr lang="en-US" sz="2400" dirty="0" err="1"/>
              <a:t>Berbasis</a:t>
            </a:r>
            <a:r>
              <a:rPr lang="en-US" sz="2400" dirty="0"/>
              <a:t> MapReduce dan Hadoop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76C28D-5511-489E-BBA2-0834FE9F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143000"/>
            <a:ext cx="3206750" cy="39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12D7F-A507-416F-9E9D-8CFB90EF259E}"/>
              </a:ext>
            </a:extLst>
          </p:cNvPr>
          <p:cNvSpPr txBox="1"/>
          <p:nvPr/>
        </p:nvSpPr>
        <p:spPr>
          <a:xfrm>
            <a:off x="8077200" y="5316909"/>
            <a:ext cx="335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err="1"/>
              <a:t>Berdasarkan</a:t>
            </a:r>
            <a:r>
              <a:rPr lang="en-ID" dirty="0"/>
              <a:t> Bab 24, </a:t>
            </a:r>
            <a:r>
              <a:rPr lang="en-ID" dirty="0" err="1"/>
              <a:t>Buku</a:t>
            </a:r>
            <a:r>
              <a:rPr lang="en-ID" dirty="0"/>
              <a:t> Fundamentals of Database Systems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Elmasri</a:t>
            </a:r>
            <a:r>
              <a:rPr lang="en-ID" dirty="0"/>
              <a:t> &amp; </a:t>
            </a:r>
            <a:r>
              <a:rPr lang="en-ID" dirty="0" err="1"/>
              <a:t>Navathe</a:t>
            </a:r>
            <a:r>
              <a:rPr lang="en-ID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4123451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3812437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9392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2.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372600" cy="1600200"/>
          </a:xfrm>
        </p:spPr>
        <p:txBody>
          <a:bodyPr/>
          <a:lstStyle/>
          <a:p>
            <a:r>
              <a:rPr lang="en-US" b="1" dirty="0" err="1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(</a:t>
            </a:r>
            <a:r>
              <a:rPr lang="en-US" i="1" dirty="0"/>
              <a:t>distributed computing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Terdiri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beberapa</a:t>
            </a:r>
            <a:r>
              <a:rPr lang="en-US" dirty="0">
                <a:solidFill>
                  <a:srgbClr val="C00000"/>
                </a:solidFill>
              </a:rPr>
              <a:t> situs </a:t>
            </a:r>
            <a:r>
              <a:rPr lang="en-US" dirty="0" err="1">
                <a:solidFill>
                  <a:srgbClr val="C00000"/>
                </a:solidFill>
              </a:rPr>
              <a:t>atau</a:t>
            </a:r>
            <a:r>
              <a:rPr lang="en-US" dirty="0">
                <a:solidFill>
                  <a:srgbClr val="C00000"/>
                </a:solidFill>
              </a:rPr>
              <a:t> node </a:t>
            </a:r>
            <a:r>
              <a:rPr lang="en-US" dirty="0" err="1">
                <a:solidFill>
                  <a:srgbClr val="C00000"/>
                </a:solidFill>
              </a:rPr>
              <a:t>pengolahan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saling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terkoneksi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jaringan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komputer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Para node </a:t>
            </a:r>
            <a:r>
              <a:rPr lang="en-US" dirty="0" err="1">
                <a:solidFill>
                  <a:srgbClr val="C00000"/>
                </a:solidFill>
              </a:rPr>
              <a:t>bekerjasama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melaksanakan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tugas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tertentu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Mempartisi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tugas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besar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tugas-tugas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lebih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kecil</a:t>
            </a:r>
            <a:r>
              <a:rPr lang="en-US" dirty="0">
                <a:solidFill>
                  <a:srgbClr val="C00000"/>
                </a:solidFill>
              </a:rPr>
              <a:t> agar </a:t>
            </a:r>
            <a:r>
              <a:rPr lang="en-US" dirty="0" err="1">
                <a:solidFill>
                  <a:srgbClr val="C00000"/>
                </a:solidFill>
              </a:rPr>
              <a:t>penyelesaiannya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efisien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 err="1"/>
              <a:t>Teknologi</a:t>
            </a:r>
            <a:r>
              <a:rPr lang="en-US" dirty="0"/>
              <a:t> Big data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Menggabungkan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teknologi</a:t>
            </a:r>
            <a:r>
              <a:rPr lang="en-US" dirty="0">
                <a:solidFill>
                  <a:srgbClr val="C00000"/>
                </a:solidFill>
              </a:rPr>
              <a:t> basis data dan </a:t>
            </a:r>
            <a:r>
              <a:rPr lang="en-US" dirty="0" err="1">
                <a:solidFill>
                  <a:srgbClr val="C00000"/>
                </a:solidFill>
              </a:rPr>
              <a:t>terdistribusi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Menangani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penambangan</a:t>
            </a:r>
            <a:r>
              <a:rPr lang="en-US" dirty="0">
                <a:solidFill>
                  <a:srgbClr val="C00000"/>
                </a:solidFill>
              </a:rPr>
              <a:t> data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jumlah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besar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3.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12" y="514589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24" y="488823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667001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4.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826769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1. </a:t>
            </a:r>
            <a:r>
              <a:rPr lang="en-US" altLang="en-US" b="1" dirty="0" err="1"/>
              <a:t>Konsep</a:t>
            </a:r>
            <a:r>
              <a:rPr lang="en-US" altLang="en-US" b="1" dirty="0"/>
              <a:t> Basis Data </a:t>
            </a:r>
            <a:r>
              <a:rPr lang="en-US" altLang="en-US" b="1" dirty="0" err="1"/>
              <a:t>Terdistribusi</a:t>
            </a:r>
            <a:endParaRPr lang="en-US" altLang="en-US" b="1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Apa</a:t>
            </a:r>
            <a:r>
              <a:rPr lang="en-US" altLang="en-US" dirty="0"/>
              <a:t> yang </a:t>
            </a:r>
            <a:r>
              <a:rPr lang="en-US" altLang="en-US" dirty="0" err="1"/>
              <a:t>menyusun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database </a:t>
            </a:r>
            <a:r>
              <a:rPr lang="en-US" altLang="en-US" dirty="0" err="1"/>
              <a:t>terdistribusi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Koneksi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para node database di </a:t>
            </a:r>
            <a:r>
              <a:rPr lang="en-US" altLang="en-US" dirty="0" err="1">
                <a:solidFill>
                  <a:srgbClr val="0000FF"/>
                </a:solidFill>
              </a:rPr>
              <a:t>atas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jaringan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komputer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Inter-</a:t>
            </a:r>
            <a:r>
              <a:rPr lang="en-US" altLang="en-US" dirty="0" err="1">
                <a:solidFill>
                  <a:srgbClr val="0000FF"/>
                </a:solidFill>
              </a:rPr>
              <a:t>relasi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logis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para database yang </a:t>
            </a:r>
            <a:r>
              <a:rPr lang="en-US" altLang="en-US" dirty="0" err="1">
                <a:solidFill>
                  <a:srgbClr val="0000FF"/>
                </a:solidFill>
              </a:rPr>
              <a:t>terkoneksi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Kemungkinan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tidak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adanya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homogenitas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antar</a:t>
            </a:r>
            <a:r>
              <a:rPr lang="en-US" altLang="en-US" dirty="0">
                <a:solidFill>
                  <a:srgbClr val="0000FF"/>
                </a:solidFill>
              </a:rPr>
              <a:t> node yang </a:t>
            </a:r>
            <a:r>
              <a:rPr lang="en-US" altLang="en-US" dirty="0" err="1">
                <a:solidFill>
                  <a:srgbClr val="0000FF"/>
                </a:solidFill>
              </a:rPr>
              <a:t>terhubung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r>
              <a:rPr lang="en-US" altLang="en-US" dirty="0"/>
              <a:t> basis data </a:t>
            </a:r>
            <a:r>
              <a:rPr lang="en-US" altLang="en-US" dirty="0" err="1"/>
              <a:t>terdistribusi</a:t>
            </a:r>
            <a:r>
              <a:rPr lang="en-US" altLang="en-US" dirty="0"/>
              <a:t> (DDBMS)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Sistem</a:t>
            </a:r>
            <a:r>
              <a:rPr lang="en-US" altLang="en-US" dirty="0">
                <a:solidFill>
                  <a:srgbClr val="0000FF"/>
                </a:solidFill>
              </a:rPr>
              <a:t> software yang </a:t>
            </a:r>
            <a:r>
              <a:rPr lang="en-US" altLang="en-US" dirty="0" err="1">
                <a:solidFill>
                  <a:srgbClr val="0000FF"/>
                </a:solidFill>
              </a:rPr>
              <a:t>mengelola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suatu</a:t>
            </a:r>
            <a:r>
              <a:rPr lang="en-US" altLang="en-US" dirty="0">
                <a:solidFill>
                  <a:srgbClr val="0000FF"/>
                </a:solidFill>
              </a:rPr>
              <a:t> database </a:t>
            </a:r>
            <a:r>
              <a:rPr lang="en-US" altLang="en-US" dirty="0" err="1">
                <a:solidFill>
                  <a:srgbClr val="0000FF"/>
                </a:solidFill>
              </a:rPr>
              <a:t>terdistribusi</a:t>
            </a:r>
            <a:r>
              <a:rPr lang="en-US" altLang="en-US" dirty="0">
                <a:solidFill>
                  <a:srgbClr val="0000FF"/>
                </a:solidFill>
              </a:rPr>
              <a:t>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07152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2286001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5. Column-Based or Wide Column</a:t>
            </a:r>
            <a:br>
              <a:rPr lang="en-US" altLang="en-US" b="1" dirty="0"/>
            </a:br>
            <a:r>
              <a:rPr lang="en-US" altLang="en-US" b="1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518160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Konsep</a:t>
            </a:r>
            <a:r>
              <a:rPr lang="en-US" altLang="en-US" b="1" dirty="0"/>
              <a:t> Basis Data </a:t>
            </a:r>
            <a:r>
              <a:rPr lang="en-US" altLang="en-US" b="1" dirty="0" err="1"/>
              <a:t>Terdistribusi</a:t>
            </a:r>
            <a:r>
              <a:rPr lang="en-US" altLang="en-US" b="1" dirty="0"/>
              <a:t> (</a:t>
            </a:r>
            <a:r>
              <a:rPr lang="en-US" altLang="en-US" b="1" dirty="0" err="1"/>
              <a:t>Lanj</a:t>
            </a:r>
            <a:r>
              <a:rPr lang="en-US" altLang="en-US" b="1" dirty="0"/>
              <a:t>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Hubs </a:t>
            </a:r>
            <a:r>
              <a:rPr lang="en-US" altLang="en-US" dirty="0" err="1">
                <a:solidFill>
                  <a:srgbClr val="0000FF"/>
                </a:solidFill>
              </a:rPr>
              <a:t>atau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kabel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menghubungkan</a:t>
            </a:r>
            <a:r>
              <a:rPr lang="en-US" altLang="en-US" dirty="0">
                <a:solidFill>
                  <a:srgbClr val="0000FF"/>
                </a:solidFill>
              </a:rPr>
              <a:t> situs-situs</a:t>
            </a:r>
          </a:p>
          <a:p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berjarak</a:t>
            </a:r>
            <a:r>
              <a:rPr lang="en-US" altLang="en-US" dirty="0"/>
              <a:t> </a:t>
            </a:r>
            <a:r>
              <a:rPr lang="en-US" altLang="en-US" dirty="0" err="1"/>
              <a:t>jauh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i="1" dirty="0"/>
              <a:t>wide area network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Koneksi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jalur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telefon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</a:rPr>
              <a:t>kabel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</a:rPr>
              <a:t>nirkabel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atau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satelit</a:t>
            </a: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 err="1"/>
              <a:t>Topologi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jalur</a:t>
            </a:r>
            <a:r>
              <a:rPr lang="en-US" altLang="en-US" dirty="0"/>
              <a:t> (</a:t>
            </a:r>
            <a:r>
              <a:rPr lang="en-US" altLang="en-US" i="1" dirty="0"/>
              <a:t>path</a:t>
            </a:r>
            <a:r>
              <a:rPr lang="en-US" altLang="en-US" dirty="0"/>
              <a:t>) </a:t>
            </a:r>
            <a:r>
              <a:rPr lang="en-US" altLang="en-US" dirty="0" err="1"/>
              <a:t>komunikasi</a:t>
            </a:r>
            <a:endParaRPr lang="en-US" altLang="en-US" dirty="0"/>
          </a:p>
          <a:p>
            <a:r>
              <a:rPr lang="en-US" altLang="en-US" dirty="0" err="1"/>
              <a:t>Tranparansi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Menyembunyikan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rincian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implementasi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dari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pengguna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akhir</a:t>
            </a:r>
            <a:r>
              <a:rPr lang="en-US" altLang="en-US" dirty="0">
                <a:solidFill>
                  <a:srgbClr val="0000FF"/>
                </a:solidFill>
              </a:rPr>
              <a:t> (end user)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6.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Neo4j (cont’d.)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1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Neo4j (cont’d.)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3714" y="5816026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The Cypher Query Language of Neo4j (cont’d.)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1" y="5581871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altLang="en-US" b="1" dirty="0"/>
              <a:t>The Cypher Query Language of Neo4j (cont’d.)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269849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91174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 err="1"/>
              <a:t>Transparansi</a:t>
            </a:r>
            <a:endParaRPr lang="en-US" altLang="en-US" b="1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Tipe</a:t>
            </a:r>
            <a:r>
              <a:rPr lang="en-US" altLang="en-US" dirty="0"/>
              <a:t> </a:t>
            </a:r>
            <a:r>
              <a:rPr lang="en-US" altLang="en-US" dirty="0" err="1"/>
              <a:t>transparansi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Transparansi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organisasi</a:t>
            </a:r>
            <a:r>
              <a:rPr lang="en-US" altLang="en-US" dirty="0">
                <a:solidFill>
                  <a:srgbClr val="C00000"/>
                </a:solidFill>
              </a:rPr>
              <a:t> data</a:t>
            </a:r>
          </a:p>
          <a:p>
            <a:pPr lvl="2"/>
            <a:r>
              <a:rPr lang="en-US" altLang="en-US" sz="2400" dirty="0" err="1">
                <a:solidFill>
                  <a:srgbClr val="0000FF"/>
                </a:solidFill>
              </a:rPr>
              <a:t>Transparansi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lokasi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0000FF"/>
                </a:solidFill>
              </a:rPr>
              <a:t>Transparansi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penamaan</a:t>
            </a:r>
            <a:r>
              <a:rPr lang="en-US" altLang="en-US" sz="2400" dirty="0">
                <a:solidFill>
                  <a:srgbClr val="0000FF"/>
                </a:solidFill>
              </a:rPr>
              <a:t> (</a:t>
            </a:r>
            <a:r>
              <a:rPr lang="en-US" altLang="en-US" sz="2400" i="1" dirty="0">
                <a:solidFill>
                  <a:srgbClr val="0000FF"/>
                </a:solidFill>
              </a:rPr>
              <a:t>naming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Transparansi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Replikasi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Transparansi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Fragmentasi</a:t>
            </a:r>
            <a:endParaRPr lang="en-US" altLang="en-US" dirty="0">
              <a:solidFill>
                <a:srgbClr val="C00000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0000FF"/>
                </a:solidFill>
              </a:rPr>
              <a:t>Fragmentasi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horisontal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lvl="2"/>
            <a:r>
              <a:rPr lang="en-US" altLang="en-US" sz="2400" dirty="0" err="1">
                <a:solidFill>
                  <a:srgbClr val="0000FF"/>
                </a:solidFill>
              </a:rPr>
              <a:t>Fragmentasi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vertikal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Transparansi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Desain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Transparansi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Eksekusi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7. </a:t>
            </a:r>
            <a:r>
              <a:rPr lang="en-US" altLang="en-US" b="1" dirty="0" err="1"/>
              <a:t>Rangkuman</a:t>
            </a:r>
            <a:endParaRPr lang="en-US" altLang="en-US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54D0DC8-B045-4138-B390-05E6A9F9C7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9144000" cy="2819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D" altLang="en-US" sz="6000" b="1" dirty="0" err="1"/>
              <a:t>Teknologi</a:t>
            </a:r>
            <a:r>
              <a:rPr lang="en-ID" altLang="en-US" sz="6000" b="1" dirty="0"/>
              <a:t> Big Data </a:t>
            </a:r>
            <a:r>
              <a:rPr lang="en-ID" altLang="en-US" sz="6000" b="1" dirty="0" err="1"/>
              <a:t>Berbasis</a:t>
            </a:r>
            <a:r>
              <a:rPr lang="en-ID" altLang="en-US" sz="6000" b="1" dirty="0"/>
              <a:t> MapReduce dan Hadoop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83607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0"/>
            <a:ext cx="1033272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7388352" cy="50292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Pembahasan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terakhir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Database NoSQL dan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Big Data</a:t>
            </a:r>
            <a:endParaRPr lang="en-US" sz="2000" dirty="0"/>
          </a:p>
          <a:p>
            <a:pPr marL="1828800" lvl="4" indent="0" algn="just" eaLnBrk="1" hangingPunct="1">
              <a:buNone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Bahasan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hari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ini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/>
              <a:t>Teknologi</a:t>
            </a:r>
            <a:r>
              <a:rPr lang="en-US" sz="2400" dirty="0"/>
              <a:t> Big Data </a:t>
            </a:r>
            <a:r>
              <a:rPr lang="en-US" sz="2400" dirty="0" err="1"/>
              <a:t>Berbasis</a:t>
            </a:r>
            <a:r>
              <a:rPr lang="en-US" sz="2400" dirty="0"/>
              <a:t> MapReduce dan Hadoop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200" dirty="0" err="1">
                <a:solidFill>
                  <a:srgbClr val="C00000"/>
                </a:solidFill>
              </a:rPr>
              <a:t>Apa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</a:rPr>
              <a:t>itu</a:t>
            </a:r>
            <a:r>
              <a:rPr lang="en-US" altLang="en-US" sz="2200" dirty="0">
                <a:solidFill>
                  <a:srgbClr val="C00000"/>
                </a:solidFill>
              </a:rPr>
              <a:t> Big Data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 err="1">
                <a:solidFill>
                  <a:srgbClr val="C00000"/>
                </a:solidFill>
              </a:rPr>
              <a:t>Mengenal</a:t>
            </a:r>
            <a:r>
              <a:rPr lang="en-US" altLang="en-US" sz="2400" dirty="0">
                <a:solidFill>
                  <a:srgbClr val="C00000"/>
                </a:solidFill>
              </a:rPr>
              <a:t> MapReduce dan Hadoop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Hadoop Distributed File System (HDFS)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MapReduce: </a:t>
            </a:r>
            <a:r>
              <a:rPr lang="en-US" altLang="en-US" sz="2400" dirty="0" err="1">
                <a:solidFill>
                  <a:srgbClr val="C00000"/>
                </a:solidFill>
              </a:rPr>
              <a:t>Rincian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lanjutan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Hadoop v2 (YARN)</a:t>
            </a:r>
            <a:endParaRPr lang="en-US" altLang="en-US" sz="2200" dirty="0">
              <a:solidFill>
                <a:srgbClr val="C0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solidFill>
                <a:srgbClr val="C00000"/>
              </a:solidFill>
            </a:endParaRPr>
          </a:p>
          <a:p>
            <a:pPr lvl="3"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rgbClr val="0070C0"/>
                </a:solidFill>
              </a:rPr>
              <a:t>Pengumuman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Titik-titik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76C28D-5511-489E-BBA2-0834FE9F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143000"/>
            <a:ext cx="3206750" cy="39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12D7F-A507-416F-9E9D-8CFB90EF259E}"/>
              </a:ext>
            </a:extLst>
          </p:cNvPr>
          <p:cNvSpPr txBox="1"/>
          <p:nvPr/>
        </p:nvSpPr>
        <p:spPr>
          <a:xfrm>
            <a:off x="7804214" y="5316909"/>
            <a:ext cx="393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/>
              <a:t>Berdasarkan</a:t>
            </a:r>
            <a:r>
              <a:rPr lang="en-ID" dirty="0"/>
              <a:t> Bab 25, </a:t>
            </a:r>
            <a:r>
              <a:rPr lang="en-ID" dirty="0" err="1"/>
              <a:t>Buku</a:t>
            </a:r>
            <a:r>
              <a:rPr lang="en-ID" dirty="0"/>
              <a:t> Fundamentals of Database Systems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Elmasri</a:t>
            </a:r>
            <a:r>
              <a:rPr lang="en-ID" dirty="0"/>
              <a:t> &amp; </a:t>
            </a:r>
            <a:r>
              <a:rPr lang="en-ID" dirty="0" err="1"/>
              <a:t>Navathe</a:t>
            </a:r>
            <a:r>
              <a:rPr lang="en-ID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31210328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Phenomenal growth in data generation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Communications networks and satellite imagery</a:t>
            </a:r>
          </a:p>
          <a:p>
            <a:pPr lvl="1"/>
            <a:r>
              <a:rPr lang="en-US" dirty="0"/>
              <a:t>User-specific business data</a:t>
            </a:r>
          </a:p>
          <a:p>
            <a:r>
              <a:rPr lang="en-US" dirty="0"/>
              <a:t>“Big data” refers to massive amounts of data</a:t>
            </a:r>
          </a:p>
          <a:p>
            <a:pPr lvl="1"/>
            <a:r>
              <a:rPr lang="en-US" dirty="0"/>
              <a:t>Exceeds the typical reach of a DBMS</a:t>
            </a:r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7617145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1. What is Big Data?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 data ranges from terabytes (10</a:t>
            </a:r>
            <a:r>
              <a:rPr lang="en-US" altLang="en-US" baseline="30000" dirty="0"/>
              <a:t>12</a:t>
            </a:r>
            <a:r>
              <a:rPr lang="en-US" altLang="en-US" dirty="0"/>
              <a:t> bytes) or petabytes (10</a:t>
            </a:r>
            <a:r>
              <a:rPr lang="en-US" altLang="en-US" baseline="30000" dirty="0"/>
              <a:t>15</a:t>
            </a:r>
            <a:r>
              <a:rPr lang="en-US" altLang="en-US" dirty="0"/>
              <a:t> bytes) to exobytes (10</a:t>
            </a:r>
            <a:r>
              <a:rPr lang="en-US" altLang="en-US" baseline="30000" dirty="0"/>
              <a:t>18</a:t>
            </a:r>
            <a:r>
              <a:rPr lang="en-US" altLang="en-US" dirty="0"/>
              <a:t> bytes) </a:t>
            </a:r>
          </a:p>
          <a:p>
            <a:r>
              <a:rPr lang="en-US" altLang="en-US" dirty="0"/>
              <a:t>Volume</a:t>
            </a:r>
          </a:p>
          <a:p>
            <a:pPr lvl="1"/>
            <a:r>
              <a:rPr lang="en-US" altLang="en-US" dirty="0"/>
              <a:t>Refers to size of data managed by the system</a:t>
            </a:r>
          </a:p>
          <a:p>
            <a:r>
              <a:rPr lang="en-US" altLang="en-US" dirty="0"/>
              <a:t>Velocity</a:t>
            </a:r>
          </a:p>
          <a:p>
            <a:pPr lvl="1"/>
            <a:r>
              <a:rPr lang="en-US" altLang="en-US" dirty="0"/>
              <a:t>Speed of data creation, ingestion, and processing</a:t>
            </a:r>
          </a:p>
          <a:p>
            <a:r>
              <a:rPr lang="en-US" altLang="en-US" dirty="0"/>
              <a:t>Variety</a:t>
            </a:r>
          </a:p>
          <a:p>
            <a:pPr lvl="1"/>
            <a:r>
              <a:rPr lang="en-US" altLang="en-US" dirty="0"/>
              <a:t>Refers to type of data source</a:t>
            </a:r>
          </a:p>
          <a:p>
            <a:pPr lvl="1"/>
            <a:r>
              <a:rPr lang="en-US" altLang="en-US" dirty="0"/>
              <a:t>Structured, unstructured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What is Big Data?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Veracity</a:t>
            </a:r>
          </a:p>
          <a:p>
            <a:pPr lvl="1"/>
            <a:r>
              <a:rPr lang="en-US" altLang="en-US" dirty="0"/>
              <a:t>Credibility of the source</a:t>
            </a:r>
          </a:p>
          <a:p>
            <a:pPr lvl="1"/>
            <a:r>
              <a:rPr lang="en-US" altLang="en-US" dirty="0"/>
              <a:t>Suitability of data for the target audience</a:t>
            </a:r>
          </a:p>
          <a:p>
            <a:pPr lvl="1"/>
            <a:r>
              <a:rPr lang="en-US" altLang="en-US" dirty="0"/>
              <a:t>Evaluated through quality testing or credibility analysis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2596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2. Introduction to MapReduce and Hadoop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Core components of Hadoop</a:t>
            </a:r>
          </a:p>
          <a:p>
            <a:pPr lvl="1"/>
            <a:r>
              <a:rPr lang="en-US" altLang="en-US" dirty="0"/>
              <a:t>MapReduce programming paradigm</a:t>
            </a:r>
          </a:p>
          <a:p>
            <a:pPr lvl="1"/>
            <a:r>
              <a:rPr lang="en-US" altLang="en-US" dirty="0"/>
              <a:t>Hadoop Distributed File System (HDFS)</a:t>
            </a:r>
          </a:p>
          <a:p>
            <a:r>
              <a:rPr lang="en-US" altLang="en-US" dirty="0"/>
              <a:t>Hadoop originated from quest for open source search engine</a:t>
            </a:r>
          </a:p>
          <a:p>
            <a:pPr lvl="1"/>
            <a:r>
              <a:rPr lang="en-US" altLang="en-US" dirty="0"/>
              <a:t>Developed by Cutting and Carafella in 2004</a:t>
            </a:r>
          </a:p>
          <a:p>
            <a:pPr lvl="1"/>
            <a:r>
              <a:rPr lang="en-US" altLang="en-US" dirty="0"/>
              <a:t>Cutting joined Yahoo in 2006</a:t>
            </a:r>
          </a:p>
          <a:p>
            <a:pPr lvl="1"/>
            <a:r>
              <a:rPr lang="en-US" altLang="en-US" dirty="0"/>
              <a:t>Yahoo spun off Hadoop-centered company in 2011</a:t>
            </a:r>
          </a:p>
          <a:p>
            <a:pPr lvl="1"/>
            <a:r>
              <a:rPr lang="en-US" altLang="en-US" dirty="0"/>
              <a:t>Tremendous growth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0629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altLang="en-US" b="1" dirty="0"/>
              <a:t>Introduction to MapReduce and Hadoop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MapReduce</a:t>
            </a:r>
          </a:p>
          <a:p>
            <a:pPr lvl="1"/>
            <a:r>
              <a:rPr lang="en-US" altLang="en-US" dirty="0"/>
              <a:t>Fault-tolerant implementation and runtime environment</a:t>
            </a:r>
          </a:p>
          <a:p>
            <a:pPr lvl="1"/>
            <a:r>
              <a:rPr lang="en-US" altLang="en-US" dirty="0"/>
              <a:t>Developed by Dean and Ghemawat at Google in 2004</a:t>
            </a:r>
          </a:p>
          <a:p>
            <a:pPr lvl="1"/>
            <a:r>
              <a:rPr lang="en-US" altLang="en-US" dirty="0"/>
              <a:t>Programming style: map and reduce tasks</a:t>
            </a:r>
          </a:p>
          <a:p>
            <a:pPr lvl="2"/>
            <a:r>
              <a:rPr lang="en-US" altLang="en-US" dirty="0"/>
              <a:t>Automatically parallelized and executed on large clusters of commodity hardware</a:t>
            </a:r>
          </a:p>
          <a:p>
            <a:pPr lvl="1"/>
            <a:r>
              <a:rPr lang="en-US" altLang="en-US" dirty="0"/>
              <a:t>Allows programmers to analyze very large datasets</a:t>
            </a:r>
          </a:p>
          <a:p>
            <a:pPr lvl="1"/>
            <a:r>
              <a:rPr lang="en-US" altLang="en-US" dirty="0"/>
              <a:t>Underlying data model assumed: key-value pair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82864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8455152" cy="1600200"/>
          </a:xfrm>
        </p:spPr>
        <p:txBody>
          <a:bodyPr/>
          <a:lstStyle/>
          <a:p>
            <a:r>
              <a:rPr lang="en-US" b="1" dirty="0"/>
              <a:t>The MapReduce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Generic function that takes a key of type K1 and value of type V1</a:t>
            </a:r>
          </a:p>
          <a:p>
            <a:pPr lvl="1"/>
            <a:r>
              <a:rPr lang="en-US" dirty="0"/>
              <a:t>Returns a list of key-value pairs of type K2 and V2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Generic function that takes a key of type K2 and a list of values V2 and returns pairs of type (K3, V3)</a:t>
            </a:r>
          </a:p>
          <a:p>
            <a:r>
              <a:rPr lang="en-US" dirty="0"/>
              <a:t>Outputs from the map function must match the input type of the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24530806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0"/>
            <a:ext cx="8604504" cy="1599883"/>
          </a:xfrm>
        </p:spPr>
        <p:txBody>
          <a:bodyPr/>
          <a:lstStyle/>
          <a:p>
            <a:r>
              <a:rPr lang="en-US" b="1" dirty="0"/>
              <a:t>The MapReduce Programming Model (cont’d.)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1828801"/>
            <a:ext cx="6300787" cy="371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1" y="5943600"/>
            <a:ext cx="71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25.1 Overview of MapReduce execution (Adapted from T. White, 2012)</a:t>
            </a:r>
          </a:p>
        </p:txBody>
      </p:sp>
    </p:spTree>
    <p:extLst>
      <p:ext uri="{BB962C8B-B14F-4D97-AF65-F5344CB8AC3E}">
        <p14:creationId xmlns:p14="http://schemas.microsoft.com/office/powerpoint/2010/main" val="966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5806</Words>
  <Application>Microsoft Office PowerPoint</Application>
  <PresentationFormat>Widescreen</PresentationFormat>
  <Paragraphs>944</Paragraphs>
  <Slides>134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4" baseType="lpstr">
      <vt:lpstr>AkzidenzGroteskBE-Bold</vt:lpstr>
      <vt:lpstr>AkzidenzGroteskBE-Light</vt:lpstr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Office Theme</vt:lpstr>
      <vt:lpstr>Sistem Terdistribusi IF2222 </vt:lpstr>
      <vt:lpstr>Sistem Terdistribusi 2022</vt:lpstr>
      <vt:lpstr>Capaian Pembelajaran</vt:lpstr>
      <vt:lpstr>PowerPoint Presentation</vt:lpstr>
      <vt:lpstr>Outline</vt:lpstr>
      <vt:lpstr>Pendahuluan</vt:lpstr>
      <vt:lpstr>1. Konsep Basis Data Terdistribusi</vt:lpstr>
      <vt:lpstr>Konsep Basis Data Terdistribusi (Lanj.)</vt:lpstr>
      <vt:lpstr>Transparansi</vt:lpstr>
      <vt:lpstr>Database Terdistribusi</vt:lpstr>
      <vt:lpstr>Availability dan Reliability</vt:lpstr>
      <vt:lpstr>Skalabilitas dan Toleransi Partisi</vt:lpstr>
      <vt:lpstr>Otonomi</vt:lpstr>
      <vt:lpstr>Keuntungan Database Terdistribusi</vt:lpstr>
      <vt:lpstr>2. Teknik Fragmentasi, Replikasi dan Alokasi Data pada Rancangan Database Terdistribusi</vt:lpstr>
      <vt:lpstr>Fragmentasi Data (Lanj.)</vt:lpstr>
      <vt:lpstr>Fragmentasi Data (Lanj.)</vt:lpstr>
      <vt:lpstr>Replikasi dan Alokasi Data</vt:lpstr>
      <vt:lpstr>Replikasi dan Alokasi Data (Lanj.)</vt:lpstr>
      <vt:lpstr>Contoh Fragmentasi, Alokasi dan Replikasi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Kendali Konkurensi &amp; Recovery dalam Database Terdistribusi</vt:lpstr>
      <vt:lpstr>Kendali Konkurensi Terdistribusi Berbasiskan Salinan Terpilih dari Item Data</vt:lpstr>
      <vt:lpstr>Kendali Konkurensi Terdistribusi Berbasiskan Voting</vt:lpstr>
      <vt:lpstr>Recovery Terdistribusi</vt:lpstr>
      <vt:lpstr>4. Manajemen Transaksi dalam Database Terdistribusi</vt:lpstr>
      <vt:lpstr>Protokol Commit</vt:lpstr>
      <vt:lpstr>5. Pemrosesan &amp; Optimisasi Query dalam Database Terdistribusi</vt:lpstr>
      <vt:lpstr>Pemrosesan &amp; Optimisasi Query dalam Database Terdistribusi (Lanj.)</vt:lpstr>
      <vt:lpstr>Pemrosesan &amp; Optimisasi Query dalam Database Terdistribusi (Lanj.)</vt:lpstr>
      <vt:lpstr>Pemrosesan &amp; Optimisasi Query dalam Database Terdistribusi (Lanj.)</vt:lpstr>
      <vt:lpstr>6. Tipe Sistem Database Terdistribusi</vt:lpstr>
      <vt:lpstr>Klasifikasi Database Terdistribusi</vt:lpstr>
      <vt:lpstr>Tipe Sistem Database Terdistribusi (Lanj.)</vt:lpstr>
      <vt:lpstr>Tipe Sistem Database Terdistribusi (Lanj.)</vt:lpstr>
      <vt:lpstr>Tipe Sistem Database Terdistribusi (Lanj.)</vt:lpstr>
      <vt:lpstr>7. Arsitektur Database Terdistribusi</vt:lpstr>
      <vt:lpstr>Arsitektur Database Terdistribusi</vt:lpstr>
      <vt:lpstr>Arsitektur Umum Database Terdistribusi Murni</vt:lpstr>
      <vt:lpstr>Arsitektur Skema Database Terdistribusi</vt:lpstr>
      <vt:lpstr>Arsitektur Skema Federated Database</vt:lpstr>
      <vt:lpstr>Arsitektur Client/Server Three-Tier</vt:lpstr>
      <vt:lpstr>8. Manajemen Katalog Terdistribusi</vt:lpstr>
      <vt:lpstr>Rangkuman</vt:lpstr>
      <vt:lpstr>PowerPoint Presentation</vt:lpstr>
      <vt:lpstr>Outline</vt:lpstr>
      <vt:lpstr>Introduction</vt:lpstr>
      <vt:lpstr>Introduction (cont’d.)</vt:lpstr>
      <vt:lpstr>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2. The CAP Theorem</vt:lpstr>
      <vt:lpstr>The CAP Theorem (cont’d.)</vt:lpstr>
      <vt:lpstr>3.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4. NOSQL Key-Value Stores</vt:lpstr>
      <vt:lpstr>DynamoDB Overview</vt:lpstr>
      <vt:lpstr>Voldemort Key-Value Distributed Data Store</vt:lpstr>
      <vt:lpstr>PowerPoint Presentation</vt:lpstr>
      <vt:lpstr>Examples of Other Key-Value Stores</vt:lpstr>
      <vt:lpstr>5. Column-Based or Wide Column NOSQL Systems</vt:lpstr>
      <vt:lpstr>Hbase Data Model and Versioning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6.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7. Rangkuman</vt:lpstr>
      <vt:lpstr>PowerPoint Presentation</vt:lpstr>
      <vt:lpstr>Outline</vt:lpstr>
      <vt:lpstr>Introduction</vt:lpstr>
      <vt:lpstr>1. What is Big Data?</vt:lpstr>
      <vt:lpstr>What is Big Data? (cont’d.)</vt:lpstr>
      <vt:lpstr>2. Introduction to MapReduce and Hadoop</vt:lpstr>
      <vt:lpstr>Introduction to MapReduce and Hadoop (cont’d.)</vt:lpstr>
      <vt:lpstr>The MapReduce Programming Model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3. Hadoop Distributed File System (HDFS)</vt:lpstr>
      <vt:lpstr>Hadoop Distributed File System (cont’d.)</vt:lpstr>
      <vt:lpstr>Hadoop Distributed File System (cont’d.)</vt:lpstr>
      <vt:lpstr>Hadoop Distributed File System (cont’d.)</vt:lpstr>
      <vt:lpstr>Hadoop Distributed File System (cont’d.)</vt:lpstr>
      <vt:lpstr>The Hadoop Ecosystem</vt:lpstr>
      <vt:lpstr>The Hadoop Ecosystem (cont’d.)</vt:lpstr>
      <vt:lpstr>4. MapReduce: Additional Details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Hive System Architecture and Components</vt:lpstr>
      <vt:lpstr>Advantages of the Hadoop/MapReduce Technology</vt:lpstr>
      <vt:lpstr>5. Hadoop v2 (Alias YARN)</vt:lpstr>
      <vt:lpstr>YARN Architecture</vt:lpstr>
      <vt:lpstr>Hadoop Version Schematics</vt:lpstr>
      <vt:lpstr>Other Frameworks on YARN</vt:lpstr>
      <vt:lpstr>6. General Discussion</vt:lpstr>
      <vt:lpstr>General Discussion (cont’d.)</vt:lpstr>
      <vt:lpstr>General Discussion (cont’d.)</vt:lpstr>
      <vt:lpstr>General Discussion (cont’d.)</vt:lpstr>
      <vt:lpstr>General Discussion (cont’d.)</vt:lpstr>
      <vt:lpstr>General Discussion (cont’d.)</vt:lpstr>
      <vt:lpstr>General Discussion (cont’d.)</vt:lpstr>
      <vt:lpstr>7. Summary</vt:lpstr>
      <vt:lpstr>Kuliah Berikutnya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 IF2222</dc:title>
  <dc:creator>Husni</dc:creator>
  <cp:lastModifiedBy>hermawan fauzan</cp:lastModifiedBy>
  <cp:revision>11</cp:revision>
  <dcterms:created xsi:type="dcterms:W3CDTF">2022-08-07T23:15:33Z</dcterms:created>
  <dcterms:modified xsi:type="dcterms:W3CDTF">2023-10-23T06:02:11Z</dcterms:modified>
</cp:coreProperties>
</file>