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3" r:id="rId7"/>
    <p:sldId id="272" r:id="rId8"/>
    <p:sldId id="263" r:id="rId9"/>
    <p:sldId id="261" r:id="rId10"/>
    <p:sldId id="269" r:id="rId11"/>
    <p:sldId id="262" r:id="rId12"/>
    <p:sldId id="277" r:id="rId13"/>
    <p:sldId id="278" r:id="rId14"/>
    <p:sldId id="275" r:id="rId15"/>
    <p:sldId id="267" r:id="rId16"/>
    <p:sldId id="258" r:id="rId17"/>
    <p:sldId id="264" r:id="rId18"/>
    <p:sldId id="274" r:id="rId19"/>
    <p:sldId id="266" r:id="rId20"/>
    <p:sldId id="268" r:id="rId21"/>
    <p:sldId id="26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2, BY HERMAWAN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Service layering,</a:t>
            </a:r>
            <a:endParaRPr lang="en-US" dirty="0"/>
          </a:p>
        </p:txBody>
      </p:sp>
      <p:pic>
        <p:nvPicPr>
          <p:cNvPr id="7170" name="Picture 2" descr="https://upload.wikimedia.org/wikipedia/commons/thumb/2/20/Middleware_Schema.svg/800px-Middleware_Schem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61" y="2162179"/>
            <a:ext cx="5930539" cy="368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Object oriented </a:t>
            </a: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 Oriented, composition program function by two main principal within inherited function and encapsulated data.</a:t>
            </a:r>
          </a:p>
          <a:p>
            <a:r>
              <a:rPr lang="en-US" dirty="0" smtClean="0"/>
              <a:t>High coupling, reusable object with direct access of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Low coupling, reusable component with loose</a:t>
            </a:r>
          </a:p>
          <a:p>
            <a:pPr marL="0" indent="0">
              <a:buNone/>
            </a:pPr>
            <a:r>
              <a:rPr lang="en-US" dirty="0" smtClean="0"/>
              <a:t>    dependency, use framework and xml component</a:t>
            </a:r>
          </a:p>
          <a:p>
            <a:pPr marL="0" indent="0">
              <a:buNone/>
            </a:pPr>
            <a:r>
              <a:rPr lang="en-US" dirty="0" smtClean="0"/>
              <a:t>    dependency mapping.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such as: </a:t>
            </a:r>
            <a:r>
              <a:rPr lang="en-US" dirty="0" err="1"/>
              <a:t>S</a:t>
            </a:r>
            <a:r>
              <a:rPr lang="en-US" dirty="0" err="1" smtClean="0"/>
              <a:t>ping</a:t>
            </a:r>
            <a:r>
              <a:rPr lang="en-US" dirty="0" smtClean="0"/>
              <a:t>, Maven, </a:t>
            </a:r>
            <a:r>
              <a:rPr lang="en-US" dirty="0" err="1" smtClean="0"/>
              <a:t>Gradle</a:t>
            </a:r>
            <a:r>
              <a:rPr lang="en-US" dirty="0" smtClean="0"/>
              <a:t>, Grails, Play, </a:t>
            </a:r>
            <a:r>
              <a:rPr lang="en-US" dirty="0" err="1" smtClean="0"/>
              <a:t>Laravel</a:t>
            </a:r>
            <a:r>
              <a:rPr lang="en-US" dirty="0" smtClean="0"/>
              <a:t>, Django, Go, etc.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 descr="https://tapeza555.files.wordpress.com/2013/06/coup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40" y="2849098"/>
            <a:ext cx="3398031" cy="30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Object oriented </a:t>
            </a:r>
            <a:r>
              <a:rPr lang="en-US" b="1" dirty="0"/>
              <a:t>architectures</a:t>
            </a:r>
            <a:endParaRPr lang="en-US" dirty="0"/>
          </a:p>
        </p:txBody>
      </p:sp>
      <p:pic>
        <p:nvPicPr>
          <p:cNvPr id="8194" name="Picture 2" descr="Robot Kerangka, Apache Maven, Robot gamba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9" y="2674182"/>
            <a:ext cx="5389788" cy="33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3086" y="2033135"/>
            <a:ext cx="31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Component</a:t>
            </a:r>
            <a:r>
              <a:rPr lang="en-US" b="1" dirty="0" smtClean="0"/>
              <a:t> Repository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1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Object oriented </a:t>
            </a:r>
            <a:r>
              <a:rPr lang="en-US" b="1" dirty="0"/>
              <a:t>architectures</a:t>
            </a:r>
            <a:endParaRPr lang="en-US" dirty="0"/>
          </a:p>
        </p:txBody>
      </p:sp>
      <p:pic>
        <p:nvPicPr>
          <p:cNvPr id="15368" name="Picture 8" descr="Mengenal Konsep Framework MV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8" y="2119085"/>
            <a:ext cx="4422078" cy="23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Object oriented </a:t>
            </a:r>
            <a:r>
              <a:rPr lang="en-US" b="1" dirty="0"/>
              <a:t>architectures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853754"/>
            <a:ext cx="7390945" cy="41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model</a:t>
            </a:r>
            <a:br>
              <a:rPr lang="en-US" dirty="0"/>
            </a:br>
            <a:r>
              <a:rPr lang="en-US" dirty="0" err="1" smtClean="0"/>
              <a:t>IIi</a:t>
            </a:r>
            <a:r>
              <a:rPr lang="en-US" dirty="0" smtClean="0"/>
              <a:t>. </a:t>
            </a:r>
            <a:r>
              <a:rPr lang="en-US" b="1" dirty="0" smtClean="0"/>
              <a:t>Resource-Oriented </a:t>
            </a:r>
            <a:r>
              <a:rPr lang="en-US" b="1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Share and Composition web services based on content resources over networking, such as REST (</a:t>
            </a:r>
            <a:r>
              <a:rPr lang="en-US" b="1" i="1" dirty="0" err="1"/>
              <a:t>RE</a:t>
            </a:r>
            <a:r>
              <a:rPr lang="en-US" i="1" dirty="0" err="1"/>
              <a:t>presentational</a:t>
            </a:r>
            <a:r>
              <a:rPr lang="en-US" i="1" dirty="0"/>
              <a:t> </a:t>
            </a:r>
            <a:r>
              <a:rPr lang="en-US" b="1" i="1" dirty="0"/>
              <a:t>S</a:t>
            </a:r>
            <a:r>
              <a:rPr lang="en-US" i="1" dirty="0"/>
              <a:t>tate </a:t>
            </a:r>
            <a:r>
              <a:rPr lang="en-US" b="1" i="1" dirty="0" smtClean="0"/>
              <a:t>T</a:t>
            </a:r>
            <a:r>
              <a:rPr lang="en-US" i="1" dirty="0" smtClean="0"/>
              <a:t>ransfer). </a:t>
            </a:r>
            <a:r>
              <a:rPr lang="en-US" dirty="0" smtClean="0"/>
              <a:t>REST as one of the </a:t>
            </a:r>
            <a:r>
              <a:rPr lang="en-US" dirty="0"/>
              <a:t>Resource-centered</a:t>
            </a:r>
            <a:r>
              <a:rPr lang="en-US" dirty="0" smtClean="0"/>
              <a:t> implementation that wrapped by HTML, JSON, or general XML with Operation Restful Http methods, such as: </a:t>
            </a:r>
            <a:r>
              <a:rPr lang="en-US" i="1" dirty="0"/>
              <a:t>Post, Put, Get, Delete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model</a:t>
            </a:r>
            <a:br>
              <a:rPr lang="en-US" dirty="0"/>
            </a:br>
            <a:r>
              <a:rPr lang="en-US" dirty="0" err="1" smtClean="0"/>
              <a:t>IIi</a:t>
            </a:r>
            <a:r>
              <a:rPr lang="en-US" dirty="0" smtClean="0"/>
              <a:t>. </a:t>
            </a:r>
            <a:r>
              <a:rPr lang="en-US" b="1" dirty="0" smtClean="0"/>
              <a:t>Resource-Oriented </a:t>
            </a:r>
            <a:r>
              <a:rPr lang="en-US" b="1" dirty="0"/>
              <a:t>architectures</a:t>
            </a:r>
          </a:p>
        </p:txBody>
      </p:sp>
      <p:sp>
        <p:nvSpPr>
          <p:cNvPr id="5" name="AutoShape 4" descr="REST API: Best Practices, Concepts, Structure, and Benefits | Altex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REST API &amp;amp; RESTful Web Services Explained | Web Services Tutoria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47982"/>
            <a:ext cx="7174684" cy="40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IV. </a:t>
            </a:r>
            <a:r>
              <a:rPr lang="en-US" b="1" dirty="0" smtClean="0"/>
              <a:t>service-oriented </a:t>
            </a: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Service-Oriented Architecture (SOA) is a style of software design where services are provided to the other components </a:t>
            </a:r>
            <a:r>
              <a:rPr lang="en-US" dirty="0" smtClean="0"/>
              <a:t>on the heterogeneous environment through </a:t>
            </a:r>
            <a:r>
              <a:rPr lang="en-US" dirty="0"/>
              <a:t>a communication protocol over a network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service-oriented </a:t>
            </a:r>
            <a:r>
              <a:rPr lang="en-US" b="1" dirty="0"/>
              <a:t>architectures</a:t>
            </a:r>
            <a:endParaRPr lang="en-US" dirty="0"/>
          </a:p>
        </p:txBody>
      </p:sp>
      <p:pic>
        <p:nvPicPr>
          <p:cNvPr id="12290" name="Picture 2" descr="Enterprise Benefits on Service Oriented Architecture - 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2035175"/>
            <a:ext cx="5853339" cy="35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5977" y="3535664"/>
            <a:ext cx="42621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Loose Coupling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3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service-oriented </a:t>
            </a: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miro.medium.com/max/560/1*CdJSSwWglOA1TWp-FwM9O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2015733"/>
            <a:ext cx="4941775" cy="38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architecture of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architectures</a:t>
            </a:r>
          </a:p>
          <a:p>
            <a:r>
              <a:rPr lang="en-US" dirty="0" smtClean="0"/>
              <a:t>Object-Oriented </a:t>
            </a:r>
            <a:r>
              <a:rPr lang="en-US" dirty="0"/>
              <a:t>architectures</a:t>
            </a:r>
          </a:p>
          <a:p>
            <a:r>
              <a:rPr lang="en-US" dirty="0" smtClean="0"/>
              <a:t>Resource-Oriented </a:t>
            </a:r>
            <a:r>
              <a:rPr lang="en-US" dirty="0"/>
              <a:t>architectures</a:t>
            </a:r>
          </a:p>
          <a:p>
            <a:r>
              <a:rPr lang="en-US" dirty="0" smtClean="0"/>
              <a:t>Service Oriented </a:t>
            </a:r>
            <a:r>
              <a:rPr lang="en-US" dirty="0"/>
              <a:t>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service-oriented </a:t>
            </a: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Services Description Language (WSDL), Simple Object Access Protocol (SOAP), and Universal Description, Discovery, and Integration(UDDI</a:t>
            </a:r>
            <a:r>
              <a:rPr lang="en-US" dirty="0" smtClean="0"/>
              <a:t>) as the service contract to exchange and composition Web-services.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service-oriented </a:t>
            </a: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Enterprise Service Bus:</a:t>
            </a:r>
          </a:p>
          <a:p>
            <a:pPr marL="0" indent="0">
              <a:buNone/>
            </a:pPr>
            <a:r>
              <a:rPr lang="en-US" dirty="0" smtClean="0"/>
              <a:t>	WebSphere (</a:t>
            </a:r>
            <a:r>
              <a:rPr lang="en-US" dirty="0" err="1" smtClean="0"/>
              <a:t>Ibm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Microsoft Azure</a:t>
            </a:r>
          </a:p>
          <a:p>
            <a:pPr marL="0" indent="0">
              <a:buNone/>
            </a:pPr>
            <a:r>
              <a:rPr lang="en-US" dirty="0" smtClean="0"/>
              <a:t> 	ORACLE-SB</a:t>
            </a:r>
          </a:p>
          <a:p>
            <a:pPr marL="0" indent="0">
              <a:buNone/>
            </a:pPr>
            <a:r>
              <a:rPr lang="en-US" dirty="0" smtClean="0"/>
              <a:t>	Apache Camel</a:t>
            </a:r>
            <a:endParaRPr lang="en-US" dirty="0"/>
          </a:p>
        </p:txBody>
      </p:sp>
      <p:pic>
        <p:nvPicPr>
          <p:cNvPr id="2050" name="Picture 2" descr="Simplified Vision of an Enterprise Service Bus (ESB)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04" y="2015732"/>
            <a:ext cx="69437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4519"/>
            <a:ext cx="10375585" cy="1049235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II. </a:t>
            </a:r>
            <a:r>
              <a:rPr lang="en-US" b="1" dirty="0" smtClean="0"/>
              <a:t>service-oriented </a:t>
            </a: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Event Oriented SOA.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3314" name="Picture 2" descr="A Unified architecture for BPM and SOA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05" y="2281403"/>
            <a:ext cx="7692421" cy="38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basic idea for the layered : </a:t>
                </a:r>
                <a:r>
                  <a:rPr lang="en-US" dirty="0"/>
                  <a:t>components are organized </a:t>
                </a:r>
                <a:r>
                  <a:rPr lang="en-US" dirty="0" smtClean="0"/>
                  <a:t>in a </a:t>
                </a:r>
                <a:r>
                  <a:rPr lang="en-US" b="1" dirty="0"/>
                  <a:t>layered fashion </a:t>
                </a:r>
                <a:r>
                  <a:rPr lang="en-US" dirty="0"/>
                  <a:t>where a component at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make a </a:t>
                </a:r>
                <a:r>
                  <a:rPr lang="en-US" b="1" dirty="0" err="1"/>
                  <a:t>downcall</a:t>
                </a:r>
                <a:r>
                  <a:rPr lang="en-US" b="1" dirty="0"/>
                  <a:t> </a:t>
                </a:r>
                <a:r>
                  <a:rPr lang="en-US" dirty="0" smtClean="0"/>
                  <a:t>to a </a:t>
                </a:r>
                <a:r>
                  <a:rPr lang="en-US" dirty="0"/>
                  <a:t>component at a lower-level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 (with </a:t>
                </a:r>
                <a:r>
                  <a:rPr lang="en-US" dirty="0" err="1"/>
                  <a:t>i</a:t>
                </a:r>
                <a:r>
                  <a:rPr lang="en-US" dirty="0"/>
                  <a:t> &lt; j) and generally expects </a:t>
                </a:r>
                <a:r>
                  <a:rPr lang="en-US" dirty="0" smtClean="0"/>
                  <a:t>a response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73" y="2905465"/>
            <a:ext cx="5877727" cy="32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layered communication-protocol stack,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34" y="2553273"/>
            <a:ext cx="6502149" cy="34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Peer to Peer </a:t>
            </a:r>
            <a:r>
              <a:rPr lang="en-US" dirty="0"/>
              <a:t>communication-protocol stack,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3" y="2782547"/>
            <a:ext cx="7700870" cy="28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layered communication-protocol stack,</a:t>
            </a:r>
            <a:endParaRPr lang="en-US" dirty="0"/>
          </a:p>
        </p:txBody>
      </p:sp>
      <p:pic>
        <p:nvPicPr>
          <p:cNvPr id="11266" name="Picture 2" descr="Peerto Peer Communication - Data Link - Cisco Certified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32" y="2426588"/>
            <a:ext cx="9012422" cy="35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Peer to Peer domain-server network,</a:t>
            </a:r>
            <a:endParaRPr lang="en-US" dirty="0"/>
          </a:p>
        </p:txBody>
      </p:sp>
      <p:pic>
        <p:nvPicPr>
          <p:cNvPr id="10242" name="Picture 2" descr="cancermu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521838"/>
            <a:ext cx="4789564" cy="33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Application Layering,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05" y="2483139"/>
            <a:ext cx="7645092" cy="31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/>
              <a:t>Layered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Application Layering Processing,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20" y="2505930"/>
            <a:ext cx="6408441" cy="32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553</TotalTime>
  <Words>274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Gill Sans MT</vt:lpstr>
      <vt:lpstr>Gallery</vt:lpstr>
      <vt:lpstr>System model</vt:lpstr>
      <vt:lpstr>System model architecture of distributed system</vt:lpstr>
      <vt:lpstr>System model 1. Layered architectures</vt:lpstr>
      <vt:lpstr>System model 1. Layered architectures</vt:lpstr>
      <vt:lpstr>System model 1. Layered architectures</vt:lpstr>
      <vt:lpstr>System model 1. Layered architectures</vt:lpstr>
      <vt:lpstr>System model 1. Layered architectures</vt:lpstr>
      <vt:lpstr>System model 1. Layered architectures</vt:lpstr>
      <vt:lpstr>System model 1. Layered architectures</vt:lpstr>
      <vt:lpstr>System model 1. Layered architectures</vt:lpstr>
      <vt:lpstr>System model II. Object oriented architectures</vt:lpstr>
      <vt:lpstr>System model II. Object oriented architectures</vt:lpstr>
      <vt:lpstr>System model II. Object oriented architectures</vt:lpstr>
      <vt:lpstr>System model II. Object oriented architectures</vt:lpstr>
      <vt:lpstr>System model IIi. Resource-Oriented architectures</vt:lpstr>
      <vt:lpstr>System model IIi. Resource-Oriented architectures</vt:lpstr>
      <vt:lpstr>System model IV. service-oriented architectures</vt:lpstr>
      <vt:lpstr>System model II. service-oriented architectures</vt:lpstr>
      <vt:lpstr>System model II. service-oriented architectures</vt:lpstr>
      <vt:lpstr>System model II. service-oriented architectures</vt:lpstr>
      <vt:lpstr>System model II. service-oriented architectures</vt:lpstr>
      <vt:lpstr>System model II. service-oriented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</dc:title>
  <dc:creator>bangone</dc:creator>
  <cp:lastModifiedBy>bangone</cp:lastModifiedBy>
  <cp:revision>29</cp:revision>
  <dcterms:created xsi:type="dcterms:W3CDTF">2021-09-06T01:54:44Z</dcterms:created>
  <dcterms:modified xsi:type="dcterms:W3CDTF">2021-09-06T11:08:22Z</dcterms:modified>
</cp:coreProperties>
</file>