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2"/>
  </p:notesMasterIdLst>
  <p:sldIdLst>
    <p:sldId id="256" r:id="rId2"/>
    <p:sldId id="259" r:id="rId3"/>
    <p:sldId id="262" r:id="rId4"/>
    <p:sldId id="261" r:id="rId5"/>
    <p:sldId id="267" r:id="rId6"/>
    <p:sldId id="295" r:id="rId7"/>
    <p:sldId id="264" r:id="rId8"/>
    <p:sldId id="257" r:id="rId9"/>
    <p:sldId id="296" r:id="rId10"/>
    <p:sldId id="265" r:id="rId11"/>
    <p:sldId id="258" r:id="rId12"/>
    <p:sldId id="297" r:id="rId13"/>
    <p:sldId id="298" r:id="rId14"/>
    <p:sldId id="299" r:id="rId15"/>
    <p:sldId id="276" r:id="rId16"/>
    <p:sldId id="282" r:id="rId17"/>
    <p:sldId id="301" r:id="rId18"/>
    <p:sldId id="263" r:id="rId19"/>
    <p:sldId id="302" r:id="rId20"/>
    <p:sldId id="303" r:id="rId21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23"/>
      <p:bold r:id="rId24"/>
      <p:italic r:id="rId25"/>
      <p:boldItalic r:id="rId26"/>
    </p:embeddedFont>
    <p:embeddedFont>
      <p:font typeface="Fjalla One" panose="020B0604020202020204" charset="0"/>
      <p:regular r:id="rId27"/>
    </p:embeddedFont>
    <p:embeddedFont>
      <p:font typeface="Lato" panose="020F0502020204030203" pitchFamily="34" charset="0"/>
      <p:regular r:id="rId28"/>
      <p:bold r:id="rId29"/>
      <p:italic r:id="rId30"/>
      <p:boldItalic r:id="rId31"/>
    </p:embeddedFont>
    <p:embeddedFont>
      <p:font typeface="Roboto Condensed Light" panose="02000000000000000000" pitchFamily="2" charset="0"/>
      <p:regular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A764ABA0-C6F4-474E-9AF6-7D4105A46E00}">
          <p14:sldIdLst>
            <p14:sldId id="256"/>
            <p14:sldId id="259"/>
            <p14:sldId id="262"/>
            <p14:sldId id="261"/>
            <p14:sldId id="267"/>
            <p14:sldId id="295"/>
            <p14:sldId id="264"/>
            <p14:sldId id="257"/>
            <p14:sldId id="296"/>
          </p14:sldIdLst>
        </p14:section>
        <p14:section name="Untitled Section" id="{5E59AF85-8E29-4D04-9551-9216060DF74F}">
          <p14:sldIdLst>
            <p14:sldId id="265"/>
            <p14:sldId id="258"/>
            <p14:sldId id="297"/>
            <p14:sldId id="298"/>
            <p14:sldId id="299"/>
            <p14:sldId id="276"/>
            <p14:sldId id="282"/>
            <p14:sldId id="301"/>
            <p14:sldId id="263"/>
            <p14:sldId id="302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9F8E"/>
    <a:srgbClr val="2D5161"/>
    <a:srgbClr val="41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ECF9CF-C331-4D1D-BC21-B07051A59169}">
  <a:tblStyle styleId="{89ECF9CF-C331-4D1D-BC21-B07051A591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e0d60e239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e0d60e239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e0d60e239f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e0d60e239f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e0d60e239f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e0d60e239f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e0d60e23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e0d60e23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e0d60e239f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e0d60e239f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4641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e0d60e239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e0d60e239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e0d60e23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e0d60e23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9892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0d60e239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0d60e239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873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56531" y="1188113"/>
            <a:ext cx="5031000" cy="25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56475" y="3799788"/>
            <a:ext cx="5031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028425" y="-337265"/>
            <a:ext cx="3877361" cy="19381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6010232" y="4359938"/>
            <a:ext cx="3009008" cy="1504130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5400000">
            <a:off x="-1833870" y="1700000"/>
            <a:ext cx="3220942" cy="1610071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028425" y="-608876"/>
            <a:ext cx="3877361" cy="19381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5400000">
            <a:off x="6588728" y="2004211"/>
            <a:ext cx="4841837" cy="242031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5400000">
            <a:off x="6927898" y="2004211"/>
            <a:ext cx="4841837" cy="242031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458000" y="4115506"/>
            <a:ext cx="2165000" cy="126512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10800000">
            <a:off x="7200960" y="-337237"/>
            <a:ext cx="2610341" cy="1525361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 rot="5400000">
            <a:off x="7660126" y="219331"/>
            <a:ext cx="2048701" cy="102409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-661388" y="-208158"/>
            <a:ext cx="2305570" cy="11524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2"/>
          </p:nvPr>
        </p:nvSpPr>
        <p:spPr>
          <a:xfrm>
            <a:off x="720000" y="193765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"/>
          </p:nvPr>
        </p:nvSpPr>
        <p:spPr>
          <a:xfrm>
            <a:off x="720000" y="2358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3"/>
          </p:nvPr>
        </p:nvSpPr>
        <p:spPr>
          <a:xfrm>
            <a:off x="3419271" y="193765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4"/>
          </p:nvPr>
        </p:nvSpPr>
        <p:spPr>
          <a:xfrm>
            <a:off x="3419271" y="2358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5"/>
          </p:nvPr>
        </p:nvSpPr>
        <p:spPr>
          <a:xfrm>
            <a:off x="720000" y="363930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6"/>
          </p:nvPr>
        </p:nvSpPr>
        <p:spPr>
          <a:xfrm>
            <a:off x="720000" y="40599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/>
          </p:nvPr>
        </p:nvSpPr>
        <p:spPr>
          <a:xfrm>
            <a:off x="3419271" y="363930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8"/>
          </p:nvPr>
        </p:nvSpPr>
        <p:spPr>
          <a:xfrm>
            <a:off x="3419271" y="40599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9"/>
          </p:nvPr>
        </p:nvSpPr>
        <p:spPr>
          <a:xfrm>
            <a:off x="6118549" y="193765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3"/>
          </p:nvPr>
        </p:nvSpPr>
        <p:spPr>
          <a:xfrm>
            <a:off x="6118549" y="2358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4"/>
          </p:nvPr>
        </p:nvSpPr>
        <p:spPr>
          <a:xfrm>
            <a:off x="6118550" y="363930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5"/>
          </p:nvPr>
        </p:nvSpPr>
        <p:spPr>
          <a:xfrm>
            <a:off x="6118549" y="40599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6" hasCustomPrompt="1"/>
          </p:nvPr>
        </p:nvSpPr>
        <p:spPr>
          <a:xfrm>
            <a:off x="1437900" y="136495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rgbClr val="10112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7" hasCustomPrompt="1"/>
          </p:nvPr>
        </p:nvSpPr>
        <p:spPr>
          <a:xfrm>
            <a:off x="4137150" y="136495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rgbClr val="10112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8" hasCustomPrompt="1"/>
          </p:nvPr>
        </p:nvSpPr>
        <p:spPr>
          <a:xfrm>
            <a:off x="6836400" y="136495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rgbClr val="10112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19" hasCustomPrompt="1"/>
          </p:nvPr>
        </p:nvSpPr>
        <p:spPr>
          <a:xfrm>
            <a:off x="1437900" y="306660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rgbClr val="10112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20" hasCustomPrompt="1"/>
          </p:nvPr>
        </p:nvSpPr>
        <p:spPr>
          <a:xfrm>
            <a:off x="4137150" y="306660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rgbClr val="10112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21" hasCustomPrompt="1"/>
          </p:nvPr>
        </p:nvSpPr>
        <p:spPr>
          <a:xfrm>
            <a:off x="6836400" y="306660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rgbClr val="10112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1660050" y="3045001"/>
            <a:ext cx="582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1"/>
          </p:nvPr>
        </p:nvSpPr>
        <p:spPr>
          <a:xfrm>
            <a:off x="1660050" y="1566600"/>
            <a:ext cx="58239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3296109" y="-97784"/>
            <a:ext cx="2551785" cy="127557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3547651" y="-41319"/>
            <a:ext cx="2048701" cy="102409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0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7220829" y="-411028"/>
            <a:ext cx="2406326" cy="1202864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8"/>
          <p:cNvSpPr/>
          <p:nvPr/>
        </p:nvSpPr>
        <p:spPr>
          <a:xfrm rot="-5400000">
            <a:off x="7974050" y="811350"/>
            <a:ext cx="2165000" cy="126512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-555893" y="-272859"/>
            <a:ext cx="2551785" cy="127557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940950" y="1490963"/>
            <a:ext cx="3852000" cy="307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2"/>
          </p:nvPr>
        </p:nvSpPr>
        <p:spPr>
          <a:xfrm>
            <a:off x="4705136" y="1490963"/>
            <a:ext cx="3718800" cy="307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jalla One"/>
              <a:buChar char="●"/>
              <a:defRPr sz="2500" b="1">
                <a:latin typeface="Fjalla One"/>
                <a:ea typeface="Fjalla One"/>
                <a:cs typeface="Fjalla One"/>
                <a:sym typeface="Fjalla One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/>
          <p:nvPr/>
        </p:nvSpPr>
        <p:spPr>
          <a:xfrm>
            <a:off x="-449575" y="-88810"/>
            <a:ext cx="2339156" cy="116928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-449575" y="-252675"/>
            <a:ext cx="2339156" cy="116928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1"/>
          <p:cNvSpPr/>
          <p:nvPr/>
        </p:nvSpPr>
        <p:spPr>
          <a:xfrm rot="5400000">
            <a:off x="7847462" y="4027254"/>
            <a:ext cx="2305570" cy="11524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title" idx="2"/>
          </p:nvPr>
        </p:nvSpPr>
        <p:spPr>
          <a:xfrm>
            <a:off x="6780309" y="2881700"/>
            <a:ext cx="15759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subTitle" idx="1"/>
          </p:nvPr>
        </p:nvSpPr>
        <p:spPr>
          <a:xfrm>
            <a:off x="6780300" y="3305300"/>
            <a:ext cx="1575900" cy="7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title" idx="3"/>
          </p:nvPr>
        </p:nvSpPr>
        <p:spPr>
          <a:xfrm>
            <a:off x="4782791" y="2881700"/>
            <a:ext cx="15759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subTitle" idx="4"/>
          </p:nvPr>
        </p:nvSpPr>
        <p:spPr>
          <a:xfrm>
            <a:off x="4782796" y="3305300"/>
            <a:ext cx="1575900" cy="7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title" idx="5"/>
          </p:nvPr>
        </p:nvSpPr>
        <p:spPr>
          <a:xfrm>
            <a:off x="787809" y="2881700"/>
            <a:ext cx="15759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subTitle" idx="6"/>
          </p:nvPr>
        </p:nvSpPr>
        <p:spPr>
          <a:xfrm>
            <a:off x="787800" y="3305200"/>
            <a:ext cx="1575900" cy="7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title" idx="7"/>
          </p:nvPr>
        </p:nvSpPr>
        <p:spPr>
          <a:xfrm>
            <a:off x="2785291" y="2881700"/>
            <a:ext cx="15759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subTitle" idx="8"/>
          </p:nvPr>
        </p:nvSpPr>
        <p:spPr>
          <a:xfrm>
            <a:off x="2785292" y="3305200"/>
            <a:ext cx="1575900" cy="7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/>
          <p:nvPr/>
        </p:nvSpPr>
        <p:spPr>
          <a:xfrm flipH="1">
            <a:off x="-355156" y="-411025"/>
            <a:ext cx="2010947" cy="1005224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5"/>
          <p:cNvSpPr/>
          <p:nvPr/>
        </p:nvSpPr>
        <p:spPr>
          <a:xfrm rot="5400000" flipH="1">
            <a:off x="-782962" y="610497"/>
            <a:ext cx="1809290" cy="105726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5"/>
          <p:cNvSpPr/>
          <p:nvPr/>
        </p:nvSpPr>
        <p:spPr>
          <a:xfrm rot="5400000">
            <a:off x="7847462" y="-36258"/>
            <a:ext cx="2305570" cy="11524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/>
          <p:nvPr/>
        </p:nvSpPr>
        <p:spPr>
          <a:xfrm>
            <a:off x="7254425" y="-88810"/>
            <a:ext cx="2339156" cy="116928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6"/>
          <p:cNvSpPr/>
          <p:nvPr/>
        </p:nvSpPr>
        <p:spPr>
          <a:xfrm>
            <a:off x="7254425" y="-252675"/>
            <a:ext cx="2339156" cy="116928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6"/>
          <p:cNvSpPr/>
          <p:nvPr/>
        </p:nvSpPr>
        <p:spPr>
          <a:xfrm>
            <a:off x="-271600" y="4603502"/>
            <a:ext cx="1983140" cy="1158854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6"/>
          <p:cNvSpPr/>
          <p:nvPr/>
        </p:nvSpPr>
        <p:spPr>
          <a:xfrm rot="-5400000">
            <a:off x="8103167" y="878807"/>
            <a:ext cx="2087277" cy="1219707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6"/>
          <p:cNvSpPr/>
          <p:nvPr/>
        </p:nvSpPr>
        <p:spPr>
          <a:xfrm rot="-5400000">
            <a:off x="-793252" y="3853204"/>
            <a:ext cx="1857149" cy="928344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1938900" y="2775025"/>
            <a:ext cx="526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3785100" y="1833313"/>
            <a:ext cx="1573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1938900" y="3716738"/>
            <a:ext cx="5266200" cy="3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259466" y="-337265"/>
            <a:ext cx="3877361" cy="19381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259466" y="-608876"/>
            <a:ext cx="3877361" cy="19381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rot="5400000">
            <a:off x="-1214485" y="997747"/>
            <a:ext cx="3564673" cy="2083028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5192116" y="-608875"/>
            <a:ext cx="3546140" cy="1772630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 rot="-5400000">
            <a:off x="7000992" y="800779"/>
            <a:ext cx="3303141" cy="1930201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7220829" y="-411028"/>
            <a:ext cx="2406326" cy="1202864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 rot="-5400000">
            <a:off x="7974050" y="811350"/>
            <a:ext cx="2165000" cy="126512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629135" y="826525"/>
            <a:ext cx="24471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 idx="2"/>
          </p:nvPr>
        </p:nvSpPr>
        <p:spPr>
          <a:xfrm>
            <a:off x="5067783" y="2878525"/>
            <a:ext cx="24471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5067788" y="3306275"/>
            <a:ext cx="24471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1629112" y="1254275"/>
            <a:ext cx="24471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" name="Google Shape;38;p5"/>
          <p:cNvSpPr/>
          <p:nvPr/>
        </p:nvSpPr>
        <p:spPr>
          <a:xfrm rot="-5400000">
            <a:off x="6980405" y="1606654"/>
            <a:ext cx="3303141" cy="1930201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 rot="-5400000">
            <a:off x="-1317079" y="1708189"/>
            <a:ext cx="3455113" cy="1727128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/>
          <p:nvPr/>
        </p:nvSpPr>
        <p:spPr>
          <a:xfrm rot="10800000">
            <a:off x="7664083" y="-283418"/>
            <a:ext cx="1519830" cy="888118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 rot="-5400000">
            <a:off x="-923924" y="3624256"/>
            <a:ext cx="2048701" cy="102409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20000" y="786338"/>
            <a:ext cx="423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720000" y="1776838"/>
            <a:ext cx="4232400" cy="25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7"/>
          <p:cNvSpPr/>
          <p:nvPr/>
        </p:nvSpPr>
        <p:spPr>
          <a:xfrm>
            <a:off x="5248475" y="4178906"/>
            <a:ext cx="2165000" cy="126512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 rot="10800000">
            <a:off x="3489500" y="-156056"/>
            <a:ext cx="2165000" cy="126512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3489500" y="4034431"/>
            <a:ext cx="2165000" cy="126512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2137800" y="1494300"/>
            <a:ext cx="4868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2137800" y="2336101"/>
            <a:ext cx="4868400" cy="13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 hasCustomPrompt="1"/>
          </p:nvPr>
        </p:nvSpPr>
        <p:spPr>
          <a:xfrm>
            <a:off x="1541250" y="1387300"/>
            <a:ext cx="6061500" cy="187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1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1"/>
          </p:nvPr>
        </p:nvSpPr>
        <p:spPr>
          <a:xfrm>
            <a:off x="1541250" y="3259075"/>
            <a:ext cx="60615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0" name="Google Shape;70;p11"/>
          <p:cNvSpPr/>
          <p:nvPr/>
        </p:nvSpPr>
        <p:spPr>
          <a:xfrm rot="-5400000">
            <a:off x="-752655" y="1933966"/>
            <a:ext cx="2551785" cy="127557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1"/>
          <p:cNvSpPr/>
          <p:nvPr/>
        </p:nvSpPr>
        <p:spPr>
          <a:xfrm rot="-5400000">
            <a:off x="-570387" y="2059706"/>
            <a:ext cx="2048701" cy="102409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1"/>
          <p:cNvSpPr/>
          <p:nvPr/>
        </p:nvSpPr>
        <p:spPr>
          <a:xfrm rot="5400000" flipH="1">
            <a:off x="7344870" y="1933966"/>
            <a:ext cx="2551785" cy="127557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 rot="5400000" flipH="1">
            <a:off x="7665686" y="2059706"/>
            <a:ext cx="2048701" cy="102409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4" r:id="rId12"/>
    <p:sldLayoutId id="2147483667" r:id="rId13"/>
    <p:sldLayoutId id="2147483671" r:id="rId14"/>
    <p:sldLayoutId id="214748367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types-of-feasibility-study-in-software-project-development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tolemy.berkeley.edu/books/Systems/PtolemyII_DigitalV1_02.pdf" TargetMode="External"/><Relationship Id="rId5" Type="http://schemas.openxmlformats.org/officeDocument/2006/relationships/hyperlink" Target="https://pats.cs.cf.ac.uk/wiki/lib/exe/fetch.php?media=project-report.pdf" TargetMode="External"/><Relationship Id="rId4" Type="http://schemas.openxmlformats.org/officeDocument/2006/relationships/hyperlink" Target="https://www.geeksforgeeks.org/different-types-of-risks-in-software-project-developmen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>
            <a:spLocks noGrp="1"/>
          </p:cNvSpPr>
          <p:nvPr>
            <p:ph type="ctrTitle"/>
          </p:nvPr>
        </p:nvSpPr>
        <p:spPr>
          <a:xfrm>
            <a:off x="1990163" y="1860032"/>
            <a:ext cx="5031000" cy="16362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Final</a:t>
            </a:r>
            <a:r>
              <a:rPr lang="en-US" sz="3600" b="1" spc="-204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600" b="1" spc="-105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Year</a:t>
            </a:r>
            <a:r>
              <a:rPr lang="en-US" sz="3600" b="1" spc="-11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Project</a:t>
            </a:r>
            <a:r>
              <a:rPr lang="en-US" sz="3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600" b="1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(FYP)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19" name="Google Shape;219;p29"/>
          <p:cNvSpPr txBox="1">
            <a:spLocks noGrp="1"/>
          </p:cNvSpPr>
          <p:nvPr>
            <p:ph type="subTitle" idx="1"/>
          </p:nvPr>
        </p:nvSpPr>
        <p:spPr>
          <a:xfrm>
            <a:off x="1440133" y="4451699"/>
            <a:ext cx="3546987" cy="4496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>
              <a:spcBef>
                <a:spcPts val="5"/>
              </a:spcBef>
            </a:pPr>
            <a:r>
              <a:rPr lang="en-US" sz="1400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Supervisor</a:t>
            </a:r>
            <a:r>
              <a:rPr lang="en-US" sz="1400" b="1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4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Name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Hanan Kamal</a:t>
            </a:r>
          </a:p>
          <a:p>
            <a:pPr marL="12700" algn="ctr">
              <a:spcBef>
                <a:spcPts val="5"/>
              </a:spcBef>
            </a:pPr>
            <a:endParaRPr lang="en-US" spc="-10" dirty="0">
              <a:latin typeface="Times New Roman"/>
              <a:cs typeface="Times New Roman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99D0F7E3-A544-42DB-A7EF-406AF768F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059" y="314027"/>
            <a:ext cx="1099984" cy="10999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F5640A-1C6A-47C6-8615-CC51B6AC2B8F}"/>
              </a:ext>
            </a:extLst>
          </p:cNvPr>
          <p:cNvSpPr txBox="1"/>
          <p:nvPr/>
        </p:nvSpPr>
        <p:spPr>
          <a:xfrm>
            <a:off x="3580816" y="466987"/>
            <a:ext cx="3546987" cy="794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6395" marR="354965">
              <a:lnSpc>
                <a:spcPct val="107100"/>
              </a:lnSpc>
              <a:spcBef>
                <a:spcPts val="100"/>
              </a:spcBef>
            </a:pPr>
            <a:r>
              <a:rPr lang="en-US" sz="1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University</a:t>
            </a:r>
            <a:r>
              <a:rPr lang="en-US" sz="1400" spc="1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of</a:t>
            </a:r>
            <a:r>
              <a:rPr lang="en-US" sz="1400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400" spc="-5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Salahaddin</a:t>
            </a:r>
            <a:r>
              <a:rPr lang="en-US" sz="1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-Erbil </a:t>
            </a:r>
            <a:r>
              <a:rPr lang="en-US" sz="1400" spc="-484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</a:p>
          <a:p>
            <a:pPr marL="366395" marR="354965">
              <a:lnSpc>
                <a:spcPct val="107100"/>
              </a:lnSpc>
              <a:spcBef>
                <a:spcPts val="100"/>
              </a:spcBef>
            </a:pPr>
            <a:r>
              <a:rPr lang="en-US" sz="1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College</a:t>
            </a:r>
            <a:r>
              <a:rPr lang="en-US" sz="1400" spc="25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of</a:t>
            </a:r>
            <a:r>
              <a:rPr lang="en-US" sz="1400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Engineering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 marL="366395" marR="354965">
              <a:lnSpc>
                <a:spcPct val="107100"/>
              </a:lnSpc>
              <a:spcBef>
                <a:spcPts val="100"/>
              </a:spcBef>
            </a:pPr>
            <a:r>
              <a:rPr lang="en-US" sz="14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Software</a:t>
            </a:r>
            <a:r>
              <a:rPr lang="en-US" sz="1400" spc="45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and</a:t>
            </a:r>
            <a:r>
              <a:rPr lang="en-US" sz="1400" spc="35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4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InformaticsDepartment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2BA069-FB44-46AD-BDAD-7EDA4D492100}"/>
              </a:ext>
            </a:extLst>
          </p:cNvPr>
          <p:cNvSpPr txBox="1"/>
          <p:nvPr/>
        </p:nvSpPr>
        <p:spPr>
          <a:xfrm>
            <a:off x="4150794" y="3645135"/>
            <a:ext cx="2407029" cy="751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lang="en-US" sz="1400" b="1" spc="-5" dirty="0">
                <a:solidFill>
                  <a:srgbClr val="664D00"/>
                </a:solidFill>
                <a:latin typeface="Times New Roman"/>
                <a:cs typeface="Times New Roman"/>
              </a:rPr>
              <a:t> </a:t>
            </a:r>
            <a:endParaRPr lang="en-US" sz="1400" spc="-10" dirty="0">
              <a:latin typeface="Times New Roman"/>
              <a:cs typeface="Times New Roman"/>
            </a:endParaRPr>
          </a:p>
          <a:p>
            <a:pPr marL="285750" indent="-285750" algn="l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14141"/>
                </a:solidFill>
                <a:latin typeface="Times New Roman"/>
                <a:cs typeface="Times New Roman"/>
              </a:rPr>
              <a:t>Rondik Hadi Abdulrahman</a:t>
            </a:r>
          </a:p>
          <a:p>
            <a:pPr marL="12700" algn="l"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1400" spc="-20" dirty="0">
                <a:solidFill>
                  <a:srgbClr val="414141"/>
                </a:solidFill>
                <a:latin typeface="Times New Roman"/>
                <a:cs typeface="Times New Roman"/>
              </a:rPr>
              <a:t>     Noor </a:t>
            </a:r>
            <a:r>
              <a:rPr lang="en-US" sz="1400" spc="-20" dirty="0" err="1">
                <a:solidFill>
                  <a:srgbClr val="414141"/>
                </a:solidFill>
                <a:latin typeface="Times New Roman"/>
                <a:cs typeface="Times New Roman"/>
              </a:rPr>
              <a:t>Muner</a:t>
            </a:r>
            <a:r>
              <a:rPr lang="en-US" sz="1400" spc="-20" dirty="0">
                <a:solidFill>
                  <a:srgbClr val="414141"/>
                </a:solidFill>
                <a:latin typeface="Times New Roman"/>
                <a:cs typeface="Times New Roman"/>
              </a:rPr>
              <a:t> </a:t>
            </a:r>
            <a:r>
              <a:rPr lang="en-US" sz="1400" spc="-20" dirty="0" err="1">
                <a:solidFill>
                  <a:srgbClr val="414141"/>
                </a:solidFill>
                <a:latin typeface="Times New Roman"/>
                <a:cs typeface="Times New Roman"/>
              </a:rPr>
              <a:t>ishaq</a:t>
            </a:r>
            <a:endParaRPr lang="en-US" sz="1400" spc="-5" dirty="0">
              <a:solidFill>
                <a:srgbClr val="414141"/>
              </a:solidFill>
              <a:latin typeface="Times New Roman"/>
              <a:cs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5F9261-12B6-4D2C-8478-39FAE3586680}"/>
              </a:ext>
            </a:extLst>
          </p:cNvPr>
          <p:cNvSpPr txBox="1"/>
          <p:nvPr/>
        </p:nvSpPr>
        <p:spPr>
          <a:xfrm>
            <a:off x="1855254" y="3645135"/>
            <a:ext cx="2716746" cy="751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lang="en-US" sz="1400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Student</a:t>
            </a:r>
            <a:r>
              <a:rPr lang="en-US" sz="1400" b="1" spc="-35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4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Name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:</a:t>
            </a:r>
            <a:endParaRPr lang="en-US" sz="1400" spc="-1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 marL="285750" indent="-285750" algn="l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spc="-10" dirty="0">
                <a:solidFill>
                  <a:srgbClr val="414141"/>
                </a:solidFill>
                <a:latin typeface="Times New Roman"/>
                <a:cs typeface="Times New Roman"/>
              </a:rPr>
              <a:t>Lana</a:t>
            </a:r>
            <a:r>
              <a:rPr lang="en-US" sz="1400" dirty="0">
                <a:solidFill>
                  <a:srgbClr val="414141"/>
                </a:solidFill>
                <a:latin typeface="Times New Roman"/>
                <a:cs typeface="Times New Roman"/>
              </a:rPr>
              <a:t> </a:t>
            </a:r>
            <a:r>
              <a:rPr lang="en-US" sz="1400" spc="-10" dirty="0">
                <a:solidFill>
                  <a:srgbClr val="414141"/>
                </a:solidFill>
                <a:latin typeface="Times New Roman"/>
                <a:cs typeface="Times New Roman"/>
              </a:rPr>
              <a:t>Muhammad</a:t>
            </a:r>
            <a:r>
              <a:rPr lang="en-US" sz="1400" spc="40" dirty="0">
                <a:solidFill>
                  <a:srgbClr val="414141"/>
                </a:solidFill>
                <a:latin typeface="Times New Roman"/>
                <a:cs typeface="Times New Roman"/>
              </a:rPr>
              <a:t> </a:t>
            </a:r>
            <a:r>
              <a:rPr lang="en-US" sz="1400" spc="-10" dirty="0" err="1">
                <a:solidFill>
                  <a:srgbClr val="414141"/>
                </a:solidFill>
                <a:latin typeface="Times New Roman"/>
                <a:cs typeface="Times New Roman"/>
              </a:rPr>
              <a:t>Jawher</a:t>
            </a:r>
            <a:endParaRPr lang="en-US" sz="1400" dirty="0">
              <a:solidFill>
                <a:srgbClr val="414141"/>
              </a:solidFill>
              <a:latin typeface="Times New Roman"/>
              <a:cs typeface="Times New Roman"/>
            </a:endParaRPr>
          </a:p>
          <a:p>
            <a:pPr marL="12700" algn="l"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1400" spc="-20" dirty="0">
                <a:solidFill>
                  <a:srgbClr val="414141"/>
                </a:solidFill>
                <a:latin typeface="Times New Roman"/>
                <a:cs typeface="Times New Roman"/>
              </a:rPr>
              <a:t>    Zaynab</a:t>
            </a:r>
            <a:r>
              <a:rPr lang="en-US" sz="1400" spc="-60" dirty="0">
                <a:solidFill>
                  <a:srgbClr val="414141"/>
                </a:solidFill>
                <a:latin typeface="Times New Roman"/>
                <a:cs typeface="Times New Roman"/>
              </a:rPr>
              <a:t> </a:t>
            </a:r>
            <a:r>
              <a:rPr lang="en-US" sz="1400" spc="-10" dirty="0">
                <a:solidFill>
                  <a:srgbClr val="414141"/>
                </a:solidFill>
                <a:latin typeface="Times New Roman"/>
                <a:cs typeface="Times New Roman"/>
              </a:rPr>
              <a:t>Azad</a:t>
            </a:r>
            <a:r>
              <a:rPr lang="en-US" sz="1400" spc="5" dirty="0">
                <a:solidFill>
                  <a:srgbClr val="414141"/>
                </a:solidFill>
                <a:latin typeface="Times New Roman"/>
                <a:cs typeface="Times New Roman"/>
              </a:rPr>
              <a:t> </a:t>
            </a:r>
            <a:r>
              <a:rPr lang="en-US" sz="1400" spc="-5" dirty="0" err="1">
                <a:solidFill>
                  <a:srgbClr val="414141"/>
                </a:solidFill>
                <a:latin typeface="Times New Roman"/>
                <a:cs typeface="Times New Roman"/>
              </a:rPr>
              <a:t>Khdir</a:t>
            </a:r>
            <a:endParaRPr lang="en-US" sz="1400" spc="-5" dirty="0">
              <a:solidFill>
                <a:srgbClr val="41414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OVERALL ACTIVITY </a:t>
            </a:r>
          </a:p>
        </p:txBody>
      </p:sp>
      <p:sp>
        <p:nvSpPr>
          <p:cNvPr id="324" name="Google Shape;324;p38"/>
          <p:cNvSpPr txBox="1">
            <a:spLocks noGrp="1"/>
          </p:cNvSpPr>
          <p:nvPr>
            <p:ph type="title" idx="2"/>
          </p:nvPr>
        </p:nvSpPr>
        <p:spPr>
          <a:xfrm>
            <a:off x="6763397" y="2141811"/>
            <a:ext cx="1480888" cy="14271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/>
              <a:t>Design Database (ER Diagram and Code)</a:t>
            </a:r>
            <a:br>
              <a:rPr lang="en-US" sz="1600" b="0" dirty="0"/>
            </a:br>
            <a:endParaRPr lang="en-US" sz="1600" b="0" dirty="0"/>
          </a:p>
        </p:txBody>
      </p:sp>
      <p:sp>
        <p:nvSpPr>
          <p:cNvPr id="326" name="Google Shape;326;p38"/>
          <p:cNvSpPr txBox="1">
            <a:spLocks noGrp="1"/>
          </p:cNvSpPr>
          <p:nvPr>
            <p:ph type="title" idx="3"/>
          </p:nvPr>
        </p:nvSpPr>
        <p:spPr>
          <a:xfrm>
            <a:off x="4776427" y="2426650"/>
            <a:ext cx="15759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/>
              <a:t>Planning</a:t>
            </a:r>
            <a:br>
              <a:rPr lang="en-US" sz="1600" b="0" dirty="0"/>
            </a:br>
            <a:endParaRPr lang="en-US" sz="1600" b="0" dirty="0"/>
          </a:p>
        </p:txBody>
      </p:sp>
      <p:sp>
        <p:nvSpPr>
          <p:cNvPr id="328" name="Google Shape;328;p38"/>
          <p:cNvSpPr txBox="1">
            <a:spLocks noGrp="1"/>
          </p:cNvSpPr>
          <p:nvPr>
            <p:ph type="title" idx="5"/>
          </p:nvPr>
        </p:nvSpPr>
        <p:spPr>
          <a:xfrm>
            <a:off x="867651" y="2554071"/>
            <a:ext cx="15759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/>
              <a:t>Gathering requirement</a:t>
            </a:r>
            <a:br>
              <a:rPr lang="en-US" sz="1600" b="0" dirty="0"/>
            </a:br>
            <a:endParaRPr lang="en-US" sz="1600" b="0" dirty="0"/>
          </a:p>
        </p:txBody>
      </p:sp>
      <p:sp>
        <p:nvSpPr>
          <p:cNvPr id="329" name="Google Shape;329;p38"/>
          <p:cNvSpPr txBox="1">
            <a:spLocks noGrp="1"/>
          </p:cNvSpPr>
          <p:nvPr>
            <p:ph type="title" idx="7"/>
          </p:nvPr>
        </p:nvSpPr>
        <p:spPr>
          <a:xfrm>
            <a:off x="2794703" y="2502748"/>
            <a:ext cx="15759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/>
              <a:t>Analysis Requirement</a:t>
            </a:r>
            <a:br>
              <a:rPr lang="en-US" sz="1600" b="0" dirty="0"/>
            </a:br>
            <a:endParaRPr lang="en-US" sz="1600" b="0" dirty="0"/>
          </a:p>
        </p:txBody>
      </p:sp>
      <p:sp>
        <p:nvSpPr>
          <p:cNvPr id="331" name="Google Shape;331;p38"/>
          <p:cNvSpPr/>
          <p:nvPr/>
        </p:nvSpPr>
        <p:spPr>
          <a:xfrm rot="10800000">
            <a:off x="1223278" y="1542289"/>
            <a:ext cx="864647" cy="599522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2" name="Google Shape;332;p38"/>
          <p:cNvSpPr/>
          <p:nvPr/>
        </p:nvSpPr>
        <p:spPr>
          <a:xfrm flipH="1">
            <a:off x="3150330" y="1542289"/>
            <a:ext cx="864647" cy="599522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8"/>
          <p:cNvSpPr/>
          <p:nvPr/>
        </p:nvSpPr>
        <p:spPr>
          <a:xfrm rot="10800000">
            <a:off x="5147836" y="1542289"/>
            <a:ext cx="864647" cy="599522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8"/>
          <p:cNvSpPr/>
          <p:nvPr/>
        </p:nvSpPr>
        <p:spPr>
          <a:xfrm flipH="1">
            <a:off x="7051753" y="1542289"/>
            <a:ext cx="864647" cy="599522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331;p38">
            <a:extLst>
              <a:ext uri="{FF2B5EF4-FFF2-40B4-BE49-F238E27FC236}">
                <a16:creationId xmlns:a16="http://schemas.microsoft.com/office/drawing/2014/main" id="{6EF5FC88-56FE-4334-B1E4-342FA3396E26}"/>
              </a:ext>
            </a:extLst>
          </p:cNvPr>
          <p:cNvSpPr/>
          <p:nvPr/>
        </p:nvSpPr>
        <p:spPr>
          <a:xfrm rot="10800000">
            <a:off x="2362379" y="3298624"/>
            <a:ext cx="864647" cy="599522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332;p38">
            <a:extLst>
              <a:ext uri="{FF2B5EF4-FFF2-40B4-BE49-F238E27FC236}">
                <a16:creationId xmlns:a16="http://schemas.microsoft.com/office/drawing/2014/main" id="{45091688-B481-45B9-BDBC-D3D4FAE51665}"/>
              </a:ext>
            </a:extLst>
          </p:cNvPr>
          <p:cNvSpPr/>
          <p:nvPr/>
        </p:nvSpPr>
        <p:spPr>
          <a:xfrm flipH="1">
            <a:off x="4139676" y="3367205"/>
            <a:ext cx="864647" cy="599522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33;p38">
            <a:extLst>
              <a:ext uri="{FF2B5EF4-FFF2-40B4-BE49-F238E27FC236}">
                <a16:creationId xmlns:a16="http://schemas.microsoft.com/office/drawing/2014/main" id="{1662B858-3F0B-4E41-AAC9-AEF106277019}"/>
              </a:ext>
            </a:extLst>
          </p:cNvPr>
          <p:cNvSpPr/>
          <p:nvPr/>
        </p:nvSpPr>
        <p:spPr>
          <a:xfrm rot="10800000">
            <a:off x="5826016" y="3293910"/>
            <a:ext cx="864647" cy="599522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9BFA9A-B0D6-4260-B27B-2B9A70B29341}"/>
              </a:ext>
            </a:extLst>
          </p:cNvPr>
          <p:cNvSpPr txBox="1"/>
          <p:nvPr/>
        </p:nvSpPr>
        <p:spPr>
          <a:xfrm>
            <a:off x="2127300" y="4026155"/>
            <a:ext cx="14553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>
              <a:lnSpc>
                <a:spcPct val="100000"/>
              </a:lnSpc>
              <a:tabLst>
                <a:tab pos="299720" algn="l"/>
              </a:tabLst>
            </a:pPr>
            <a:r>
              <a:rPr lang="en-US" sz="1600" spc="-5" dirty="0">
                <a:latin typeface="Fjalla One" panose="020B0604020202020204" charset="0"/>
                <a:cs typeface="Times New Roman"/>
              </a:rPr>
              <a:t>UI/UX</a:t>
            </a:r>
            <a:r>
              <a:rPr lang="en-US" sz="1600" spc="-35" dirty="0">
                <a:latin typeface="Fjalla One" panose="020B0604020202020204" charset="0"/>
                <a:cs typeface="Times New Roman"/>
              </a:rPr>
              <a:t> </a:t>
            </a:r>
            <a:r>
              <a:rPr lang="en-US" sz="1600" spc="-5" dirty="0">
                <a:latin typeface="Fjalla One" panose="020B0604020202020204" charset="0"/>
                <a:cs typeface="Times New Roman"/>
              </a:rPr>
              <a:t>Design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3DD8E7-7F67-4E2C-8062-A381C962B20C}"/>
              </a:ext>
            </a:extLst>
          </p:cNvPr>
          <p:cNvSpPr txBox="1"/>
          <p:nvPr/>
        </p:nvSpPr>
        <p:spPr>
          <a:xfrm>
            <a:off x="3955564" y="4070021"/>
            <a:ext cx="13890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algn="ctr">
              <a:lnSpc>
                <a:spcPct val="100000"/>
              </a:lnSpc>
              <a:tabLst>
                <a:tab pos="299720" algn="l"/>
              </a:tabLst>
            </a:pPr>
            <a:r>
              <a:rPr lang="en-US" sz="1600" spc="-5" dirty="0">
                <a:latin typeface="Fjalla One" panose="020B0604020202020204" charset="0"/>
                <a:cs typeface="Times New Roman"/>
              </a:rPr>
              <a:t>Use-case Lucid-Chart</a:t>
            </a:r>
            <a:endParaRPr lang="en-US" sz="1600" dirty="0">
              <a:latin typeface="Fjalla One" panose="020B0604020202020204" charset="0"/>
              <a:cs typeface="Times New Roman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28980F-77B3-4F66-8B01-373BEBF42946}"/>
              </a:ext>
            </a:extLst>
          </p:cNvPr>
          <p:cNvSpPr txBox="1"/>
          <p:nvPr/>
        </p:nvSpPr>
        <p:spPr>
          <a:xfrm>
            <a:off x="5592298" y="4026155"/>
            <a:ext cx="12166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algn="ctr">
              <a:lnSpc>
                <a:spcPct val="100000"/>
              </a:lnSpc>
              <a:tabLst>
                <a:tab pos="299720" algn="l"/>
              </a:tabLst>
            </a:pPr>
            <a:r>
              <a:rPr lang="en-US" sz="1600" spc="-20" dirty="0">
                <a:latin typeface="Fjalla One" panose="020B0604020202020204" charset="0"/>
                <a:cs typeface="Times New Roman"/>
              </a:rPr>
              <a:t>Write</a:t>
            </a:r>
            <a:r>
              <a:rPr lang="en-US" sz="1600" spc="5" dirty="0">
                <a:latin typeface="Fjalla One" panose="020B0604020202020204" charset="0"/>
                <a:cs typeface="Times New Roman"/>
              </a:rPr>
              <a:t> </a:t>
            </a:r>
            <a:r>
              <a:rPr lang="en-US" sz="1600" dirty="0">
                <a:latin typeface="Fjalla One" panose="020B0604020202020204" charset="0"/>
                <a:cs typeface="Times New Roman"/>
              </a:rPr>
              <a:t>Presentation</a:t>
            </a:r>
          </a:p>
        </p:txBody>
      </p:sp>
      <p:pic>
        <p:nvPicPr>
          <p:cNvPr id="7" name="Picture 6" descr="Text, icon&#10;&#10;Description automatically generated">
            <a:extLst>
              <a:ext uri="{FF2B5EF4-FFF2-40B4-BE49-F238E27FC236}">
                <a16:creationId xmlns:a16="http://schemas.microsoft.com/office/drawing/2014/main" id="{C5857D85-F0B4-4B94-ABBF-BA6D61C38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081" y="1731906"/>
            <a:ext cx="349579" cy="349579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4CE0A8C-814B-4774-8E91-592AA09DA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2040" y="1567314"/>
            <a:ext cx="361226" cy="361226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81CD6CDB-62CE-4CFD-B1A0-BF09E285C7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640" y="1677316"/>
            <a:ext cx="455315" cy="455315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7E65FC60-6F56-4C9D-A761-2A543EB61B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8909" y="1567314"/>
            <a:ext cx="343010" cy="343010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3116042B-9DA7-49E3-92A5-25A0DB96B3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8426" y="3465210"/>
            <a:ext cx="363854" cy="363854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B8088B1F-C230-48B2-97AA-5F4DD8E565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4370603" y="3385628"/>
            <a:ext cx="366746" cy="366746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A6AD92F5-80E6-448C-92B8-FF711251D8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58874" y="3559411"/>
            <a:ext cx="280026" cy="28002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>
            <a:spLocks noGrp="1"/>
          </p:cNvSpPr>
          <p:nvPr>
            <p:ph type="title"/>
          </p:nvPr>
        </p:nvSpPr>
        <p:spPr>
          <a:xfrm>
            <a:off x="720000" y="83820"/>
            <a:ext cx="7704000" cy="6349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TASKS</a:t>
            </a:r>
          </a:p>
        </p:txBody>
      </p:sp>
      <p:sp>
        <p:nvSpPr>
          <p:cNvPr id="231" name="Google Shape;231;p31"/>
          <p:cNvSpPr txBox="1">
            <a:spLocks noGrp="1"/>
          </p:cNvSpPr>
          <p:nvPr>
            <p:ph type="title" idx="2"/>
          </p:nvPr>
        </p:nvSpPr>
        <p:spPr>
          <a:xfrm>
            <a:off x="632550" y="1653975"/>
            <a:ext cx="24804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b="0" i="0" dirty="0">
                <a:effectLst/>
              </a:rPr>
              <a:t>Requirements Gathering </a:t>
            </a:r>
            <a:br>
              <a:rPr lang="en-US" sz="1800" b="0" i="0" dirty="0">
                <a:effectLst/>
              </a:rPr>
            </a:br>
            <a:endParaRPr sz="1700" dirty="0"/>
          </a:p>
        </p:txBody>
      </p:sp>
      <p:sp>
        <p:nvSpPr>
          <p:cNvPr id="233" name="Google Shape;233;p31"/>
          <p:cNvSpPr txBox="1">
            <a:spLocks noGrp="1"/>
          </p:cNvSpPr>
          <p:nvPr>
            <p:ph type="title" idx="3"/>
          </p:nvPr>
        </p:nvSpPr>
        <p:spPr>
          <a:xfrm>
            <a:off x="3460029" y="1497925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b="0" i="0" dirty="0">
                <a:effectLst/>
              </a:rPr>
              <a:t>Analysis</a:t>
            </a:r>
            <a:endParaRPr sz="1700" dirty="0"/>
          </a:p>
        </p:txBody>
      </p:sp>
      <p:sp>
        <p:nvSpPr>
          <p:cNvPr id="235" name="Google Shape;235;p31"/>
          <p:cNvSpPr txBox="1">
            <a:spLocks noGrp="1"/>
          </p:cNvSpPr>
          <p:nvPr>
            <p:ph type="title" idx="5"/>
          </p:nvPr>
        </p:nvSpPr>
        <p:spPr>
          <a:xfrm>
            <a:off x="720000" y="2782865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b="0" i="0" dirty="0">
                <a:effectLst/>
              </a:rPr>
              <a:t>Design front-end</a:t>
            </a:r>
            <a:endParaRPr sz="1700" dirty="0"/>
          </a:p>
        </p:txBody>
      </p:sp>
      <p:sp>
        <p:nvSpPr>
          <p:cNvPr id="237" name="Google Shape;237;p31"/>
          <p:cNvSpPr txBox="1">
            <a:spLocks noGrp="1"/>
          </p:cNvSpPr>
          <p:nvPr>
            <p:ph type="title" idx="7"/>
          </p:nvPr>
        </p:nvSpPr>
        <p:spPr>
          <a:xfrm>
            <a:off x="3419229" y="2801105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Use-case Lucid-Chart</a:t>
            </a:r>
          </a:p>
        </p:txBody>
      </p:sp>
      <p:sp>
        <p:nvSpPr>
          <p:cNvPr id="239" name="Google Shape;239;p31"/>
          <p:cNvSpPr txBox="1">
            <a:spLocks noGrp="1"/>
          </p:cNvSpPr>
          <p:nvPr>
            <p:ph type="title" idx="9"/>
          </p:nvPr>
        </p:nvSpPr>
        <p:spPr>
          <a:xfrm>
            <a:off x="6112608" y="154871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b="0" i="0" dirty="0">
                <a:effectLst/>
              </a:rPr>
              <a:t>System Design(UML Diagram) </a:t>
            </a:r>
            <a:endParaRPr sz="1700" dirty="0"/>
          </a:p>
        </p:txBody>
      </p:sp>
      <p:sp>
        <p:nvSpPr>
          <p:cNvPr id="241" name="Google Shape;241;p31"/>
          <p:cNvSpPr txBox="1">
            <a:spLocks noGrp="1"/>
          </p:cNvSpPr>
          <p:nvPr>
            <p:ph type="title" idx="14"/>
          </p:nvPr>
        </p:nvSpPr>
        <p:spPr>
          <a:xfrm>
            <a:off x="6112608" y="2832857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b="0" i="0" dirty="0">
                <a:effectLst/>
              </a:rPr>
              <a:t>Write Presentation</a:t>
            </a:r>
            <a:endParaRPr sz="1700" dirty="0"/>
          </a:p>
        </p:txBody>
      </p:sp>
      <p:sp>
        <p:nvSpPr>
          <p:cNvPr id="243" name="Google Shape;243;p31"/>
          <p:cNvSpPr txBox="1">
            <a:spLocks noGrp="1"/>
          </p:cNvSpPr>
          <p:nvPr>
            <p:ph type="title" idx="16"/>
          </p:nvPr>
        </p:nvSpPr>
        <p:spPr>
          <a:xfrm>
            <a:off x="1437900" y="91518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244" name="Google Shape;244;p31"/>
          <p:cNvSpPr txBox="1">
            <a:spLocks noGrp="1"/>
          </p:cNvSpPr>
          <p:nvPr>
            <p:ph type="title" idx="17"/>
          </p:nvPr>
        </p:nvSpPr>
        <p:spPr>
          <a:xfrm>
            <a:off x="4137129" y="91518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245" name="Google Shape;245;p31"/>
          <p:cNvSpPr txBox="1">
            <a:spLocks noGrp="1"/>
          </p:cNvSpPr>
          <p:nvPr>
            <p:ph type="title" idx="18"/>
          </p:nvPr>
        </p:nvSpPr>
        <p:spPr>
          <a:xfrm>
            <a:off x="6830508" y="90973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246" name="Google Shape;246;p31"/>
          <p:cNvSpPr txBox="1">
            <a:spLocks noGrp="1"/>
          </p:cNvSpPr>
          <p:nvPr>
            <p:ph type="title" idx="19"/>
          </p:nvPr>
        </p:nvSpPr>
        <p:spPr>
          <a:xfrm>
            <a:off x="1437900" y="224022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sp>
        <p:nvSpPr>
          <p:cNvPr id="247" name="Google Shape;247;p31"/>
          <p:cNvSpPr txBox="1">
            <a:spLocks noGrp="1"/>
          </p:cNvSpPr>
          <p:nvPr>
            <p:ph type="title" idx="20"/>
          </p:nvPr>
        </p:nvSpPr>
        <p:spPr>
          <a:xfrm>
            <a:off x="4177929" y="2210165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</a:t>
            </a:r>
            <a:endParaRPr dirty="0"/>
          </a:p>
        </p:txBody>
      </p:sp>
      <p:sp>
        <p:nvSpPr>
          <p:cNvPr id="248" name="Google Shape;248;p31"/>
          <p:cNvSpPr txBox="1">
            <a:spLocks noGrp="1"/>
          </p:cNvSpPr>
          <p:nvPr>
            <p:ph type="title" idx="21"/>
          </p:nvPr>
        </p:nvSpPr>
        <p:spPr>
          <a:xfrm>
            <a:off x="6786783" y="224022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06.</a:t>
            </a:r>
            <a:endParaRPr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08CDCE-E6CA-466D-A8D2-FF2FFB9D56EB}"/>
              </a:ext>
            </a:extLst>
          </p:cNvPr>
          <p:cNvSpPr txBox="1"/>
          <p:nvPr/>
        </p:nvSpPr>
        <p:spPr>
          <a:xfrm>
            <a:off x="1516597" y="3380293"/>
            <a:ext cx="71230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latin typeface="Fjalla One" panose="020B0604020202020204" charset="0"/>
              </a:rPr>
              <a:t>07.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7945CA-8F44-465C-90DC-EE1958FA89EF}"/>
              </a:ext>
            </a:extLst>
          </p:cNvPr>
          <p:cNvSpPr txBox="1"/>
          <p:nvPr/>
        </p:nvSpPr>
        <p:spPr>
          <a:xfrm>
            <a:off x="4291599" y="3451708"/>
            <a:ext cx="64236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latin typeface="Fjalla One" panose="020B0604020202020204" charset="0"/>
              </a:rPr>
              <a:t>08.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3479D3-17BE-4B1B-97EE-717E12A861DC}"/>
              </a:ext>
            </a:extLst>
          </p:cNvPr>
          <p:cNvSpPr txBox="1"/>
          <p:nvPr/>
        </p:nvSpPr>
        <p:spPr>
          <a:xfrm>
            <a:off x="6900453" y="3451708"/>
            <a:ext cx="64236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latin typeface="Fjalla One" panose="020B0604020202020204" charset="0"/>
              </a:rPr>
              <a:t>09.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1A4C71-F598-4122-8D9B-61C379FDB6A9}"/>
              </a:ext>
            </a:extLst>
          </p:cNvPr>
          <p:cNvSpPr txBox="1"/>
          <p:nvPr/>
        </p:nvSpPr>
        <p:spPr>
          <a:xfrm>
            <a:off x="1035224" y="3884405"/>
            <a:ext cx="1675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Fjalla One" panose="020B0604020202020204" charset="0"/>
              </a:rPr>
              <a:t>Front-end Code</a:t>
            </a:r>
          </a:p>
          <a:p>
            <a:endParaRPr lang="en-US" sz="1800" dirty="0">
              <a:latin typeface="Fjalla One" panose="020B060402020202020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FD6D0F-513C-4A43-8B96-CDDE939EB3E1}"/>
              </a:ext>
            </a:extLst>
          </p:cNvPr>
          <p:cNvSpPr txBox="1"/>
          <p:nvPr/>
        </p:nvSpPr>
        <p:spPr>
          <a:xfrm>
            <a:off x="3798579" y="3884405"/>
            <a:ext cx="162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effectLst/>
                <a:latin typeface="Fjalla One" panose="020B0604020202020204" charset="0"/>
              </a:rPr>
              <a:t>Back-end 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E1BFFC-832D-433F-A0EA-38CEC114C6D7}"/>
              </a:ext>
            </a:extLst>
          </p:cNvPr>
          <p:cNvSpPr txBox="1"/>
          <p:nvPr/>
        </p:nvSpPr>
        <p:spPr>
          <a:xfrm>
            <a:off x="6322983" y="3958333"/>
            <a:ext cx="20951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Fjalla One" panose="020B0604020202020204" charset="0"/>
              </a:rPr>
              <a:t>Write final report</a:t>
            </a:r>
          </a:p>
          <a:p>
            <a:endParaRPr lang="en-US" sz="1800" dirty="0">
              <a:latin typeface="Fjalla One" panose="020B060402020202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0977F81-0A42-423C-AE21-38744E529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0"/>
            <a:ext cx="4709018" cy="5143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CD10D4-C4F1-40CE-8C94-5E3D58210342}"/>
              </a:ext>
            </a:extLst>
          </p:cNvPr>
          <p:cNvSpPr txBox="1"/>
          <p:nvPr/>
        </p:nvSpPr>
        <p:spPr>
          <a:xfrm>
            <a:off x="3864698" y="53816"/>
            <a:ext cx="1661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B9F8E"/>
                </a:solidFill>
              </a:rPr>
              <a:t>The system</a:t>
            </a:r>
          </a:p>
        </p:txBody>
      </p:sp>
    </p:spTree>
    <p:extLst>
      <p:ext uri="{BB962C8B-B14F-4D97-AF65-F5344CB8AC3E}">
        <p14:creationId xmlns:p14="http://schemas.microsoft.com/office/powerpoint/2010/main" val="1953601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3FC19AE-6CCD-42A7-8972-9DD204856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183" y="613935"/>
            <a:ext cx="6404754" cy="4128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ED1827-6376-4769-B953-9C4FDC16B846}"/>
              </a:ext>
            </a:extLst>
          </p:cNvPr>
          <p:cNvSpPr txBox="1"/>
          <p:nvPr/>
        </p:nvSpPr>
        <p:spPr>
          <a:xfrm>
            <a:off x="563880" y="276422"/>
            <a:ext cx="2346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jalla One" panose="020B0604020202020204" charset="0"/>
              </a:rPr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2075588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3CD2C-F47F-4320-9A64-DE46F41A0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690" y="1874520"/>
            <a:ext cx="6061500" cy="1205410"/>
          </a:xfrm>
        </p:spPr>
        <p:txBody>
          <a:bodyPr/>
          <a:lstStyle/>
          <a:p>
            <a:r>
              <a:rPr lang="en-US" sz="6000" spc="-5" dirty="0">
                <a:latin typeface="Fjalla One" panose="020B0604020202020204" charset="0"/>
                <a:cs typeface="Times New Roman"/>
              </a:rPr>
              <a:t>UI/UX</a:t>
            </a:r>
            <a:r>
              <a:rPr lang="en-US" sz="6000" spc="-35" dirty="0">
                <a:latin typeface="Fjalla One" panose="020B0604020202020204" charset="0"/>
                <a:cs typeface="Times New Roman"/>
              </a:rPr>
              <a:t> </a:t>
            </a:r>
            <a:r>
              <a:rPr lang="en-US" sz="6000" spc="-5" dirty="0">
                <a:latin typeface="Fjalla One" panose="020B0604020202020204" charset="0"/>
                <a:cs typeface="Times New Roman"/>
              </a:rPr>
              <a:t>DESIGN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49083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4" name="Google Shape;544;p49"/>
          <p:cNvCxnSpPr/>
          <p:nvPr/>
        </p:nvCxnSpPr>
        <p:spPr>
          <a:xfrm rot="10800000">
            <a:off x="1516175" y="3003557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545" name="Google Shape;545;p49"/>
          <p:cNvCxnSpPr/>
          <p:nvPr/>
        </p:nvCxnSpPr>
        <p:spPr>
          <a:xfrm>
            <a:off x="714300" y="3004175"/>
            <a:ext cx="7715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6" name="Google Shape;546;p49"/>
          <p:cNvCxnSpPr/>
          <p:nvPr/>
        </p:nvCxnSpPr>
        <p:spPr>
          <a:xfrm rot="10800000">
            <a:off x="3553425" y="2571616"/>
            <a:ext cx="0" cy="432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547" name="Google Shape;547;p49"/>
          <p:cNvCxnSpPr/>
          <p:nvPr/>
        </p:nvCxnSpPr>
        <p:spPr>
          <a:xfrm rot="10800000">
            <a:off x="7627950" y="2571654"/>
            <a:ext cx="0" cy="432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548" name="Google Shape;548;p49"/>
          <p:cNvCxnSpPr/>
          <p:nvPr/>
        </p:nvCxnSpPr>
        <p:spPr>
          <a:xfrm rot="10800000">
            <a:off x="5590675" y="3003557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549" name="Google Shape;549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RISKS</a:t>
            </a:r>
          </a:p>
        </p:txBody>
      </p:sp>
      <p:sp>
        <p:nvSpPr>
          <p:cNvPr id="550" name="Google Shape;550;p49"/>
          <p:cNvSpPr txBox="1"/>
          <p:nvPr/>
        </p:nvSpPr>
        <p:spPr>
          <a:xfrm>
            <a:off x="712475" y="3872893"/>
            <a:ext cx="1607400" cy="7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1" name="Google Shape;551;p49"/>
          <p:cNvSpPr txBox="1"/>
          <p:nvPr/>
        </p:nvSpPr>
        <p:spPr>
          <a:xfrm>
            <a:off x="6802412" y="1890658"/>
            <a:ext cx="16074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Programmatic risks</a:t>
            </a:r>
            <a:endParaRPr sz="2000" b="1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553" name="Google Shape;553;p49"/>
          <p:cNvSpPr txBox="1"/>
          <p:nvPr/>
        </p:nvSpPr>
        <p:spPr>
          <a:xfrm>
            <a:off x="4623705" y="3543445"/>
            <a:ext cx="1875653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Technical risks</a:t>
            </a:r>
          </a:p>
        </p:txBody>
      </p:sp>
      <p:sp>
        <p:nvSpPr>
          <p:cNvPr id="555" name="Google Shape;555;p49"/>
          <p:cNvSpPr txBox="1"/>
          <p:nvPr/>
        </p:nvSpPr>
        <p:spPr>
          <a:xfrm>
            <a:off x="712484" y="3440962"/>
            <a:ext cx="16074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Schedule risk</a:t>
            </a:r>
          </a:p>
        </p:txBody>
      </p:sp>
      <p:sp>
        <p:nvSpPr>
          <p:cNvPr id="556" name="Google Shape;556;p49"/>
          <p:cNvSpPr txBox="1"/>
          <p:nvPr/>
        </p:nvSpPr>
        <p:spPr>
          <a:xfrm>
            <a:off x="2742404" y="1919756"/>
            <a:ext cx="16074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Operational risks</a:t>
            </a:r>
          </a:p>
        </p:txBody>
      </p:sp>
      <p:sp>
        <p:nvSpPr>
          <p:cNvPr id="558" name="Google Shape;558;p49"/>
          <p:cNvSpPr/>
          <p:nvPr/>
        </p:nvSpPr>
        <p:spPr>
          <a:xfrm rot="10800000">
            <a:off x="940969" y="1596945"/>
            <a:ext cx="1150237" cy="797510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9" name="Google Shape;559;p49"/>
          <p:cNvSpPr/>
          <p:nvPr/>
        </p:nvSpPr>
        <p:spPr>
          <a:xfrm rot="10800000">
            <a:off x="5015497" y="1596945"/>
            <a:ext cx="1150237" cy="797510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49"/>
          <p:cNvSpPr/>
          <p:nvPr/>
        </p:nvSpPr>
        <p:spPr>
          <a:xfrm>
            <a:off x="2978260" y="3603387"/>
            <a:ext cx="1150237" cy="797510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2" name="Google Shape;562;p49"/>
          <p:cNvGrpSpPr/>
          <p:nvPr/>
        </p:nvGrpSpPr>
        <p:grpSpPr>
          <a:xfrm>
            <a:off x="7444782" y="3750175"/>
            <a:ext cx="368091" cy="334402"/>
            <a:chOff x="-62518200" y="2692475"/>
            <a:chExt cx="318225" cy="289100"/>
          </a:xfrm>
        </p:grpSpPr>
        <p:sp>
          <p:nvSpPr>
            <p:cNvPr id="563" name="Google Shape;563;p49"/>
            <p:cNvSpPr/>
            <p:nvPr/>
          </p:nvSpPr>
          <p:spPr>
            <a:xfrm>
              <a:off x="-62518200" y="2692475"/>
              <a:ext cx="318225" cy="289100"/>
            </a:xfrm>
            <a:custGeom>
              <a:avLst/>
              <a:gdLst/>
              <a:ahLst/>
              <a:cxnLst/>
              <a:rect l="l" t="t" r="r" b="b"/>
              <a:pathLst>
                <a:path w="12729" h="11564" extrusionOk="0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9"/>
            <p:cNvSpPr/>
            <p:nvPr/>
          </p:nvSpPr>
          <p:spPr>
            <a:xfrm>
              <a:off x="-62335475" y="2804325"/>
              <a:ext cx="62250" cy="146525"/>
            </a:xfrm>
            <a:custGeom>
              <a:avLst/>
              <a:gdLst/>
              <a:ahLst/>
              <a:cxnLst/>
              <a:rect l="l" t="t" r="r" b="b"/>
              <a:pathLst>
                <a:path w="2490" h="5861" extrusionOk="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893EC8CC-D278-4DD8-BA0C-5A844CCD0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833" y="3656036"/>
            <a:ext cx="441090" cy="441090"/>
          </a:xfrm>
          <a:prstGeom prst="rect">
            <a:avLst/>
          </a:prstGeom>
        </p:spPr>
      </p:pic>
      <p:sp>
        <p:nvSpPr>
          <p:cNvPr id="40" name="Google Shape;560;p49">
            <a:extLst>
              <a:ext uri="{FF2B5EF4-FFF2-40B4-BE49-F238E27FC236}">
                <a16:creationId xmlns:a16="http://schemas.microsoft.com/office/drawing/2014/main" id="{12921D71-44A7-4886-A06C-148CBDE2D808}"/>
              </a:ext>
            </a:extLst>
          </p:cNvPr>
          <p:cNvSpPr/>
          <p:nvPr/>
        </p:nvSpPr>
        <p:spPr>
          <a:xfrm>
            <a:off x="7117023" y="3576690"/>
            <a:ext cx="1150237" cy="797510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4F0C24F-02E2-493B-8D9D-E0171276C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112" y="3566803"/>
            <a:ext cx="517774" cy="517774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6F9D9C78-6290-4A2C-8BDB-472031B138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9617" y="1870718"/>
            <a:ext cx="433115" cy="433115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0912EE24-1C9D-4112-B315-E25FAA393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3991" y="1881172"/>
            <a:ext cx="413368" cy="41336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55"/>
          <p:cNvSpPr txBox="1">
            <a:spLocks noGrp="1"/>
          </p:cNvSpPr>
          <p:nvPr>
            <p:ph type="title"/>
          </p:nvPr>
        </p:nvSpPr>
        <p:spPr>
          <a:xfrm>
            <a:off x="712856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RESSOURCES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76E6AD-AF77-4300-8CC6-32C400349C32}"/>
              </a:ext>
            </a:extLst>
          </p:cNvPr>
          <p:cNvSpPr txBox="1"/>
          <p:nvPr/>
        </p:nvSpPr>
        <p:spPr>
          <a:xfrm>
            <a:off x="4107180" y="190881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Google Shape;301;p36">
            <a:extLst>
              <a:ext uri="{FF2B5EF4-FFF2-40B4-BE49-F238E27FC236}">
                <a16:creationId xmlns:a16="http://schemas.microsoft.com/office/drawing/2014/main" id="{F505394D-3FDA-4881-8BAF-B0633F9022E7}"/>
              </a:ext>
            </a:extLst>
          </p:cNvPr>
          <p:cNvSpPr/>
          <p:nvPr/>
        </p:nvSpPr>
        <p:spPr>
          <a:xfrm>
            <a:off x="1394936" y="1233551"/>
            <a:ext cx="6477000" cy="3407774"/>
          </a:xfrm>
          <a:prstGeom prst="roundRect">
            <a:avLst>
              <a:gd name="adj" fmla="val 700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4C61A8-27CD-4DD5-B9B5-3541C06BC483}"/>
              </a:ext>
            </a:extLst>
          </p:cNvPr>
          <p:cNvSpPr txBox="1"/>
          <p:nvPr/>
        </p:nvSpPr>
        <p:spPr>
          <a:xfrm>
            <a:off x="1962150" y="1828835"/>
            <a:ext cx="5204460" cy="1988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6870" indent="-344805">
              <a:lnSpc>
                <a:spcPct val="150000"/>
              </a:lnSpc>
              <a:spcBef>
                <a:spcPts val="90"/>
              </a:spcBef>
              <a:buSzPct val="90000"/>
              <a:buFont typeface="Wingdings" panose="05000000000000000000" pitchFamily="2" charset="2"/>
              <a:buChar char="§"/>
              <a:tabLst>
                <a:tab pos="356870" algn="l"/>
                <a:tab pos="357505" algn="l"/>
              </a:tabLst>
            </a:pPr>
            <a:r>
              <a:rPr lang="en-US" sz="14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(Web Server</a:t>
            </a:r>
            <a:r>
              <a:rPr lang="en-US" sz="1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  <a:r>
              <a:rPr lang="en-US" sz="1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-&gt; </a:t>
            </a:r>
            <a:r>
              <a:rPr lang="en-US" sz="1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XAMPP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63220" indent="-350520">
              <a:lnSpc>
                <a:spcPct val="150000"/>
              </a:lnSpc>
              <a:buFont typeface="Wingdings" panose="05000000000000000000" pitchFamily="2" charset="2"/>
              <a:buChar char="§"/>
              <a:tabLst>
                <a:tab pos="362585" algn="l"/>
                <a:tab pos="363220" algn="l"/>
              </a:tabLst>
            </a:pPr>
            <a:r>
              <a:rPr lang="en-US" sz="1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(Design</a:t>
            </a:r>
            <a:r>
              <a:rPr lang="en-US" sz="14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UX</a:t>
            </a:r>
            <a:r>
              <a:rPr lang="en-US" sz="1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/ UI</a:t>
            </a:r>
            <a:r>
              <a:rPr lang="en-US" sz="1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  <a:r>
              <a:rPr lang="en-US" sz="1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-&gt;</a:t>
            </a:r>
            <a:r>
              <a:rPr lang="en-US" sz="1400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FIGMA</a:t>
            </a:r>
          </a:p>
          <a:p>
            <a:pPr marL="363220" indent="-350520">
              <a:lnSpc>
                <a:spcPct val="150000"/>
              </a:lnSpc>
              <a:buFont typeface="Wingdings" panose="05000000000000000000" pitchFamily="2" charset="2"/>
              <a:buChar char="§"/>
              <a:tabLst>
                <a:tab pos="362585" algn="l"/>
                <a:tab pos="363220" algn="l"/>
              </a:tabLst>
            </a:pPr>
            <a:r>
              <a:rPr lang="en-US" sz="1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(Use-case diagram) -&gt; Lucid Chart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63220" indent="-350520">
              <a:lnSpc>
                <a:spcPct val="150000"/>
              </a:lnSpc>
              <a:spcBef>
                <a:spcPts val="5"/>
              </a:spcBef>
              <a:buFont typeface="Wingdings" panose="05000000000000000000" pitchFamily="2" charset="2"/>
              <a:buChar char="§"/>
              <a:tabLst>
                <a:tab pos="362585" algn="l"/>
                <a:tab pos="363220" algn="l"/>
              </a:tabLst>
            </a:pPr>
            <a:r>
              <a:rPr lang="en-US" sz="1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(IDE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  <a:r>
              <a:rPr lang="en-US" sz="1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-&gt;</a:t>
            </a:r>
            <a:r>
              <a:rPr lang="en-US" sz="14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VS</a:t>
            </a:r>
            <a:r>
              <a:rPr lang="en-US" sz="1400" spc="15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Code</a:t>
            </a:r>
          </a:p>
          <a:p>
            <a:pPr marL="363220" indent="-350520">
              <a:lnSpc>
                <a:spcPct val="150000"/>
              </a:lnSpc>
              <a:spcBef>
                <a:spcPts val="5"/>
              </a:spcBef>
              <a:buFont typeface="Wingdings" panose="05000000000000000000" pitchFamily="2" charset="2"/>
              <a:buChar char="§"/>
              <a:tabLst>
                <a:tab pos="362585" algn="l"/>
                <a:tab pos="363220" algn="l"/>
              </a:tabLst>
            </a:pPr>
            <a:r>
              <a:rPr lang="en-US" sz="1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(Front-end) -&gt;</a:t>
            </a:r>
            <a:r>
              <a:rPr lang="en-US" sz="14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HTML, CSS, Bootstrap, JavaScript </a:t>
            </a:r>
            <a:r>
              <a:rPr lang="en-US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&amp;</a:t>
            </a:r>
            <a:r>
              <a:rPr lang="en-US" sz="14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libraries</a:t>
            </a:r>
          </a:p>
          <a:p>
            <a:pPr marL="363220" indent="-350520">
              <a:lnSpc>
                <a:spcPct val="150000"/>
              </a:lnSpc>
              <a:spcBef>
                <a:spcPts val="5"/>
              </a:spcBef>
              <a:buFont typeface="Wingdings" panose="05000000000000000000" pitchFamily="2" charset="2"/>
              <a:buChar char="§"/>
              <a:tabLst>
                <a:tab pos="362585" algn="l"/>
                <a:tab pos="363220" algn="l"/>
              </a:tabLst>
            </a:pPr>
            <a:r>
              <a:rPr lang="en-US" sz="1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(Back-end &amp; Database) -&gt; PHP, MySQL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EBEC753-288B-4818-9B71-CB971C17A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111663"/>
              </p:ext>
            </p:extLst>
          </p:nvPr>
        </p:nvGraphicFramePr>
        <p:xfrm>
          <a:off x="100012" y="192044"/>
          <a:ext cx="8937308" cy="475941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{D113A9D2-9D6B-4929-AA2D-F23B5EE8CBE7}</a:tableStyleId>
              </a:tblPr>
              <a:tblGrid>
                <a:gridCol w="2970847">
                  <a:extLst>
                    <a:ext uri="{9D8B030D-6E8A-4147-A177-3AD203B41FA5}">
                      <a16:colId xmlns:a16="http://schemas.microsoft.com/office/drawing/2014/main" val="4138952643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1732155410"/>
                    </a:ext>
                  </a:extLst>
                </a:gridCol>
                <a:gridCol w="1928750">
                  <a:extLst>
                    <a:ext uri="{9D8B030D-6E8A-4147-A177-3AD203B41FA5}">
                      <a16:colId xmlns:a16="http://schemas.microsoft.com/office/drawing/2014/main" val="3237386393"/>
                    </a:ext>
                  </a:extLst>
                </a:gridCol>
                <a:gridCol w="2269871">
                  <a:extLst>
                    <a:ext uri="{9D8B030D-6E8A-4147-A177-3AD203B41FA5}">
                      <a16:colId xmlns:a16="http://schemas.microsoft.com/office/drawing/2014/main" val="798845581"/>
                    </a:ext>
                  </a:extLst>
                </a:gridCol>
              </a:tblGrid>
              <a:tr h="51528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Task Name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Start Date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Finish Date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Duration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23247314"/>
                  </a:ext>
                </a:extLst>
              </a:tr>
              <a:tr h="32571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Gathering requirements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18/10/2021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25/10/2021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 week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61636035"/>
                  </a:ext>
                </a:extLst>
              </a:tr>
              <a:tr h="32571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Analysis Requirements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25/10/2021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1/11/2021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 week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481410053"/>
                  </a:ext>
                </a:extLst>
              </a:tr>
              <a:tr h="39300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Planning and Design</a:t>
                      </a:r>
                      <a:r>
                        <a:rPr lang="ar-IQ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the Database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1/11/2021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7/11/2021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 week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53582163"/>
                  </a:ext>
                </a:extLst>
              </a:tr>
              <a:tr h="32571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Create Database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16/10/2021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18/10/2021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 days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10571311"/>
                  </a:ext>
                </a:extLst>
              </a:tr>
              <a:tr h="32571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UI/UX 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29/11/2021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6/12/2021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 week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62124767"/>
                  </a:ext>
                </a:extLst>
              </a:tr>
              <a:tr h="3257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Plan for front-end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7/12/2021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7/12/2021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 day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99700910"/>
                  </a:ext>
                </a:extLst>
              </a:tr>
              <a:tr h="32571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Create use-case diagram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10/12/2021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10/12/2021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 day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22106323"/>
                  </a:ext>
                </a:extLst>
              </a:tr>
              <a:tr h="33305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Search resources for the report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22/11/2021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28/11/2021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 week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10958173"/>
                  </a:ext>
                </a:extLst>
              </a:tr>
              <a:tr h="3941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Write Presentation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1/12/2021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10/12/2021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10 days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39523022"/>
                  </a:ext>
                </a:extLst>
              </a:tr>
              <a:tr h="32571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Front-end Code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15/1/2022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1/3/2022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 month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93269557"/>
                  </a:ext>
                </a:extLst>
              </a:tr>
              <a:tr h="32571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Back-end Code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1/3/2022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1/4/2022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 month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03010925"/>
                  </a:ext>
                </a:extLst>
              </a:tr>
              <a:tr h="32571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Write Report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1/2/2022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15/5/2022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 months (during the implementation)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60783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4669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"/>
          <p:cNvSpPr/>
          <p:nvPr/>
        </p:nvSpPr>
        <p:spPr>
          <a:xfrm>
            <a:off x="974250" y="819150"/>
            <a:ext cx="7195500" cy="3798570"/>
          </a:xfrm>
          <a:prstGeom prst="roundRect">
            <a:avLst>
              <a:gd name="adj" fmla="val 700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302" name="Google Shape;302;p36"/>
          <p:cNvSpPr/>
          <p:nvPr/>
        </p:nvSpPr>
        <p:spPr>
          <a:xfrm>
            <a:off x="3296109" y="-97784"/>
            <a:ext cx="2551785" cy="127557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6"/>
          <p:cNvSpPr/>
          <p:nvPr/>
        </p:nvSpPr>
        <p:spPr>
          <a:xfrm>
            <a:off x="3547649" y="-410359"/>
            <a:ext cx="2048701" cy="102409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A20A6C-CF25-43C2-9114-5EED0F0510C2}"/>
              </a:ext>
            </a:extLst>
          </p:cNvPr>
          <p:cNvSpPr txBox="1"/>
          <p:nvPr/>
        </p:nvSpPr>
        <p:spPr>
          <a:xfrm>
            <a:off x="3696614" y="1295201"/>
            <a:ext cx="2551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jalla One" panose="020B0604020202020204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85F879-9EF9-467E-BC92-736AFAA216B7}"/>
              </a:ext>
            </a:extLst>
          </p:cNvPr>
          <p:cNvSpPr txBox="1"/>
          <p:nvPr/>
        </p:nvSpPr>
        <p:spPr>
          <a:xfrm>
            <a:off x="1569720" y="2094726"/>
            <a:ext cx="6004560" cy="184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9900" marR="5080" indent="-457200">
              <a:lnSpc>
                <a:spcPct val="997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1600" spc="-5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Final Year Project (FYP) offers good features that assist in managing the final year projects information without the computer printout forms. </a:t>
            </a:r>
          </a:p>
          <a:p>
            <a:pPr marL="469900" marR="5080" indent="-457200">
              <a:lnSpc>
                <a:spcPct val="997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endParaRPr lang="en-US" sz="1600" spc="-5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69900" marR="5080" indent="-457200">
              <a:lnSpc>
                <a:spcPct val="997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1600" spc="-5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project tries to develop an online platform that facilitates the final year projects (FYP) process with the slightest effort to select the project. </a:t>
            </a:r>
          </a:p>
        </p:txBody>
      </p:sp>
      <p:sp>
        <p:nvSpPr>
          <p:cNvPr id="11" name="Google Shape;305;p36">
            <a:extLst>
              <a:ext uri="{FF2B5EF4-FFF2-40B4-BE49-F238E27FC236}">
                <a16:creationId xmlns:a16="http://schemas.microsoft.com/office/drawing/2014/main" id="{4CE8E177-1C6D-4032-92C9-9FAF33D2BA35}"/>
              </a:ext>
            </a:extLst>
          </p:cNvPr>
          <p:cNvSpPr/>
          <p:nvPr/>
        </p:nvSpPr>
        <p:spPr>
          <a:xfrm>
            <a:off x="3547649" y="-5200"/>
            <a:ext cx="2048701" cy="102409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55"/>
          <p:cNvSpPr txBox="1">
            <a:spLocks noGrp="1"/>
          </p:cNvSpPr>
          <p:nvPr>
            <p:ph type="title"/>
          </p:nvPr>
        </p:nvSpPr>
        <p:spPr>
          <a:xfrm>
            <a:off x="720000" y="8202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76E6AD-AF77-4300-8CC6-32C400349C32}"/>
              </a:ext>
            </a:extLst>
          </p:cNvPr>
          <p:cNvSpPr txBox="1"/>
          <p:nvPr/>
        </p:nvSpPr>
        <p:spPr>
          <a:xfrm>
            <a:off x="4107180" y="190881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Google Shape;301;p36">
            <a:extLst>
              <a:ext uri="{FF2B5EF4-FFF2-40B4-BE49-F238E27FC236}">
                <a16:creationId xmlns:a16="http://schemas.microsoft.com/office/drawing/2014/main" id="{F505394D-3FDA-4881-8BAF-B0633F9022E7}"/>
              </a:ext>
            </a:extLst>
          </p:cNvPr>
          <p:cNvSpPr/>
          <p:nvPr/>
        </p:nvSpPr>
        <p:spPr>
          <a:xfrm>
            <a:off x="720000" y="716280"/>
            <a:ext cx="7616280" cy="4251960"/>
          </a:xfrm>
          <a:prstGeom prst="roundRect">
            <a:avLst>
              <a:gd name="adj" fmla="val 700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4C61A8-27CD-4DD5-B9B5-3541C06BC483}"/>
              </a:ext>
            </a:extLst>
          </p:cNvPr>
          <p:cNvSpPr txBox="1"/>
          <p:nvPr/>
        </p:nvSpPr>
        <p:spPr>
          <a:xfrm>
            <a:off x="720000" y="791899"/>
            <a:ext cx="778392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7815" indent="-285750">
              <a:spcBef>
                <a:spcPts val="10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lang="en-US" sz="1600" spc="-5" dirty="0">
                <a:uFill>
                  <a:solidFill>
                    <a:srgbClr val="CC9900"/>
                  </a:solidFill>
                </a:u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Sandeep Jain, </a:t>
            </a:r>
            <a:r>
              <a:rPr lang="en-US" sz="1600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Educational Institution, 2009, </a:t>
            </a:r>
            <a:r>
              <a:rPr lang="en-US" sz="1600" spc="-5" dirty="0">
                <a:uFill>
                  <a:solidFill>
                    <a:srgbClr val="CC9900"/>
                  </a:solidFill>
                </a:u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Indian Institute of Technology Roorkee.</a:t>
            </a:r>
          </a:p>
          <a:p>
            <a:pPr marL="297815" indent="-285750">
              <a:spcBef>
                <a:spcPts val="10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299720" algn="l"/>
              </a:tabLst>
            </a:pPr>
            <a:endParaRPr lang="en-US" sz="1600" spc="-5" dirty="0">
              <a:uFill>
                <a:solidFill>
                  <a:srgbClr val="CC9900"/>
                </a:solidFill>
              </a:u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97815" indent="-285750">
              <a:spcBef>
                <a:spcPts val="10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lang="en-US" sz="1600" spc="-5" dirty="0">
                <a:uFill>
                  <a:solidFill>
                    <a:srgbClr val="CC9900"/>
                  </a:solidFill>
                </a:u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https://www.geeksforgeeks.org/types-of-feasibility-study-in-software-project-development/</a:t>
            </a:r>
            <a:endParaRPr lang="en-US" sz="1600" spc="-5" dirty="0">
              <a:uFill>
                <a:solidFill>
                  <a:srgbClr val="CC9900"/>
                </a:solidFill>
              </a:u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97815" indent="-285750">
              <a:spcBef>
                <a:spcPts val="10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299720" algn="l"/>
              </a:tabLst>
            </a:pPr>
            <a:endParaRPr lang="en-US" sz="1600" spc="-5" dirty="0">
              <a:uFill>
                <a:solidFill>
                  <a:srgbClr val="CC9900"/>
                </a:solidFill>
              </a:u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97815" indent="-285750">
              <a:spcBef>
                <a:spcPts val="10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lang="en-US" sz="1600" spc="-5" dirty="0">
                <a:uFill>
                  <a:solidFill>
                    <a:srgbClr val="CC9900"/>
                  </a:solidFill>
                </a:u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4"/>
              </a:rPr>
              <a:t>https://www.geeksforgeeks.org/different-types-of-risks-in-software-project-development/</a:t>
            </a:r>
            <a:endParaRPr lang="en-US" sz="1600" spc="-5" dirty="0">
              <a:uFill>
                <a:solidFill>
                  <a:srgbClr val="CC9900"/>
                </a:solidFill>
              </a:u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97815" indent="-285750">
              <a:spcBef>
                <a:spcPts val="10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299720" algn="l"/>
              </a:tabLst>
            </a:pPr>
            <a:endParaRPr lang="en-US" sz="1600" spc="-5" dirty="0">
              <a:uFill>
                <a:solidFill>
                  <a:srgbClr val="CC9900"/>
                </a:solidFill>
              </a:u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97815" indent="-28575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lang="en-US" sz="1600" spc="-5" dirty="0">
                <a:uFill>
                  <a:solidFill>
                    <a:srgbClr val="CC9900"/>
                  </a:solidFill>
                </a:uFill>
                <a:latin typeface="Corbel"/>
                <a:cs typeface="Corbel"/>
              </a:rPr>
              <a:t>2/2/2011</a:t>
            </a:r>
            <a:r>
              <a:rPr lang="en-US" sz="1600" dirty="0"/>
              <a:t>, how to write report, Cardiff University School of Computer Science and Informatics</a:t>
            </a:r>
            <a:endParaRPr lang="en-US" sz="1600" u="sng" spc="-5" dirty="0">
              <a:solidFill>
                <a:srgbClr val="CC9900"/>
              </a:solidFill>
              <a:uFill>
                <a:solidFill>
                  <a:srgbClr val="CC9900"/>
                </a:solidFill>
              </a:uFill>
              <a:latin typeface="Corbel"/>
              <a:cs typeface="Corbel"/>
              <a:hlinkClick r:id="rId5"/>
            </a:endParaRPr>
          </a:p>
          <a:p>
            <a:pPr marL="297815" indent="-285750">
              <a:spcBef>
                <a:spcPts val="10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lang="en-US" sz="1600" spc="-5" dirty="0">
                <a:uFill>
                  <a:solidFill>
                    <a:srgbClr val="CC9900"/>
                  </a:solidFill>
                </a:u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5"/>
              </a:rPr>
              <a:t>https://pats.cs.cf.ac.uk/wiki/lib/exe/fetch.php?media=project-report.pdf</a:t>
            </a:r>
            <a:endParaRPr lang="en-US" sz="1600" spc="-5" dirty="0">
              <a:uFill>
                <a:solidFill>
                  <a:srgbClr val="CC9900"/>
                </a:solidFill>
              </a:u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97815" indent="-285750">
              <a:spcBef>
                <a:spcPts val="10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299720" algn="l"/>
              </a:tabLst>
            </a:pPr>
            <a:endParaRPr lang="en-US" sz="1600" spc="-5" dirty="0">
              <a:uFill>
                <a:solidFill>
                  <a:srgbClr val="CC9900"/>
                </a:solidFill>
              </a:u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97815" indent="-285750">
              <a:spcBef>
                <a:spcPts val="10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lang="en-US" sz="1600" spc="-5" dirty="0">
                <a:uFill>
                  <a:solidFill>
                    <a:srgbClr val="CC9900"/>
                  </a:solidFill>
                </a:u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System Design, Modeling, and Simulation using Ptolemy II, Ptolemy.org, 2014</a:t>
            </a:r>
          </a:p>
          <a:p>
            <a:pPr marL="297815" indent="-285750">
              <a:spcBef>
                <a:spcPts val="10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lang="en-US" sz="1600" spc="-5" dirty="0">
                <a:uFill>
                  <a:solidFill>
                    <a:srgbClr val="CC9900"/>
                  </a:solidFill>
                </a:u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6"/>
              </a:rPr>
              <a:t>https://ptolemy.berkeley.edu/books/Systems/PtolemyII_DigitalV1_02.pdf</a:t>
            </a:r>
            <a:endParaRPr lang="en-US" sz="1600" spc="-5" dirty="0">
              <a:uFill>
                <a:solidFill>
                  <a:srgbClr val="CC9900"/>
                </a:solidFill>
              </a:u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2065">
              <a:spcBef>
                <a:spcPts val="100"/>
              </a:spcBef>
              <a:buClr>
                <a:srgbClr val="000000"/>
              </a:buClr>
              <a:tabLst>
                <a:tab pos="299720" algn="l"/>
              </a:tabLst>
            </a:pPr>
            <a:endParaRPr lang="en-US" sz="1600" spc="-5" dirty="0">
              <a:uFill>
                <a:solidFill>
                  <a:srgbClr val="CC9900"/>
                </a:solidFill>
              </a:u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2065">
              <a:spcBef>
                <a:spcPts val="100"/>
              </a:spcBef>
              <a:buClr>
                <a:srgbClr val="000000"/>
              </a:buClr>
              <a:tabLst>
                <a:tab pos="299720" algn="l"/>
              </a:tabLst>
            </a:pPr>
            <a:endParaRPr lang="en-US" sz="1600" spc="-5" dirty="0">
              <a:uFill>
                <a:solidFill>
                  <a:srgbClr val="CC9900"/>
                </a:solidFill>
              </a:u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847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/>
          <p:nvPr/>
        </p:nvSpPr>
        <p:spPr>
          <a:xfrm>
            <a:off x="1228650" y="502920"/>
            <a:ext cx="6686700" cy="4124450"/>
          </a:xfrm>
          <a:prstGeom prst="roundRect">
            <a:avLst>
              <a:gd name="adj" fmla="val 700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title"/>
          </p:nvPr>
        </p:nvSpPr>
        <p:spPr>
          <a:xfrm>
            <a:off x="2012070" y="800960"/>
            <a:ext cx="4868400" cy="6239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Introduction</a:t>
            </a:r>
            <a:endParaRPr sz="2800" dirty="0"/>
          </a:p>
        </p:txBody>
      </p:sp>
      <p:sp>
        <p:nvSpPr>
          <p:cNvPr id="255" name="Google Shape;255;p32"/>
          <p:cNvSpPr txBox="1">
            <a:spLocks noGrp="1"/>
          </p:cNvSpPr>
          <p:nvPr>
            <p:ph type="subTitle" idx="1"/>
          </p:nvPr>
        </p:nvSpPr>
        <p:spPr>
          <a:xfrm>
            <a:off x="1539240" y="1333401"/>
            <a:ext cx="5814060" cy="30403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most of the curriculums undergraduate programmers, it is common that students are expected to complete a comprehensive software development project in their final year studies.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However to overcome the various problems encountered during the implementation of the FYP in the previous years, we decided to develop a  final year project management system  which is a web-based system to serve the whole process and reduce extra hard work .</a:t>
            </a:r>
            <a:endParaRPr dirty="0"/>
          </a:p>
        </p:txBody>
      </p:sp>
      <p:sp>
        <p:nvSpPr>
          <p:cNvPr id="256" name="Google Shape;256;p32"/>
          <p:cNvSpPr/>
          <p:nvPr/>
        </p:nvSpPr>
        <p:spPr>
          <a:xfrm rot="10800000">
            <a:off x="3489500" y="-433685"/>
            <a:ext cx="2165000" cy="126512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2"/>
          <p:cNvSpPr/>
          <p:nvPr/>
        </p:nvSpPr>
        <p:spPr>
          <a:xfrm>
            <a:off x="3436160" y="4342540"/>
            <a:ext cx="2165000" cy="126512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14379-44BE-4F6D-B9DE-49B410150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0B2FA2-465D-46F3-B91F-D2E6556885DE}"/>
              </a:ext>
            </a:extLst>
          </p:cNvPr>
          <p:cNvSpPr txBox="1"/>
          <p:nvPr/>
        </p:nvSpPr>
        <p:spPr>
          <a:xfrm>
            <a:off x="3760839" y="3017015"/>
            <a:ext cx="16960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Fjalla One" panose="020B0604020202020204" charset="0"/>
              </a:rPr>
              <a:t>Any question ?</a:t>
            </a:r>
          </a:p>
        </p:txBody>
      </p:sp>
    </p:spTree>
    <p:extLst>
      <p:ext uri="{BB962C8B-B14F-4D97-AF65-F5344CB8AC3E}">
        <p14:creationId xmlns:p14="http://schemas.microsoft.com/office/powerpoint/2010/main" val="3374630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"/>
          <p:cNvSpPr txBox="1">
            <a:spLocks noGrp="1"/>
          </p:cNvSpPr>
          <p:nvPr>
            <p:ph type="title"/>
          </p:nvPr>
        </p:nvSpPr>
        <p:spPr>
          <a:xfrm>
            <a:off x="719999" y="731379"/>
            <a:ext cx="423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definition</a:t>
            </a:r>
            <a:endParaRPr dirty="0"/>
          </a:p>
        </p:txBody>
      </p:sp>
      <p:sp>
        <p:nvSpPr>
          <p:cNvPr id="293" name="Google Shape;293;p35"/>
          <p:cNvSpPr txBox="1">
            <a:spLocks noGrp="1"/>
          </p:cNvSpPr>
          <p:nvPr>
            <p:ph type="body" idx="1"/>
          </p:nvPr>
        </p:nvSpPr>
        <p:spPr>
          <a:xfrm>
            <a:off x="585200" y="1404674"/>
            <a:ext cx="4501997" cy="32599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order to avoid the process to be done manually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All information are kept in online database information can be easily managed without keeping hard-copy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Save time and effort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System is user friendly and ease to use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No third party can interrupt the process</a:t>
            </a:r>
            <a:endParaRPr sz="1600" dirty="0"/>
          </a:p>
        </p:txBody>
      </p:sp>
      <p:pic>
        <p:nvPicPr>
          <p:cNvPr id="294" name="Google Shape;294;p35"/>
          <p:cNvPicPr preferRelativeResize="0"/>
          <p:nvPr/>
        </p:nvPicPr>
        <p:blipFill>
          <a:blip r:embed="rId3"/>
          <a:srcRect l="19411" r="19411"/>
          <a:stretch/>
        </p:blipFill>
        <p:spPr>
          <a:xfrm flipH="1">
            <a:off x="5442000" y="0"/>
            <a:ext cx="3702000" cy="5143500"/>
          </a:xfrm>
          <a:prstGeom prst="round1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295" name="Google Shape;295;p35"/>
          <p:cNvSpPr/>
          <p:nvPr/>
        </p:nvSpPr>
        <p:spPr>
          <a:xfrm rot="5400000">
            <a:off x="7660126" y="219331"/>
            <a:ext cx="2048701" cy="102409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5"/>
          <p:cNvSpPr/>
          <p:nvPr/>
        </p:nvSpPr>
        <p:spPr>
          <a:xfrm>
            <a:off x="5248475" y="4178906"/>
            <a:ext cx="2165000" cy="126512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>
            <a:spLocks noGrp="1"/>
          </p:cNvSpPr>
          <p:nvPr>
            <p:ph type="title"/>
          </p:nvPr>
        </p:nvSpPr>
        <p:spPr>
          <a:xfrm>
            <a:off x="1938900" y="2274962"/>
            <a:ext cx="526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" dirty="0"/>
              <a:t>roject Objectives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0"/>
          <p:cNvSpPr/>
          <p:nvPr/>
        </p:nvSpPr>
        <p:spPr>
          <a:xfrm>
            <a:off x="974250" y="289560"/>
            <a:ext cx="7195500" cy="4625340"/>
          </a:xfrm>
          <a:prstGeom prst="roundRect">
            <a:avLst>
              <a:gd name="adj" fmla="val 700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0"/>
          <p:cNvSpPr/>
          <p:nvPr/>
        </p:nvSpPr>
        <p:spPr>
          <a:xfrm rot="-5400000">
            <a:off x="-752655" y="1933966"/>
            <a:ext cx="2551785" cy="127557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40"/>
          <p:cNvSpPr/>
          <p:nvPr/>
        </p:nvSpPr>
        <p:spPr>
          <a:xfrm rot="-5400000">
            <a:off x="-570387" y="2059706"/>
            <a:ext cx="2048701" cy="102409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40"/>
          <p:cNvSpPr/>
          <p:nvPr/>
        </p:nvSpPr>
        <p:spPr>
          <a:xfrm rot="5400000" flipH="1">
            <a:off x="7344870" y="1933966"/>
            <a:ext cx="2551785" cy="127557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0"/>
          <p:cNvSpPr/>
          <p:nvPr/>
        </p:nvSpPr>
        <p:spPr>
          <a:xfrm rot="5400000" flipH="1">
            <a:off x="7665686" y="2059706"/>
            <a:ext cx="2048701" cy="102409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616B4-E365-4419-A598-D1BC33F8A193}"/>
              </a:ext>
            </a:extLst>
          </p:cNvPr>
          <p:cNvSpPr txBox="1"/>
          <p:nvPr/>
        </p:nvSpPr>
        <p:spPr>
          <a:xfrm>
            <a:off x="1332507" y="617721"/>
            <a:ext cx="6646348" cy="364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web-based application for storing:</a:t>
            </a:r>
            <a:endParaRPr lang="en-US" sz="16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6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students’ information.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6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supervisor’s descriptions of the projects.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6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committee notes.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16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calculation that will be made for assigning the projects.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endParaRPr lang="en-US" sz="16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That will help the committee for:</a:t>
            </a:r>
            <a:endParaRPr lang="en-US" sz="16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6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Keeping everything organized.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6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Save time in many aspects.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6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Tracking the whole system.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6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 paper work need.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16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Very easy to modify any information in the system.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"/>
          <p:cNvSpPr/>
          <p:nvPr/>
        </p:nvSpPr>
        <p:spPr>
          <a:xfrm>
            <a:off x="974250" y="819150"/>
            <a:ext cx="7195500" cy="3505200"/>
          </a:xfrm>
          <a:prstGeom prst="roundRect">
            <a:avLst>
              <a:gd name="adj" fmla="val 700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302" name="Google Shape;302;p36"/>
          <p:cNvSpPr/>
          <p:nvPr/>
        </p:nvSpPr>
        <p:spPr>
          <a:xfrm>
            <a:off x="3296109" y="-97784"/>
            <a:ext cx="2551785" cy="127557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6"/>
          <p:cNvSpPr txBox="1">
            <a:spLocks noGrp="1"/>
          </p:cNvSpPr>
          <p:nvPr>
            <p:ph type="subTitle" idx="1"/>
          </p:nvPr>
        </p:nvSpPr>
        <p:spPr>
          <a:xfrm>
            <a:off x="1660050" y="2038261"/>
            <a:ext cx="5823900" cy="1997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Partitioning every section of the project.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Front-end and back-end languages features.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Conform legal requirements.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Using forms.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End on time.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More features to be add.</a:t>
            </a:r>
            <a:endParaRPr sz="1800" dirty="0"/>
          </a:p>
        </p:txBody>
      </p:sp>
      <p:sp>
        <p:nvSpPr>
          <p:cNvPr id="305" name="Google Shape;305;p36"/>
          <p:cNvSpPr/>
          <p:nvPr/>
        </p:nvSpPr>
        <p:spPr>
          <a:xfrm>
            <a:off x="3547651" y="-41319"/>
            <a:ext cx="2048701" cy="102409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958DC5-9529-4D44-A502-69CC4F8731F7}"/>
              </a:ext>
            </a:extLst>
          </p:cNvPr>
          <p:cNvSpPr txBox="1"/>
          <p:nvPr/>
        </p:nvSpPr>
        <p:spPr>
          <a:xfrm>
            <a:off x="1660050" y="145413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Fjalla One" panose="020B0604020202020204" charset="0"/>
              </a:rPr>
              <a:t>P</a:t>
            </a:r>
            <a:r>
              <a:rPr lang="en" sz="2400" dirty="0">
                <a:latin typeface="Fjalla One" panose="020B0604020202020204" charset="0"/>
              </a:rPr>
              <a:t>roject Feasibility</a:t>
            </a:r>
            <a:endParaRPr lang="en-US" sz="2400" dirty="0">
              <a:latin typeface="Fjall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00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"/>
          <p:cNvSpPr txBox="1">
            <a:spLocks noGrp="1"/>
          </p:cNvSpPr>
          <p:nvPr>
            <p:ph type="title"/>
          </p:nvPr>
        </p:nvSpPr>
        <p:spPr>
          <a:xfrm>
            <a:off x="1621932" y="1745127"/>
            <a:ext cx="24471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Student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1" name="Google Shape;311;p37"/>
          <p:cNvSpPr txBox="1">
            <a:spLocks noGrp="1"/>
          </p:cNvSpPr>
          <p:nvPr>
            <p:ph type="title" idx="2"/>
          </p:nvPr>
        </p:nvSpPr>
        <p:spPr>
          <a:xfrm>
            <a:off x="5104182" y="2994458"/>
            <a:ext cx="24471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r>
              <a:rPr lang="en" dirty="0"/>
              <a:t>dmin </a:t>
            </a:r>
            <a:endParaRPr dirty="0"/>
          </a:p>
        </p:txBody>
      </p:sp>
      <p:pic>
        <p:nvPicPr>
          <p:cNvPr id="314" name="Google Shape;314;p37"/>
          <p:cNvPicPr preferRelativeResize="0"/>
          <p:nvPr/>
        </p:nvPicPr>
        <p:blipFill>
          <a:blip r:embed="rId3"/>
          <a:srcRect t="1585" b="1585"/>
          <a:stretch/>
        </p:blipFill>
        <p:spPr>
          <a:xfrm>
            <a:off x="1263432" y="2592000"/>
            <a:ext cx="3164100" cy="2011500"/>
          </a:xfrm>
          <a:prstGeom prst="triangle">
            <a:avLst>
              <a:gd name="adj" fmla="val 50000"/>
            </a:avLst>
          </a:prstGeom>
          <a:noFill/>
          <a:ln>
            <a:noFill/>
          </a:ln>
        </p:spPr>
      </p:pic>
      <p:pic>
        <p:nvPicPr>
          <p:cNvPr id="315" name="Google Shape;315;p37"/>
          <p:cNvPicPr preferRelativeResize="0"/>
          <p:nvPr/>
        </p:nvPicPr>
        <p:blipFill>
          <a:blip r:embed="rId4"/>
          <a:srcRect t="19803" b="19803"/>
          <a:stretch/>
        </p:blipFill>
        <p:spPr>
          <a:xfrm>
            <a:off x="4745682" y="560250"/>
            <a:ext cx="3164100" cy="2011500"/>
          </a:xfrm>
          <a:prstGeom prst="flowChartMerge">
            <a:avLst/>
          </a:prstGeom>
          <a:noFill/>
          <a:ln>
            <a:noFill/>
          </a:ln>
        </p:spPr>
      </p:pic>
      <p:sp>
        <p:nvSpPr>
          <p:cNvPr id="316" name="Google Shape;316;p37"/>
          <p:cNvSpPr/>
          <p:nvPr/>
        </p:nvSpPr>
        <p:spPr>
          <a:xfrm flipH="1">
            <a:off x="4785590" y="564606"/>
            <a:ext cx="3084285" cy="1962282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7"/>
          <p:cNvSpPr/>
          <p:nvPr/>
        </p:nvSpPr>
        <p:spPr>
          <a:xfrm rot="10800000">
            <a:off x="1303340" y="2641218"/>
            <a:ext cx="3084285" cy="1962282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5B1697-123A-43CB-81EB-C7749E8E2ACF}"/>
              </a:ext>
            </a:extLst>
          </p:cNvPr>
          <p:cNvSpPr txBox="1"/>
          <p:nvPr/>
        </p:nvSpPr>
        <p:spPr>
          <a:xfrm>
            <a:off x="332726" y="331596"/>
            <a:ext cx="50255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Fjalla One" panose="020B0604020202020204" charset="0"/>
              </a:rPr>
              <a:t>The system contains </a:t>
            </a:r>
          </a:p>
          <a:p>
            <a:r>
              <a:rPr lang="en-US" sz="2400" dirty="0">
                <a:latin typeface="Fjalla One" panose="020B0604020202020204" charset="0"/>
              </a:rPr>
              <a:t>two pages </a:t>
            </a:r>
            <a:r>
              <a:rPr lang="en" sz="2400" dirty="0">
                <a:latin typeface="Fjalla One" panose="020B0604020202020204" charset="0"/>
              </a:rPr>
              <a:t> </a:t>
            </a:r>
            <a:endParaRPr lang="en-US" sz="2400" dirty="0">
              <a:latin typeface="Fjalla One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3B36A0-F7DD-4B4B-B6EF-B8014B25C911}"/>
              </a:ext>
            </a:extLst>
          </p:cNvPr>
          <p:cNvSpPr txBox="1"/>
          <p:nvPr/>
        </p:nvSpPr>
        <p:spPr>
          <a:xfrm>
            <a:off x="351561" y="1413584"/>
            <a:ext cx="50255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Fjalla One" panose="020B0604020202020204" charset="0"/>
              </a:rPr>
              <a:t>01.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2B8B1F-3668-460B-917F-346A03B3A238}"/>
              </a:ext>
            </a:extLst>
          </p:cNvPr>
          <p:cNvSpPr txBox="1"/>
          <p:nvPr/>
        </p:nvSpPr>
        <p:spPr>
          <a:xfrm>
            <a:off x="3873969" y="3422258"/>
            <a:ext cx="50255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Fjalla One" panose="020B0604020202020204" charset="0"/>
              </a:rPr>
              <a:t>02.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>
            <a:spLocks noGrp="1"/>
          </p:cNvSpPr>
          <p:nvPr>
            <p:ph type="title"/>
          </p:nvPr>
        </p:nvSpPr>
        <p:spPr>
          <a:xfrm>
            <a:off x="720000" y="21808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SYSTEM ANALAYSIS</a:t>
            </a:r>
          </a:p>
        </p:txBody>
      </p:sp>
      <p:sp>
        <p:nvSpPr>
          <p:cNvPr id="225" name="Google Shape;225;p30"/>
          <p:cNvSpPr txBox="1">
            <a:spLocks noGrp="1"/>
          </p:cNvSpPr>
          <p:nvPr>
            <p:ph type="body" idx="1"/>
          </p:nvPr>
        </p:nvSpPr>
        <p:spPr>
          <a:xfrm>
            <a:off x="720000" y="1053506"/>
            <a:ext cx="8116820" cy="38719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student page will contain three forms:</a:t>
            </a:r>
          </a:p>
          <a:p>
            <a:pPr marL="800100" lvl="1" indent="-3429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Login form</a:t>
            </a:r>
          </a:p>
          <a:p>
            <a:pPr marL="800100" lvl="1" indent="-3429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Selecting group member form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5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Movable project list form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15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system will choose the project by the average grade of the group.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457200" algn="l"/>
              </a:tabLst>
            </a:pPr>
            <a:endParaRPr lang="en-US" sz="15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18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admins' page contains: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Login form with selecting the level of the admin , Levels are: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500" b="1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1.   Lecturer form contain: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</a:t>
            </a:r>
            <a:r>
              <a:rPr lang="en-US" sz="15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Create project form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>
            <a:spLocks noGrp="1"/>
          </p:cNvSpPr>
          <p:nvPr>
            <p:ph type="title"/>
          </p:nvPr>
        </p:nvSpPr>
        <p:spPr>
          <a:xfrm>
            <a:off x="720000" y="15213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SYSTEM ANALAYSIS</a:t>
            </a:r>
          </a:p>
        </p:txBody>
      </p:sp>
      <p:sp>
        <p:nvSpPr>
          <p:cNvPr id="225" name="Google Shape;225;p30"/>
          <p:cNvSpPr txBox="1">
            <a:spLocks noGrp="1"/>
          </p:cNvSpPr>
          <p:nvPr>
            <p:ph type="body" idx="1"/>
          </p:nvPr>
        </p:nvSpPr>
        <p:spPr>
          <a:xfrm>
            <a:off x="513590" y="850107"/>
            <a:ext cx="8116820" cy="42318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2.   Scientific committees form contain: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</a:t>
            </a:r>
            <a:r>
              <a:rPr lang="en-US" sz="15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Project agreement form </a:t>
            </a:r>
          </a:p>
          <a:p>
            <a:pPr marL="0" indent="0">
              <a:lnSpc>
                <a:spcPct val="107000"/>
              </a:lnSpc>
              <a:buNone/>
            </a:pPr>
            <a:endParaRPr lang="en-US" sz="15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US" sz="15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system will accept the project with the specified percentage of agreement project.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3.    Top-admin &amp; under-Top-admin form contain: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</a:t>
            </a:r>
            <a:r>
              <a:rPr lang="en-US" sz="15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form to enter the modification of the student’s &amp; all other levels form.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5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difference between Top-admin &amp; under-Top-admin is that the Top-admin can modify the under-Top-admin form</a:t>
            </a:r>
            <a:r>
              <a:rPr lang="en-US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which under-Top-admin can not.</a:t>
            </a:r>
            <a:endParaRPr lang="en-US" sz="15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15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About the planning we completed the design and DB structure, the next step would be implementing the system coding.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41541"/>
      </p:ext>
    </p:extLst>
  </p:cSld>
  <p:clrMapOvr>
    <a:masterClrMapping/>
  </p:clrMapOvr>
</p:sld>
</file>

<file path=ppt/theme/theme1.xml><?xml version="1.0" encoding="utf-8"?>
<a:theme xmlns:a="http://schemas.openxmlformats.org/drawingml/2006/main" name="Proposition de projet minimaliste en niveaux de gris by Slidesgo">
  <a:themeElements>
    <a:clrScheme name="Simple Light">
      <a:dk1>
        <a:srgbClr val="191919"/>
      </a:dk1>
      <a:lt1>
        <a:srgbClr val="FFFFFF"/>
      </a:lt1>
      <a:dk2>
        <a:srgbClr val="EEEEEE"/>
      </a:dk2>
      <a:lt2>
        <a:srgbClr val="595959"/>
      </a:lt2>
      <a:accent1>
        <a:srgbClr val="33333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825</Words>
  <Application>Microsoft Office PowerPoint</Application>
  <PresentationFormat>On-screen Show (16:9)</PresentationFormat>
  <Paragraphs>189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Times New Roman</vt:lpstr>
      <vt:lpstr>Arial</vt:lpstr>
      <vt:lpstr>Fjalla One</vt:lpstr>
      <vt:lpstr>Lato</vt:lpstr>
      <vt:lpstr>Wingdings</vt:lpstr>
      <vt:lpstr>Roboto Condensed Light</vt:lpstr>
      <vt:lpstr>Corbel</vt:lpstr>
      <vt:lpstr>Proposition de projet minimaliste en niveaux de gris by Slidesgo</vt:lpstr>
      <vt:lpstr>Final Year Project (FYP)</vt:lpstr>
      <vt:lpstr>Introduction</vt:lpstr>
      <vt:lpstr>Problem definition</vt:lpstr>
      <vt:lpstr>Project Objectives</vt:lpstr>
      <vt:lpstr>PowerPoint Presentation</vt:lpstr>
      <vt:lpstr>PowerPoint Presentation</vt:lpstr>
      <vt:lpstr> Student  </vt:lpstr>
      <vt:lpstr>SYSTEM ANALAYSIS</vt:lpstr>
      <vt:lpstr>SYSTEM ANALAYSIS</vt:lpstr>
      <vt:lpstr>OVERALL ACTIVITY </vt:lpstr>
      <vt:lpstr>TASKS</vt:lpstr>
      <vt:lpstr>PowerPoint Presentation</vt:lpstr>
      <vt:lpstr>PowerPoint Presentation</vt:lpstr>
      <vt:lpstr>UI/UX DESIGN</vt:lpstr>
      <vt:lpstr>RISKS</vt:lpstr>
      <vt:lpstr>RESSOURCES</vt:lpstr>
      <vt:lpstr>PowerPoint Presentation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(FYP)</dc:title>
  <cp:lastModifiedBy>rondik hadi</cp:lastModifiedBy>
  <cp:revision>6</cp:revision>
  <dcterms:modified xsi:type="dcterms:W3CDTF">2022-01-15T21:48:34Z</dcterms:modified>
</cp:coreProperties>
</file>